
<file path=[Content_Types].xml><?xml version="1.0" encoding="utf-8"?>
<Types xmlns="http://schemas.openxmlformats.org/package/2006/content-types">
  <Default Extension="xml" ContentType="application/vnd.openxmlformats-package.core-properties+xml"/>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Override PartName="/ppt/slides/slide70.xml" ContentType="application/vnd.openxmlformats-officedocument.presentationml.slide+xml"/>
  <Override PartName="/ppt/notesSlides/notesSlide70.xml" ContentType="application/vnd.openxmlformats-officedocument.presentationml.notesSlide+xml"/>
  <Override PartName="/ppt/slides/slide71.xml" ContentType="application/vnd.openxmlformats-officedocument.presentationml.slide+xml"/>
  <Override PartName="/ppt/notesSlides/notesSlide71.xml" ContentType="application/vnd.openxmlformats-officedocument.presentationml.notesSlide+xml"/>
  <Override PartName="/ppt/slides/slide72.xml" ContentType="application/vnd.openxmlformats-officedocument.presentationml.slide+xml"/>
  <Override PartName="/ppt/notesSlides/notesSlide72.xml" ContentType="application/vnd.openxmlformats-officedocument.presentationml.notesSlide+xml"/>
  <Override PartName="/ppt/slides/slide73.xml" ContentType="application/vnd.openxmlformats-officedocument.presentationml.slide+xml"/>
  <Override PartName="/ppt/notesSlides/notesSlide73.xml" ContentType="application/vnd.openxmlformats-officedocument.presentationml.notesSlide+xml"/>
  <Override PartName="/ppt/slides/slide74.xml" ContentType="application/vnd.openxmlformats-officedocument.presentationml.slide+xml"/>
  <Override PartName="/ppt/notesSlides/notesSlide74.xml" ContentType="application/vnd.openxmlformats-officedocument.presentationml.notesSlide+xml"/>
  <Override PartName="/ppt/slides/slide75.xml" ContentType="application/vnd.openxmlformats-officedocument.presentationml.slide+xml"/>
  <Override PartName="/ppt/notesSlides/notesSlide75.xml" ContentType="application/vnd.openxmlformats-officedocument.presentationml.notesSlide+xml"/>
  <Override PartName="/ppt/slides/slide76.xml" ContentType="application/vnd.openxmlformats-officedocument.presentationml.slide+xml"/>
  <Override PartName="/ppt/notesSlides/notesSlide76.xml" ContentType="application/vnd.openxmlformats-officedocument.presentationml.notesSlide+xml"/>
  <Override PartName="/ppt/slides/slide77.xml" ContentType="application/vnd.openxmlformats-officedocument.presentationml.slide+xml"/>
  <Override PartName="/ppt/notesSlides/notesSlide77.xml" ContentType="application/vnd.openxmlformats-officedocument.presentationml.notesSlide+xml"/>
  <Override PartName="/ppt/slides/slide78.xml" ContentType="application/vnd.openxmlformats-officedocument.presentationml.slide+xml"/>
  <Override PartName="/ppt/notesSlides/notesSlide78.xml" ContentType="application/vnd.openxmlformats-officedocument.presentationml.notesSlide+xml"/>
  <Override PartName="/ppt/slides/slide79.xml" ContentType="application/vnd.openxmlformats-officedocument.presentationml.slide+xml"/>
  <Override PartName="/ppt/notesSlides/notesSlide79.xml" ContentType="application/vnd.openxmlformats-officedocument.presentationml.notesSlide+xml"/>
  <Override PartName="/ppt/slides/slide80.xml" ContentType="application/vnd.openxmlformats-officedocument.presentationml.slide+xml"/>
  <Override PartName="/ppt/notesSlides/notesSlide80.xml" ContentType="application/vnd.openxmlformats-officedocument.presentationml.notesSlide+xml"/>
  <Override PartName="/ppt/slides/slide81.xml" ContentType="application/vnd.openxmlformats-officedocument.presentationml.slide+xml"/>
  <Override PartName="/ppt/notesSlides/notesSlide81.xml" ContentType="application/vnd.openxmlformats-officedocument.presentationml.notesSlide+xml"/>
  <Override PartName="/ppt/slides/slide82.xml" ContentType="application/vnd.openxmlformats-officedocument.presentationml.slide+xml"/>
  <Override PartName="/ppt/notesSlides/notesSlide82.xml" ContentType="application/vnd.openxmlformats-officedocument.presentationml.notesSlide+xml"/>
  <Override PartName="/ppt/slides/slide83.xml" ContentType="application/vnd.openxmlformats-officedocument.presentationml.slide+xml"/>
  <Override PartName="/ppt/notesSlides/notesSlide83.xml" ContentType="application/vnd.openxmlformats-officedocument.presentationml.notesSlide+xml"/>
  <Override PartName="/ppt/slides/slide84.xml" ContentType="application/vnd.openxmlformats-officedocument.presentationml.slide+xml"/>
  <Override PartName="/ppt/notesSlides/notesSlide84.xml" ContentType="application/vnd.openxmlformats-officedocument.presentationml.notesSlide+xml"/>
  <Override PartName="/ppt/slides/slide85.xml" ContentType="application/vnd.openxmlformats-officedocument.presentationml.slide+xml"/>
  <Override PartName="/ppt/notesSlides/notesSlide85.xml" ContentType="application/vnd.openxmlformats-officedocument.presentationml.notesSlide+xml"/>
  <Override PartName="/ppt/slides/slide86.xml" ContentType="application/vnd.openxmlformats-officedocument.presentationml.slide+xml"/>
  <Override PartName="/ppt/notesSlides/notesSlide86.xml" ContentType="application/vnd.openxmlformats-officedocument.presentationml.notesSlide+xml"/>
  <Override PartName="/ppt/slides/slide87.xml" ContentType="application/vnd.openxmlformats-officedocument.presentationml.slide+xml"/>
  <Override PartName="/ppt/notesSlides/notesSlide87.xml" ContentType="application/vnd.openxmlformats-officedocument.presentationml.notesSlide+xml"/>
  <Override PartName="/ppt/slides/slide88.xml" ContentType="application/vnd.openxmlformats-officedocument.presentationml.slide+xml"/>
  <Override PartName="/ppt/notesSlides/notesSlide88.xml" ContentType="application/vnd.openxmlformats-officedocument.presentationml.notesSlide+xml"/>
  <Override PartName="/ppt/slides/slide89.xml" ContentType="application/vnd.openxmlformats-officedocument.presentationml.slide+xml"/>
  <Override PartName="/ppt/notesSlides/notesSlide89.xml" ContentType="application/vnd.openxmlformats-officedocument.presentationml.notesSlide+xml"/>
  <Override PartName="/ppt/slides/slide90.xml" ContentType="application/vnd.openxmlformats-officedocument.presentationml.slide+xml"/>
  <Override PartName="/ppt/notesSlides/notesSlide90.xml" ContentType="application/vnd.openxmlformats-officedocument.presentationml.notesSlide+xml"/>
  <Override PartName="/ppt/slides/slide91.xml" ContentType="application/vnd.openxmlformats-officedocument.presentationml.slide+xml"/>
  <Override PartName="/ppt/notesSlides/notesSlide91.xml" ContentType="application/vnd.openxmlformats-officedocument.presentationml.notesSlide+xml"/>
  <Override PartName="/ppt/slides/slide92.xml" ContentType="application/vnd.openxmlformats-officedocument.presentationml.slide+xml"/>
  <Override PartName="/ppt/notesSlides/notesSlide92.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5670f232f7b34f2d" /><Relationship Type="http://schemas.openxmlformats.org/officeDocument/2006/relationships/extended-properties" Target="/docProps/app.xml" Id="Rdbd5eae88e58414f" /><Relationship Type="http://schemas.openxmlformats.org/officeDocument/2006/relationships/officeDocument" Target="/ppt/presentation.xml" Id="R4c68286d79774a1b" /></Relationships>
</file>

<file path=ppt/presentation.xml><?xml version="1.0" encoding="utf-8"?>
<p:presentation xmlns:p="http://schemas.openxmlformats.org/presentationml/2006/main">
  <p:sldMasterIdLst>
    <p:sldMasterId xmlns:r="http://schemas.openxmlformats.org/officeDocument/2006/relationships" id="2147483648" r:id="Rf018a387097249a3"/>
  </p:sldMasterIdLst>
  <p:notesMasterIdLst>
    <p:notesMasterId xmlns:r="http://schemas.openxmlformats.org/officeDocument/2006/relationships" r:id="R0ff4653b5c13416b"/>
  </p:notesMasterIdLst>
  <p:sldIdLst>
    <p:sldId xmlns:r="http://schemas.openxmlformats.org/officeDocument/2006/relationships" id="256" r:id="Rfb39319292f8496f"/>
    <p:sldId xmlns:r="http://schemas.openxmlformats.org/officeDocument/2006/relationships" id="257" r:id="Rb6c5439d790c4f86"/>
    <p:sldId xmlns:r="http://schemas.openxmlformats.org/officeDocument/2006/relationships" id="258" r:id="R82deb4a06ec942ef"/>
    <p:sldId xmlns:r="http://schemas.openxmlformats.org/officeDocument/2006/relationships" id="259" r:id="R93f1b443f7a7466b"/>
    <p:sldId xmlns:r="http://schemas.openxmlformats.org/officeDocument/2006/relationships" id="260" r:id="Re2573754fb1a4783"/>
    <p:sldId xmlns:r="http://schemas.openxmlformats.org/officeDocument/2006/relationships" id="261" r:id="Rfffd62f7b71b4c38"/>
    <p:sldId xmlns:r="http://schemas.openxmlformats.org/officeDocument/2006/relationships" id="262" r:id="Ra2839ed7053a4a37"/>
    <p:sldId xmlns:r="http://schemas.openxmlformats.org/officeDocument/2006/relationships" id="263" r:id="Rb5b1accca0484f38"/>
    <p:sldId xmlns:r="http://schemas.openxmlformats.org/officeDocument/2006/relationships" id="264" r:id="R5461d333073b480c"/>
    <p:sldId xmlns:r="http://schemas.openxmlformats.org/officeDocument/2006/relationships" id="265" r:id="R7da4d07214a74c72"/>
    <p:sldId xmlns:r="http://schemas.openxmlformats.org/officeDocument/2006/relationships" id="266" r:id="Rf978199c73034e6d"/>
    <p:sldId xmlns:r="http://schemas.openxmlformats.org/officeDocument/2006/relationships" id="267" r:id="R2bd4f0e3987a4b98"/>
    <p:sldId xmlns:r="http://schemas.openxmlformats.org/officeDocument/2006/relationships" id="268" r:id="R38844991da804002"/>
    <p:sldId xmlns:r="http://schemas.openxmlformats.org/officeDocument/2006/relationships" id="269" r:id="Rc161e6c48799420c"/>
    <p:sldId xmlns:r="http://schemas.openxmlformats.org/officeDocument/2006/relationships" id="270" r:id="Ra48ad98d6adb481b"/>
    <p:sldId xmlns:r="http://schemas.openxmlformats.org/officeDocument/2006/relationships" id="271" r:id="Rc657e858a48a48d1"/>
    <p:sldId xmlns:r="http://schemas.openxmlformats.org/officeDocument/2006/relationships" id="272" r:id="R2e5447504abf4974"/>
    <p:sldId xmlns:r="http://schemas.openxmlformats.org/officeDocument/2006/relationships" id="273" r:id="R5bb73037330047fd"/>
    <p:sldId xmlns:r="http://schemas.openxmlformats.org/officeDocument/2006/relationships" id="274" r:id="Rbb425151fd504433"/>
    <p:sldId xmlns:r="http://schemas.openxmlformats.org/officeDocument/2006/relationships" id="275" r:id="Rcba1560de65e4cf4"/>
    <p:sldId xmlns:r="http://schemas.openxmlformats.org/officeDocument/2006/relationships" id="276" r:id="Rde976994c079424c"/>
    <p:sldId xmlns:r="http://schemas.openxmlformats.org/officeDocument/2006/relationships" id="277" r:id="R42a33b3e3d904e26"/>
    <p:sldId xmlns:r="http://schemas.openxmlformats.org/officeDocument/2006/relationships" id="278" r:id="R9ef217203588408e"/>
    <p:sldId xmlns:r="http://schemas.openxmlformats.org/officeDocument/2006/relationships" id="279" r:id="R976c1b7815384472"/>
    <p:sldId xmlns:r="http://schemas.openxmlformats.org/officeDocument/2006/relationships" id="280" r:id="R2bcec2ee80c44f21"/>
    <p:sldId xmlns:r="http://schemas.openxmlformats.org/officeDocument/2006/relationships" id="281" r:id="Rba3a071f13444354"/>
    <p:sldId xmlns:r="http://schemas.openxmlformats.org/officeDocument/2006/relationships" id="282" r:id="R9cdf22067fc14fd1"/>
    <p:sldId xmlns:r="http://schemas.openxmlformats.org/officeDocument/2006/relationships" id="283" r:id="R79a70491edb543e9"/>
    <p:sldId xmlns:r="http://schemas.openxmlformats.org/officeDocument/2006/relationships" id="284" r:id="R284d11fc4d0c47b8"/>
    <p:sldId xmlns:r="http://schemas.openxmlformats.org/officeDocument/2006/relationships" id="285" r:id="R8f2e14b91d19414a"/>
    <p:sldId xmlns:r="http://schemas.openxmlformats.org/officeDocument/2006/relationships" id="286" r:id="Re6fa08aec287433d"/>
    <p:sldId xmlns:r="http://schemas.openxmlformats.org/officeDocument/2006/relationships" id="287" r:id="Rf36e83af96ee44ef"/>
    <p:sldId xmlns:r="http://schemas.openxmlformats.org/officeDocument/2006/relationships" id="288" r:id="R2d4e395c608e4f13"/>
    <p:sldId xmlns:r="http://schemas.openxmlformats.org/officeDocument/2006/relationships" id="289" r:id="Rf93b3a5dd21d420f"/>
    <p:sldId xmlns:r="http://schemas.openxmlformats.org/officeDocument/2006/relationships" id="290" r:id="Rc132a67f2ae64779"/>
    <p:sldId xmlns:r="http://schemas.openxmlformats.org/officeDocument/2006/relationships" id="291" r:id="R330b18e24fb94880"/>
    <p:sldId xmlns:r="http://schemas.openxmlformats.org/officeDocument/2006/relationships" id="292" r:id="R61525b45dfd84339"/>
    <p:sldId xmlns:r="http://schemas.openxmlformats.org/officeDocument/2006/relationships" id="293" r:id="R5a03de9c798b49f2"/>
    <p:sldId xmlns:r="http://schemas.openxmlformats.org/officeDocument/2006/relationships" id="294" r:id="R4dde868f50c94e1a"/>
    <p:sldId xmlns:r="http://schemas.openxmlformats.org/officeDocument/2006/relationships" id="295" r:id="R8ad4200283bd4ba9"/>
    <p:sldId xmlns:r="http://schemas.openxmlformats.org/officeDocument/2006/relationships" id="296" r:id="R3dcc401b920244a2"/>
    <p:sldId xmlns:r="http://schemas.openxmlformats.org/officeDocument/2006/relationships" id="297" r:id="R2b2b76603ad04840"/>
    <p:sldId xmlns:r="http://schemas.openxmlformats.org/officeDocument/2006/relationships" id="298" r:id="R607b05b3cc484598"/>
    <p:sldId xmlns:r="http://schemas.openxmlformats.org/officeDocument/2006/relationships" id="299" r:id="Re3f87d05bf7a4ede"/>
    <p:sldId xmlns:r="http://schemas.openxmlformats.org/officeDocument/2006/relationships" id="300" r:id="Rac353e6572ac4940"/>
    <p:sldId xmlns:r="http://schemas.openxmlformats.org/officeDocument/2006/relationships" id="301" r:id="Ra62e87904fb04791"/>
    <p:sldId xmlns:r="http://schemas.openxmlformats.org/officeDocument/2006/relationships" id="302" r:id="R14d925e77169423d"/>
    <p:sldId xmlns:r="http://schemas.openxmlformats.org/officeDocument/2006/relationships" id="303" r:id="R7b57dfdc839b484b"/>
    <p:sldId xmlns:r="http://schemas.openxmlformats.org/officeDocument/2006/relationships" id="304" r:id="R73e2d94f322a4dd2"/>
    <p:sldId xmlns:r="http://schemas.openxmlformats.org/officeDocument/2006/relationships" id="305" r:id="R63eb998d6c17450b"/>
    <p:sldId xmlns:r="http://schemas.openxmlformats.org/officeDocument/2006/relationships" id="306" r:id="R6fe4fde8a41e43ab"/>
    <p:sldId xmlns:r="http://schemas.openxmlformats.org/officeDocument/2006/relationships" id="307" r:id="Re4aac0af3a2a4272"/>
    <p:sldId xmlns:r="http://schemas.openxmlformats.org/officeDocument/2006/relationships" id="308" r:id="Rd204a00bcd6b4982"/>
    <p:sldId xmlns:r="http://schemas.openxmlformats.org/officeDocument/2006/relationships" id="309" r:id="Re7fc188aeb37474c"/>
    <p:sldId xmlns:r="http://schemas.openxmlformats.org/officeDocument/2006/relationships" id="310" r:id="Ree7bde9a60064369"/>
    <p:sldId xmlns:r="http://schemas.openxmlformats.org/officeDocument/2006/relationships" id="311" r:id="R8f8e3d35234b46c2"/>
    <p:sldId xmlns:r="http://schemas.openxmlformats.org/officeDocument/2006/relationships" id="312" r:id="R9297fdc4ce674053"/>
    <p:sldId xmlns:r="http://schemas.openxmlformats.org/officeDocument/2006/relationships" id="313" r:id="Ra34042a31d3b48b1"/>
    <p:sldId xmlns:r="http://schemas.openxmlformats.org/officeDocument/2006/relationships" id="314" r:id="R1a7ed8340a4b4456"/>
    <p:sldId xmlns:r="http://schemas.openxmlformats.org/officeDocument/2006/relationships" id="315" r:id="Rbe1511e6e4df4668"/>
    <p:sldId xmlns:r="http://schemas.openxmlformats.org/officeDocument/2006/relationships" id="316" r:id="Rbca030ebcae14d0d"/>
    <p:sldId xmlns:r="http://schemas.openxmlformats.org/officeDocument/2006/relationships" id="317" r:id="R40188a67e7204aeb"/>
    <p:sldId xmlns:r="http://schemas.openxmlformats.org/officeDocument/2006/relationships" id="318" r:id="R3cee911b53e94fd4"/>
    <p:sldId xmlns:r="http://schemas.openxmlformats.org/officeDocument/2006/relationships" id="319" r:id="R1cacdd43a9194fd4"/>
    <p:sldId xmlns:r="http://schemas.openxmlformats.org/officeDocument/2006/relationships" id="320" r:id="R259bd626a46049d1"/>
    <p:sldId xmlns:r="http://schemas.openxmlformats.org/officeDocument/2006/relationships" id="321" r:id="R144f273193824c2d"/>
    <p:sldId xmlns:r="http://schemas.openxmlformats.org/officeDocument/2006/relationships" id="322" r:id="R2c47ff1279ec407b"/>
    <p:sldId xmlns:r="http://schemas.openxmlformats.org/officeDocument/2006/relationships" id="323" r:id="R73e950f3d7844982"/>
    <p:sldId xmlns:r="http://schemas.openxmlformats.org/officeDocument/2006/relationships" id="324" r:id="R48023c931b8d4ad9"/>
    <p:sldId xmlns:r="http://schemas.openxmlformats.org/officeDocument/2006/relationships" id="325" r:id="R41cfb2c90e9b4b45"/>
    <p:sldId xmlns:r="http://schemas.openxmlformats.org/officeDocument/2006/relationships" id="326" r:id="Rff3b777f7db14f7c"/>
    <p:sldId xmlns:r="http://schemas.openxmlformats.org/officeDocument/2006/relationships" id="327" r:id="R483d9dc0e49649de"/>
    <p:sldId xmlns:r="http://schemas.openxmlformats.org/officeDocument/2006/relationships" id="328" r:id="Rdb67337d41fa4edc"/>
    <p:sldId xmlns:r="http://schemas.openxmlformats.org/officeDocument/2006/relationships" id="329" r:id="Rc35a8fba205547a8"/>
    <p:sldId xmlns:r="http://schemas.openxmlformats.org/officeDocument/2006/relationships" id="330" r:id="R7fb89c9599a6434f"/>
    <p:sldId xmlns:r="http://schemas.openxmlformats.org/officeDocument/2006/relationships" id="331" r:id="R0c6ff02c8555420c"/>
    <p:sldId xmlns:r="http://schemas.openxmlformats.org/officeDocument/2006/relationships" id="332" r:id="R80426d9a6aa848b0"/>
    <p:sldId xmlns:r="http://schemas.openxmlformats.org/officeDocument/2006/relationships" id="333" r:id="Rb0ba158a5a314b6a"/>
    <p:sldId xmlns:r="http://schemas.openxmlformats.org/officeDocument/2006/relationships" id="334" r:id="Rbc19a9c87bde4a42"/>
    <p:sldId xmlns:r="http://schemas.openxmlformats.org/officeDocument/2006/relationships" id="335" r:id="Raa6b01e0720c4706"/>
    <p:sldId xmlns:r="http://schemas.openxmlformats.org/officeDocument/2006/relationships" id="336" r:id="Rb6ff12c61f854fd1"/>
    <p:sldId xmlns:r="http://schemas.openxmlformats.org/officeDocument/2006/relationships" id="337" r:id="Rc2af0c14d0e14971"/>
    <p:sldId xmlns:r="http://schemas.openxmlformats.org/officeDocument/2006/relationships" id="338" r:id="Rcc49521dadf3430b"/>
    <p:sldId xmlns:r="http://schemas.openxmlformats.org/officeDocument/2006/relationships" id="339" r:id="R60deaa9db7ac4160"/>
    <p:sldId xmlns:r="http://schemas.openxmlformats.org/officeDocument/2006/relationships" id="340" r:id="R611eb67db2414b62"/>
    <p:sldId xmlns:r="http://schemas.openxmlformats.org/officeDocument/2006/relationships" id="341" r:id="R47c13a5110b44410"/>
    <p:sldId xmlns:r="http://schemas.openxmlformats.org/officeDocument/2006/relationships" id="342" r:id="Ra2f3fc3dd17c4639"/>
    <p:sldId xmlns:r="http://schemas.openxmlformats.org/officeDocument/2006/relationships" id="343" r:id="R7ab730d7a9fc4353"/>
    <p:sldId xmlns:r="http://schemas.openxmlformats.org/officeDocument/2006/relationships" id="344" r:id="R89d46d4b635947e4"/>
    <p:sldId xmlns:r="http://schemas.openxmlformats.org/officeDocument/2006/relationships" id="345" r:id="R81568d9cbde04c25"/>
    <p:sldId xmlns:r="http://schemas.openxmlformats.org/officeDocument/2006/relationships" id="346" r:id="R29713dc28a3a4b6d"/>
    <p:sldId xmlns:r="http://schemas.openxmlformats.org/officeDocument/2006/relationships" id="347" r:id="Re4b856d49d90406b"/>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d63c65f2f6f64899" /><Relationship Type="http://schemas.openxmlformats.org/officeDocument/2006/relationships/slideMaster" Target="/ppt/slideMasters/slideMaster1.xml" Id="Rf018a387097249a3" /><Relationship Type="http://schemas.openxmlformats.org/officeDocument/2006/relationships/notesMaster" Target="/ppt/notesMasters/notesMaster1.xml" Id="R0ff4653b5c13416b" /><Relationship Type="http://schemas.openxmlformats.org/officeDocument/2006/relationships/presProps" Target="/ppt/presProps.xml" Id="Rf28d808fe5ce4c4b" /><Relationship Type="http://schemas.openxmlformats.org/officeDocument/2006/relationships/tableStyles" Target="/ppt/tableStyles.xml" Id="Rc8ba9c23878244dd" /><Relationship Type="http://schemas.openxmlformats.org/officeDocument/2006/relationships/slide" Target="/ppt/slides/slide1.xml" Id="Rfb39319292f8496f" /><Relationship Type="http://schemas.openxmlformats.org/officeDocument/2006/relationships/slide" Target="/ppt/slides/slide2.xml" Id="Rb6c5439d790c4f86" /><Relationship Type="http://schemas.openxmlformats.org/officeDocument/2006/relationships/slide" Target="/ppt/slides/slide3.xml" Id="R82deb4a06ec942ef" /><Relationship Type="http://schemas.openxmlformats.org/officeDocument/2006/relationships/slide" Target="/ppt/slides/slide4.xml" Id="R93f1b443f7a7466b" /><Relationship Type="http://schemas.openxmlformats.org/officeDocument/2006/relationships/slide" Target="/ppt/slides/slide5.xml" Id="Re2573754fb1a4783" /><Relationship Type="http://schemas.openxmlformats.org/officeDocument/2006/relationships/slide" Target="/ppt/slides/slide6.xml" Id="Rfffd62f7b71b4c38" /><Relationship Type="http://schemas.openxmlformats.org/officeDocument/2006/relationships/slide" Target="/ppt/slides/slide7.xml" Id="Ra2839ed7053a4a37" /><Relationship Type="http://schemas.openxmlformats.org/officeDocument/2006/relationships/slide" Target="/ppt/slides/slide8.xml" Id="Rb5b1accca0484f38" /><Relationship Type="http://schemas.openxmlformats.org/officeDocument/2006/relationships/slide" Target="/ppt/slides/slide9.xml" Id="R5461d333073b480c" /><Relationship Type="http://schemas.openxmlformats.org/officeDocument/2006/relationships/slide" Target="/ppt/slides/slide10.xml" Id="R7da4d07214a74c72" /><Relationship Type="http://schemas.openxmlformats.org/officeDocument/2006/relationships/slide" Target="/ppt/slides/slide11.xml" Id="Rf978199c73034e6d" /><Relationship Type="http://schemas.openxmlformats.org/officeDocument/2006/relationships/slide" Target="/ppt/slides/slide12.xml" Id="R2bd4f0e3987a4b98" /><Relationship Type="http://schemas.openxmlformats.org/officeDocument/2006/relationships/slide" Target="/ppt/slides/slide13.xml" Id="R38844991da804002" /><Relationship Type="http://schemas.openxmlformats.org/officeDocument/2006/relationships/slide" Target="/ppt/slides/slide14.xml" Id="Rc161e6c48799420c" /><Relationship Type="http://schemas.openxmlformats.org/officeDocument/2006/relationships/slide" Target="/ppt/slides/slide15.xml" Id="Ra48ad98d6adb481b" /><Relationship Type="http://schemas.openxmlformats.org/officeDocument/2006/relationships/slide" Target="/ppt/slides/slide16.xml" Id="Rc657e858a48a48d1" /><Relationship Type="http://schemas.openxmlformats.org/officeDocument/2006/relationships/slide" Target="/ppt/slides/slide17.xml" Id="R2e5447504abf4974" /><Relationship Type="http://schemas.openxmlformats.org/officeDocument/2006/relationships/slide" Target="/ppt/slides/slide18.xml" Id="R5bb73037330047fd" /><Relationship Type="http://schemas.openxmlformats.org/officeDocument/2006/relationships/slide" Target="/ppt/slides/slide19.xml" Id="Rbb425151fd504433" /><Relationship Type="http://schemas.openxmlformats.org/officeDocument/2006/relationships/slide" Target="/ppt/slides/slide20.xml" Id="Rcba1560de65e4cf4" /><Relationship Type="http://schemas.openxmlformats.org/officeDocument/2006/relationships/slide" Target="/ppt/slides/slide21.xml" Id="Rde976994c079424c" /><Relationship Type="http://schemas.openxmlformats.org/officeDocument/2006/relationships/slide" Target="/ppt/slides/slide22.xml" Id="R42a33b3e3d904e26" /><Relationship Type="http://schemas.openxmlformats.org/officeDocument/2006/relationships/slide" Target="/ppt/slides/slide23.xml" Id="R9ef217203588408e" /><Relationship Type="http://schemas.openxmlformats.org/officeDocument/2006/relationships/slide" Target="/ppt/slides/slide24.xml" Id="R976c1b7815384472" /><Relationship Type="http://schemas.openxmlformats.org/officeDocument/2006/relationships/slide" Target="/ppt/slides/slide25.xml" Id="R2bcec2ee80c44f21" /><Relationship Type="http://schemas.openxmlformats.org/officeDocument/2006/relationships/slide" Target="/ppt/slides/slide26.xml" Id="Rba3a071f13444354" /><Relationship Type="http://schemas.openxmlformats.org/officeDocument/2006/relationships/slide" Target="/ppt/slides/slide27.xml" Id="R9cdf22067fc14fd1" /><Relationship Type="http://schemas.openxmlformats.org/officeDocument/2006/relationships/slide" Target="/ppt/slides/slide28.xml" Id="R79a70491edb543e9" /><Relationship Type="http://schemas.openxmlformats.org/officeDocument/2006/relationships/slide" Target="/ppt/slides/slide29.xml" Id="R284d11fc4d0c47b8" /><Relationship Type="http://schemas.openxmlformats.org/officeDocument/2006/relationships/slide" Target="/ppt/slides/slide30.xml" Id="R8f2e14b91d19414a" /><Relationship Type="http://schemas.openxmlformats.org/officeDocument/2006/relationships/slide" Target="/ppt/slides/slide31.xml" Id="Re6fa08aec287433d" /><Relationship Type="http://schemas.openxmlformats.org/officeDocument/2006/relationships/slide" Target="/ppt/slides/slide32.xml" Id="Rf36e83af96ee44ef" /><Relationship Type="http://schemas.openxmlformats.org/officeDocument/2006/relationships/slide" Target="/ppt/slides/slide33.xml" Id="R2d4e395c608e4f13" /><Relationship Type="http://schemas.openxmlformats.org/officeDocument/2006/relationships/slide" Target="/ppt/slides/slide34.xml" Id="Rf93b3a5dd21d420f" /><Relationship Type="http://schemas.openxmlformats.org/officeDocument/2006/relationships/slide" Target="/ppt/slides/slide35.xml" Id="Rc132a67f2ae64779" /><Relationship Type="http://schemas.openxmlformats.org/officeDocument/2006/relationships/slide" Target="/ppt/slides/slide36.xml" Id="R330b18e24fb94880" /><Relationship Type="http://schemas.openxmlformats.org/officeDocument/2006/relationships/slide" Target="/ppt/slides/slide37.xml" Id="R61525b45dfd84339" /><Relationship Type="http://schemas.openxmlformats.org/officeDocument/2006/relationships/slide" Target="/ppt/slides/slide38.xml" Id="R5a03de9c798b49f2" /><Relationship Type="http://schemas.openxmlformats.org/officeDocument/2006/relationships/slide" Target="/ppt/slides/slide39.xml" Id="R4dde868f50c94e1a" /><Relationship Type="http://schemas.openxmlformats.org/officeDocument/2006/relationships/slide" Target="/ppt/slides/slide40.xml" Id="R8ad4200283bd4ba9" /><Relationship Type="http://schemas.openxmlformats.org/officeDocument/2006/relationships/slide" Target="/ppt/slides/slide41.xml" Id="R3dcc401b920244a2" /><Relationship Type="http://schemas.openxmlformats.org/officeDocument/2006/relationships/slide" Target="/ppt/slides/slide42.xml" Id="R2b2b76603ad04840" /><Relationship Type="http://schemas.openxmlformats.org/officeDocument/2006/relationships/slide" Target="/ppt/slides/slide43.xml" Id="R607b05b3cc484598" /><Relationship Type="http://schemas.openxmlformats.org/officeDocument/2006/relationships/slide" Target="/ppt/slides/slide44.xml" Id="Re3f87d05bf7a4ede" /><Relationship Type="http://schemas.openxmlformats.org/officeDocument/2006/relationships/slide" Target="/ppt/slides/slide45.xml" Id="Rac353e6572ac4940" /><Relationship Type="http://schemas.openxmlformats.org/officeDocument/2006/relationships/slide" Target="/ppt/slides/slide46.xml" Id="Ra62e87904fb04791" /><Relationship Type="http://schemas.openxmlformats.org/officeDocument/2006/relationships/slide" Target="/ppt/slides/slide47.xml" Id="R14d925e77169423d" /><Relationship Type="http://schemas.openxmlformats.org/officeDocument/2006/relationships/slide" Target="/ppt/slides/slide48.xml" Id="R7b57dfdc839b484b" /><Relationship Type="http://schemas.openxmlformats.org/officeDocument/2006/relationships/slide" Target="/ppt/slides/slide49.xml" Id="R73e2d94f322a4dd2" /><Relationship Type="http://schemas.openxmlformats.org/officeDocument/2006/relationships/slide" Target="/ppt/slides/slide50.xml" Id="R63eb998d6c17450b" /><Relationship Type="http://schemas.openxmlformats.org/officeDocument/2006/relationships/slide" Target="/ppt/slides/slide51.xml" Id="R6fe4fde8a41e43ab" /><Relationship Type="http://schemas.openxmlformats.org/officeDocument/2006/relationships/slide" Target="/ppt/slides/slide52.xml" Id="Re4aac0af3a2a4272" /><Relationship Type="http://schemas.openxmlformats.org/officeDocument/2006/relationships/slide" Target="/ppt/slides/slide53.xml" Id="Rd204a00bcd6b4982" /><Relationship Type="http://schemas.openxmlformats.org/officeDocument/2006/relationships/slide" Target="/ppt/slides/slide54.xml" Id="Re7fc188aeb37474c" /><Relationship Type="http://schemas.openxmlformats.org/officeDocument/2006/relationships/slide" Target="/ppt/slides/slide55.xml" Id="Ree7bde9a60064369" /><Relationship Type="http://schemas.openxmlformats.org/officeDocument/2006/relationships/slide" Target="/ppt/slides/slide56.xml" Id="R8f8e3d35234b46c2" /><Relationship Type="http://schemas.openxmlformats.org/officeDocument/2006/relationships/slide" Target="/ppt/slides/slide57.xml" Id="R9297fdc4ce674053" /><Relationship Type="http://schemas.openxmlformats.org/officeDocument/2006/relationships/slide" Target="/ppt/slides/slide58.xml" Id="Ra34042a31d3b48b1" /><Relationship Type="http://schemas.openxmlformats.org/officeDocument/2006/relationships/slide" Target="/ppt/slides/slide59.xml" Id="R1a7ed8340a4b4456" /><Relationship Type="http://schemas.openxmlformats.org/officeDocument/2006/relationships/slide" Target="/ppt/slides/slide60.xml" Id="Rbe1511e6e4df4668" /><Relationship Type="http://schemas.openxmlformats.org/officeDocument/2006/relationships/slide" Target="/ppt/slides/slide61.xml" Id="Rbca030ebcae14d0d" /><Relationship Type="http://schemas.openxmlformats.org/officeDocument/2006/relationships/slide" Target="/ppt/slides/slide62.xml" Id="R40188a67e7204aeb" /><Relationship Type="http://schemas.openxmlformats.org/officeDocument/2006/relationships/slide" Target="/ppt/slides/slide63.xml" Id="R3cee911b53e94fd4" /><Relationship Type="http://schemas.openxmlformats.org/officeDocument/2006/relationships/slide" Target="/ppt/slides/slide64.xml" Id="R1cacdd43a9194fd4" /><Relationship Type="http://schemas.openxmlformats.org/officeDocument/2006/relationships/slide" Target="/ppt/slides/slide65.xml" Id="R259bd626a46049d1" /><Relationship Type="http://schemas.openxmlformats.org/officeDocument/2006/relationships/slide" Target="/ppt/slides/slide66.xml" Id="R144f273193824c2d" /><Relationship Type="http://schemas.openxmlformats.org/officeDocument/2006/relationships/slide" Target="/ppt/slides/slide67.xml" Id="R2c47ff1279ec407b" /><Relationship Type="http://schemas.openxmlformats.org/officeDocument/2006/relationships/slide" Target="/ppt/slides/slide68.xml" Id="R73e950f3d7844982" /><Relationship Type="http://schemas.openxmlformats.org/officeDocument/2006/relationships/slide" Target="/ppt/slides/slide69.xml" Id="R48023c931b8d4ad9" /><Relationship Type="http://schemas.openxmlformats.org/officeDocument/2006/relationships/slide" Target="/ppt/slides/slide70.xml" Id="R41cfb2c90e9b4b45" /><Relationship Type="http://schemas.openxmlformats.org/officeDocument/2006/relationships/slide" Target="/ppt/slides/slide71.xml" Id="Rff3b777f7db14f7c" /><Relationship Type="http://schemas.openxmlformats.org/officeDocument/2006/relationships/slide" Target="/ppt/slides/slide72.xml" Id="R483d9dc0e49649de" /><Relationship Type="http://schemas.openxmlformats.org/officeDocument/2006/relationships/slide" Target="/ppt/slides/slide73.xml" Id="Rdb67337d41fa4edc" /><Relationship Type="http://schemas.openxmlformats.org/officeDocument/2006/relationships/slide" Target="/ppt/slides/slide74.xml" Id="Rc35a8fba205547a8" /><Relationship Type="http://schemas.openxmlformats.org/officeDocument/2006/relationships/slide" Target="/ppt/slides/slide75.xml" Id="R7fb89c9599a6434f" /><Relationship Type="http://schemas.openxmlformats.org/officeDocument/2006/relationships/slide" Target="/ppt/slides/slide76.xml" Id="R0c6ff02c8555420c" /><Relationship Type="http://schemas.openxmlformats.org/officeDocument/2006/relationships/slide" Target="/ppt/slides/slide77.xml" Id="R80426d9a6aa848b0" /><Relationship Type="http://schemas.openxmlformats.org/officeDocument/2006/relationships/slide" Target="/ppt/slides/slide78.xml" Id="Rb0ba158a5a314b6a" /><Relationship Type="http://schemas.openxmlformats.org/officeDocument/2006/relationships/slide" Target="/ppt/slides/slide79.xml" Id="Rbc19a9c87bde4a42" /><Relationship Type="http://schemas.openxmlformats.org/officeDocument/2006/relationships/slide" Target="/ppt/slides/slide80.xml" Id="Raa6b01e0720c4706" /><Relationship Type="http://schemas.openxmlformats.org/officeDocument/2006/relationships/slide" Target="/ppt/slides/slide81.xml" Id="Rb6ff12c61f854fd1" /><Relationship Type="http://schemas.openxmlformats.org/officeDocument/2006/relationships/slide" Target="/ppt/slides/slide82.xml" Id="Rc2af0c14d0e14971" /><Relationship Type="http://schemas.openxmlformats.org/officeDocument/2006/relationships/slide" Target="/ppt/slides/slide83.xml" Id="Rcc49521dadf3430b" /><Relationship Type="http://schemas.openxmlformats.org/officeDocument/2006/relationships/slide" Target="/ppt/slides/slide84.xml" Id="R60deaa9db7ac4160" /><Relationship Type="http://schemas.openxmlformats.org/officeDocument/2006/relationships/slide" Target="/ppt/slides/slide85.xml" Id="R611eb67db2414b62" /><Relationship Type="http://schemas.openxmlformats.org/officeDocument/2006/relationships/slide" Target="/ppt/slides/slide86.xml" Id="R47c13a5110b44410" /><Relationship Type="http://schemas.openxmlformats.org/officeDocument/2006/relationships/slide" Target="/ppt/slides/slide87.xml" Id="Ra2f3fc3dd17c4639" /><Relationship Type="http://schemas.openxmlformats.org/officeDocument/2006/relationships/slide" Target="/ppt/slides/slide88.xml" Id="R7ab730d7a9fc4353" /><Relationship Type="http://schemas.openxmlformats.org/officeDocument/2006/relationships/slide" Target="/ppt/slides/slide89.xml" Id="R89d46d4b635947e4" /><Relationship Type="http://schemas.openxmlformats.org/officeDocument/2006/relationships/slide" Target="/ppt/slides/slide90.xml" Id="R81568d9cbde04c25" /><Relationship Type="http://schemas.openxmlformats.org/officeDocument/2006/relationships/slide" Target="/ppt/slides/slide91.xml" Id="R29713dc28a3a4b6d" /><Relationship Type="http://schemas.openxmlformats.org/officeDocument/2006/relationships/slide" Target="/ppt/slides/slide92.xml" Id="Re4b856d49d90406b"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bd20cd5891144bf6"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426c30aa7cb44574" /><Relationship Type="http://schemas.openxmlformats.org/officeDocument/2006/relationships/notesMaster" Target="/ppt/notesMasters/notesMaster1.xml" Id="Re3efa811921e4602"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c31b56f8b45d4a52" /><Relationship Type="http://schemas.openxmlformats.org/officeDocument/2006/relationships/notesMaster" Target="/ppt/notesMasters/notesMaster1.xml" Id="R81d9f6c116ba4fe6"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9137ec20d3ed40e4" /><Relationship Type="http://schemas.openxmlformats.org/officeDocument/2006/relationships/notesMaster" Target="/ppt/notesMasters/notesMaster1.xml" Id="Rc174f86d85c9419e"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f79a1a204d5c4273" /><Relationship Type="http://schemas.openxmlformats.org/officeDocument/2006/relationships/notesMaster" Target="/ppt/notesMasters/notesMaster1.xml" Id="R96e0c82256954a15" /></Relationships>
</file>

<file path=ppt/notesSlides/_rels/notesSlide13.xml.rels>&#65279;<?xml version="1.0" encoding="utf-8"?><Relationships xmlns="http://schemas.openxmlformats.org/package/2006/relationships"><Relationship Type="http://schemas.openxmlformats.org/officeDocument/2006/relationships/slide" Target="/ppt/slides/slide13.xml" Id="Rd9154e34c1fb4ece" /><Relationship Type="http://schemas.openxmlformats.org/officeDocument/2006/relationships/notesMaster" Target="/ppt/notesMasters/notesMaster1.xml" Id="Rafe127f69b034013" /></Relationships>
</file>

<file path=ppt/notesSlides/_rels/notesSlide14.xml.rels>&#65279;<?xml version="1.0" encoding="utf-8"?><Relationships xmlns="http://schemas.openxmlformats.org/package/2006/relationships"><Relationship Type="http://schemas.openxmlformats.org/officeDocument/2006/relationships/slide" Target="/ppt/slides/slide14.xml" Id="R88d12e21728d46d7" /><Relationship Type="http://schemas.openxmlformats.org/officeDocument/2006/relationships/notesMaster" Target="/ppt/notesMasters/notesMaster1.xml" Id="R4cb280fac4a7412c" /></Relationships>
</file>

<file path=ppt/notesSlides/_rels/notesSlide15.xml.rels>&#65279;<?xml version="1.0" encoding="utf-8"?><Relationships xmlns="http://schemas.openxmlformats.org/package/2006/relationships"><Relationship Type="http://schemas.openxmlformats.org/officeDocument/2006/relationships/slide" Target="/ppt/slides/slide15.xml" Id="R971c910af8684a1a" /><Relationship Type="http://schemas.openxmlformats.org/officeDocument/2006/relationships/notesMaster" Target="/ppt/notesMasters/notesMaster1.xml" Id="Re39abdbeb9084654" /></Relationships>
</file>

<file path=ppt/notesSlides/_rels/notesSlide16.xml.rels>&#65279;<?xml version="1.0" encoding="utf-8"?><Relationships xmlns="http://schemas.openxmlformats.org/package/2006/relationships"><Relationship Type="http://schemas.openxmlformats.org/officeDocument/2006/relationships/slide" Target="/ppt/slides/slide16.xml" Id="Rf70a1191b8e14839" /><Relationship Type="http://schemas.openxmlformats.org/officeDocument/2006/relationships/notesMaster" Target="/ppt/notesMasters/notesMaster1.xml" Id="R0b6456cb94d04d7d" /></Relationships>
</file>

<file path=ppt/notesSlides/_rels/notesSlide17.xml.rels>&#65279;<?xml version="1.0" encoding="utf-8"?><Relationships xmlns="http://schemas.openxmlformats.org/package/2006/relationships"><Relationship Type="http://schemas.openxmlformats.org/officeDocument/2006/relationships/slide" Target="/ppt/slides/slide17.xml" Id="R4aeb9bfc119e4bfb" /><Relationship Type="http://schemas.openxmlformats.org/officeDocument/2006/relationships/notesMaster" Target="/ppt/notesMasters/notesMaster1.xml" Id="Rc3cc5c04308844d9" /></Relationships>
</file>

<file path=ppt/notesSlides/_rels/notesSlide18.xml.rels>&#65279;<?xml version="1.0" encoding="utf-8"?><Relationships xmlns="http://schemas.openxmlformats.org/package/2006/relationships"><Relationship Type="http://schemas.openxmlformats.org/officeDocument/2006/relationships/slide" Target="/ppt/slides/slide18.xml" Id="R1835a0e48d3946d1" /><Relationship Type="http://schemas.openxmlformats.org/officeDocument/2006/relationships/notesMaster" Target="/ppt/notesMasters/notesMaster1.xml" Id="Rfe6b61ab3058427d" /></Relationships>
</file>

<file path=ppt/notesSlides/_rels/notesSlide19.xml.rels>&#65279;<?xml version="1.0" encoding="utf-8"?><Relationships xmlns="http://schemas.openxmlformats.org/package/2006/relationships"><Relationship Type="http://schemas.openxmlformats.org/officeDocument/2006/relationships/slide" Target="/ppt/slides/slide19.xml" Id="R0f08cfeb268b4a5d" /><Relationship Type="http://schemas.openxmlformats.org/officeDocument/2006/relationships/notesMaster" Target="/ppt/notesMasters/notesMaster1.xml" Id="Rcdbc45d514304988" /></Relationships>
</file>

<file path=ppt/notesSlides/_rels/notesSlide2.xml.rels>&#65279;<?xml version="1.0" encoding="utf-8"?><Relationships xmlns="http://schemas.openxmlformats.org/package/2006/relationships"><Relationship Type="http://schemas.openxmlformats.org/officeDocument/2006/relationships/slide" Target="/ppt/slides/slide2.xml" Id="R5d7ddb32e2434ba7" /><Relationship Type="http://schemas.openxmlformats.org/officeDocument/2006/relationships/notesMaster" Target="/ppt/notesMasters/notesMaster1.xml" Id="Raa68b7ed15274c64" /></Relationships>
</file>

<file path=ppt/notesSlides/_rels/notesSlide20.xml.rels>&#65279;<?xml version="1.0" encoding="utf-8"?><Relationships xmlns="http://schemas.openxmlformats.org/package/2006/relationships"><Relationship Type="http://schemas.openxmlformats.org/officeDocument/2006/relationships/slide" Target="/ppt/slides/slide20.xml" Id="Rc5439a8db6e24f73" /><Relationship Type="http://schemas.openxmlformats.org/officeDocument/2006/relationships/notesMaster" Target="/ppt/notesMasters/notesMaster1.xml" Id="R0eaf805453d44514" /></Relationships>
</file>

<file path=ppt/notesSlides/_rels/notesSlide21.xml.rels>&#65279;<?xml version="1.0" encoding="utf-8"?><Relationships xmlns="http://schemas.openxmlformats.org/package/2006/relationships"><Relationship Type="http://schemas.openxmlformats.org/officeDocument/2006/relationships/slide" Target="/ppt/slides/slide21.xml" Id="R0a5de5d5879c40f8" /><Relationship Type="http://schemas.openxmlformats.org/officeDocument/2006/relationships/notesMaster" Target="/ppt/notesMasters/notesMaster1.xml" Id="R24770c87aa374673" /></Relationships>
</file>

<file path=ppt/notesSlides/_rels/notesSlide22.xml.rels>&#65279;<?xml version="1.0" encoding="utf-8"?><Relationships xmlns="http://schemas.openxmlformats.org/package/2006/relationships"><Relationship Type="http://schemas.openxmlformats.org/officeDocument/2006/relationships/slide" Target="/ppt/slides/slide22.xml" Id="R816e2420f4f14663" /><Relationship Type="http://schemas.openxmlformats.org/officeDocument/2006/relationships/notesMaster" Target="/ppt/notesMasters/notesMaster1.xml" Id="Refd681312a2c45a3" /></Relationships>
</file>

<file path=ppt/notesSlides/_rels/notesSlide23.xml.rels>&#65279;<?xml version="1.0" encoding="utf-8"?><Relationships xmlns="http://schemas.openxmlformats.org/package/2006/relationships"><Relationship Type="http://schemas.openxmlformats.org/officeDocument/2006/relationships/slide" Target="/ppt/slides/slide23.xml" Id="R75e0389c279b4f38" /><Relationship Type="http://schemas.openxmlformats.org/officeDocument/2006/relationships/notesMaster" Target="/ppt/notesMasters/notesMaster1.xml" Id="R6647bae90c36473d" /></Relationships>
</file>

<file path=ppt/notesSlides/_rels/notesSlide24.xml.rels>&#65279;<?xml version="1.0" encoding="utf-8"?><Relationships xmlns="http://schemas.openxmlformats.org/package/2006/relationships"><Relationship Type="http://schemas.openxmlformats.org/officeDocument/2006/relationships/slide" Target="/ppt/slides/slide24.xml" Id="R82e78d0ab4354ed6" /><Relationship Type="http://schemas.openxmlformats.org/officeDocument/2006/relationships/notesMaster" Target="/ppt/notesMasters/notesMaster1.xml" Id="Rd1a7b07602e344d2" /></Relationships>
</file>

<file path=ppt/notesSlides/_rels/notesSlide25.xml.rels>&#65279;<?xml version="1.0" encoding="utf-8"?><Relationships xmlns="http://schemas.openxmlformats.org/package/2006/relationships"><Relationship Type="http://schemas.openxmlformats.org/officeDocument/2006/relationships/slide" Target="/ppt/slides/slide25.xml" Id="R4cc02551c37d4cff" /><Relationship Type="http://schemas.openxmlformats.org/officeDocument/2006/relationships/notesMaster" Target="/ppt/notesMasters/notesMaster1.xml" Id="Ref18b7ac91cf44b0" /></Relationships>
</file>

<file path=ppt/notesSlides/_rels/notesSlide26.xml.rels>&#65279;<?xml version="1.0" encoding="utf-8"?><Relationships xmlns="http://schemas.openxmlformats.org/package/2006/relationships"><Relationship Type="http://schemas.openxmlformats.org/officeDocument/2006/relationships/slide" Target="/ppt/slides/slide26.xml" Id="R43ae5d36b7e84308" /><Relationship Type="http://schemas.openxmlformats.org/officeDocument/2006/relationships/notesMaster" Target="/ppt/notesMasters/notesMaster1.xml" Id="R58046dc6853a40d6" /></Relationships>
</file>

<file path=ppt/notesSlides/_rels/notesSlide27.xml.rels>&#65279;<?xml version="1.0" encoding="utf-8"?><Relationships xmlns="http://schemas.openxmlformats.org/package/2006/relationships"><Relationship Type="http://schemas.openxmlformats.org/officeDocument/2006/relationships/slide" Target="/ppt/slides/slide27.xml" Id="R4d85d46bde9d44c0" /><Relationship Type="http://schemas.openxmlformats.org/officeDocument/2006/relationships/notesMaster" Target="/ppt/notesMasters/notesMaster1.xml" Id="R09b6ac03296544e0" /></Relationships>
</file>

<file path=ppt/notesSlides/_rels/notesSlide28.xml.rels>&#65279;<?xml version="1.0" encoding="utf-8"?><Relationships xmlns="http://schemas.openxmlformats.org/package/2006/relationships"><Relationship Type="http://schemas.openxmlformats.org/officeDocument/2006/relationships/slide" Target="/ppt/slides/slide28.xml" Id="Ra1382df31c1f4efc" /><Relationship Type="http://schemas.openxmlformats.org/officeDocument/2006/relationships/notesMaster" Target="/ppt/notesMasters/notesMaster1.xml" Id="Re26a67c331054ea1" /></Relationships>
</file>

<file path=ppt/notesSlides/_rels/notesSlide29.xml.rels>&#65279;<?xml version="1.0" encoding="utf-8"?><Relationships xmlns="http://schemas.openxmlformats.org/package/2006/relationships"><Relationship Type="http://schemas.openxmlformats.org/officeDocument/2006/relationships/slide" Target="/ppt/slides/slide29.xml" Id="R0881c7ee8df54b1c" /><Relationship Type="http://schemas.openxmlformats.org/officeDocument/2006/relationships/notesMaster" Target="/ppt/notesMasters/notesMaster1.xml" Id="Rc1385b5299194aab" /></Relationships>
</file>

<file path=ppt/notesSlides/_rels/notesSlide3.xml.rels>&#65279;<?xml version="1.0" encoding="utf-8"?><Relationships xmlns="http://schemas.openxmlformats.org/package/2006/relationships"><Relationship Type="http://schemas.openxmlformats.org/officeDocument/2006/relationships/slide" Target="/ppt/slides/slide3.xml" Id="Ra030ff9286da435f" /><Relationship Type="http://schemas.openxmlformats.org/officeDocument/2006/relationships/notesMaster" Target="/ppt/notesMasters/notesMaster1.xml" Id="R12cb3f02b2674194" /></Relationships>
</file>

<file path=ppt/notesSlides/_rels/notesSlide30.xml.rels>&#65279;<?xml version="1.0" encoding="utf-8"?><Relationships xmlns="http://schemas.openxmlformats.org/package/2006/relationships"><Relationship Type="http://schemas.openxmlformats.org/officeDocument/2006/relationships/slide" Target="/ppt/slides/slide30.xml" Id="R5b59782edd804c80" /><Relationship Type="http://schemas.openxmlformats.org/officeDocument/2006/relationships/notesMaster" Target="/ppt/notesMasters/notesMaster1.xml" Id="R89bc6cc486e64c44" /></Relationships>
</file>

<file path=ppt/notesSlides/_rels/notesSlide31.xml.rels>&#65279;<?xml version="1.0" encoding="utf-8"?><Relationships xmlns="http://schemas.openxmlformats.org/package/2006/relationships"><Relationship Type="http://schemas.openxmlformats.org/officeDocument/2006/relationships/slide" Target="/ppt/slides/slide31.xml" Id="Rce656c4e33554fcd" /><Relationship Type="http://schemas.openxmlformats.org/officeDocument/2006/relationships/notesMaster" Target="/ppt/notesMasters/notesMaster1.xml" Id="R17102fa6b9fa4ac7" /></Relationships>
</file>

<file path=ppt/notesSlides/_rels/notesSlide32.xml.rels>&#65279;<?xml version="1.0" encoding="utf-8"?><Relationships xmlns="http://schemas.openxmlformats.org/package/2006/relationships"><Relationship Type="http://schemas.openxmlformats.org/officeDocument/2006/relationships/slide" Target="/ppt/slides/slide32.xml" Id="R69ba353496a843c8" /><Relationship Type="http://schemas.openxmlformats.org/officeDocument/2006/relationships/notesMaster" Target="/ppt/notesMasters/notesMaster1.xml" Id="R45cc9e016b724e39" /></Relationships>
</file>

<file path=ppt/notesSlides/_rels/notesSlide33.xml.rels>&#65279;<?xml version="1.0" encoding="utf-8"?><Relationships xmlns="http://schemas.openxmlformats.org/package/2006/relationships"><Relationship Type="http://schemas.openxmlformats.org/officeDocument/2006/relationships/slide" Target="/ppt/slides/slide33.xml" Id="Rcf6e37ba190143c6" /><Relationship Type="http://schemas.openxmlformats.org/officeDocument/2006/relationships/notesMaster" Target="/ppt/notesMasters/notesMaster1.xml" Id="Rccfedeb0960f4e5e" /></Relationships>
</file>

<file path=ppt/notesSlides/_rels/notesSlide34.xml.rels>&#65279;<?xml version="1.0" encoding="utf-8"?><Relationships xmlns="http://schemas.openxmlformats.org/package/2006/relationships"><Relationship Type="http://schemas.openxmlformats.org/officeDocument/2006/relationships/slide" Target="/ppt/slides/slide34.xml" Id="R260acd5af62240c4" /><Relationship Type="http://schemas.openxmlformats.org/officeDocument/2006/relationships/notesMaster" Target="/ppt/notesMasters/notesMaster1.xml" Id="R891d8b4233284ac3" /></Relationships>
</file>

<file path=ppt/notesSlides/_rels/notesSlide35.xml.rels>&#65279;<?xml version="1.0" encoding="utf-8"?><Relationships xmlns="http://schemas.openxmlformats.org/package/2006/relationships"><Relationship Type="http://schemas.openxmlformats.org/officeDocument/2006/relationships/slide" Target="/ppt/slides/slide35.xml" Id="Rf095b72a99214005" /><Relationship Type="http://schemas.openxmlformats.org/officeDocument/2006/relationships/notesMaster" Target="/ppt/notesMasters/notesMaster1.xml" Id="Rb46e9ccb781d4805" /></Relationships>
</file>

<file path=ppt/notesSlides/_rels/notesSlide36.xml.rels>&#65279;<?xml version="1.0" encoding="utf-8"?><Relationships xmlns="http://schemas.openxmlformats.org/package/2006/relationships"><Relationship Type="http://schemas.openxmlformats.org/officeDocument/2006/relationships/slide" Target="/ppt/slides/slide36.xml" Id="Rd18334310b694336" /><Relationship Type="http://schemas.openxmlformats.org/officeDocument/2006/relationships/notesMaster" Target="/ppt/notesMasters/notesMaster1.xml" Id="R0e8720774f1e43fb" /></Relationships>
</file>

<file path=ppt/notesSlides/_rels/notesSlide37.xml.rels>&#65279;<?xml version="1.0" encoding="utf-8"?><Relationships xmlns="http://schemas.openxmlformats.org/package/2006/relationships"><Relationship Type="http://schemas.openxmlformats.org/officeDocument/2006/relationships/slide" Target="/ppt/slides/slide37.xml" Id="Rb0d143ecb2714d66" /><Relationship Type="http://schemas.openxmlformats.org/officeDocument/2006/relationships/notesMaster" Target="/ppt/notesMasters/notesMaster1.xml" Id="Rccf40e3aa8494cd9" /></Relationships>
</file>

<file path=ppt/notesSlides/_rels/notesSlide38.xml.rels>&#65279;<?xml version="1.0" encoding="utf-8"?><Relationships xmlns="http://schemas.openxmlformats.org/package/2006/relationships"><Relationship Type="http://schemas.openxmlformats.org/officeDocument/2006/relationships/slide" Target="/ppt/slides/slide38.xml" Id="Rb8af99f2ea2e450f" /><Relationship Type="http://schemas.openxmlformats.org/officeDocument/2006/relationships/notesMaster" Target="/ppt/notesMasters/notesMaster1.xml" Id="Rdd166e3ff007451e" /></Relationships>
</file>

<file path=ppt/notesSlides/_rels/notesSlide39.xml.rels>&#65279;<?xml version="1.0" encoding="utf-8"?><Relationships xmlns="http://schemas.openxmlformats.org/package/2006/relationships"><Relationship Type="http://schemas.openxmlformats.org/officeDocument/2006/relationships/slide" Target="/ppt/slides/slide39.xml" Id="R93ec4b06681a497b" /><Relationship Type="http://schemas.openxmlformats.org/officeDocument/2006/relationships/notesMaster" Target="/ppt/notesMasters/notesMaster1.xml" Id="R64d09ca4e64646a2" /></Relationships>
</file>

<file path=ppt/notesSlides/_rels/notesSlide4.xml.rels>&#65279;<?xml version="1.0" encoding="utf-8"?><Relationships xmlns="http://schemas.openxmlformats.org/package/2006/relationships"><Relationship Type="http://schemas.openxmlformats.org/officeDocument/2006/relationships/slide" Target="/ppt/slides/slide4.xml" Id="R604a5509670b48d6" /><Relationship Type="http://schemas.openxmlformats.org/officeDocument/2006/relationships/notesMaster" Target="/ppt/notesMasters/notesMaster1.xml" Id="Rd750de6ea6f54b87" /></Relationships>
</file>

<file path=ppt/notesSlides/_rels/notesSlide40.xml.rels>&#65279;<?xml version="1.0" encoding="utf-8"?><Relationships xmlns="http://schemas.openxmlformats.org/package/2006/relationships"><Relationship Type="http://schemas.openxmlformats.org/officeDocument/2006/relationships/slide" Target="/ppt/slides/slide40.xml" Id="Re8bcaf7eea474950" /><Relationship Type="http://schemas.openxmlformats.org/officeDocument/2006/relationships/notesMaster" Target="/ppt/notesMasters/notesMaster1.xml" Id="R791df954632f4bae" /></Relationships>
</file>

<file path=ppt/notesSlides/_rels/notesSlide41.xml.rels>&#65279;<?xml version="1.0" encoding="utf-8"?><Relationships xmlns="http://schemas.openxmlformats.org/package/2006/relationships"><Relationship Type="http://schemas.openxmlformats.org/officeDocument/2006/relationships/slide" Target="/ppt/slides/slide41.xml" Id="Rf1469e65e9b34dd9" /><Relationship Type="http://schemas.openxmlformats.org/officeDocument/2006/relationships/notesMaster" Target="/ppt/notesMasters/notesMaster1.xml" Id="Rc9a9c121781e4c7a" /></Relationships>
</file>

<file path=ppt/notesSlides/_rels/notesSlide42.xml.rels>&#65279;<?xml version="1.0" encoding="utf-8"?><Relationships xmlns="http://schemas.openxmlformats.org/package/2006/relationships"><Relationship Type="http://schemas.openxmlformats.org/officeDocument/2006/relationships/slide" Target="/ppt/slides/slide42.xml" Id="R30935711c76c48c1" /><Relationship Type="http://schemas.openxmlformats.org/officeDocument/2006/relationships/notesMaster" Target="/ppt/notesMasters/notesMaster1.xml" Id="Rca603b8e1ea94698" /></Relationships>
</file>

<file path=ppt/notesSlides/_rels/notesSlide43.xml.rels>&#65279;<?xml version="1.0" encoding="utf-8"?><Relationships xmlns="http://schemas.openxmlformats.org/package/2006/relationships"><Relationship Type="http://schemas.openxmlformats.org/officeDocument/2006/relationships/slide" Target="/ppt/slides/slide43.xml" Id="R231cf1b0ff634f94" /><Relationship Type="http://schemas.openxmlformats.org/officeDocument/2006/relationships/notesMaster" Target="/ppt/notesMasters/notesMaster1.xml" Id="Rb2e6cccd4b7245d0" /></Relationships>
</file>

<file path=ppt/notesSlides/_rels/notesSlide44.xml.rels>&#65279;<?xml version="1.0" encoding="utf-8"?><Relationships xmlns="http://schemas.openxmlformats.org/package/2006/relationships"><Relationship Type="http://schemas.openxmlformats.org/officeDocument/2006/relationships/slide" Target="/ppt/slides/slide44.xml" Id="Rf546d7b57b50497f" /><Relationship Type="http://schemas.openxmlformats.org/officeDocument/2006/relationships/notesMaster" Target="/ppt/notesMasters/notesMaster1.xml" Id="R47f1098607d240ac" /></Relationships>
</file>

<file path=ppt/notesSlides/_rels/notesSlide45.xml.rels>&#65279;<?xml version="1.0" encoding="utf-8"?><Relationships xmlns="http://schemas.openxmlformats.org/package/2006/relationships"><Relationship Type="http://schemas.openxmlformats.org/officeDocument/2006/relationships/slide" Target="/ppt/slides/slide45.xml" Id="R498e82b1bbca400d" /><Relationship Type="http://schemas.openxmlformats.org/officeDocument/2006/relationships/notesMaster" Target="/ppt/notesMasters/notesMaster1.xml" Id="R66df37ca9ed644dc" /></Relationships>
</file>

<file path=ppt/notesSlides/_rels/notesSlide46.xml.rels>&#65279;<?xml version="1.0" encoding="utf-8"?><Relationships xmlns="http://schemas.openxmlformats.org/package/2006/relationships"><Relationship Type="http://schemas.openxmlformats.org/officeDocument/2006/relationships/slide" Target="/ppt/slides/slide46.xml" Id="Rc97ff6da7255472b" /><Relationship Type="http://schemas.openxmlformats.org/officeDocument/2006/relationships/notesMaster" Target="/ppt/notesMasters/notesMaster1.xml" Id="R3c57ab581b044329" /></Relationships>
</file>

<file path=ppt/notesSlides/_rels/notesSlide47.xml.rels>&#65279;<?xml version="1.0" encoding="utf-8"?><Relationships xmlns="http://schemas.openxmlformats.org/package/2006/relationships"><Relationship Type="http://schemas.openxmlformats.org/officeDocument/2006/relationships/slide" Target="/ppt/slides/slide47.xml" Id="R79eb8f803f86472d" /><Relationship Type="http://schemas.openxmlformats.org/officeDocument/2006/relationships/notesMaster" Target="/ppt/notesMasters/notesMaster1.xml" Id="R806d789d315d4b31" /></Relationships>
</file>

<file path=ppt/notesSlides/_rels/notesSlide48.xml.rels>&#65279;<?xml version="1.0" encoding="utf-8"?><Relationships xmlns="http://schemas.openxmlformats.org/package/2006/relationships"><Relationship Type="http://schemas.openxmlformats.org/officeDocument/2006/relationships/slide" Target="/ppt/slides/slide48.xml" Id="Rb5bfbbace1b34031" /><Relationship Type="http://schemas.openxmlformats.org/officeDocument/2006/relationships/notesMaster" Target="/ppt/notesMasters/notesMaster1.xml" Id="R18ea44b7152f449e" /></Relationships>
</file>

<file path=ppt/notesSlides/_rels/notesSlide49.xml.rels>&#65279;<?xml version="1.0" encoding="utf-8"?><Relationships xmlns="http://schemas.openxmlformats.org/package/2006/relationships"><Relationship Type="http://schemas.openxmlformats.org/officeDocument/2006/relationships/slide" Target="/ppt/slides/slide49.xml" Id="Redaccd25e33b4dd6" /><Relationship Type="http://schemas.openxmlformats.org/officeDocument/2006/relationships/notesMaster" Target="/ppt/notesMasters/notesMaster1.xml" Id="R0ccad913aa344d11" /></Relationships>
</file>

<file path=ppt/notesSlides/_rels/notesSlide5.xml.rels>&#65279;<?xml version="1.0" encoding="utf-8"?><Relationships xmlns="http://schemas.openxmlformats.org/package/2006/relationships"><Relationship Type="http://schemas.openxmlformats.org/officeDocument/2006/relationships/slide" Target="/ppt/slides/slide5.xml" Id="Rdf53f7c1bc5c4531" /><Relationship Type="http://schemas.openxmlformats.org/officeDocument/2006/relationships/notesMaster" Target="/ppt/notesMasters/notesMaster1.xml" Id="R92941a9c62244369" /></Relationships>
</file>

<file path=ppt/notesSlides/_rels/notesSlide50.xml.rels>&#65279;<?xml version="1.0" encoding="utf-8"?><Relationships xmlns="http://schemas.openxmlformats.org/package/2006/relationships"><Relationship Type="http://schemas.openxmlformats.org/officeDocument/2006/relationships/slide" Target="/ppt/slides/slide50.xml" Id="Rbbc7531c6b284a2c" /><Relationship Type="http://schemas.openxmlformats.org/officeDocument/2006/relationships/notesMaster" Target="/ppt/notesMasters/notesMaster1.xml" Id="R0b5a343a7d144ba8" /></Relationships>
</file>

<file path=ppt/notesSlides/_rels/notesSlide51.xml.rels>&#65279;<?xml version="1.0" encoding="utf-8"?><Relationships xmlns="http://schemas.openxmlformats.org/package/2006/relationships"><Relationship Type="http://schemas.openxmlformats.org/officeDocument/2006/relationships/slide" Target="/ppt/slides/slide51.xml" Id="R1e3251af472d4309" /><Relationship Type="http://schemas.openxmlformats.org/officeDocument/2006/relationships/notesMaster" Target="/ppt/notesMasters/notesMaster1.xml" Id="R15bf98f6835a414a" /></Relationships>
</file>

<file path=ppt/notesSlides/_rels/notesSlide52.xml.rels>&#65279;<?xml version="1.0" encoding="utf-8"?><Relationships xmlns="http://schemas.openxmlformats.org/package/2006/relationships"><Relationship Type="http://schemas.openxmlformats.org/officeDocument/2006/relationships/slide" Target="/ppt/slides/slide52.xml" Id="R09b321a3ef2743d0" /><Relationship Type="http://schemas.openxmlformats.org/officeDocument/2006/relationships/notesMaster" Target="/ppt/notesMasters/notesMaster1.xml" Id="Rf2f122497d1d447e" /></Relationships>
</file>

<file path=ppt/notesSlides/_rels/notesSlide53.xml.rels>&#65279;<?xml version="1.0" encoding="utf-8"?><Relationships xmlns="http://schemas.openxmlformats.org/package/2006/relationships"><Relationship Type="http://schemas.openxmlformats.org/officeDocument/2006/relationships/slide" Target="/ppt/slides/slide53.xml" Id="R6139af6fea3a4195" /><Relationship Type="http://schemas.openxmlformats.org/officeDocument/2006/relationships/notesMaster" Target="/ppt/notesMasters/notesMaster1.xml" Id="R77a959b18a4b48ab" /></Relationships>
</file>

<file path=ppt/notesSlides/_rels/notesSlide54.xml.rels>&#65279;<?xml version="1.0" encoding="utf-8"?><Relationships xmlns="http://schemas.openxmlformats.org/package/2006/relationships"><Relationship Type="http://schemas.openxmlformats.org/officeDocument/2006/relationships/slide" Target="/ppt/slides/slide54.xml" Id="Rdab99168c8a84bc0" /><Relationship Type="http://schemas.openxmlformats.org/officeDocument/2006/relationships/notesMaster" Target="/ppt/notesMasters/notesMaster1.xml" Id="Rbf121d75edb94bf7" /></Relationships>
</file>

<file path=ppt/notesSlides/_rels/notesSlide55.xml.rels>&#65279;<?xml version="1.0" encoding="utf-8"?><Relationships xmlns="http://schemas.openxmlformats.org/package/2006/relationships"><Relationship Type="http://schemas.openxmlformats.org/officeDocument/2006/relationships/slide" Target="/ppt/slides/slide55.xml" Id="R287bd4f17be84c9f" /><Relationship Type="http://schemas.openxmlformats.org/officeDocument/2006/relationships/notesMaster" Target="/ppt/notesMasters/notesMaster1.xml" Id="R0acca6e3dc5e4c22" /></Relationships>
</file>

<file path=ppt/notesSlides/_rels/notesSlide56.xml.rels>&#65279;<?xml version="1.0" encoding="utf-8"?><Relationships xmlns="http://schemas.openxmlformats.org/package/2006/relationships"><Relationship Type="http://schemas.openxmlformats.org/officeDocument/2006/relationships/slide" Target="/ppt/slides/slide56.xml" Id="R99db19d8f9a84167" /><Relationship Type="http://schemas.openxmlformats.org/officeDocument/2006/relationships/notesMaster" Target="/ppt/notesMasters/notesMaster1.xml" Id="Rfa75c4747ab54661" /></Relationships>
</file>

<file path=ppt/notesSlides/_rels/notesSlide57.xml.rels>&#65279;<?xml version="1.0" encoding="utf-8"?><Relationships xmlns="http://schemas.openxmlformats.org/package/2006/relationships"><Relationship Type="http://schemas.openxmlformats.org/officeDocument/2006/relationships/slide" Target="/ppt/slides/slide57.xml" Id="R815f3d5154c24559" /><Relationship Type="http://schemas.openxmlformats.org/officeDocument/2006/relationships/notesMaster" Target="/ppt/notesMasters/notesMaster1.xml" Id="R48c728fd1bdf445f" /></Relationships>
</file>

<file path=ppt/notesSlides/_rels/notesSlide58.xml.rels>&#65279;<?xml version="1.0" encoding="utf-8"?><Relationships xmlns="http://schemas.openxmlformats.org/package/2006/relationships"><Relationship Type="http://schemas.openxmlformats.org/officeDocument/2006/relationships/slide" Target="/ppt/slides/slide58.xml" Id="Rfb29ba7628c04db4" /><Relationship Type="http://schemas.openxmlformats.org/officeDocument/2006/relationships/notesMaster" Target="/ppt/notesMasters/notesMaster1.xml" Id="Ra80eff213a3f4abf" /></Relationships>
</file>

<file path=ppt/notesSlides/_rels/notesSlide59.xml.rels>&#65279;<?xml version="1.0" encoding="utf-8"?><Relationships xmlns="http://schemas.openxmlformats.org/package/2006/relationships"><Relationship Type="http://schemas.openxmlformats.org/officeDocument/2006/relationships/slide" Target="/ppt/slides/slide59.xml" Id="R8acbc80f67fa4e4e" /><Relationship Type="http://schemas.openxmlformats.org/officeDocument/2006/relationships/notesMaster" Target="/ppt/notesMasters/notesMaster1.xml" Id="R4b7ff1d23d484206" /></Relationships>
</file>

<file path=ppt/notesSlides/_rels/notesSlide6.xml.rels>&#65279;<?xml version="1.0" encoding="utf-8"?><Relationships xmlns="http://schemas.openxmlformats.org/package/2006/relationships"><Relationship Type="http://schemas.openxmlformats.org/officeDocument/2006/relationships/slide" Target="/ppt/slides/slide6.xml" Id="R90099ba5476f4524" /><Relationship Type="http://schemas.openxmlformats.org/officeDocument/2006/relationships/notesMaster" Target="/ppt/notesMasters/notesMaster1.xml" Id="R717e9c777d3447e3" /></Relationships>
</file>

<file path=ppt/notesSlides/_rels/notesSlide60.xml.rels>&#65279;<?xml version="1.0" encoding="utf-8"?><Relationships xmlns="http://schemas.openxmlformats.org/package/2006/relationships"><Relationship Type="http://schemas.openxmlformats.org/officeDocument/2006/relationships/slide" Target="/ppt/slides/slide60.xml" Id="R74824692ab904b83" /><Relationship Type="http://schemas.openxmlformats.org/officeDocument/2006/relationships/notesMaster" Target="/ppt/notesMasters/notesMaster1.xml" Id="R1545bf8aaa804180" /></Relationships>
</file>

<file path=ppt/notesSlides/_rels/notesSlide61.xml.rels>&#65279;<?xml version="1.0" encoding="utf-8"?><Relationships xmlns="http://schemas.openxmlformats.org/package/2006/relationships"><Relationship Type="http://schemas.openxmlformats.org/officeDocument/2006/relationships/slide" Target="/ppt/slides/slide61.xml" Id="R044eb8aff10447e0" /><Relationship Type="http://schemas.openxmlformats.org/officeDocument/2006/relationships/notesMaster" Target="/ppt/notesMasters/notesMaster1.xml" Id="Rf8f317f1051f4573" /></Relationships>
</file>

<file path=ppt/notesSlides/_rels/notesSlide62.xml.rels>&#65279;<?xml version="1.0" encoding="utf-8"?><Relationships xmlns="http://schemas.openxmlformats.org/package/2006/relationships"><Relationship Type="http://schemas.openxmlformats.org/officeDocument/2006/relationships/slide" Target="/ppt/slides/slide62.xml" Id="R8ad3f0384bed41c2" /><Relationship Type="http://schemas.openxmlformats.org/officeDocument/2006/relationships/notesMaster" Target="/ppt/notesMasters/notesMaster1.xml" Id="R6c07c9bc5ca64112" /></Relationships>
</file>

<file path=ppt/notesSlides/_rels/notesSlide63.xml.rels>&#65279;<?xml version="1.0" encoding="utf-8"?><Relationships xmlns="http://schemas.openxmlformats.org/package/2006/relationships"><Relationship Type="http://schemas.openxmlformats.org/officeDocument/2006/relationships/slide" Target="/ppt/slides/slide63.xml" Id="R278ffd58be204f44" /><Relationship Type="http://schemas.openxmlformats.org/officeDocument/2006/relationships/notesMaster" Target="/ppt/notesMasters/notesMaster1.xml" Id="R1dcc7f3343134ac6" /></Relationships>
</file>

<file path=ppt/notesSlides/_rels/notesSlide64.xml.rels>&#65279;<?xml version="1.0" encoding="utf-8"?><Relationships xmlns="http://schemas.openxmlformats.org/package/2006/relationships"><Relationship Type="http://schemas.openxmlformats.org/officeDocument/2006/relationships/slide" Target="/ppt/slides/slide64.xml" Id="R5a3ddb0866074f57" /><Relationship Type="http://schemas.openxmlformats.org/officeDocument/2006/relationships/notesMaster" Target="/ppt/notesMasters/notesMaster1.xml" Id="Rcd8d1d2afcfd4984" /></Relationships>
</file>

<file path=ppt/notesSlides/_rels/notesSlide65.xml.rels>&#65279;<?xml version="1.0" encoding="utf-8"?><Relationships xmlns="http://schemas.openxmlformats.org/package/2006/relationships"><Relationship Type="http://schemas.openxmlformats.org/officeDocument/2006/relationships/slide" Target="/ppt/slides/slide65.xml" Id="R387549ebef404ef9" /><Relationship Type="http://schemas.openxmlformats.org/officeDocument/2006/relationships/notesMaster" Target="/ppt/notesMasters/notesMaster1.xml" Id="Rd201a139e10f45f9" /></Relationships>
</file>

<file path=ppt/notesSlides/_rels/notesSlide66.xml.rels>&#65279;<?xml version="1.0" encoding="utf-8"?><Relationships xmlns="http://schemas.openxmlformats.org/package/2006/relationships"><Relationship Type="http://schemas.openxmlformats.org/officeDocument/2006/relationships/slide" Target="/ppt/slides/slide66.xml" Id="R4fe8cadefad047e1" /><Relationship Type="http://schemas.openxmlformats.org/officeDocument/2006/relationships/notesMaster" Target="/ppt/notesMasters/notesMaster1.xml" Id="Rc6fb7f1d1aa1405f" /></Relationships>
</file>

<file path=ppt/notesSlides/_rels/notesSlide67.xml.rels>&#65279;<?xml version="1.0" encoding="utf-8"?><Relationships xmlns="http://schemas.openxmlformats.org/package/2006/relationships"><Relationship Type="http://schemas.openxmlformats.org/officeDocument/2006/relationships/slide" Target="/ppt/slides/slide67.xml" Id="Rae86e86258614f9c" /><Relationship Type="http://schemas.openxmlformats.org/officeDocument/2006/relationships/notesMaster" Target="/ppt/notesMasters/notesMaster1.xml" Id="R5ee6d4f2091545b0" /></Relationships>
</file>

<file path=ppt/notesSlides/_rels/notesSlide68.xml.rels>&#65279;<?xml version="1.0" encoding="utf-8"?><Relationships xmlns="http://schemas.openxmlformats.org/package/2006/relationships"><Relationship Type="http://schemas.openxmlformats.org/officeDocument/2006/relationships/slide" Target="/ppt/slides/slide68.xml" Id="Re1865709ce504bfd" /><Relationship Type="http://schemas.openxmlformats.org/officeDocument/2006/relationships/notesMaster" Target="/ppt/notesMasters/notesMaster1.xml" Id="R8210362558ce46c2" /></Relationships>
</file>

<file path=ppt/notesSlides/_rels/notesSlide69.xml.rels>&#65279;<?xml version="1.0" encoding="utf-8"?><Relationships xmlns="http://schemas.openxmlformats.org/package/2006/relationships"><Relationship Type="http://schemas.openxmlformats.org/officeDocument/2006/relationships/slide" Target="/ppt/slides/slide69.xml" Id="Ra8e30e0b17744b99" /><Relationship Type="http://schemas.openxmlformats.org/officeDocument/2006/relationships/notesMaster" Target="/ppt/notesMasters/notesMaster1.xml" Id="R27795ee47dad40aa" /></Relationships>
</file>

<file path=ppt/notesSlides/_rels/notesSlide7.xml.rels>&#65279;<?xml version="1.0" encoding="utf-8"?><Relationships xmlns="http://schemas.openxmlformats.org/package/2006/relationships"><Relationship Type="http://schemas.openxmlformats.org/officeDocument/2006/relationships/slide" Target="/ppt/slides/slide7.xml" Id="Rcc1537e337c34287" /><Relationship Type="http://schemas.openxmlformats.org/officeDocument/2006/relationships/notesMaster" Target="/ppt/notesMasters/notesMaster1.xml" Id="R626d7d62b9d442ed" /></Relationships>
</file>

<file path=ppt/notesSlides/_rels/notesSlide70.xml.rels>&#65279;<?xml version="1.0" encoding="utf-8"?><Relationships xmlns="http://schemas.openxmlformats.org/package/2006/relationships"><Relationship Type="http://schemas.openxmlformats.org/officeDocument/2006/relationships/slide" Target="/ppt/slides/slide70.xml" Id="Reecd65ab05134bf2" /><Relationship Type="http://schemas.openxmlformats.org/officeDocument/2006/relationships/notesMaster" Target="/ppt/notesMasters/notesMaster1.xml" Id="Re89323a2c0b74d04" /></Relationships>
</file>

<file path=ppt/notesSlides/_rels/notesSlide71.xml.rels>&#65279;<?xml version="1.0" encoding="utf-8"?><Relationships xmlns="http://schemas.openxmlformats.org/package/2006/relationships"><Relationship Type="http://schemas.openxmlformats.org/officeDocument/2006/relationships/slide" Target="/ppt/slides/slide71.xml" Id="Ra0fd81610a1c4d5d" /><Relationship Type="http://schemas.openxmlformats.org/officeDocument/2006/relationships/notesMaster" Target="/ppt/notesMasters/notesMaster1.xml" Id="R84d2475848d8401d" /></Relationships>
</file>

<file path=ppt/notesSlides/_rels/notesSlide72.xml.rels>&#65279;<?xml version="1.0" encoding="utf-8"?><Relationships xmlns="http://schemas.openxmlformats.org/package/2006/relationships"><Relationship Type="http://schemas.openxmlformats.org/officeDocument/2006/relationships/slide" Target="/ppt/slides/slide72.xml" Id="Rb8577a1bb75449ea" /><Relationship Type="http://schemas.openxmlformats.org/officeDocument/2006/relationships/notesMaster" Target="/ppt/notesMasters/notesMaster1.xml" Id="Rbcb5c705c1284e42" /></Relationships>
</file>

<file path=ppt/notesSlides/_rels/notesSlide73.xml.rels>&#65279;<?xml version="1.0" encoding="utf-8"?><Relationships xmlns="http://schemas.openxmlformats.org/package/2006/relationships"><Relationship Type="http://schemas.openxmlformats.org/officeDocument/2006/relationships/slide" Target="/ppt/slides/slide73.xml" Id="Rdda4da6ccb7c4d80" /><Relationship Type="http://schemas.openxmlformats.org/officeDocument/2006/relationships/notesMaster" Target="/ppt/notesMasters/notesMaster1.xml" Id="Rf73ffa18c44f47ed" /></Relationships>
</file>

<file path=ppt/notesSlides/_rels/notesSlide74.xml.rels>&#65279;<?xml version="1.0" encoding="utf-8"?><Relationships xmlns="http://schemas.openxmlformats.org/package/2006/relationships"><Relationship Type="http://schemas.openxmlformats.org/officeDocument/2006/relationships/slide" Target="/ppt/slides/slide74.xml" Id="Rd7f38ed945234a9d" /><Relationship Type="http://schemas.openxmlformats.org/officeDocument/2006/relationships/notesMaster" Target="/ppt/notesMasters/notesMaster1.xml" Id="Rf9412526b7804a67" /></Relationships>
</file>

<file path=ppt/notesSlides/_rels/notesSlide75.xml.rels>&#65279;<?xml version="1.0" encoding="utf-8"?><Relationships xmlns="http://schemas.openxmlformats.org/package/2006/relationships"><Relationship Type="http://schemas.openxmlformats.org/officeDocument/2006/relationships/slide" Target="/ppt/slides/slide75.xml" Id="R08e8cb8be3294c88" /><Relationship Type="http://schemas.openxmlformats.org/officeDocument/2006/relationships/notesMaster" Target="/ppt/notesMasters/notesMaster1.xml" Id="R4adfcce1812743df" /></Relationships>
</file>

<file path=ppt/notesSlides/_rels/notesSlide76.xml.rels>&#65279;<?xml version="1.0" encoding="utf-8"?><Relationships xmlns="http://schemas.openxmlformats.org/package/2006/relationships"><Relationship Type="http://schemas.openxmlformats.org/officeDocument/2006/relationships/slide" Target="/ppt/slides/slide76.xml" Id="Rad6e21251ed8468a" /><Relationship Type="http://schemas.openxmlformats.org/officeDocument/2006/relationships/notesMaster" Target="/ppt/notesMasters/notesMaster1.xml" Id="R032f6e249f5d4156" /></Relationships>
</file>

<file path=ppt/notesSlides/_rels/notesSlide77.xml.rels>&#65279;<?xml version="1.0" encoding="utf-8"?><Relationships xmlns="http://schemas.openxmlformats.org/package/2006/relationships"><Relationship Type="http://schemas.openxmlformats.org/officeDocument/2006/relationships/slide" Target="/ppt/slides/slide77.xml" Id="R6833b6758efe48d7" /><Relationship Type="http://schemas.openxmlformats.org/officeDocument/2006/relationships/notesMaster" Target="/ppt/notesMasters/notesMaster1.xml" Id="R97486786d82c4cb7" /></Relationships>
</file>

<file path=ppt/notesSlides/_rels/notesSlide78.xml.rels>&#65279;<?xml version="1.0" encoding="utf-8"?><Relationships xmlns="http://schemas.openxmlformats.org/package/2006/relationships"><Relationship Type="http://schemas.openxmlformats.org/officeDocument/2006/relationships/slide" Target="/ppt/slides/slide78.xml" Id="R0f302674f1644b4b" /><Relationship Type="http://schemas.openxmlformats.org/officeDocument/2006/relationships/notesMaster" Target="/ppt/notesMasters/notesMaster1.xml" Id="Rd7fbf16c0b684191" /></Relationships>
</file>

<file path=ppt/notesSlides/_rels/notesSlide79.xml.rels>&#65279;<?xml version="1.0" encoding="utf-8"?><Relationships xmlns="http://schemas.openxmlformats.org/package/2006/relationships"><Relationship Type="http://schemas.openxmlformats.org/officeDocument/2006/relationships/slide" Target="/ppt/slides/slide79.xml" Id="Rb4465e692d144547" /><Relationship Type="http://schemas.openxmlformats.org/officeDocument/2006/relationships/notesMaster" Target="/ppt/notesMasters/notesMaster1.xml" Id="R6332ea30ad3647c6" /></Relationships>
</file>

<file path=ppt/notesSlides/_rels/notesSlide8.xml.rels>&#65279;<?xml version="1.0" encoding="utf-8"?><Relationships xmlns="http://schemas.openxmlformats.org/package/2006/relationships"><Relationship Type="http://schemas.openxmlformats.org/officeDocument/2006/relationships/slide" Target="/ppt/slides/slide8.xml" Id="Rcb89d66ba5fa4fe2" /><Relationship Type="http://schemas.openxmlformats.org/officeDocument/2006/relationships/notesMaster" Target="/ppt/notesMasters/notesMaster1.xml" Id="R918c9b3684f843f5" /></Relationships>
</file>

<file path=ppt/notesSlides/_rels/notesSlide80.xml.rels>&#65279;<?xml version="1.0" encoding="utf-8"?><Relationships xmlns="http://schemas.openxmlformats.org/package/2006/relationships"><Relationship Type="http://schemas.openxmlformats.org/officeDocument/2006/relationships/slide" Target="/ppt/slides/slide80.xml" Id="R35a2951d50dc4e5e" /><Relationship Type="http://schemas.openxmlformats.org/officeDocument/2006/relationships/notesMaster" Target="/ppt/notesMasters/notesMaster1.xml" Id="R54691720a81f4864" /></Relationships>
</file>

<file path=ppt/notesSlides/_rels/notesSlide81.xml.rels>&#65279;<?xml version="1.0" encoding="utf-8"?><Relationships xmlns="http://schemas.openxmlformats.org/package/2006/relationships"><Relationship Type="http://schemas.openxmlformats.org/officeDocument/2006/relationships/slide" Target="/ppt/slides/slide81.xml" Id="Rc9f66117271c4624" /><Relationship Type="http://schemas.openxmlformats.org/officeDocument/2006/relationships/notesMaster" Target="/ppt/notesMasters/notesMaster1.xml" Id="R2338c1a87b1449bc" /></Relationships>
</file>

<file path=ppt/notesSlides/_rels/notesSlide82.xml.rels>&#65279;<?xml version="1.0" encoding="utf-8"?><Relationships xmlns="http://schemas.openxmlformats.org/package/2006/relationships"><Relationship Type="http://schemas.openxmlformats.org/officeDocument/2006/relationships/slide" Target="/ppt/slides/slide82.xml" Id="R60deb3f6d545483f" /><Relationship Type="http://schemas.openxmlformats.org/officeDocument/2006/relationships/notesMaster" Target="/ppt/notesMasters/notesMaster1.xml" Id="R65d74baa8cba4178" /></Relationships>
</file>

<file path=ppt/notesSlides/_rels/notesSlide83.xml.rels>&#65279;<?xml version="1.0" encoding="utf-8"?><Relationships xmlns="http://schemas.openxmlformats.org/package/2006/relationships"><Relationship Type="http://schemas.openxmlformats.org/officeDocument/2006/relationships/slide" Target="/ppt/slides/slide83.xml" Id="Rbfe8cd1c85a44b17" /><Relationship Type="http://schemas.openxmlformats.org/officeDocument/2006/relationships/notesMaster" Target="/ppt/notesMasters/notesMaster1.xml" Id="R0d012d7e1d224398" /></Relationships>
</file>

<file path=ppt/notesSlides/_rels/notesSlide84.xml.rels>&#65279;<?xml version="1.0" encoding="utf-8"?><Relationships xmlns="http://schemas.openxmlformats.org/package/2006/relationships"><Relationship Type="http://schemas.openxmlformats.org/officeDocument/2006/relationships/slide" Target="/ppt/slides/slide84.xml" Id="Rc37529ef347b436e" /><Relationship Type="http://schemas.openxmlformats.org/officeDocument/2006/relationships/notesMaster" Target="/ppt/notesMasters/notesMaster1.xml" Id="R1ecac4d69285454d" /></Relationships>
</file>

<file path=ppt/notesSlides/_rels/notesSlide85.xml.rels>&#65279;<?xml version="1.0" encoding="utf-8"?><Relationships xmlns="http://schemas.openxmlformats.org/package/2006/relationships"><Relationship Type="http://schemas.openxmlformats.org/officeDocument/2006/relationships/slide" Target="/ppt/slides/slide85.xml" Id="Rf9f8c4264ec24338" /><Relationship Type="http://schemas.openxmlformats.org/officeDocument/2006/relationships/notesMaster" Target="/ppt/notesMasters/notesMaster1.xml" Id="Rc4b55411acef49de" /></Relationships>
</file>

<file path=ppt/notesSlides/_rels/notesSlide86.xml.rels>&#65279;<?xml version="1.0" encoding="utf-8"?><Relationships xmlns="http://schemas.openxmlformats.org/package/2006/relationships"><Relationship Type="http://schemas.openxmlformats.org/officeDocument/2006/relationships/slide" Target="/ppt/slides/slide86.xml" Id="Rf946500fafa64a0d" /><Relationship Type="http://schemas.openxmlformats.org/officeDocument/2006/relationships/notesMaster" Target="/ppt/notesMasters/notesMaster1.xml" Id="Rafe7a8ae7b1d455f" /></Relationships>
</file>

<file path=ppt/notesSlides/_rels/notesSlide87.xml.rels>&#65279;<?xml version="1.0" encoding="utf-8"?><Relationships xmlns="http://schemas.openxmlformats.org/package/2006/relationships"><Relationship Type="http://schemas.openxmlformats.org/officeDocument/2006/relationships/slide" Target="/ppt/slides/slide87.xml" Id="R233a87338cc2477c" /><Relationship Type="http://schemas.openxmlformats.org/officeDocument/2006/relationships/notesMaster" Target="/ppt/notesMasters/notesMaster1.xml" Id="R98765d0c2af6400b" /></Relationships>
</file>

<file path=ppt/notesSlides/_rels/notesSlide88.xml.rels>&#65279;<?xml version="1.0" encoding="utf-8"?><Relationships xmlns="http://schemas.openxmlformats.org/package/2006/relationships"><Relationship Type="http://schemas.openxmlformats.org/officeDocument/2006/relationships/slide" Target="/ppt/slides/slide88.xml" Id="Rbc9ce1ac252d44ef" /><Relationship Type="http://schemas.openxmlformats.org/officeDocument/2006/relationships/notesMaster" Target="/ppt/notesMasters/notesMaster1.xml" Id="R3d872180539f4f15" /></Relationships>
</file>

<file path=ppt/notesSlides/_rels/notesSlide89.xml.rels>&#65279;<?xml version="1.0" encoding="utf-8"?><Relationships xmlns="http://schemas.openxmlformats.org/package/2006/relationships"><Relationship Type="http://schemas.openxmlformats.org/officeDocument/2006/relationships/slide" Target="/ppt/slides/slide89.xml" Id="R60dd67fde5604a6f" /><Relationship Type="http://schemas.openxmlformats.org/officeDocument/2006/relationships/notesMaster" Target="/ppt/notesMasters/notesMaster1.xml" Id="R2235f0b74d464c63" /></Relationships>
</file>

<file path=ppt/notesSlides/_rels/notesSlide9.xml.rels>&#65279;<?xml version="1.0" encoding="utf-8"?><Relationships xmlns="http://schemas.openxmlformats.org/package/2006/relationships"><Relationship Type="http://schemas.openxmlformats.org/officeDocument/2006/relationships/slide" Target="/ppt/slides/slide9.xml" Id="R0b099daa87a640af" /><Relationship Type="http://schemas.openxmlformats.org/officeDocument/2006/relationships/notesMaster" Target="/ppt/notesMasters/notesMaster1.xml" Id="R7bffc0526f6f41cd" /></Relationships>
</file>

<file path=ppt/notesSlides/_rels/notesSlide90.xml.rels>&#65279;<?xml version="1.0" encoding="utf-8"?><Relationships xmlns="http://schemas.openxmlformats.org/package/2006/relationships"><Relationship Type="http://schemas.openxmlformats.org/officeDocument/2006/relationships/slide" Target="/ppt/slides/slide90.xml" Id="R3ee416ca0d37414b" /><Relationship Type="http://schemas.openxmlformats.org/officeDocument/2006/relationships/notesMaster" Target="/ppt/notesMasters/notesMaster1.xml" Id="R2815e37122104df5" /></Relationships>
</file>

<file path=ppt/notesSlides/_rels/notesSlide91.xml.rels>&#65279;<?xml version="1.0" encoding="utf-8"?><Relationships xmlns="http://schemas.openxmlformats.org/package/2006/relationships"><Relationship Type="http://schemas.openxmlformats.org/officeDocument/2006/relationships/slide" Target="/ppt/slides/slide91.xml" Id="Rab19699c8f7e434b" /><Relationship Type="http://schemas.openxmlformats.org/officeDocument/2006/relationships/notesMaster" Target="/ppt/notesMasters/notesMaster1.xml" Id="R29c2a6b27caa4eee" /></Relationships>
</file>

<file path=ppt/notesSlides/_rels/notesSlide92.xml.rels>&#65279;<?xml version="1.0" encoding="utf-8"?><Relationships xmlns="http://schemas.openxmlformats.org/package/2006/relationships"><Relationship Type="http://schemas.openxmlformats.org/officeDocument/2006/relationships/slide" Target="/ppt/slides/slide92.xml" Id="Rd2c48fa4ca4a49d6" /><Relationship Type="http://schemas.openxmlformats.org/officeDocument/2006/relationships/notesMaster" Target="/ppt/notesMasters/notesMaster1.xml" Id="Rd4bcb14297b74b1a"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Presenter guidance: This slide is for presenters. Delete it before delivering the presentation. Individual slides can be copied into another template if the attribution is retained.</a:t>
            </a:r>
          </a:p>
          <a:p xmlns:a="http://schemas.openxmlformats.org/drawingml/2006/main">
            <a:r>
              <a:t>Suggested use: Start here when preparing a presentation; do not present this slide to an external audience.</a:t>
            </a:r>
          </a:p>
          <a:p xmlns:a="http://schemas.openxmlformats.org/drawingml/2006/main">
            <a:r>
              <a:t/>
            </a:r>
          </a:p>
          <a:p xmlns:a="http://schemas.openxmlformats.org/drawingml/2006/main">
            <a:r>
              <a:t>[Sources]</a:t>
            </a:r>
          </a:p>
          <a:p xmlns:a="http://schemas.openxmlformats.org/drawingml/2006/main">
            <a:r>
              <a:t>- https://hdrlframework.org/about/</a:t>
            </a:r>
          </a:p>
          <a:p xmlns:a="http://schemas.openxmlformats.org/drawingml/2006/main">
            <a:r>
              <a:t>- https://creativecommons.org/licenses/by/4.0/</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Presenter guidance: Emphasise assessment discipline: define scope before scoring, privilege auditable evidence, record uncertainty and use calibration or Right of Reply to correct facts rather than negotiate scores.</a:t>
            </a:r>
          </a:p>
          <a:p xmlns:a="http://schemas.openxmlformats.org/drawingml/2006/main">
            <a:r>
              <a:t>Suggested use: Use when a team is considering a trial application.</a:t>
            </a:r>
          </a:p>
          <a:p xmlns:a="http://schemas.openxmlformats.org/drawingml/2006/main">
            <a:r>
              <a:t/>
            </a:r>
          </a:p>
          <a:p xmlns:a="http://schemas.openxmlformats.org/drawingml/2006/main">
            <a:r>
              <a:t>[Sources]</a:t>
            </a:r>
          </a:p>
          <a:p xmlns:a="http://schemas.openxmlformats.org/drawingml/2006/main">
            <a:r>
              <a:t>- https://hdrlframework.org/framework/using-the-framework/</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Presenter guidance: Explain that the same label can mean different things if scope is not explicit. A dual-level assessment is valuable when national context and a named service need to be distinguished.</a:t>
            </a:r>
          </a:p>
          <a:p xmlns:a="http://schemas.openxmlformats.org/drawingml/2006/main">
            <a:r>
              <a:t>Suggested use: Use when agreeing assessment scope or comparing settings.</a:t>
            </a:r>
          </a:p>
          <a:p xmlns:a="http://schemas.openxmlformats.org/drawingml/2006/main">
            <a:r>
              <a:t/>
            </a:r>
          </a:p>
          <a:p xmlns:a="http://schemas.openxmlformats.org/drawingml/2006/main">
            <a:r>
              <a:t>[Sources]</a:t>
            </a:r>
          </a:p>
          <a:p xmlns:a="http://schemas.openxmlformats.org/drawingml/2006/main">
            <a:r>
              <a:t>- https://hdrlframework.org/framework/using-the-framework/</a:t>
            </a:r>
          </a:p>
          <a:p xmlns:a="http://schemas.openxmlformats.org/drawingml/2006/main">
            <a:r>
              <a:t>- https://hdrlframework.org/framework/overview/</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Presenter guidance: Frame the output as a pattern of strengths, dependencies and evidence gaps that informs action. Avoid league tables and avoid treating a level as proof of delivery performance.</a:t>
            </a:r>
          </a:p>
          <a:p xmlns:a="http://schemas.openxmlformats.org/drawingml/2006/main">
            <a:r>
              <a:t>Suggested use: Use with leadership, governance or comparative-assessment audiences.</a:t>
            </a:r>
          </a:p>
          <a:p xmlns:a="http://schemas.openxmlformats.org/drawingml/2006/main">
            <a:r>
              <a:t/>
            </a:r>
          </a:p>
          <a:p xmlns:a="http://schemas.openxmlformats.org/drawingml/2006/main">
            <a:r>
              <a:t>[Sources]</a:t>
            </a:r>
          </a:p>
          <a:p xmlns:a="http://schemas.openxmlformats.org/drawingml/2006/main">
            <a:r>
              <a:t>- https://hdrlframework.org/framework/using-the-framework/</a:t>
            </a:r>
          </a:p>
          <a:p xmlns:a="http://schemas.openxmlformats.org/drawingml/2006/main">
            <a:r>
              <a:t>- https://hdrlframework.org/about/</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Presenter guidance: Describe the development approach accurately. The AI models widened search and made agreement visible, but framework-design decisions and source verification remained human responsibilities.</a:t>
            </a:r>
          </a:p>
          <a:p xmlns:a="http://schemas.openxmlformats.org/drawingml/2006/main">
            <a:r>
              <a:t>Suggested use: Use in academic, methodological or governance discussions.</a:t>
            </a:r>
          </a:p>
          <a:p xmlns:a="http://schemas.openxmlformats.org/drawingml/2006/main">
            <a:r>
              <a:t/>
            </a:r>
          </a:p>
          <a:p xmlns:a="http://schemas.openxmlformats.org/drawingml/2006/main">
            <a:r>
              <a:t>[Sources]</a:t>
            </a:r>
          </a:p>
          <a:p xmlns:a="http://schemas.openxmlformats.org/drawingml/2006/main">
            <a:r>
              <a:t>- https://hdrlframework.org/framework/methodology/</a:t>
            </a:r>
          </a:p>
          <a:p xmlns:a="http://schemas.openxmlformats.org/drawingml/2006/main">
            <a:r>
              <a:t>- https://www.medrxiv.org/content/10.64898/2026.07.23.26358713v1</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Presenter guidance: Describe the multi-jurisdiction application without disclosing unpublished scores or detailed evidence. It tested practical use across heterogeneous institutional models.</a:t>
            </a:r>
          </a:p>
          <a:p xmlns:a="http://schemas.openxmlformats.org/drawingml/2006/main">
            <a:r>
              <a:t>Suggested use: Use when explaining the field test or the framework’s origin.</a:t>
            </a:r>
          </a:p>
          <a:p xmlns:a="http://schemas.openxmlformats.org/drawingml/2006/main">
            <a:r>
              <a:t/>
            </a:r>
          </a:p>
          <a:p xmlns:a="http://schemas.openxmlformats.org/drawingml/2006/main">
            <a:r>
              <a:t>[Sources]</a:t>
            </a:r>
          </a:p>
          <a:p xmlns:a="http://schemas.openxmlformats.org/drawingml/2006/main">
            <a:r>
              <a:t>- https://www.medrxiv.org/content/10.64898/2026.07.23.26358713v1</a:t>
            </a:r>
          </a:p>
          <a:p xmlns:a="http://schemas.openxmlformats.org/drawingml/2006/main">
            <a:r>
              <a:t>- https://www.researchdata.scot/news-and-insights/new-independent-assessment-highlights-devolved-nations-leading-role-in-health-data-research/</a:t>
            </a:r>
          </a:p>
          <a:p xmlns:a="http://schemas.openxmlformats.org/drawingml/2006/main">
            <a:r>
              <a:t>- https://hdrlframework.org/</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Presenter guidance: This is the central claims-discipline slide. Practical feasibility and usefulness are supported by formative application; reliability and validity remain open empirical questions.</a:t>
            </a:r>
          </a:p>
          <a:p xmlns:a="http://schemas.openxmlformats.org/drawingml/2006/main">
            <a:r>
              <a:t>Suggested use: Use in every route.</a:t>
            </a:r>
          </a:p>
          <a:p xmlns:a="http://schemas.openxmlformats.org/drawingml/2006/main">
            <a:r>
              <a:t/>
            </a:r>
          </a:p>
          <a:p xmlns:a="http://schemas.openxmlformats.org/drawingml/2006/main">
            <a:r>
              <a:t>[Sources]</a:t>
            </a:r>
          </a:p>
          <a:p xmlns:a="http://schemas.openxmlformats.org/drawingml/2006/main">
            <a:r>
              <a:t>- https://www.medrxiv.org/content/10.64898/2026.07.23.26358713v1</a:t>
            </a:r>
          </a:p>
          <a:p xmlns:a="http://schemas.openxmlformats.org/drawingml/2006/main">
            <a:r>
              <a:t>- https://hdrlframework.org/framework/methodology/</a:t>
            </a:r>
          </a:p>
          <a:p xmlns:a="http://schemas.openxmlformats.org/drawingml/2006/main">
            <a:r>
              <a:t>- https://hdrlframework.org/about/</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Presenter guidance: SATRE 2.0 is not merely technical: it includes governance, public involvement, supporting capabilities and a federation extension. A current SATRE evaluation can supply detailed evidence for parts of an HDRL assessment, but the conclusions remain separate.</a:t>
            </a:r>
          </a:p>
          <a:p xmlns:a="http://schemas.openxmlformats.org/drawingml/2006/main">
            <a:r>
              <a:t>Suggested use: Use when the audience works with TREs, SDEs, federation or assurance.</a:t>
            </a:r>
          </a:p>
          <a:p xmlns:a="http://schemas.openxmlformats.org/drawingml/2006/main">
            <a:r>
              <a:t/>
            </a:r>
          </a:p>
          <a:p xmlns:a="http://schemas.openxmlformats.org/drawingml/2006/main">
            <a:r>
              <a:t>[Sources]</a:t>
            </a:r>
          </a:p>
          <a:p xmlns:a="http://schemas.openxmlformats.org/drawingml/2006/main">
            <a:r>
              <a:t>- https://satre-specification.readthedocs.io/en/stable/</a:t>
            </a:r>
          </a:p>
          <a:p xmlns:a="http://schemas.openxmlformats.org/drawingml/2006/main">
            <a:r>
              <a:t>- https://hdrlframework.org/framework/overview/</a:t>
            </a:r>
          </a:p>
          <a:p xmlns:a="http://schemas.openxmlformats.org/drawingml/2006/main">
            <a:r>
              <a:t>- https://hdrlframework.org/framework/methodology/</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Presenter guidance: Invite contribution around a concrete validation agenda. International comparators are particularly valuable for transferability and benchmark refinement, provided their context and data-generating processes are explicit.</a:t>
            </a:r>
          </a:p>
          <a:p xmlns:a="http://schemas.openxmlformats.org/drawingml/2006/main">
            <a:r>
              <a:t>Suggested use: Use when seeking collaborators or responding to offers of comparative evidence.</a:t>
            </a:r>
          </a:p>
          <a:p xmlns:a="http://schemas.openxmlformats.org/drawingml/2006/main">
            <a:r>
              <a:t/>
            </a:r>
          </a:p>
          <a:p xmlns:a="http://schemas.openxmlformats.org/drawingml/2006/main">
            <a:r>
              <a:t>[Sources]</a:t>
            </a:r>
          </a:p>
          <a:p xmlns:a="http://schemas.openxmlformats.org/drawingml/2006/main">
            <a:r>
              <a:t>- https://hdrlframework.org/framework/methodology/</a:t>
            </a:r>
          </a:p>
          <a:p xmlns:a="http://schemas.openxmlformats.org/drawingml/2006/main">
            <a:r>
              <a:t>- https://hdrlframework.org/framework/using-the-framework/</a:t>
            </a:r>
          </a:p>
          <a:p xmlns:a="http://schemas.openxmlformats.org/drawingml/2006/main">
            <a:r>
              <a:t>- https://www.medrxiv.org/content/10.64898/2026.07.23.26358713v1</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Presenter guidance: Use these prompts to turn a presentation into structured critique. Capture disagreements, ambiguous descriptors and evidence difficulties as potential validation data rather than treating them as objections to overcome.</a:t>
            </a:r>
          </a:p>
          <a:p xmlns:a="http://schemas.openxmlformats.org/drawingml/2006/main">
            <a:r>
              <a:t>Suggested use: Use in workshops, team meetings and conference discussion sessions.</a:t>
            </a:r>
          </a:p>
          <a:p xmlns:a="http://schemas.openxmlformats.org/drawingml/2006/main">
            <a:r>
              <a:t/>
            </a:r>
          </a:p>
          <a:p xmlns:a="http://schemas.openxmlformats.org/drawingml/2006/main">
            <a:r>
              <a:t>[Sources]</a:t>
            </a:r>
          </a:p>
          <a:p xmlns:a="http://schemas.openxmlformats.org/drawingml/2006/main">
            <a:r>
              <a:t>- https://docs.google.com/forms/d/e/1FAIpQLSdrcE7zwWvJ0Pu1klaKF1oAJA7lSyyMFnZp7BIJ6zSGJyk_NA/viewform</a:t>
            </a:r>
          </a:p>
          <a:p xmlns:a="http://schemas.openxmlformats.org/drawingml/2006/main">
            <a:r>
              <a:t>- https://www.medrxiv.org/content/10.64898/2026.07.23.26358713v1</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Presenter guidance: The public framework materials are openly licensed. Adaptation does not imply endorsement by OPL Advisory, Research Data Scotland, the assessed nations or HDRS. Detailed unpublished assessment evidence is outside the public licence.</a:t>
            </a:r>
          </a:p>
          <a:p xmlns:a="http://schemas.openxmlformats.org/drawingml/2006/main">
            <a:r>
              <a:t>Suggested use: Keep in the downloadable master. Present only when reuse or licensing is relevant.</a:t>
            </a:r>
          </a:p>
          <a:p xmlns:a="http://schemas.openxmlformats.org/drawingml/2006/main">
            <a:r>
              <a:t/>
            </a:r>
          </a:p>
          <a:p xmlns:a="http://schemas.openxmlformats.org/drawingml/2006/main">
            <a:r>
              <a:t>[Sources]</a:t>
            </a:r>
          </a:p>
          <a:p xmlns:a="http://schemas.openxmlformats.org/drawingml/2006/main">
            <a:r>
              <a:t>- https://hdrlframework.org/about/</a:t>
            </a:r>
          </a:p>
          <a:p xmlns:a="http://schemas.openxmlformats.org/drawingml/2006/main">
            <a:r>
              <a:t>- https://creativecommons.org/licenses/by/4.0/</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Presenter guidance: Introduce HDRL as an open candidate framework for assessing system and service readiness. State at the outset that the framework is evidence-informed and formatively applied; further independent validation is required.</a:t>
            </a:r>
          </a:p>
          <a:p xmlns:a="http://schemas.openxmlformats.org/drawingml/2006/main">
            <a:r>
              <a:t>Suggested use: Use in every route.</a:t>
            </a:r>
          </a:p>
          <a:p xmlns:a="http://schemas.openxmlformats.org/drawingml/2006/main">
            <a:r>
              <a:t/>
            </a:r>
          </a:p>
          <a:p xmlns:a="http://schemas.openxmlformats.org/drawingml/2006/main">
            <a:r>
              <a:t>[Sources]</a:t>
            </a:r>
          </a:p>
          <a:p xmlns:a="http://schemas.openxmlformats.org/drawingml/2006/main">
            <a:r>
              <a:t>- https://hdrlframework.org/</a:t>
            </a:r>
          </a:p>
          <a:p xmlns:a="http://schemas.openxmlformats.org/drawingml/2006/main">
            <a:r>
              <a:t>- https://hdrlframework.org/about/</a:t>
            </a:r>
          </a:p>
          <a:p xmlns:a="http://schemas.openxmlformats.org/drawingml/2006/main">
            <a:r>
              <a:t>- https://www.medrxiv.org/content/10.64898/2026.07.23.26358713v1</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Presenter guidance: Close with the agreed call to action: read and critique the paper, then help test and validate the framework. Do not ask the audience to adopt HDRL.</a:t>
            </a:r>
          </a:p>
          <a:p xmlns:a="http://schemas.openxmlformats.org/drawingml/2006/main">
            <a:r>
              <a:t>Suggested use: Use in every route.</a:t>
            </a:r>
          </a:p>
          <a:p xmlns:a="http://schemas.openxmlformats.org/drawingml/2006/main">
            <a:r>
              <a:t/>
            </a:r>
          </a:p>
          <a:p xmlns:a="http://schemas.openxmlformats.org/drawingml/2006/main">
            <a:r>
              <a:t>[Sources]</a:t>
            </a:r>
          </a:p>
          <a:p xmlns:a="http://schemas.openxmlformats.org/drawingml/2006/main">
            <a:r>
              <a:t>- https://www.medrxiv.org/content/10.64898/2026.07.23.26358713v1</a:t>
            </a:r>
          </a:p>
          <a:p xmlns:a="http://schemas.openxmlformats.org/drawingml/2006/main">
            <a:r>
              <a:t>- https://doi.org/10.64898/2026.07.23.26358713</a:t>
            </a:r>
          </a:p>
          <a:p xmlns:a="http://schemas.openxmlformats.org/drawingml/2006/main">
            <a:r>
              <a:t>- https://hdrlframework.org/</a:t>
            </a:r>
          </a:p>
          <a:p xmlns:a="http://schemas.openxmlformats.org/drawingml/2006/main">
            <a:r>
              <a:t>- https://docs.google.com/forms/d/e/1FAIpQLSdrcE7zwWvJ0Pu1klaKF1oAJA7lSyyMFnZp7BIJ6zSGJyk_NA/viewform</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Presenter guidance: Use this slide to expose the full indicator structure for Domain A. The classifications help organise the framework but do not create external participation requirements. It was generated for HDRL Presentation Kit v1.1.0 on 30 July 2026 from catalogue v1.0.2; canonical source SHA-256: a6d0671c329759474b09f8271ecca487d25f48a6211a6fe286188235a735a4de. Indicators shown: A.1.1 Core Dataset Availability; A.1.2 Data Currency &amp; Timeliness; A.1.3 Data Equity &amp; Representativeness; A.2.1 Patient Identifier Infrastructure; A.2.2 Linkage Services; A.3.1 Federated Query Capability; A.3.2 UK Gateway Connectivity; A.3.3 Federation Operating Model &amp; Assurance; A.4.1 Consented Cohort Integration; A.4.2 Multi-Modal Data Access.</a:t>
            </a:r>
          </a:p>
          <a:p xmlns:a="http://schemas.openxmlformats.org/drawingml/2006/main">
            <a:r>
              <a:t>Suggested use: Use as the contents slide for Domain A; follow it with only the indicator-detail slides relevant to the audience.</a:t>
            </a:r>
          </a:p>
          <a:p xmlns:a="http://schemas.openxmlformats.org/drawingml/2006/main">
            <a:r>
              <a:t/>
            </a:r>
          </a:p>
          <a:p xmlns:a="http://schemas.openxmlformats.org/drawingml/2006/main">
            <a:r>
              <a:t>[Sources]</a:t>
            </a:r>
          </a:p>
          <a:p xmlns:a="http://schemas.openxmlformats.org/drawingml/2006/main">
            <a:r>
              <a:t>- https://hdrlframework.org/domains/a-data-coverage/</a:t>
            </a:r>
          </a:p>
          <a:p xmlns:a="http://schemas.openxmlformats.org/drawingml/2006/main">
            <a:r>
              <a:t>- https://hdrlframework.org/data/hdrl-indicators-v1.json</a:t>
            </a:r>
          </a:p>
          <a:p xmlns:a="http://schemas.openxmlformats.org/drawingml/2006/main">
            <a:r>
              <a:t>- https://hdrlframework.org/framework/classification/</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Presenter guidance: This indicator-detail slide reproduces the canonical maturity descriptors and indicator-specific Level 4 minimum evidence verbatim from catalogue v1.0.2. It was generated for HDRL Presentation Kit v1.1.0 on 30 July 2026. Framework version: 1.0.1. Canonical source SHA-256: a6d0671c329759474b09f8271ecca487d25f48a6211a6fe286188235a735a4de.</a:t>
            </a:r>
          </a:p>
          <a:p xmlns:a="http://schemas.openxmlformats.org/drawingml/2006/main">
            <a:r>
              <a:t/>
            </a:r>
          </a:p>
          <a:p xmlns:a="http://schemas.openxmlformats.org/drawingml/2006/main">
            <a:r>
              <a:t>Full maturity descriptors:</a:t>
            </a:r>
          </a:p>
          <a:p xmlns:a="http://schemas.openxmlformats.org/drawingml/2006/main">
            <a:r>
              <a:t>L1: No systematic inventory. Data flows ad-hoc. Core datasets (primary care, secondary care, prescribing, mortality) have unknown or highly restricted availability. L2: Inventory initiated. Feasibility assessed. Strategy documented. Pilot agreements in discussion. L3: Core datasets partially available: secondary care and mortality accessible; primary care &lt;50% coverage or not refreshed; prescribing not linked. L4: Core datasets available with &gt;= 70% population coverage. Refreshed at least quarterly. Data sharing agreements with major providers. [Threshold subject to benchmarking] L5: Core datasets &gt;= 90% coverage with monthly refresh. Automated flows. Proactive provider engagement. Coverage gaps systematically addressed.</a:t>
            </a:r>
          </a:p>
          <a:p xmlns:a="http://schemas.openxmlformats.org/drawingml/2006/main">
            <a:r>
              <a:t/>
            </a:r>
          </a:p>
          <a:p xmlns:a="http://schemas.openxmlformats.org/drawingml/2006/main">
            <a:r>
              <a:t>Indicator-specific minimum evidence for Level 4:</a:t>
            </a:r>
          </a:p>
          <a:p xmlns:a="http://schemas.openxmlformats.org/drawingml/2006/main">
            <a:r>
              <a:t>- Published data inventory/catalogue for core datasets (incl. coverage method)</a:t>
            </a:r>
          </a:p>
          <a:p xmlns:a="http://schemas.openxmlformats.org/drawingml/2006/main">
            <a:r>
              <a:t>- Signed data sharing agreements with major providers (or controller decisions) for those datasets</a:t>
            </a:r>
          </a:p>
          <a:p xmlns:a="http://schemas.openxmlformats.org/drawingml/2006/main">
            <a:r>
              <a:t>- Coverage and refresh evidence meeting Level 4 threshold (report/dashboard + extract dates)</a:t>
            </a:r>
          </a:p>
          <a:p xmlns:a="http://schemas.openxmlformats.org/drawingml/2006/main">
            <a:r>
              <a:t>Suggested use: Select this slide when A.1.1 is relevant to the audience. Invite challenge on both the descriptor progression and whether the evidence would support consistent scoring.</a:t>
            </a:r>
          </a:p>
          <a:p xmlns:a="http://schemas.openxmlformats.org/drawingml/2006/main">
            <a:r>
              <a:t/>
            </a:r>
          </a:p>
          <a:p xmlns:a="http://schemas.openxmlformats.org/drawingml/2006/main">
            <a:r>
              <a:t>[Sources]</a:t>
            </a:r>
          </a:p>
          <a:p xmlns:a="http://schemas.openxmlformats.org/drawingml/2006/main">
            <a:r>
              <a:t>- https://hdrlframework.org/domains/a-data-coverage/</a:t>
            </a:r>
          </a:p>
          <a:p xmlns:a="http://schemas.openxmlformats.org/drawingml/2006/main">
            <a:r>
              <a:t>- https://hdrlframework.org/data/hdrl-indicators-v1.json</a:t>
            </a:r>
          </a:p>
          <a:p xmlns:a="http://schemas.openxmlformats.org/drawingml/2006/main">
            <a:r>
              <a:t>- https://hdrlframework.org/framework/maturity-levels/</a:t>
            </a:r>
          </a:p>
          <a:p xmlns:a="http://schemas.openxmlformats.org/drawingml/2006/main">
            <a:r>
              <a:t>- https://hdrlframework.org/framework/using-the-framework/</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Presenter guidance: This indicator-detail slide reproduces the canonical maturity descriptors and indicator-specific Level 4 minimum evidence verbatim from catalogue v1.0.2. It was generated for HDRL Presentation Kit v1.1.0 on 30 July 2026. Framework version: 1.0.1. Canonical source SHA-256: a6d0671c329759474b09f8271ecca487d25f48a6211a6fe286188235a735a4de.</a:t>
            </a:r>
          </a:p>
          <a:p xmlns:a="http://schemas.openxmlformats.org/drawingml/2006/main">
            <a:r>
              <a:t/>
            </a:r>
          </a:p>
          <a:p xmlns:a="http://schemas.openxmlformats.org/drawingml/2006/main">
            <a:r>
              <a:t>Full maturity descriptors:</a:t>
            </a:r>
          </a:p>
          <a:p xmlns:a="http://schemas.openxmlformats.org/drawingml/2006/main">
            <a:r>
              <a:t>L1: Currency unknown or variable. Some datasets years out of date. No monitoring. L2: Requirements defined. Baseline measured. Targets established but not achieved. L3: Core datasets refreshed within 6 months. Latency monitored. Some achieve monthly; others delayed. L4: Refreshed quarterly, median latency &lt;= 120 days. SLAs met &gt;= 80%. [Threshold subject to benchmarking] L5: Median &lt;= 60-day latency. Near-real-time for priority use cases. SLAs met &gt;= 95%.</a:t>
            </a:r>
          </a:p>
          <a:p xmlns:a="http://schemas.openxmlformats.org/drawingml/2006/main">
            <a:r>
              <a:t/>
            </a:r>
          </a:p>
          <a:p xmlns:a="http://schemas.openxmlformats.org/drawingml/2006/main">
            <a:r>
              <a:t>Indicator-specific minimum evidence for Level 4:</a:t>
            </a:r>
          </a:p>
          <a:p xmlns:a="http://schemas.openxmlformats.org/drawingml/2006/main">
            <a:r>
              <a:t>- Latency definition + monitoring dashboard showing quarterly refresh and median latency claim</a:t>
            </a:r>
          </a:p>
          <a:p xmlns:a="http://schemas.openxmlformats.org/drawingml/2006/main">
            <a:r>
              <a:t>- SLA/targets for refresh and delivery + evidence of &gt;=80% compliance</a:t>
            </a:r>
          </a:p>
          <a:p xmlns:a="http://schemas.openxmlformats.org/drawingml/2006/main">
            <a:r>
              <a:t>- Exception log showing how delays are detected and addressed</a:t>
            </a:r>
          </a:p>
          <a:p xmlns:a="http://schemas.openxmlformats.org/drawingml/2006/main">
            <a:r>
              <a:t>Suggested use: Select this slide when A.1.2 is relevant to the audience. Invite challenge on both the descriptor progression and whether the evidence would support consistent scoring.</a:t>
            </a:r>
          </a:p>
          <a:p xmlns:a="http://schemas.openxmlformats.org/drawingml/2006/main">
            <a:r>
              <a:t/>
            </a:r>
          </a:p>
          <a:p xmlns:a="http://schemas.openxmlformats.org/drawingml/2006/main">
            <a:r>
              <a:t>[Sources]</a:t>
            </a:r>
          </a:p>
          <a:p xmlns:a="http://schemas.openxmlformats.org/drawingml/2006/main">
            <a:r>
              <a:t>- https://hdrlframework.org/domains/a-data-coverage/</a:t>
            </a:r>
          </a:p>
          <a:p xmlns:a="http://schemas.openxmlformats.org/drawingml/2006/main">
            <a:r>
              <a:t>- https://hdrlframework.org/data/hdrl-indicators-v1.json</a:t>
            </a:r>
          </a:p>
          <a:p xmlns:a="http://schemas.openxmlformats.org/drawingml/2006/main">
            <a:r>
              <a:t>- https://hdrlframework.org/framework/maturity-levels/</a:t>
            </a:r>
          </a:p>
          <a:p xmlns:a="http://schemas.openxmlformats.org/drawingml/2006/main">
            <a:r>
              <a:t>- https://hdrlframework.org/framework/using-the-framework/</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Presenter guidance: This indicator-detail slide reproduces the canonical maturity descriptors and indicator-specific Level 4 minimum evidence verbatim from catalogue v1.0.2. It was generated for HDRL Presentation Kit v1.1.0 on 30 July 2026. Framework version: 1.0.1. Canonical source SHA-256: a6d0671c329759474b09f8271ecca487d25f48a6211a6fe286188235a735a4de.</a:t>
            </a:r>
          </a:p>
          <a:p xmlns:a="http://schemas.openxmlformats.org/drawingml/2006/main">
            <a:r>
              <a:t/>
            </a:r>
          </a:p>
          <a:p xmlns:a="http://schemas.openxmlformats.org/drawingml/2006/main">
            <a:r>
              <a:t>Full maturity descriptors:</a:t>
            </a:r>
          </a:p>
          <a:p xmlns:a="http://schemas.openxmlformats.org/drawingml/2006/main">
            <a:r>
              <a:t>L1: No assessment of coverage by demographic/socioeconomic characteristics. Representativeness unknown. L2: Equity dimensions identified (deprivation, ethnicity, geography, age, sex). Baseline assessment initiated. L3: Coverage monitored by key dimensions. Known gaps documented. Improvement actions identified but not systematic. L4: Routine monitoring by deprivation, ethnicity, geography, protected characteristics. Annual equity reporting. Active programmes to address gaps. L5: Comprehensive equity framework with published reports. Demonstrated improvement. Equity embedded in acquisition priorities. Contributing to national guidance.</a:t>
            </a:r>
          </a:p>
          <a:p xmlns:a="http://schemas.openxmlformats.org/drawingml/2006/main">
            <a:r>
              <a:t/>
            </a:r>
          </a:p>
          <a:p xmlns:a="http://schemas.openxmlformats.org/drawingml/2006/main">
            <a:r>
              <a:t>Indicator-specific minimum evidence for Level 4:</a:t>
            </a:r>
          </a:p>
          <a:p xmlns:a="http://schemas.openxmlformats.org/drawingml/2006/main">
            <a:r>
              <a:t>- Equity monitoring report with agreed dimensions (deprivation, ethnicity, geography, protected characteristics)</a:t>
            </a:r>
          </a:p>
          <a:p xmlns:a="http://schemas.openxmlformats.org/drawingml/2006/main">
            <a:r>
              <a:t>- Documented gap register + prioritised improvement actions</a:t>
            </a:r>
          </a:p>
          <a:p xmlns:a="http://schemas.openxmlformats.org/drawingml/2006/main">
            <a:r>
              <a:t>- Published (or internally approved) annual equity report for data coverage/quality</a:t>
            </a:r>
          </a:p>
          <a:p xmlns:a="http://schemas.openxmlformats.org/drawingml/2006/main">
            <a:r>
              <a:t>Suggested use: Select this slide when A.1.3 is relevant to the audience. Invite challenge on both the descriptor progression and whether the evidence would support consistent scoring.</a:t>
            </a:r>
          </a:p>
          <a:p xmlns:a="http://schemas.openxmlformats.org/drawingml/2006/main">
            <a:r>
              <a:t/>
            </a:r>
          </a:p>
          <a:p xmlns:a="http://schemas.openxmlformats.org/drawingml/2006/main">
            <a:r>
              <a:t>[Sources]</a:t>
            </a:r>
          </a:p>
          <a:p xmlns:a="http://schemas.openxmlformats.org/drawingml/2006/main">
            <a:r>
              <a:t>- https://hdrlframework.org/domains/a-data-coverage/</a:t>
            </a:r>
          </a:p>
          <a:p xmlns:a="http://schemas.openxmlformats.org/drawingml/2006/main">
            <a:r>
              <a:t>- https://hdrlframework.org/data/hdrl-indicators-v1.json</a:t>
            </a:r>
          </a:p>
          <a:p xmlns:a="http://schemas.openxmlformats.org/drawingml/2006/main">
            <a:r>
              <a:t>- https://hdrlframework.org/framework/maturity-levels/</a:t>
            </a:r>
          </a:p>
          <a:p xmlns:a="http://schemas.openxmlformats.org/drawingml/2006/main">
            <a:r>
              <a:t>- https://hdrlframework.org/framework/using-the-framework/</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Presenter guidance: This indicator-detail slide reproduces the canonical maturity descriptors and indicator-specific Level 4 minimum evidence verbatim from catalogue v1.0.2. It was generated for HDRL Presentation Kit v1.1.0 on 30 July 2026. Framework version: 1.0.1. Canonical source SHA-256: a6d0671c329759474b09f8271ecca487d25f48a6211a6fe286188235a735a4de.</a:t>
            </a:r>
          </a:p>
          <a:p xmlns:a="http://schemas.openxmlformats.org/drawingml/2006/main">
            <a:r>
              <a:t/>
            </a:r>
          </a:p>
          <a:p xmlns:a="http://schemas.openxmlformats.org/drawingml/2006/main">
            <a:r>
              <a:t>Full maturity descriptors:</a:t>
            </a:r>
          </a:p>
          <a:p xmlns:a="http://schemas.openxmlformats.org/drawingml/2006/main">
            <a:r>
              <a:t>L1: No consistent identifier. Probabilistic matching with significant errors. L2: National identifier exists but incomplete adoption. Strategy documented. Interim approaches defined. L3: Identifier (CHI, NHS number) used in majority of datasets. Deterministic linkage for most core datasets. L4: Identifier consistently applied across core datasets. Linkage accuracy &gt;= 99%. Validation in place. L5: Universal identifier across all datasets including cohorts and multi-modal. Externally validated. Supports cross-UK linkage.</a:t>
            </a:r>
          </a:p>
          <a:p xmlns:a="http://schemas.openxmlformats.org/drawingml/2006/main">
            <a:r>
              <a:t/>
            </a:r>
          </a:p>
          <a:p xmlns:a="http://schemas.openxmlformats.org/drawingml/2006/main">
            <a:r>
              <a:t>Indicator-specific minimum evidence for Level 4:</a:t>
            </a:r>
          </a:p>
          <a:p xmlns:a="http://schemas.openxmlformats.org/drawingml/2006/main">
            <a:r>
              <a:t>- Documentation showing identifier coverage across core datasets</a:t>
            </a:r>
          </a:p>
          <a:p xmlns:a="http://schemas.openxmlformats.org/drawingml/2006/main">
            <a:r>
              <a:t>- Linkage accuracy validation report (method + results) supporting &gt;=99% claim</a:t>
            </a:r>
          </a:p>
          <a:p xmlns:a="http://schemas.openxmlformats.org/drawingml/2006/main">
            <a:r>
              <a:t>- Ongoing control for identifier quality (audit/checks and remediation process)</a:t>
            </a:r>
          </a:p>
          <a:p xmlns:a="http://schemas.openxmlformats.org/drawingml/2006/main">
            <a:r>
              <a:t>Suggested use: Select this slide when A.2.1 is relevant to the audience. Invite challenge on both the descriptor progression and whether the evidence would support consistent scoring.</a:t>
            </a:r>
          </a:p>
          <a:p xmlns:a="http://schemas.openxmlformats.org/drawingml/2006/main">
            <a:r>
              <a:t/>
            </a:r>
          </a:p>
          <a:p xmlns:a="http://schemas.openxmlformats.org/drawingml/2006/main">
            <a:r>
              <a:t>[Sources]</a:t>
            </a:r>
          </a:p>
          <a:p xmlns:a="http://schemas.openxmlformats.org/drawingml/2006/main">
            <a:r>
              <a:t>- https://hdrlframework.org/domains/a-data-coverage/</a:t>
            </a:r>
          </a:p>
          <a:p xmlns:a="http://schemas.openxmlformats.org/drawingml/2006/main">
            <a:r>
              <a:t>- https://hdrlframework.org/data/hdrl-indicators-v1.json</a:t>
            </a:r>
          </a:p>
          <a:p xmlns:a="http://schemas.openxmlformats.org/drawingml/2006/main">
            <a:r>
              <a:t>- https://hdrlframework.org/framework/maturity-levels/</a:t>
            </a:r>
          </a:p>
          <a:p xmlns:a="http://schemas.openxmlformats.org/drawingml/2006/main">
            <a:r>
              <a:t>- https://hdrlframework.org/framework/using-the-framework/</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Presenter guidance: This indicator-detail slide reproduces the canonical maturity descriptors and indicator-specific Level 4 minimum evidence verbatim from catalogue v1.0.2. It was generated for HDRL Presentation Kit v1.1.0 on 30 July 2026. Framework version: 1.0.1. Canonical source SHA-256: a6d0671c329759474b09f8271ecca487d25f48a6211a6fe286188235a735a4de.</a:t>
            </a:r>
          </a:p>
          <a:p xmlns:a="http://schemas.openxmlformats.org/drawingml/2006/main">
            <a:r>
              <a:t/>
            </a:r>
          </a:p>
          <a:p xmlns:a="http://schemas.openxmlformats.org/drawingml/2006/main">
            <a:r>
              <a:t>Full maturity descriptors:</a:t>
            </a:r>
          </a:p>
          <a:p xmlns:a="http://schemas.openxmlformats.org/drawingml/2006/main">
            <a:r>
              <a:t>L1: No dedicated service. Linkage ad-hoc with inconsistent methodology. L2: Function identified. Methodology documented. Available for selected projects. L3: Operational service. Standard process. Turnaround variable (weeks to months). Limited combinations. L4: Routinely available with SLAs. Turnaround &lt;= 4 weeks. Flexible linkage. Quality metrics reported. L5: Turnaround &lt;= 2 weeks. Automated workflows. Advanced capabilities (fuzzy matching, privacy-preserving).</a:t>
            </a:r>
          </a:p>
          <a:p xmlns:a="http://schemas.openxmlformats.org/drawingml/2006/main">
            <a:r>
              <a:t/>
            </a:r>
          </a:p>
          <a:p xmlns:a="http://schemas.openxmlformats.org/drawingml/2006/main">
            <a:r>
              <a:t>Indicator-specific minimum evidence for Level 4:</a:t>
            </a:r>
          </a:p>
          <a:p xmlns:a="http://schemas.openxmlformats.org/drawingml/2006/main">
            <a:r>
              <a:t>- Standard linkage service SOP + published SLA</a:t>
            </a:r>
          </a:p>
          <a:p xmlns:a="http://schemas.openxmlformats.org/drawingml/2006/main">
            <a:r>
              <a:t>- Turnaround statistics (median + tail) showing &lt;=4 weeks for routine requests</a:t>
            </a:r>
          </a:p>
          <a:p xmlns:a="http://schemas.openxmlformats.org/drawingml/2006/main">
            <a:r>
              <a:t>- Linkage quality metrics report (match rate, error rate) and QC process</a:t>
            </a:r>
          </a:p>
          <a:p xmlns:a="http://schemas.openxmlformats.org/drawingml/2006/main">
            <a:r>
              <a:t>Suggested use: Select this slide when A.2.2 is relevant to the audience. Invite challenge on both the descriptor progression and whether the evidence would support consistent scoring.</a:t>
            </a:r>
          </a:p>
          <a:p xmlns:a="http://schemas.openxmlformats.org/drawingml/2006/main">
            <a:r>
              <a:t/>
            </a:r>
          </a:p>
          <a:p xmlns:a="http://schemas.openxmlformats.org/drawingml/2006/main">
            <a:r>
              <a:t>[Sources]</a:t>
            </a:r>
          </a:p>
          <a:p xmlns:a="http://schemas.openxmlformats.org/drawingml/2006/main">
            <a:r>
              <a:t>- https://hdrlframework.org/domains/a-data-coverage/</a:t>
            </a:r>
          </a:p>
          <a:p xmlns:a="http://schemas.openxmlformats.org/drawingml/2006/main">
            <a:r>
              <a:t>- https://hdrlframework.org/data/hdrl-indicators-v1.json</a:t>
            </a:r>
          </a:p>
          <a:p xmlns:a="http://schemas.openxmlformats.org/drawingml/2006/main">
            <a:r>
              <a:t>- https://hdrlframework.org/framework/maturity-levels/</a:t>
            </a:r>
          </a:p>
          <a:p xmlns:a="http://schemas.openxmlformats.org/drawingml/2006/main">
            <a:r>
              <a:t>- https://hdrlframework.org/framework/using-the-framework/</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Presenter guidance: This indicator-detail slide reproduces the canonical maturity descriptors and indicator-specific Level 4 minimum evidence verbatim from catalogue v1.0.2. It was generated for HDRL Presentation Kit v1.1.0 on 30 July 2026. Framework version: 1.0.1. Canonical source SHA-256: a6d0671c329759474b09f8271ecca487d25f48a6211a6fe286188235a735a4de.</a:t>
            </a:r>
          </a:p>
          <a:p xmlns:a="http://schemas.openxmlformats.org/drawingml/2006/main">
            <a:r>
              <a:t/>
            </a:r>
          </a:p>
          <a:p xmlns:a="http://schemas.openxmlformats.org/drawingml/2006/main">
            <a:r>
              <a:t>Full maturity descriptors:</a:t>
            </a:r>
          </a:p>
          <a:p xmlns:a="http://schemas.openxmlformats.org/drawingml/2006/main">
            <a:r>
              <a:t>L1: No federated capability. All analysis requires data transfer. L2: Concepts understood. Options assessed. Pilot in planning. L3: Federated possible for selected datasets. Bespoke setup. Limited tools. L4: Routinely supported. Standard APIs. Compatible with DataSHIELD, OHDSI. L5: Default for appropriate uses. Rich API ecosystem. Active in UK/international networks.</a:t>
            </a:r>
          </a:p>
          <a:p xmlns:a="http://schemas.openxmlformats.org/drawingml/2006/main">
            <a:r>
              <a:t/>
            </a:r>
          </a:p>
          <a:p xmlns:a="http://schemas.openxmlformats.org/drawingml/2006/main">
            <a:r>
              <a:t>Indicator-specific minimum evidence for Level 4:</a:t>
            </a:r>
          </a:p>
          <a:p xmlns:a="http://schemas.openxmlformats.org/drawingml/2006/main">
            <a:r>
              <a:t>- Operational federated query implementation documentation (APIs/standards supported)</a:t>
            </a:r>
          </a:p>
          <a:p xmlns:a="http://schemas.openxmlformats.org/drawingml/2006/main">
            <a:r>
              <a:t>- Evidence of routine use (project list/logs) and supported toolchain (e.g., DataSHIELD/OHDSI)</a:t>
            </a:r>
          </a:p>
          <a:p xmlns:a="http://schemas.openxmlformats.org/drawingml/2006/main">
            <a:r>
              <a:t>- Service guidance/SOP for researchers and node operators</a:t>
            </a:r>
          </a:p>
          <a:p xmlns:a="http://schemas.openxmlformats.org/drawingml/2006/main">
            <a:r>
              <a:t>Suggested use: Select this slide when A.3.1 is relevant to the audience. Invite challenge on both the descriptor progression and whether the evidence would support consistent scoring.</a:t>
            </a:r>
          </a:p>
          <a:p xmlns:a="http://schemas.openxmlformats.org/drawingml/2006/main">
            <a:r>
              <a:t/>
            </a:r>
          </a:p>
          <a:p xmlns:a="http://schemas.openxmlformats.org/drawingml/2006/main">
            <a:r>
              <a:t>[Sources]</a:t>
            </a:r>
          </a:p>
          <a:p xmlns:a="http://schemas.openxmlformats.org/drawingml/2006/main">
            <a:r>
              <a:t>- https://hdrlframework.org/domains/a-data-coverage/</a:t>
            </a:r>
          </a:p>
          <a:p xmlns:a="http://schemas.openxmlformats.org/drawingml/2006/main">
            <a:r>
              <a:t>- https://hdrlframework.org/data/hdrl-indicators-v1.json</a:t>
            </a:r>
          </a:p>
          <a:p xmlns:a="http://schemas.openxmlformats.org/drawingml/2006/main">
            <a:r>
              <a:t>- https://hdrlframework.org/framework/maturity-levels/</a:t>
            </a:r>
          </a:p>
          <a:p xmlns:a="http://schemas.openxmlformats.org/drawingml/2006/main">
            <a:r>
              <a:t>- https://hdrlframework.org/framework/using-the-framework/</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Presenter guidance: This indicator-detail slide reproduces the canonical maturity descriptors and indicator-specific Level 4 minimum evidence verbatim from catalogue v1.0.2. It was generated for HDRL Presentation Kit v1.1.0 on 30 July 2026. Framework version: 1.0.1. Canonical source SHA-256: a6d0671c329759474b09f8271ecca487d25f48a6211a6fe286188235a735a4de.</a:t>
            </a:r>
          </a:p>
          <a:p xmlns:a="http://schemas.openxmlformats.org/drawingml/2006/main">
            <a:r>
              <a:t/>
            </a:r>
          </a:p>
          <a:p xmlns:a="http://schemas.openxmlformats.org/drawingml/2006/main">
            <a:r>
              <a:t>Full maturity descriptors:</a:t>
            </a:r>
          </a:p>
          <a:p xmlns:a="http://schemas.openxmlformats.org/drawingml/2006/main">
            <a:r>
              <a:t>L1: No awareness of UK Gateway specs. Architecture does not consider UK-wide interoperability. L2: Specs reviewed. Gap analysis completed. Roadmap defined. L3: Architecture aligned. Connectivity in development/testing. Manual workarounds required. L4: Operational connectivity. Metadata discoverable. Standard requests flow through Gateway. L5: Full integration with automated sync. Complex UK-wide queries supported. Contributing to standards.</a:t>
            </a:r>
          </a:p>
          <a:p xmlns:a="http://schemas.openxmlformats.org/drawingml/2006/main">
            <a:r>
              <a:t/>
            </a:r>
          </a:p>
          <a:p xmlns:a="http://schemas.openxmlformats.org/drawingml/2006/main">
            <a:r>
              <a:t>Indicator-specific minimum evidence for Level 4:</a:t>
            </a:r>
          </a:p>
          <a:p xmlns:a="http://schemas.openxmlformats.org/drawingml/2006/main">
            <a:r>
              <a:t>- Gateway integration test evidence (metadata discovery + request routing) and operational sign-off</a:t>
            </a:r>
          </a:p>
          <a:p xmlns:a="http://schemas.openxmlformats.org/drawingml/2006/main">
            <a:r>
              <a:t>- Operational logs/screenshots showing metadata is discoverable and requests flow via gateway</a:t>
            </a:r>
          </a:p>
          <a:p xmlns:a="http://schemas.openxmlformats.org/drawingml/2006/main">
            <a:r>
              <a:t>- SOP for maintaining gateway connectivity (change control + incident handling)</a:t>
            </a:r>
          </a:p>
          <a:p xmlns:a="http://schemas.openxmlformats.org/drawingml/2006/main">
            <a:r>
              <a:t>Suggested use: Select this slide when A.3.2 is relevant to the audience. Invite challenge on both the descriptor progression and whether the evidence would support consistent scoring.</a:t>
            </a:r>
          </a:p>
          <a:p xmlns:a="http://schemas.openxmlformats.org/drawingml/2006/main">
            <a:r>
              <a:t/>
            </a:r>
          </a:p>
          <a:p xmlns:a="http://schemas.openxmlformats.org/drawingml/2006/main">
            <a:r>
              <a:t>[Sources]</a:t>
            </a:r>
          </a:p>
          <a:p xmlns:a="http://schemas.openxmlformats.org/drawingml/2006/main">
            <a:r>
              <a:t>- https://hdrlframework.org/domains/a-data-coverage/</a:t>
            </a:r>
          </a:p>
          <a:p xmlns:a="http://schemas.openxmlformats.org/drawingml/2006/main">
            <a:r>
              <a:t>- https://hdrlframework.org/data/hdrl-indicators-v1.json</a:t>
            </a:r>
          </a:p>
          <a:p xmlns:a="http://schemas.openxmlformats.org/drawingml/2006/main">
            <a:r>
              <a:t>- https://hdrlframework.org/framework/maturity-levels/</a:t>
            </a:r>
          </a:p>
          <a:p xmlns:a="http://schemas.openxmlformats.org/drawingml/2006/main">
            <a:r>
              <a:t>- https://hdrlframework.org/framework/using-the-framework/</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Presenter guidance: This indicator-detail slide reproduces the canonical maturity descriptors and indicator-specific Level 4 minimum evidence verbatim from catalogue v1.0.2. It was generated for HDRL Presentation Kit v1.1.0 on 30 July 2026. Framework version: 1.0.1. Canonical source SHA-256: a6d0671c329759474b09f8271ecca487d25f48a6211a6fe286188235a735a4de.</a:t>
            </a:r>
          </a:p>
          <a:p xmlns:a="http://schemas.openxmlformats.org/drawingml/2006/main">
            <a:r>
              <a:t/>
            </a:r>
          </a:p>
          <a:p xmlns:a="http://schemas.openxmlformats.org/drawingml/2006/main">
            <a:r>
              <a:t>Full maturity descriptors:</a:t>
            </a:r>
          </a:p>
          <a:p xmlns:a="http://schemas.openxmlformats.org/drawingml/2006/main">
            <a:r>
              <a:t>L1: No federation operating model. Roles and cross-node processes undefined. L2: Draft operating model. Limited bilateral agreements; inconsistent use. L3: Model used for priority pathways. Issues logged; assurance limited. L4: Standard model in routine use. Cross-node SOPs and performance reporting. L5: Optimised federation. Joint improvement cycle and independent assurance/benchmarking.</a:t>
            </a:r>
          </a:p>
          <a:p xmlns:a="http://schemas.openxmlformats.org/drawingml/2006/main">
            <a:r>
              <a:t/>
            </a:r>
          </a:p>
          <a:p xmlns:a="http://schemas.openxmlformats.org/drawingml/2006/main">
            <a:r>
              <a:t>Indicator-specific minimum evidence for Level 4:</a:t>
            </a:r>
          </a:p>
          <a:p xmlns:a="http://schemas.openxmlformats.org/drawingml/2006/main">
            <a:r>
              <a:t>- Signed federation operating model (roles, RACI, escalation, change control) + SOP set</a:t>
            </a:r>
          </a:p>
          <a:p xmlns:a="http://schemas.openxmlformats.org/drawingml/2006/main">
            <a:r>
              <a:t>- Joint governance minutes/decision logs showing routine use</a:t>
            </a:r>
          </a:p>
          <a:p xmlns:a="http://schemas.openxmlformats.org/drawingml/2006/main">
            <a:r>
              <a:t>- Cross-node KPIs/service reporting and evidence of interoperability testing</a:t>
            </a:r>
          </a:p>
          <a:p xmlns:a="http://schemas.openxmlformats.org/drawingml/2006/main">
            <a:r>
              <a:t>Suggested use: Select this slide when A.3.3 is relevant to the audience. Invite challenge on both the descriptor progression and whether the evidence would support consistent scoring.</a:t>
            </a:r>
          </a:p>
          <a:p xmlns:a="http://schemas.openxmlformats.org/drawingml/2006/main">
            <a:r>
              <a:t/>
            </a:r>
          </a:p>
          <a:p xmlns:a="http://schemas.openxmlformats.org/drawingml/2006/main">
            <a:r>
              <a:t>[Sources]</a:t>
            </a:r>
          </a:p>
          <a:p xmlns:a="http://schemas.openxmlformats.org/drawingml/2006/main">
            <a:r>
              <a:t>- https://hdrlframework.org/domains/a-data-coverage/</a:t>
            </a:r>
          </a:p>
          <a:p xmlns:a="http://schemas.openxmlformats.org/drawingml/2006/main">
            <a:r>
              <a:t>- https://hdrlframework.org/data/hdrl-indicators-v1.json</a:t>
            </a:r>
          </a:p>
          <a:p xmlns:a="http://schemas.openxmlformats.org/drawingml/2006/main">
            <a:r>
              <a:t>- https://hdrlframework.org/framework/maturity-levels/</a:t>
            </a:r>
          </a:p>
          <a:p xmlns:a="http://schemas.openxmlformats.org/drawingml/2006/main">
            <a:r>
              <a:t>- https://hdrlframework.org/framework/using-the-framework/</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Presenter guidance: Use the central proposition to widen the conversation beyond secure technology. A trusted environment is essential, but it sits inside a larger sociotechnical delivery system.</a:t>
            </a:r>
          </a:p>
          <a:p xmlns:a="http://schemas.openxmlformats.org/drawingml/2006/main">
            <a:r>
              <a:t>Suggested use: Use in every route; it is the clearest opening thesis.</a:t>
            </a:r>
          </a:p>
          <a:p xmlns:a="http://schemas.openxmlformats.org/drawingml/2006/main">
            <a:r>
              <a:t/>
            </a:r>
          </a:p>
          <a:p xmlns:a="http://schemas.openxmlformats.org/drawingml/2006/main">
            <a:r>
              <a:t>[Sources]</a:t>
            </a:r>
          </a:p>
          <a:p xmlns:a="http://schemas.openxmlformats.org/drawingml/2006/main">
            <a:r>
              <a:t>- https://hdrlframework.org/</a:t>
            </a:r>
          </a:p>
          <a:p xmlns:a="http://schemas.openxmlformats.org/drawingml/2006/main">
            <a:r>
              <a:t>- https://hdrlframework.org/framework/overview/</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Presenter guidance: This indicator-detail slide reproduces the canonical maturity descriptors and indicator-specific Level 4 minimum evidence verbatim from catalogue v1.0.2. It was generated for HDRL Presentation Kit v1.1.0 on 30 July 2026. Framework version: 1.0.1. Canonical source SHA-256: a6d0671c329759474b09f8271ecca487d25f48a6211a6fe286188235a735a4de.</a:t>
            </a:r>
          </a:p>
          <a:p xmlns:a="http://schemas.openxmlformats.org/drawingml/2006/main">
            <a:r>
              <a:t/>
            </a:r>
          </a:p>
          <a:p xmlns:a="http://schemas.openxmlformats.org/drawingml/2006/main">
            <a:r>
              <a:t>Full maturity descriptors:</a:t>
            </a:r>
          </a:p>
          <a:p xmlns:a="http://schemas.openxmlformats.org/drawingml/2006/main">
            <a:r>
              <a:t>L1: No systematic linkage to cohorts/biobanks. L2: Key cohorts identified. Consent reviewed. Pilot planned. L3: Selected cohorts linkable. Bespoke arrangements. Coverage incomplete. L4: Major cohorts routinely linkable. Standard processes. Catalogue maintained. L5: Comprehensive linkage. Recall-by-genotype. UK-wide cohort integration.</a:t>
            </a:r>
          </a:p>
          <a:p xmlns:a="http://schemas.openxmlformats.org/drawingml/2006/main">
            <a:r>
              <a:t/>
            </a:r>
          </a:p>
          <a:p xmlns:a="http://schemas.openxmlformats.org/drawingml/2006/main">
            <a:r>
              <a:t>Indicator-specific minimum evidence for Level 4:</a:t>
            </a:r>
          </a:p>
          <a:p xmlns:a="http://schemas.openxmlformats.org/drawingml/2006/main">
            <a:r>
              <a:t>- Catalogue of linkable cohorts/biobanks + consent/permissions summary</a:t>
            </a:r>
          </a:p>
          <a:p xmlns:a="http://schemas.openxmlformats.org/drawingml/2006/main">
            <a:r>
              <a:t>- Standard linkage process + template agreements</a:t>
            </a:r>
          </a:p>
          <a:p xmlns:a="http://schemas.openxmlformats.org/drawingml/2006/main">
            <a:r>
              <a:t>- Evidence of routine linkage for major cohorts (delivery logs/metrics)</a:t>
            </a:r>
          </a:p>
          <a:p xmlns:a="http://schemas.openxmlformats.org/drawingml/2006/main">
            <a:r>
              <a:t>Suggested use: Select this slide when A.4.1 is relevant to the audience. Invite challenge on both the descriptor progression and whether the evidence would support consistent scoring.</a:t>
            </a:r>
          </a:p>
          <a:p xmlns:a="http://schemas.openxmlformats.org/drawingml/2006/main">
            <a:r>
              <a:t/>
            </a:r>
          </a:p>
          <a:p xmlns:a="http://schemas.openxmlformats.org/drawingml/2006/main">
            <a:r>
              <a:t>[Sources]</a:t>
            </a:r>
          </a:p>
          <a:p xmlns:a="http://schemas.openxmlformats.org/drawingml/2006/main">
            <a:r>
              <a:t>- https://hdrlframework.org/domains/a-data-coverage/</a:t>
            </a:r>
          </a:p>
          <a:p xmlns:a="http://schemas.openxmlformats.org/drawingml/2006/main">
            <a:r>
              <a:t>- https://hdrlframework.org/data/hdrl-indicators-v1.json</a:t>
            </a:r>
          </a:p>
          <a:p xmlns:a="http://schemas.openxmlformats.org/drawingml/2006/main">
            <a:r>
              <a:t>- https://hdrlframework.org/framework/maturity-levels/</a:t>
            </a:r>
          </a:p>
          <a:p xmlns:a="http://schemas.openxmlformats.org/drawingml/2006/main">
            <a:r>
              <a:t>- https://hdrlframework.org/framework/using-the-framework/</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Presenter guidance: This indicator-detail slide reproduces the canonical maturity descriptors and indicator-specific Level 4 minimum evidence verbatim from catalogue v1.0.2. It was generated for HDRL Presentation Kit v1.1.0 on 30 July 2026. Framework version: 1.0.1. Canonical source SHA-256: a6d0671c329759474b09f8271ecca487d25f48a6211a6fe286188235a735a4de.</a:t>
            </a:r>
          </a:p>
          <a:p xmlns:a="http://schemas.openxmlformats.org/drawingml/2006/main">
            <a:r>
              <a:t/>
            </a:r>
          </a:p>
          <a:p xmlns:a="http://schemas.openxmlformats.org/drawingml/2006/main">
            <a:r>
              <a:t>Full maturity descriptors:</a:t>
            </a:r>
          </a:p>
          <a:p xmlns:a="http://schemas.openxmlformats.org/drawingml/2006/main">
            <a:r>
              <a:t>L1: Multi-modal data (imaging, genomics, pathology, clinical letters) not available. L2: Strategy defined. Priority types identified. Pilot planned. L3: Selected multi-modal available. Coverage incomplete; linkage partial. L4: Routine access to &gt;= 2 types with &gt;= 25% coverage each. Linked to core datasets. [Threshold subject to benchmarking] L5: Comprehensive access: imaging, genomics, pathology, clinical letters. Population-scale. NLP-processed text.</a:t>
            </a:r>
          </a:p>
          <a:p xmlns:a="http://schemas.openxmlformats.org/drawingml/2006/main">
            <a:r>
              <a:t/>
            </a:r>
          </a:p>
          <a:p xmlns:a="http://schemas.openxmlformats.org/drawingml/2006/main">
            <a:r>
              <a:t>Indicator-specific minimum evidence for Level 4:</a:t>
            </a:r>
          </a:p>
          <a:p xmlns:a="http://schemas.openxmlformats.org/drawingml/2006/main">
            <a:r>
              <a:t>- Inventory of multi-modal datasets with coverage estimates for &gt;=2 modalities</a:t>
            </a:r>
          </a:p>
          <a:p xmlns:a="http://schemas.openxmlformats.org/drawingml/2006/main">
            <a:r>
              <a:t>- Evidence of linkage to core datasets (technical + governance sign-off)</a:t>
            </a:r>
          </a:p>
          <a:p xmlns:a="http://schemas.openxmlformats.org/drawingml/2006/main">
            <a:r>
              <a:t>- Access process and documentation (data dictionaries, quality notes) for those modalities</a:t>
            </a:r>
          </a:p>
          <a:p xmlns:a="http://schemas.openxmlformats.org/drawingml/2006/main">
            <a:r>
              <a:t>Suggested use: Select this slide when A.4.2 is relevant to the audience. Invite challenge on both the descriptor progression and whether the evidence would support consistent scoring.</a:t>
            </a:r>
          </a:p>
          <a:p xmlns:a="http://schemas.openxmlformats.org/drawingml/2006/main">
            <a:r>
              <a:t/>
            </a:r>
          </a:p>
          <a:p xmlns:a="http://schemas.openxmlformats.org/drawingml/2006/main">
            <a:r>
              <a:t>[Sources]</a:t>
            </a:r>
          </a:p>
          <a:p xmlns:a="http://schemas.openxmlformats.org/drawingml/2006/main">
            <a:r>
              <a:t>- https://hdrlframework.org/domains/a-data-coverage/</a:t>
            </a:r>
          </a:p>
          <a:p xmlns:a="http://schemas.openxmlformats.org/drawingml/2006/main">
            <a:r>
              <a:t>- https://hdrlframework.org/data/hdrl-indicators-v1.json</a:t>
            </a:r>
          </a:p>
          <a:p xmlns:a="http://schemas.openxmlformats.org/drawingml/2006/main">
            <a:r>
              <a:t>- https://hdrlframework.org/framework/maturity-levels/</a:t>
            </a:r>
          </a:p>
          <a:p xmlns:a="http://schemas.openxmlformats.org/drawingml/2006/main">
            <a:r>
              <a:t>- https://hdrlframework.org/framework/using-the-framework/</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Presenter guidance: Use this slide to expose the full indicator structure for Domain B. The classifications help organise the framework but do not create external participation requirements. It was generated for HDRL Presentation Kit v1.1.0 on 30 July 2026 from catalogue v1.0.2; canonical source SHA-256: a6d0671c329759474b09f8271ecca487d25f48a6211a6fe286188235a735a4de. Indicators shown: B.1.1 Common Data Model Adoption; B.1.2 Terminology Standards; B.2.1 Quality Framework &amp; Monitoring; B.2.2 Data Documentation &amp; Metadata; B.3.1 Curated Dataset Availability; B.3.2 Phenotype Library &amp; Validation.</a:t>
            </a:r>
          </a:p>
          <a:p xmlns:a="http://schemas.openxmlformats.org/drawingml/2006/main">
            <a:r>
              <a:t>Suggested use: Use as the contents slide for Domain B; follow it with only the indicator-detail slides relevant to the audience.</a:t>
            </a:r>
          </a:p>
          <a:p xmlns:a="http://schemas.openxmlformats.org/drawingml/2006/main">
            <a:r>
              <a:t/>
            </a:r>
          </a:p>
          <a:p xmlns:a="http://schemas.openxmlformats.org/drawingml/2006/main">
            <a:r>
              <a:t>[Sources]</a:t>
            </a:r>
          </a:p>
          <a:p xmlns:a="http://schemas.openxmlformats.org/drawingml/2006/main">
            <a:r>
              <a:t>- https://hdrlframework.org/domains/b-data-semantics/</a:t>
            </a:r>
          </a:p>
          <a:p xmlns:a="http://schemas.openxmlformats.org/drawingml/2006/main">
            <a:r>
              <a:t>- https://hdrlframework.org/data/hdrl-indicators-v1.json</a:t>
            </a:r>
          </a:p>
          <a:p xmlns:a="http://schemas.openxmlformats.org/drawingml/2006/main">
            <a:r>
              <a:t>- https://hdrlframework.org/framework/classification/</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Presenter guidance: This indicator-detail slide reproduces the canonical maturity descriptors and indicator-specific Level 4 minimum evidence verbatim from catalogue v1.0.2. It was generated for HDRL Presentation Kit v1.1.0 on 30 July 2026. Framework version: 1.0.1. Canonical source SHA-256: a6d0671c329759474b09f8271ecca487d25f48a6211a6fe286188235a735a4de.</a:t>
            </a:r>
          </a:p>
          <a:p xmlns:a="http://schemas.openxmlformats.org/drawingml/2006/main">
            <a:r>
              <a:t/>
            </a:r>
          </a:p>
          <a:p xmlns:a="http://schemas.openxmlformats.org/drawingml/2006/main">
            <a:r>
              <a:t>Full maturity descriptors:</a:t>
            </a:r>
          </a:p>
          <a:p xmlns:a="http://schemas.openxmlformats.org/drawingml/2006/main">
            <a:r>
              <a:t>L1: No CDM. Data in source formats with bespoke schemas. L2: CDM (OMOP, Sentinel, PCORnet, or equivalent) evaluated. Mapping assessed. Pilot planned. L3: Core datasets partially mapped. Coverage &lt;50%. CDM available but not routine. L4: Core datasets mapped to recognised CDM with &gt;= 60% coverage. CDM maintained and refreshed. Standard tools operational. [Threshold subject to benchmarking] L5: Comprehensive CDM. Externally validated. Contributing to international networks. CDM-native services.</a:t>
            </a:r>
          </a:p>
          <a:p xmlns:a="http://schemas.openxmlformats.org/drawingml/2006/main">
            <a:r>
              <a:t/>
            </a:r>
          </a:p>
          <a:p xmlns:a="http://schemas.openxmlformats.org/drawingml/2006/main">
            <a:r>
              <a:t>Indicator-specific minimum evidence for Level 4:</a:t>
            </a:r>
          </a:p>
          <a:p xmlns:a="http://schemas.openxmlformats.org/drawingml/2006/main">
            <a:r>
              <a:t>- Mapping/ETL documentation + evidence &gt;=60% coverage for core datasets (counts/metrics)</a:t>
            </a:r>
          </a:p>
          <a:p xmlns:a="http://schemas.openxmlformats.org/drawingml/2006/main">
            <a:r>
              <a:t>- Operational CDM environment (repository, pipelines, refresh schedule) and maintained mappings</a:t>
            </a:r>
          </a:p>
          <a:p xmlns:a="http://schemas.openxmlformats.org/drawingml/2006/main">
            <a:r>
              <a:t>- Evidence standard tools are available and used (e.g., OHDSI stack)</a:t>
            </a:r>
          </a:p>
          <a:p xmlns:a="http://schemas.openxmlformats.org/drawingml/2006/main">
            <a:r>
              <a:t>Suggested use: Select this slide when B.1.1 is relevant to the audience. Invite challenge on both the descriptor progression and whether the evidence would support consistent scoring.</a:t>
            </a:r>
          </a:p>
          <a:p xmlns:a="http://schemas.openxmlformats.org/drawingml/2006/main">
            <a:r>
              <a:t/>
            </a:r>
          </a:p>
          <a:p xmlns:a="http://schemas.openxmlformats.org/drawingml/2006/main">
            <a:r>
              <a:t>[Sources]</a:t>
            </a:r>
          </a:p>
          <a:p xmlns:a="http://schemas.openxmlformats.org/drawingml/2006/main">
            <a:r>
              <a:t>- https://hdrlframework.org/domains/b-data-semantics/</a:t>
            </a:r>
          </a:p>
          <a:p xmlns:a="http://schemas.openxmlformats.org/drawingml/2006/main">
            <a:r>
              <a:t>- https://hdrlframework.org/data/hdrl-indicators-v1.json</a:t>
            </a:r>
          </a:p>
          <a:p xmlns:a="http://schemas.openxmlformats.org/drawingml/2006/main">
            <a:r>
              <a:t>- https://hdrlframework.org/framework/maturity-levels/</a:t>
            </a:r>
          </a:p>
          <a:p xmlns:a="http://schemas.openxmlformats.org/drawingml/2006/main">
            <a:r>
              <a:t>- https://hdrlframework.org/framework/using-the-framework/</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Presenter guidance: This indicator-detail slide reproduces the canonical maturity descriptors and indicator-specific Level 4 minimum evidence verbatim from catalogue v1.0.2. It was generated for HDRL Presentation Kit v1.1.0 on 30 July 2026. Framework version: 1.0.1. Canonical source SHA-256: a6d0671c329759474b09f8271ecca487d25f48a6211a6fe286188235a735a4de.</a:t>
            </a:r>
          </a:p>
          <a:p xmlns:a="http://schemas.openxmlformats.org/drawingml/2006/main">
            <a:r>
              <a:t/>
            </a:r>
          </a:p>
          <a:p xmlns:a="http://schemas.openxmlformats.org/drawingml/2006/main">
            <a:r>
              <a:t>Full maturity descriptors:</a:t>
            </a:r>
          </a:p>
          <a:p xmlns:a="http://schemas.openxmlformats.org/drawingml/2006/main">
            <a:r>
              <a:t>L1: No consistent standards. Codes as recorded (mixture of Read, ICD-10, OPCS, local). L2: Strategy defined. Target standards identified. Baseline assessed. L3: Primary standards adopted (SNOMED CT, dm+d for new systems). Legacy retains original. Partial mapping. L4: SNOMED CT, dm+d, ICD-10/OPCS consistently applied. Terminology services operational. Limitations documented. L5: Full SNOMED CT with semantic interoperability. Advanced services. Contributing to standards.</a:t>
            </a:r>
          </a:p>
          <a:p xmlns:a="http://schemas.openxmlformats.org/drawingml/2006/main">
            <a:r>
              <a:t/>
            </a:r>
          </a:p>
          <a:p xmlns:a="http://schemas.openxmlformats.org/drawingml/2006/main">
            <a:r>
              <a:t>Indicator-specific minimum evidence for Level 4:</a:t>
            </a:r>
          </a:p>
          <a:p xmlns:a="http://schemas.openxmlformats.org/drawingml/2006/main">
            <a:r>
              <a:t>- Evidence terminology standards are consistently applied (samples/audits across datasets)</a:t>
            </a:r>
          </a:p>
          <a:p xmlns:a="http://schemas.openxmlformats.org/drawingml/2006/main">
            <a:r>
              <a:t>- Operational terminology service or controlled mapping process + documented limitations</a:t>
            </a:r>
          </a:p>
          <a:p xmlns:a="http://schemas.openxmlformats.org/drawingml/2006/main">
            <a:r>
              <a:t>- Governance artefact for terminology updates/versioning</a:t>
            </a:r>
          </a:p>
          <a:p xmlns:a="http://schemas.openxmlformats.org/drawingml/2006/main">
            <a:r>
              <a:t>Suggested use: Select this slide when B.1.2 is relevant to the audience. Invite challenge on both the descriptor progression and whether the evidence would support consistent scoring.</a:t>
            </a:r>
          </a:p>
          <a:p xmlns:a="http://schemas.openxmlformats.org/drawingml/2006/main">
            <a:r>
              <a:t/>
            </a:r>
          </a:p>
          <a:p xmlns:a="http://schemas.openxmlformats.org/drawingml/2006/main">
            <a:r>
              <a:t>[Sources]</a:t>
            </a:r>
          </a:p>
          <a:p xmlns:a="http://schemas.openxmlformats.org/drawingml/2006/main">
            <a:r>
              <a:t>- https://hdrlframework.org/domains/b-data-semantics/</a:t>
            </a:r>
          </a:p>
          <a:p xmlns:a="http://schemas.openxmlformats.org/drawingml/2006/main">
            <a:r>
              <a:t>- https://hdrlframework.org/data/hdrl-indicators-v1.json</a:t>
            </a:r>
          </a:p>
          <a:p xmlns:a="http://schemas.openxmlformats.org/drawingml/2006/main">
            <a:r>
              <a:t>- https://hdrlframework.org/framework/maturity-levels/</a:t>
            </a:r>
          </a:p>
          <a:p xmlns:a="http://schemas.openxmlformats.org/drawingml/2006/main">
            <a:r>
              <a:t>- https://hdrlframework.org/framework/using-the-framework/</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Presenter guidance: This indicator-detail slide reproduces the canonical maturity descriptors and indicator-specific Level 4 minimum evidence verbatim from catalogue v1.0.2. It was generated for HDRL Presentation Kit v1.1.0 on 30 July 2026. Framework version: 1.0.1. Canonical source SHA-256: a6d0671c329759474b09f8271ecca487d25f48a6211a6fe286188235a735a4de.</a:t>
            </a:r>
          </a:p>
          <a:p xmlns:a="http://schemas.openxmlformats.org/drawingml/2006/main">
            <a:r>
              <a:t/>
            </a:r>
          </a:p>
          <a:p xmlns:a="http://schemas.openxmlformats.org/drawingml/2006/main">
            <a:r>
              <a:t>Full maturity descriptors:</a:t>
            </a:r>
          </a:p>
          <a:p xmlns:a="http://schemas.openxmlformats.org/drawingml/2006/main">
            <a:r>
              <a:t>L1: No framework. Issues ad-hoc. No monitoring. L2: Framework defined. Dimensions identified. Baseline initiated. L3: Metrics for core datasets. Annual reporting. Issues documented. Improvement underway. L4: Comprehensive monitoring with automated checks. Metrics published. SLAs defined. Root cause analysis. L5: Real-time monitoring. Benchmarked nationally/internationally. Certification or audit.</a:t>
            </a:r>
          </a:p>
          <a:p xmlns:a="http://schemas.openxmlformats.org/drawingml/2006/main">
            <a:r>
              <a:t/>
            </a:r>
          </a:p>
          <a:p xmlns:a="http://schemas.openxmlformats.org/drawingml/2006/main">
            <a:r>
              <a:t>Indicator-specific minimum evidence for Level 4:</a:t>
            </a:r>
          </a:p>
          <a:p xmlns:a="http://schemas.openxmlformats.org/drawingml/2006/main">
            <a:r>
              <a:t>- Documented quality framework with automated checks + coverage across core datasets</a:t>
            </a:r>
          </a:p>
          <a:p xmlns:a="http://schemas.openxmlformats.org/drawingml/2006/main">
            <a:r>
              <a:t>- Published/internal quality dashboard with metrics and thresholds</a:t>
            </a:r>
          </a:p>
          <a:p xmlns:a="http://schemas.openxmlformats.org/drawingml/2006/main">
            <a:r>
              <a:t>- Evidence of root-cause analysis process and tracked remediation actions</a:t>
            </a:r>
          </a:p>
          <a:p xmlns:a="http://schemas.openxmlformats.org/drawingml/2006/main">
            <a:r>
              <a:t>Suggested use: Select this slide when B.2.1 is relevant to the audience. Invite challenge on both the descriptor progression and whether the evidence would support consistent scoring.</a:t>
            </a:r>
          </a:p>
          <a:p xmlns:a="http://schemas.openxmlformats.org/drawingml/2006/main">
            <a:r>
              <a:t/>
            </a:r>
          </a:p>
          <a:p xmlns:a="http://schemas.openxmlformats.org/drawingml/2006/main">
            <a:r>
              <a:t>[Sources]</a:t>
            </a:r>
          </a:p>
          <a:p xmlns:a="http://schemas.openxmlformats.org/drawingml/2006/main">
            <a:r>
              <a:t>- https://hdrlframework.org/domains/b-data-semantics/</a:t>
            </a:r>
          </a:p>
          <a:p xmlns:a="http://schemas.openxmlformats.org/drawingml/2006/main">
            <a:r>
              <a:t>- https://hdrlframework.org/data/hdrl-indicators-v1.json</a:t>
            </a:r>
          </a:p>
          <a:p xmlns:a="http://schemas.openxmlformats.org/drawingml/2006/main">
            <a:r>
              <a:t>- https://hdrlframework.org/framework/maturity-levels/</a:t>
            </a:r>
          </a:p>
          <a:p xmlns:a="http://schemas.openxmlformats.org/drawingml/2006/main">
            <a:r>
              <a:t>- https://hdrlframework.org/framework/using-the-framework/</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Presenter guidance: This indicator-detail slide reproduces the canonical maturity descriptors and indicator-specific Level 4 minimum evidence verbatim from catalogue v1.0.2. It was generated for HDRL Presentation Kit v1.1.0 on 30 July 2026. Framework version: 1.0.1. Canonical source SHA-256: a6d0671c329759474b09f8271ecca487d25f48a6211a6fe286188235a735a4de.</a:t>
            </a:r>
          </a:p>
          <a:p xmlns:a="http://schemas.openxmlformats.org/drawingml/2006/main">
            <a:r>
              <a:t/>
            </a:r>
          </a:p>
          <a:p xmlns:a="http://schemas.openxmlformats.org/drawingml/2006/main">
            <a:r>
              <a:t>Full maturity descriptors:</a:t>
            </a:r>
          </a:p>
          <a:p xmlns:a="http://schemas.openxmlformats.org/drawingml/2006/main">
            <a:r>
              <a:t>L1: Minimal documentation. Tacit knowledge. No catalogue. L2: Initiative underway. Basic documentation. Catalogue developing. L3: Structured metadata for core datasets. Variable quality. L4: Comprehensive, standardised metadata. Machine-readable. Searchable catalogue integrated with access. Regular updates. L5: Rich ecosystem with automated generation. Provenance and lineage tracking. Community contributions.</a:t>
            </a:r>
          </a:p>
          <a:p xmlns:a="http://schemas.openxmlformats.org/drawingml/2006/main">
            <a:r>
              <a:t/>
            </a:r>
          </a:p>
          <a:p xmlns:a="http://schemas.openxmlformats.org/drawingml/2006/main">
            <a:r>
              <a:t>Indicator-specific minimum evidence for Level 4:</a:t>
            </a:r>
          </a:p>
          <a:p xmlns:a="http://schemas.openxmlformats.org/drawingml/2006/main">
            <a:r>
              <a:t>- Standardised, machine-readable metadata for core datasets (schema, example records)</a:t>
            </a:r>
          </a:p>
          <a:p xmlns:a="http://schemas.openxmlformats.org/drawingml/2006/main">
            <a:r>
              <a:t>- Searchable catalogue integrated with access workflow (screenshots/URL + process)</a:t>
            </a:r>
          </a:p>
          <a:p xmlns:a="http://schemas.openxmlformats.org/drawingml/2006/main">
            <a:r>
              <a:t>- Evidence of regular metadata updates (change log, release cadence)</a:t>
            </a:r>
          </a:p>
          <a:p xmlns:a="http://schemas.openxmlformats.org/drawingml/2006/main">
            <a:r>
              <a:t>Suggested use: Select this slide when B.2.2 is relevant to the audience. Invite challenge on both the descriptor progression and whether the evidence would support consistent scoring.</a:t>
            </a:r>
          </a:p>
          <a:p xmlns:a="http://schemas.openxmlformats.org/drawingml/2006/main">
            <a:r>
              <a:t/>
            </a:r>
          </a:p>
          <a:p xmlns:a="http://schemas.openxmlformats.org/drawingml/2006/main">
            <a:r>
              <a:t>[Sources]</a:t>
            </a:r>
          </a:p>
          <a:p xmlns:a="http://schemas.openxmlformats.org/drawingml/2006/main">
            <a:r>
              <a:t>- https://hdrlframework.org/domains/b-data-semantics/</a:t>
            </a:r>
          </a:p>
          <a:p xmlns:a="http://schemas.openxmlformats.org/drawingml/2006/main">
            <a:r>
              <a:t>- https://hdrlframework.org/data/hdrl-indicators-v1.json</a:t>
            </a:r>
          </a:p>
          <a:p xmlns:a="http://schemas.openxmlformats.org/drawingml/2006/main">
            <a:r>
              <a:t>- https://hdrlframework.org/framework/maturity-levels/</a:t>
            </a:r>
          </a:p>
          <a:p xmlns:a="http://schemas.openxmlformats.org/drawingml/2006/main">
            <a:r>
              <a:t>- https://hdrlframework.org/framework/using-the-framework/</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Presenter guidance: This indicator-detail slide reproduces the canonical maturity descriptors and indicator-specific Level 4 minimum evidence verbatim from catalogue v1.0.2. It was generated for HDRL Presentation Kit v1.1.0 on 30 July 2026. Framework version: 1.0.1. Canonical source SHA-256: a6d0671c329759474b09f8271ecca487d25f48a6211a6fe286188235a735a4de.</a:t>
            </a:r>
          </a:p>
          <a:p xmlns:a="http://schemas.openxmlformats.org/drawingml/2006/main">
            <a:r>
              <a:t/>
            </a:r>
          </a:p>
          <a:p xmlns:a="http://schemas.openxmlformats.org/drawingml/2006/main">
            <a:r>
              <a:t>Full maturity descriptors:</a:t>
            </a:r>
          </a:p>
          <a:p xmlns:a="http://schemas.openxmlformats.org/drawingml/2006/main">
            <a:r>
              <a:t>L1: No curated datasets. Raw extracts requiring extensive cleaning. L2: Needs assessed. Priority datasets identified. Pilot underway. L3: Selected curated datasets. Methodology documented but not standardised. L4: Portfolio with standard methodology. Derived variables, phenotypes, linked data. Version control. L5: Comprehensive library. Community contributions. Automated pipelines. Benchmarked.</a:t>
            </a:r>
          </a:p>
          <a:p xmlns:a="http://schemas.openxmlformats.org/drawingml/2006/main">
            <a:r>
              <a:t/>
            </a:r>
          </a:p>
          <a:p xmlns:a="http://schemas.openxmlformats.org/drawingml/2006/main">
            <a:r>
              <a:t>Indicator-specific minimum evidence for Level 4:</a:t>
            </a:r>
          </a:p>
          <a:p xmlns:a="http://schemas.openxmlformats.org/drawingml/2006/main">
            <a:r>
              <a:t>- Curated dataset portfolio list + published methodology/SOP</a:t>
            </a:r>
          </a:p>
          <a:p xmlns:a="http://schemas.openxmlformats.org/drawingml/2006/main">
            <a:r>
              <a:t>- Version control evidence for curated products (release notes, tags)</a:t>
            </a:r>
          </a:p>
          <a:p xmlns:a="http://schemas.openxmlformats.org/drawingml/2006/main">
            <a:r>
              <a:t>- Evidence curated datasets are routinely used (project examples/usage stats)</a:t>
            </a:r>
          </a:p>
          <a:p xmlns:a="http://schemas.openxmlformats.org/drawingml/2006/main">
            <a:r>
              <a:t>Suggested use: Select this slide when B.3.1 is relevant to the audience. Invite challenge on both the descriptor progression and whether the evidence would support consistent scoring.</a:t>
            </a:r>
          </a:p>
          <a:p xmlns:a="http://schemas.openxmlformats.org/drawingml/2006/main">
            <a:r>
              <a:t/>
            </a:r>
          </a:p>
          <a:p xmlns:a="http://schemas.openxmlformats.org/drawingml/2006/main">
            <a:r>
              <a:t>[Sources]</a:t>
            </a:r>
          </a:p>
          <a:p xmlns:a="http://schemas.openxmlformats.org/drawingml/2006/main">
            <a:r>
              <a:t>- https://hdrlframework.org/domains/b-data-semantics/</a:t>
            </a:r>
          </a:p>
          <a:p xmlns:a="http://schemas.openxmlformats.org/drawingml/2006/main">
            <a:r>
              <a:t>- https://hdrlframework.org/data/hdrl-indicators-v1.json</a:t>
            </a:r>
          </a:p>
          <a:p xmlns:a="http://schemas.openxmlformats.org/drawingml/2006/main">
            <a:r>
              <a:t>- https://hdrlframework.org/framework/maturity-levels/</a:t>
            </a:r>
          </a:p>
          <a:p xmlns:a="http://schemas.openxmlformats.org/drawingml/2006/main">
            <a:r>
              <a:t>- https://hdrlframework.org/framework/using-the-framework/</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Presenter guidance: This indicator-detail slide reproduces the canonical maturity descriptors and indicator-specific Level 4 minimum evidence verbatim from catalogue v1.0.2. It was generated for HDRL Presentation Kit v1.1.0 on 30 July 2026. Framework version: 1.0.1. Canonical source SHA-256: a6d0671c329759474b09f8271ecca487d25f48a6211a6fe286188235a735a4de.</a:t>
            </a:r>
          </a:p>
          <a:p xmlns:a="http://schemas.openxmlformats.org/drawingml/2006/main">
            <a:r>
              <a:t/>
            </a:r>
          </a:p>
          <a:p xmlns:a="http://schemas.openxmlformats.org/drawingml/2006/main">
            <a:r>
              <a:t>Full maturity descriptors:</a:t>
            </a:r>
          </a:p>
          <a:p xmlns:a="http://schemas.openxmlformats.org/drawingml/2006/main">
            <a:r>
              <a:t>L1: No library. Researchers define from scratch. L2: Concept established. Initial phenotypes documented. No validation. L3: Growing library. Selected phenotypes validated. Searchable but not integrated. L4: Comprehensive with validated definitions. Standardised validation. Integrated with access. Version control. L5: Internationally validated. Cross-references HDR UK/OHDSI. Phenotype-as-code.</a:t>
            </a:r>
          </a:p>
          <a:p xmlns:a="http://schemas.openxmlformats.org/drawingml/2006/main">
            <a:r>
              <a:t/>
            </a:r>
          </a:p>
          <a:p xmlns:a="http://schemas.openxmlformats.org/drawingml/2006/main">
            <a:r>
              <a:t>Indicator-specific minimum evidence for Level 4:</a:t>
            </a:r>
          </a:p>
          <a:p xmlns:a="http://schemas.openxmlformats.org/drawingml/2006/main">
            <a:r>
              <a:t>- Phenotype library with validated definitions and versioning (repository + governance)</a:t>
            </a:r>
          </a:p>
          <a:p xmlns:a="http://schemas.openxmlformats.org/drawingml/2006/main">
            <a:r>
              <a:t>- Standard validation protocol + evidence of completed validations</a:t>
            </a:r>
          </a:p>
          <a:p xmlns:a="http://schemas.openxmlformats.org/drawingml/2006/main">
            <a:r>
              <a:t>- Integration evidence (library searchable and usable within analysis environments)</a:t>
            </a:r>
          </a:p>
          <a:p xmlns:a="http://schemas.openxmlformats.org/drawingml/2006/main">
            <a:r>
              <a:t>Suggested use: Select this slide when B.3.2 is relevant to the audience. Invite challenge on both the descriptor progression and whether the evidence would support consistent scoring.</a:t>
            </a:r>
          </a:p>
          <a:p xmlns:a="http://schemas.openxmlformats.org/drawingml/2006/main">
            <a:r>
              <a:t/>
            </a:r>
          </a:p>
          <a:p xmlns:a="http://schemas.openxmlformats.org/drawingml/2006/main">
            <a:r>
              <a:t>[Sources]</a:t>
            </a:r>
          </a:p>
          <a:p xmlns:a="http://schemas.openxmlformats.org/drawingml/2006/main">
            <a:r>
              <a:t>- https://hdrlframework.org/domains/b-data-semantics/</a:t>
            </a:r>
          </a:p>
          <a:p xmlns:a="http://schemas.openxmlformats.org/drawingml/2006/main">
            <a:r>
              <a:t>- https://hdrlframework.org/data/hdrl-indicators-v1.json</a:t>
            </a:r>
          </a:p>
          <a:p xmlns:a="http://schemas.openxmlformats.org/drawingml/2006/main">
            <a:r>
              <a:t>- https://hdrlframework.org/framework/maturity-levels/</a:t>
            </a:r>
          </a:p>
          <a:p xmlns:a="http://schemas.openxmlformats.org/drawingml/2006/main">
            <a:r>
              <a:t>- https://hdrlframework.org/framework/using-the-framework/</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Presenter guidance: Use this slide to expose the full indicator structure for Domain C. The classifications help organise the framework but do not create external participation requirements. It was generated for HDRL Presentation Kit v1.1.0 on 30 July 2026 from catalogue v1.0.2; canonical source SHA-256: a6d0671c329759474b09f8271ecca487d25f48a6211a6fe286188235a735a4de. Indicators shown: C.1.1 Legal Basis for Processing; C.1.2 Legislative Environment; C.2.1 Time-to-Data; C.2.2 Data Access Committee; C.2.3 Ethics Pathway Integration &amp; Proportionality; C.3.1 Mutual Recognition &amp; Standards; C.3.2 Cross-Border Legal Alignment; C.3.3 Cross-sector Data Sharing &amp; Linkage Governance; C.4.1 Statistical Disclosure Control; C.4.2 Researcher Accreditation; C.4.3 Consent, Permissions &amp; Restrictions Governance.</a:t>
            </a:r>
          </a:p>
          <a:p xmlns:a="http://schemas.openxmlformats.org/drawingml/2006/main">
            <a:r>
              <a:t>Suggested use: Use as the contents slide for Domain C; follow it with only the indicator-detail slides relevant to the audience.</a:t>
            </a:r>
          </a:p>
          <a:p xmlns:a="http://schemas.openxmlformats.org/drawingml/2006/main">
            <a:r>
              <a:t/>
            </a:r>
          </a:p>
          <a:p xmlns:a="http://schemas.openxmlformats.org/drawingml/2006/main">
            <a:r>
              <a:t>[Sources]</a:t>
            </a:r>
          </a:p>
          <a:p xmlns:a="http://schemas.openxmlformats.org/drawingml/2006/main">
            <a:r>
              <a:t>- https://hdrlframework.org/domains/c-governance-access/</a:t>
            </a:r>
          </a:p>
          <a:p xmlns:a="http://schemas.openxmlformats.org/drawingml/2006/main">
            <a:r>
              <a:t>- https://hdrlframework.org/data/hdrl-indicators-v1.json</a:t>
            </a:r>
          </a:p>
          <a:p xmlns:a="http://schemas.openxmlformats.org/drawingml/2006/main">
            <a:r>
              <a:t>- https://hdrlframework.org/framework/classification/</a:t>
            </a:r>
          </a:p>
          <a:p xmlns:a="http://schemas.openxmlformats.org/drawingml/2006/main">
            <a:r>
              <a:t>- https://hdrlframework.org/framework/foundational-requirements/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Presenter guidance: Explain HDRL as a maturity and improvement layer. Avoid presenting the layers as a formal hierarchy or implying that technical specifications are narrow: SATRE 2.0, for example, spans governance, public involvement, operations and federation as well as technology.</a:t>
            </a:r>
          </a:p>
          <a:p xmlns:a="http://schemas.openxmlformats.org/drawingml/2006/main">
            <a:r>
              <a:t>Suggested use: Useful when audiences ask how HDRL relates to existing principles, standards or specifications.</a:t>
            </a:r>
          </a:p>
          <a:p xmlns:a="http://schemas.openxmlformats.org/drawingml/2006/main">
            <a:r>
              <a:t/>
            </a:r>
          </a:p>
          <a:p xmlns:a="http://schemas.openxmlformats.org/drawingml/2006/main">
            <a:r>
              <a:t>[Sources]</a:t>
            </a:r>
          </a:p>
          <a:p xmlns:a="http://schemas.openxmlformats.org/drawingml/2006/main">
            <a:r>
              <a:t>- https://hdrlframework.org/</a:t>
            </a:r>
          </a:p>
          <a:p xmlns:a="http://schemas.openxmlformats.org/drawingml/2006/main">
            <a:r>
              <a:t>- https://hdrlframework.org/framework/overview/</a:t>
            </a:r>
          </a:p>
          <a:p xmlns:a="http://schemas.openxmlformats.org/drawingml/2006/main">
            <a:r>
              <a:t>- https://satre-specification.readthedocs.io/en/stable/</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Presenter guidance: This indicator-detail slide reproduces the canonical maturity descriptors and indicator-specific Level 4 minimum evidence verbatim from catalogue v1.0.2. It was generated for HDRL Presentation Kit v1.1.0 on 30 July 2026. Framework version: 1.0.1. Canonical source SHA-256: a6d0671c329759474b09f8271ecca487d25f48a6211a6fe286188235a735a4de.</a:t>
            </a:r>
          </a:p>
          <a:p xmlns:a="http://schemas.openxmlformats.org/drawingml/2006/main">
            <a:r>
              <a:t/>
            </a:r>
          </a:p>
          <a:p xmlns:a="http://schemas.openxmlformats.org/drawingml/2006/main">
            <a:r>
              <a:t>Full maturity descriptors:</a:t>
            </a:r>
          </a:p>
          <a:p xmlns:a="http://schemas.openxmlformats.org/drawingml/2006/main">
            <a:r>
              <a:t>L1: Legal basis unclear. Reliance on consent for all research. No systematic review. L2: Framework developing. Review initiated. GDPR options assessed. L3: Primary basis established. Controller/processor defined. Review process exists. Some ambiguity. L4: Comprehensive basis. Clear documentation per dataset. Agreements in place. Timely guidance. L5: Robust framework. Proactive horizon scanning. Contributing to national guidance. UK-wide and international support.</a:t>
            </a:r>
          </a:p>
          <a:p xmlns:a="http://schemas.openxmlformats.org/drawingml/2006/main">
            <a:r>
              <a:t/>
            </a:r>
          </a:p>
          <a:p xmlns:a="http://schemas.openxmlformats.org/drawingml/2006/main">
            <a:r>
              <a:t>Indicator-specific minimum evidence for Level 4:</a:t>
            </a:r>
          </a:p>
          <a:p xmlns:a="http://schemas.openxmlformats.org/drawingml/2006/main">
            <a:r>
              <a:t>- Per-dataset legal basis documentation (lawful basis, purposes, roles) with sign-off</a:t>
            </a:r>
          </a:p>
          <a:p xmlns:a="http://schemas.openxmlformats.org/drawingml/2006/main">
            <a:r>
              <a:t>- Template agreements (DAA/DSA, controller/processor arrangements) in routine use</a:t>
            </a:r>
          </a:p>
          <a:p xmlns:a="http://schemas.openxmlformats.org/drawingml/2006/main">
            <a:r>
              <a:t>- DPIA/TRA artefacts and governance process evidence (review cycle, updates)</a:t>
            </a:r>
          </a:p>
          <a:p xmlns:a="http://schemas.openxmlformats.org/drawingml/2006/main">
            <a:r>
              <a:t>Suggested use: Select this slide when C.1.1 is relevant to the audience. Invite challenge on both the descriptor progression and whether the evidence would support consistent scoring.</a:t>
            </a:r>
          </a:p>
          <a:p xmlns:a="http://schemas.openxmlformats.org/drawingml/2006/main">
            <a:r>
              <a:t/>
            </a:r>
          </a:p>
          <a:p xmlns:a="http://schemas.openxmlformats.org/drawingml/2006/main">
            <a:r>
              <a:t>[Sources]</a:t>
            </a:r>
          </a:p>
          <a:p xmlns:a="http://schemas.openxmlformats.org/drawingml/2006/main">
            <a:r>
              <a:t>- https://hdrlframework.org/domains/c-governance-access/</a:t>
            </a:r>
          </a:p>
          <a:p xmlns:a="http://schemas.openxmlformats.org/drawingml/2006/main">
            <a:r>
              <a:t>- https://hdrlframework.org/data/hdrl-indicators-v1.json</a:t>
            </a:r>
          </a:p>
          <a:p xmlns:a="http://schemas.openxmlformats.org/drawingml/2006/main">
            <a:r>
              <a:t>- https://hdrlframework.org/framework/maturity-levels/</a:t>
            </a:r>
          </a:p>
          <a:p xmlns:a="http://schemas.openxmlformats.org/drawingml/2006/main">
            <a:r>
              <a:t>- https://hdrlframework.org/framework/using-the-framework/</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Presenter guidance: This indicator-detail slide reproduces the canonical maturity descriptors and indicator-specific Level 4 minimum evidence verbatim from catalogue v1.0.2. It was generated for HDRL Presentation Kit v1.1.0 on 30 July 2026. Framework version: 1.0.1. Canonical source SHA-256: a6d0671c329759474b09f8271ecca487d25f48a6211a6fe286188235a735a4de.</a:t>
            </a:r>
          </a:p>
          <a:p xmlns:a="http://schemas.openxmlformats.org/drawingml/2006/main">
            <a:r>
              <a:t/>
            </a:r>
          </a:p>
          <a:p xmlns:a="http://schemas.openxmlformats.org/drawingml/2006/main">
            <a:r>
              <a:t>Full maturity descriptors:</a:t>
            </a:r>
          </a:p>
          <a:p xmlns:a="http://schemas.openxmlformats.org/drawingml/2006/main">
            <a:r>
              <a:t>L1: Significant barriers. Key statutes block secondary use. No reform pathway. L2: Barriers identified. Policy engagement initiated. Interim approaches defined. L3: Permits research under conditions. Constraints remain. Active in legislative review. L4: Enabling environment with safeguards. Clear pathway. Compatible with UK-wide operation. L5: Actively enables research. Legislation updated. Supports innovation within ethics.</a:t>
            </a:r>
          </a:p>
          <a:p xmlns:a="http://schemas.openxmlformats.org/drawingml/2006/main">
            <a:r>
              <a:t/>
            </a:r>
          </a:p>
          <a:p xmlns:a="http://schemas.openxmlformats.org/drawingml/2006/main">
            <a:r>
              <a:t>Indicator-specific minimum evidence for Level 4:</a:t>
            </a:r>
          </a:p>
          <a:p xmlns:a="http://schemas.openxmlformats.org/drawingml/2006/main">
            <a:r>
              <a:t>- Documented assessment of legislative barriers/enablers + mitigation pathway</a:t>
            </a:r>
          </a:p>
          <a:p xmlns:a="http://schemas.openxmlformats.org/drawingml/2006/main">
            <a:r>
              <a:t>- Evidence of enabling safeguards and clear pathway for secondary use</a:t>
            </a:r>
          </a:p>
          <a:p xmlns:a="http://schemas.openxmlformats.org/drawingml/2006/main">
            <a:r>
              <a:t>- Demonstrated compatibility with UK-wide operation (policy/guidance mapping)</a:t>
            </a:r>
          </a:p>
          <a:p xmlns:a="http://schemas.openxmlformats.org/drawingml/2006/main">
            <a:r>
              <a:t>Suggested use: Select this slide when C.1.2 is relevant to the audience. Invite challenge on both the descriptor progression and whether the evidence would support consistent scoring.</a:t>
            </a:r>
          </a:p>
          <a:p xmlns:a="http://schemas.openxmlformats.org/drawingml/2006/main">
            <a:r>
              <a:t/>
            </a:r>
          </a:p>
          <a:p xmlns:a="http://schemas.openxmlformats.org/drawingml/2006/main">
            <a:r>
              <a:t>[Sources]</a:t>
            </a:r>
          </a:p>
          <a:p xmlns:a="http://schemas.openxmlformats.org/drawingml/2006/main">
            <a:r>
              <a:t>- https://hdrlframework.org/domains/c-governance-access/</a:t>
            </a:r>
          </a:p>
          <a:p xmlns:a="http://schemas.openxmlformats.org/drawingml/2006/main">
            <a:r>
              <a:t>- https://hdrlframework.org/data/hdrl-indicators-v1.json</a:t>
            </a:r>
          </a:p>
          <a:p xmlns:a="http://schemas.openxmlformats.org/drawingml/2006/main">
            <a:r>
              <a:t>- https://hdrlframework.org/framework/maturity-levels/</a:t>
            </a:r>
          </a:p>
          <a:p xmlns:a="http://schemas.openxmlformats.org/drawingml/2006/main">
            <a:r>
              <a:t>- https://hdrlframework.org/framework/using-the-framework/</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Presenter guidance: This indicator-detail slide reproduces the canonical maturity descriptors and indicator-specific Level 4 minimum evidence verbatim from catalogue v1.0.2. It was generated for HDRL Presentation Kit v1.1.0 on 30 July 2026. Framework version: 1.0.1. Canonical source SHA-256: a6d0671c329759474b09f8271ecca487d25f48a6211a6fe286188235a735a4de.</a:t>
            </a:r>
          </a:p>
          <a:p xmlns:a="http://schemas.openxmlformats.org/drawingml/2006/main">
            <a:r>
              <a:t/>
            </a:r>
          </a:p>
          <a:p xmlns:a="http://schemas.openxmlformats.org/drawingml/2006/main">
            <a:r>
              <a:t>Full maturity descriptors:</a:t>
            </a:r>
          </a:p>
          <a:p xmlns:a="http://schemas.openxmlformats.org/drawingml/2006/main">
            <a:r>
              <a:t>L1: No standard process. Case-by-case. &gt;12 months where successful. L2: Central function exists. Documentation drafted. Median 6-12 months. L3: Operational process. Single application. Median 3-6 months. SLAs defined but not consistent. L4: Single-gateway. Median &lt;90 days. SLAs met &gt;= 80%. Applicant support. [Threshold subject to benchmarking] L5: Median &lt;45 days. Tiered/fast-track approvals. Automated workflows. Top-quartile UK.</a:t>
            </a:r>
          </a:p>
          <a:p xmlns:a="http://schemas.openxmlformats.org/drawingml/2006/main">
            <a:r>
              <a:t/>
            </a:r>
          </a:p>
          <a:p xmlns:a="http://schemas.openxmlformats.org/drawingml/2006/main">
            <a:r>
              <a:t>Indicator-specific minimum evidence for Level 4:</a:t>
            </a:r>
          </a:p>
          <a:p xmlns:a="http://schemas.openxmlformats.org/drawingml/2006/main">
            <a:r>
              <a:t>- End-to-end process map + SOP defining start/stop points for the clock</a:t>
            </a:r>
          </a:p>
          <a:p xmlns:a="http://schemas.openxmlformats.org/drawingml/2006/main">
            <a:r>
              <a:t>- Time-to-data distribution (median + 90th percentile) showing Level 4 claim</a:t>
            </a:r>
          </a:p>
          <a:p xmlns:a="http://schemas.openxmlformats.org/drawingml/2006/main">
            <a:r>
              <a:t>- SLA compliance report showing &gt;=80% plus evidence of applicant support workflow</a:t>
            </a:r>
          </a:p>
          <a:p xmlns:a="http://schemas.openxmlformats.org/drawingml/2006/main">
            <a:r>
              <a:t>Suggested use: Select this slide when C.2.1 is relevant to the audience. Invite challenge on both the descriptor progression and whether the evidence would support consistent scoring.</a:t>
            </a:r>
          </a:p>
          <a:p xmlns:a="http://schemas.openxmlformats.org/drawingml/2006/main">
            <a:r>
              <a:t/>
            </a:r>
          </a:p>
          <a:p xmlns:a="http://schemas.openxmlformats.org/drawingml/2006/main">
            <a:r>
              <a:t>[Sources]</a:t>
            </a:r>
          </a:p>
          <a:p xmlns:a="http://schemas.openxmlformats.org/drawingml/2006/main">
            <a:r>
              <a:t>- https://hdrlframework.org/domains/c-governance-access/</a:t>
            </a:r>
          </a:p>
          <a:p xmlns:a="http://schemas.openxmlformats.org/drawingml/2006/main">
            <a:r>
              <a:t>- https://hdrlframework.org/data/hdrl-indicators-v1.json</a:t>
            </a:r>
          </a:p>
          <a:p xmlns:a="http://schemas.openxmlformats.org/drawingml/2006/main">
            <a:r>
              <a:t>- https://hdrlframework.org/framework/maturity-levels/</a:t>
            </a:r>
          </a:p>
          <a:p xmlns:a="http://schemas.openxmlformats.org/drawingml/2006/main">
            <a:r>
              <a:t>- https://hdrlframework.org/framework/using-the-framework/</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Presenter guidance: This indicator-detail slide reproduces the canonical maturity descriptors and indicator-specific Level 4 minimum evidence verbatim from catalogue v1.0.2. It was generated for HDRL Presentation Kit v1.1.0 on 30 July 2026. Framework version: 1.0.1. Canonical source SHA-256: a6d0671c329759474b09f8271ecca487d25f48a6211a6fe286188235a735a4de.</a:t>
            </a:r>
          </a:p>
          <a:p xmlns:a="http://schemas.openxmlformats.org/drawingml/2006/main">
            <a:r>
              <a:t/>
            </a:r>
          </a:p>
          <a:p xmlns:a="http://schemas.openxmlformats.org/drawingml/2006/main">
            <a:r>
              <a:t>Full maturity descriptors:</a:t>
            </a:r>
          </a:p>
          <a:p xmlns:a="http://schemas.openxmlformats.org/drawingml/2006/main">
            <a:r>
              <a:t>L1: No formal DAC. Ad-hoc decisions. No criteria. No public benefit assessment. L2: DAC established/forming. Terms defined. Public benefit criteria developing. Infrequent meetings. L3: Operational DAC meeting monthly. Published criteria including NDG public benefit. Decisions documented. Lay members initiated. L4: Efficient with clear criteria. Public benefit per NDG for every decision. Lay &gt;= 25% with voting. Decisions within 2 weeks. L5: Streamlined with risk-proportionate pathways. Public benefit methodology shared. Appeal process. Lay co-governance.</a:t>
            </a:r>
          </a:p>
          <a:p xmlns:a="http://schemas.openxmlformats.org/drawingml/2006/main">
            <a:r>
              <a:t/>
            </a:r>
          </a:p>
          <a:p xmlns:a="http://schemas.openxmlformats.org/drawingml/2006/main">
            <a:r>
              <a:t>Indicator-specific minimum evidence for Level 4:</a:t>
            </a:r>
          </a:p>
          <a:p xmlns:a="http://schemas.openxmlformats.org/drawingml/2006/main">
            <a:r>
              <a:t>- DAC terms of reference + membership list (incl. lay representation) and decision criteria</a:t>
            </a:r>
          </a:p>
          <a:p xmlns:a="http://schemas.openxmlformats.org/drawingml/2006/main">
            <a:r>
              <a:t>- Sample minutes/decision logs (redacted) showing timely decisions (&lt;=2 weeks) and NDG public benefit use</a:t>
            </a:r>
          </a:p>
          <a:p xmlns:a="http://schemas.openxmlformats.org/drawingml/2006/main">
            <a:r>
              <a:t>- Published guidance for applicants and audit trail of decisions</a:t>
            </a:r>
          </a:p>
          <a:p xmlns:a="http://schemas.openxmlformats.org/drawingml/2006/main">
            <a:r>
              <a:t>Suggested use: Select this slide when C.2.2 is relevant to the audience. Invite challenge on both the descriptor progression and whether the evidence would support consistent scoring.</a:t>
            </a:r>
          </a:p>
          <a:p xmlns:a="http://schemas.openxmlformats.org/drawingml/2006/main">
            <a:r>
              <a:t/>
            </a:r>
          </a:p>
          <a:p xmlns:a="http://schemas.openxmlformats.org/drawingml/2006/main">
            <a:r>
              <a:t>[Sources]</a:t>
            </a:r>
          </a:p>
          <a:p xmlns:a="http://schemas.openxmlformats.org/drawingml/2006/main">
            <a:r>
              <a:t>- https://hdrlframework.org/domains/c-governance-access/</a:t>
            </a:r>
          </a:p>
          <a:p xmlns:a="http://schemas.openxmlformats.org/drawingml/2006/main">
            <a:r>
              <a:t>- https://hdrlframework.org/data/hdrl-indicators-v1.json</a:t>
            </a:r>
          </a:p>
          <a:p xmlns:a="http://schemas.openxmlformats.org/drawingml/2006/main">
            <a:r>
              <a:t>- https://hdrlframework.org/framework/maturity-levels/</a:t>
            </a:r>
          </a:p>
          <a:p xmlns:a="http://schemas.openxmlformats.org/drawingml/2006/main">
            <a:r>
              <a:t>- https://hdrlframework.org/framework/using-the-framework/</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Presenter guidance: This indicator-detail slide reproduces the canonical maturity descriptors and indicator-specific Level 4 minimum evidence verbatim from catalogue v1.0.2. It was generated for HDRL Presentation Kit v1.1.0 on 30 July 2026. Framework version: 1.0.1. Canonical source SHA-256: a6d0671c329759474b09f8271ecca487d25f48a6211a6fe286188235a735a4de.</a:t>
            </a:r>
          </a:p>
          <a:p xmlns:a="http://schemas.openxmlformats.org/drawingml/2006/main">
            <a:r>
              <a:t/>
            </a:r>
          </a:p>
          <a:p xmlns:a="http://schemas.openxmlformats.org/drawingml/2006/main">
            <a:r>
              <a:t>Full maturity descriptors:</a:t>
            </a:r>
          </a:p>
          <a:p xmlns:a="http://schemas.openxmlformats.org/drawingml/2006/main">
            <a:r>
              <a:t>L1: Ethics pathway unclear or duplicative. Handled ad-hoc. L2: Pathway mapped and documented. Proportionality intent stated. L3: Standard ethics triage for common studies. Variable duplication remains. L4: Integrated, risk-proportionate pathway. Tiered routes and SLAs tracked. L5: Optimised pathway. Reuse/mutual recognition where lawful; learning loop and benchmarking.</a:t>
            </a:r>
          </a:p>
          <a:p xmlns:a="http://schemas.openxmlformats.org/drawingml/2006/main">
            <a:r>
              <a:t/>
            </a:r>
          </a:p>
          <a:p xmlns:a="http://schemas.openxmlformats.org/drawingml/2006/main">
            <a:r>
              <a:t>Indicator-specific minimum evidence for Level 4:</a:t>
            </a:r>
          </a:p>
          <a:p xmlns:a="http://schemas.openxmlformats.org/drawingml/2006/main">
            <a:r>
              <a:t>- Documented ethics pathway integrated with access (triage rules + decision rights)</a:t>
            </a:r>
          </a:p>
          <a:p xmlns:a="http://schemas.openxmlformats.org/drawingml/2006/main">
            <a:r>
              <a:t>- SLA/turnaround reporting for ethics steps (where applicable)</a:t>
            </a:r>
          </a:p>
          <a:p xmlns:a="http://schemas.openxmlformats.org/drawingml/2006/main">
            <a:r>
              <a:t>- Evidence of templates/support for multi-site studies (guidance, examples)</a:t>
            </a:r>
          </a:p>
          <a:p xmlns:a="http://schemas.openxmlformats.org/drawingml/2006/main">
            <a:r>
              <a:t>Suggested use: Select this slide when C.2.3 is relevant to the audience. Invite challenge on both the descriptor progression and whether the evidence would support consistent scoring.</a:t>
            </a:r>
          </a:p>
          <a:p xmlns:a="http://schemas.openxmlformats.org/drawingml/2006/main">
            <a:r>
              <a:t/>
            </a:r>
          </a:p>
          <a:p xmlns:a="http://schemas.openxmlformats.org/drawingml/2006/main">
            <a:r>
              <a:t>[Sources]</a:t>
            </a:r>
          </a:p>
          <a:p xmlns:a="http://schemas.openxmlformats.org/drawingml/2006/main">
            <a:r>
              <a:t>- https://hdrlframework.org/domains/c-governance-access/</a:t>
            </a:r>
          </a:p>
          <a:p xmlns:a="http://schemas.openxmlformats.org/drawingml/2006/main">
            <a:r>
              <a:t>- https://hdrlframework.org/data/hdrl-indicators-v1.json</a:t>
            </a:r>
          </a:p>
          <a:p xmlns:a="http://schemas.openxmlformats.org/drawingml/2006/main">
            <a:r>
              <a:t>- https://hdrlframework.org/framework/maturity-levels/</a:t>
            </a:r>
          </a:p>
          <a:p xmlns:a="http://schemas.openxmlformats.org/drawingml/2006/main">
            <a:r>
              <a:t>- https://hdrlframework.org/framework/using-the-framework/</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Presenter guidance: This indicator-detail slide reproduces the canonical maturity descriptors and indicator-specific Level 4 minimum evidence verbatim from catalogue v1.0.2. It was generated for HDRL Presentation Kit v1.1.0 on 30 July 2026. Framework version: 1.0.1. Canonical source SHA-256: a6d0671c329759474b09f8271ecca487d25f48a6211a6fe286188235a735a4de.</a:t>
            </a:r>
          </a:p>
          <a:p xmlns:a="http://schemas.openxmlformats.org/drawingml/2006/main">
            <a:r>
              <a:t/>
            </a:r>
          </a:p>
          <a:p xmlns:a="http://schemas.openxmlformats.org/drawingml/2006/main">
            <a:r>
              <a:t>Full maturity descriptors:</a:t>
            </a:r>
          </a:p>
          <a:p xmlns:a="http://schemas.openxmlformats.org/drawingml/2006/main">
            <a:r>
              <a:t>L1: No UK-wide engagement. Organisation-specific agreements. L2: Standards reviewed. Gap analysis. Participation initiated. L3: Partial adoption (Alliance DAA). Mutual recognition of some approvals. Additional steps for UK-wide. L4: Full adoption of UK-standard DAA. Mutual accreditation recognition. Single approval for UK-wide. Participating in governance. L5: Leading contributor. Full interoperability. Supporting others. Contributing to Alliance standards.</a:t>
            </a:r>
          </a:p>
          <a:p xmlns:a="http://schemas.openxmlformats.org/drawingml/2006/main">
            <a:r>
              <a:t/>
            </a:r>
          </a:p>
          <a:p xmlns:a="http://schemas.openxmlformats.org/drawingml/2006/main">
            <a:r>
              <a:t>Indicator-specific minimum evidence for Level 4:</a:t>
            </a:r>
          </a:p>
          <a:p xmlns:a="http://schemas.openxmlformats.org/drawingml/2006/main">
            <a:r>
              <a:t>- Evidence of adoption of UK-standard DAA (or equivalent) and mutual recognition arrangements</a:t>
            </a:r>
          </a:p>
          <a:p xmlns:a="http://schemas.openxmlformats.org/drawingml/2006/main">
            <a:r>
              <a:t>- Evidence single approval works in practice (case studies + reduced duplicative steps)</a:t>
            </a:r>
          </a:p>
          <a:p xmlns:a="http://schemas.openxmlformats.org/drawingml/2006/main">
            <a:r>
              <a:t>- Participation evidence in UK governance/standards bodies (minutes/roles)</a:t>
            </a:r>
          </a:p>
          <a:p xmlns:a="http://schemas.openxmlformats.org/drawingml/2006/main">
            <a:r>
              <a:t>Suggested use: Select this slide when C.3.1 is relevant to the audience. Invite challenge on both the descriptor progression and whether the evidence would support consistent scoring.</a:t>
            </a:r>
          </a:p>
          <a:p xmlns:a="http://schemas.openxmlformats.org/drawingml/2006/main">
            <a:r>
              <a:t/>
            </a:r>
          </a:p>
          <a:p xmlns:a="http://schemas.openxmlformats.org/drawingml/2006/main">
            <a:r>
              <a:t>[Sources]</a:t>
            </a:r>
          </a:p>
          <a:p xmlns:a="http://schemas.openxmlformats.org/drawingml/2006/main">
            <a:r>
              <a:t>- https://hdrlframework.org/domains/c-governance-access/</a:t>
            </a:r>
          </a:p>
          <a:p xmlns:a="http://schemas.openxmlformats.org/drawingml/2006/main">
            <a:r>
              <a:t>- https://hdrlframework.org/data/hdrl-indicators-v1.json</a:t>
            </a:r>
          </a:p>
          <a:p xmlns:a="http://schemas.openxmlformats.org/drawingml/2006/main">
            <a:r>
              <a:t>- https://hdrlframework.org/framework/maturity-levels/</a:t>
            </a:r>
          </a:p>
          <a:p xmlns:a="http://schemas.openxmlformats.org/drawingml/2006/main">
            <a:r>
              <a:t>- https://hdrlframework.org/framework/using-the-framework/</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Presenter guidance: This indicator-detail slide reproduces the canonical maturity descriptors and indicator-specific Level 4 minimum evidence verbatim from catalogue v1.0.2. It was generated for HDRL Presentation Kit v1.1.0 on 30 July 2026. Framework version: 1.0.1. Canonical source SHA-256: a6d0671c329759474b09f8271ecca487d25f48a6211a6fe286188235a735a4de.</a:t>
            </a:r>
          </a:p>
          <a:p xmlns:a="http://schemas.openxmlformats.org/drawingml/2006/main">
            <a:r>
              <a:t/>
            </a:r>
          </a:p>
          <a:p xmlns:a="http://schemas.openxmlformats.org/drawingml/2006/main">
            <a:r>
              <a:t>Full maturity descriptors:</a:t>
            </a:r>
          </a:p>
          <a:p xmlns:a="http://schemas.openxmlformats.org/drawingml/2006/main">
            <a:r>
              <a:t>L1: No consideration of cross-border issues. L2: Issues identified (NI-Ireland, Scotland common law). Initial assessment. L3: Complexities documented with workarounds. Some friction. L4: Arrangements address cross-border. Controller agreements enable UK-wide. Manageable overhead. L5: Framework designed for UK-wide. Proactive resolution. International arrangements where relevant.</a:t>
            </a:r>
          </a:p>
          <a:p xmlns:a="http://schemas.openxmlformats.org/drawingml/2006/main">
            <a:r>
              <a:t/>
            </a:r>
          </a:p>
          <a:p xmlns:a="http://schemas.openxmlformats.org/drawingml/2006/main">
            <a:r>
              <a:t>Indicator-specific minimum evidence for Level 4:</a:t>
            </a:r>
          </a:p>
          <a:p xmlns:a="http://schemas.openxmlformats.org/drawingml/2006/main">
            <a:r>
              <a:t>- Documented cross-border legal arrangements enabling data flow/linkage</a:t>
            </a:r>
          </a:p>
          <a:p xmlns:a="http://schemas.openxmlformats.org/drawingml/2006/main">
            <a:r>
              <a:t>- Controller agreements and DPIA/TRA addressing cross-border issues</a:t>
            </a:r>
          </a:p>
          <a:p xmlns:a="http://schemas.openxmlformats.org/drawingml/2006/main">
            <a:r>
              <a:t>- Case example showing cross-border project delivered with manageable overhead</a:t>
            </a:r>
          </a:p>
          <a:p xmlns:a="http://schemas.openxmlformats.org/drawingml/2006/main">
            <a:r>
              <a:t>Suggested use: Select this slide when C.3.2 is relevant to the audience. Invite challenge on both the descriptor progression and whether the evidence would support consistent scoring.</a:t>
            </a:r>
          </a:p>
          <a:p xmlns:a="http://schemas.openxmlformats.org/drawingml/2006/main">
            <a:r>
              <a:t/>
            </a:r>
          </a:p>
          <a:p xmlns:a="http://schemas.openxmlformats.org/drawingml/2006/main">
            <a:r>
              <a:t>[Sources]</a:t>
            </a:r>
          </a:p>
          <a:p xmlns:a="http://schemas.openxmlformats.org/drawingml/2006/main">
            <a:r>
              <a:t>- https://hdrlframework.org/domains/c-governance-access/</a:t>
            </a:r>
          </a:p>
          <a:p xmlns:a="http://schemas.openxmlformats.org/drawingml/2006/main">
            <a:r>
              <a:t>- https://hdrlframework.org/data/hdrl-indicators-v1.json</a:t>
            </a:r>
          </a:p>
          <a:p xmlns:a="http://schemas.openxmlformats.org/drawingml/2006/main">
            <a:r>
              <a:t>- https://hdrlframework.org/framework/maturity-levels/</a:t>
            </a:r>
          </a:p>
          <a:p xmlns:a="http://schemas.openxmlformats.org/drawingml/2006/main">
            <a:r>
              <a:t>- https://hdrlframework.org/framework/using-the-framework/</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Presenter guidance: This indicator-detail slide reproduces the canonical maturity descriptors and indicator-specific Level 4 minimum evidence verbatim from catalogue v1.0.2. It was generated for HDRL Presentation Kit v1.1.0 on 30 July 2026. Framework version: 1.0.1. Canonical source SHA-256: a6d0671c329759474b09f8271ecca487d25f48a6211a6fe286188235a735a4de.</a:t>
            </a:r>
          </a:p>
          <a:p xmlns:a="http://schemas.openxmlformats.org/drawingml/2006/main">
            <a:r>
              <a:t/>
            </a:r>
          </a:p>
          <a:p xmlns:a="http://schemas.openxmlformats.org/drawingml/2006/main">
            <a:r>
              <a:t>Full maturity descriptors:</a:t>
            </a:r>
          </a:p>
          <a:p xmlns:a="http://schemas.openxmlformats.org/drawingml/2006/main">
            <a:r>
              <a:t>L1: No cross-sector pathway. Roles, decision rights and feasibility unclear. L2: Priority sectors identified. Draft principles/templates; DPIA/TRA approach emerging. L3: Governance operational for &gt;=1 sector. Templates in use; pilot linkage delivered. L4: Repeatable pathway for multiple sectors. Defined accountabilities; performance tracked. L5: Scaled and assured cross-sector linkage. Quality/bias monitored; good practice shared.</a:t>
            </a:r>
          </a:p>
          <a:p xmlns:a="http://schemas.openxmlformats.org/drawingml/2006/main">
            <a:r>
              <a:t/>
            </a:r>
          </a:p>
          <a:p xmlns:a="http://schemas.openxmlformats.org/drawingml/2006/main">
            <a:r>
              <a:t>Indicator-specific minimum evidence for Level 4:</a:t>
            </a:r>
          </a:p>
          <a:p xmlns:a="http://schemas.openxmlformats.org/drawingml/2006/main">
            <a:r>
              <a:t>- Named partner sectors + documented controller/processor roles and decision rights</a:t>
            </a:r>
          </a:p>
          <a:p xmlns:a="http://schemas.openxmlformats.org/drawingml/2006/main">
            <a:r>
              <a:t>- Template agreements and DPIA/TRA approach (reusable where appropriate)</a:t>
            </a:r>
          </a:p>
          <a:p xmlns:a="http://schemas.openxmlformats.org/drawingml/2006/main">
            <a:r>
              <a:t>- Delivery evidence for cross-sector linkage across multiple sectors + cycle-time metrics</a:t>
            </a:r>
          </a:p>
          <a:p xmlns:a="http://schemas.openxmlformats.org/drawingml/2006/main">
            <a:r>
              <a:t>Suggested use: Select this slide when C.3.3 is relevant to the audience. Invite challenge on both the descriptor progression and whether the evidence would support consistent scoring.</a:t>
            </a:r>
          </a:p>
          <a:p xmlns:a="http://schemas.openxmlformats.org/drawingml/2006/main">
            <a:r>
              <a:t/>
            </a:r>
          </a:p>
          <a:p xmlns:a="http://schemas.openxmlformats.org/drawingml/2006/main">
            <a:r>
              <a:t>[Sources]</a:t>
            </a:r>
          </a:p>
          <a:p xmlns:a="http://schemas.openxmlformats.org/drawingml/2006/main">
            <a:r>
              <a:t>- https://hdrlframework.org/domains/c-governance-access/</a:t>
            </a:r>
          </a:p>
          <a:p xmlns:a="http://schemas.openxmlformats.org/drawingml/2006/main">
            <a:r>
              <a:t>- https://hdrlframework.org/data/hdrl-indicators-v1.json</a:t>
            </a:r>
          </a:p>
          <a:p xmlns:a="http://schemas.openxmlformats.org/drawingml/2006/main">
            <a:r>
              <a:t>- https://hdrlframework.org/framework/maturity-levels/</a:t>
            </a:r>
          </a:p>
          <a:p xmlns:a="http://schemas.openxmlformats.org/drawingml/2006/main">
            <a:r>
              <a:t>- https://hdrlframework.org/framework/using-the-framework/</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Presenter guidance: This indicator-detail slide reproduces the canonical maturity descriptors and indicator-specific Level 4 minimum evidence verbatim from catalogue v1.0.2. It was generated for HDRL Presentation Kit v1.1.0 on 30 July 2026. Framework version: 1.0.1. Canonical source SHA-256: a6d0671c329759474b09f8271ecca487d25f48a6211a6fe286188235a735a4de.</a:t>
            </a:r>
          </a:p>
          <a:p xmlns:a="http://schemas.openxmlformats.org/drawingml/2006/main">
            <a:r>
              <a:t/>
            </a:r>
          </a:p>
          <a:p xmlns:a="http://schemas.openxmlformats.org/drawingml/2006/main">
            <a:r>
              <a:t>Full maturity descriptors:</a:t>
            </a:r>
          </a:p>
          <a:p xmlns:a="http://schemas.openxmlformats.org/drawingml/2006/main">
            <a:r>
              <a:t>L1: No systematic control. Outputs released without review. L2: Policy drafted. Training identified. Manual checking for some. L3: Policy operational. Trained checkers. Manual review. Some delays. L4: Systematic with guidelines. Trained team with capacity. SLA met. Semi-automated tools. L5: Advanced with automated tools. Risk-based. Contributing to standards. Rarely delays.</a:t>
            </a:r>
          </a:p>
          <a:p xmlns:a="http://schemas.openxmlformats.org/drawingml/2006/main">
            <a:r>
              <a:t/>
            </a:r>
          </a:p>
          <a:p xmlns:a="http://schemas.openxmlformats.org/drawingml/2006/main">
            <a:r>
              <a:t>Indicator-specific minimum evidence for Level 4:</a:t>
            </a:r>
          </a:p>
          <a:p xmlns:a="http://schemas.openxmlformats.org/drawingml/2006/main">
            <a:r>
              <a:t>- SDC policy and guidelines + trained checker list</a:t>
            </a:r>
          </a:p>
          <a:p xmlns:a="http://schemas.openxmlformats.org/drawingml/2006/main">
            <a:r>
              <a:t>- SLA/performance evidence for disclosure review (turnaround, backlog)</a:t>
            </a:r>
          </a:p>
          <a:p xmlns:a="http://schemas.openxmlformats.org/drawingml/2006/main">
            <a:r>
              <a:t>- Evidence of semi-automated tooling use and documented decisions/audit trail</a:t>
            </a:r>
          </a:p>
          <a:p xmlns:a="http://schemas.openxmlformats.org/drawingml/2006/main">
            <a:r>
              <a:t>Suggested use: Select this slide when C.4.1 is relevant to the audience. Invite challenge on both the descriptor progression and whether the evidence would support consistent scoring.</a:t>
            </a:r>
          </a:p>
          <a:p xmlns:a="http://schemas.openxmlformats.org/drawingml/2006/main">
            <a:r>
              <a:t/>
            </a:r>
          </a:p>
          <a:p xmlns:a="http://schemas.openxmlformats.org/drawingml/2006/main">
            <a:r>
              <a:t>[Sources]</a:t>
            </a:r>
          </a:p>
          <a:p xmlns:a="http://schemas.openxmlformats.org/drawingml/2006/main">
            <a:r>
              <a:t>- https://hdrlframework.org/domains/c-governance-access/</a:t>
            </a:r>
          </a:p>
          <a:p xmlns:a="http://schemas.openxmlformats.org/drawingml/2006/main">
            <a:r>
              <a:t>- https://hdrlframework.org/data/hdrl-indicators-v1.json</a:t>
            </a:r>
          </a:p>
          <a:p xmlns:a="http://schemas.openxmlformats.org/drawingml/2006/main">
            <a:r>
              <a:t>- https://hdrlframework.org/framework/maturity-levels/</a:t>
            </a:r>
          </a:p>
          <a:p xmlns:a="http://schemas.openxmlformats.org/drawingml/2006/main">
            <a:r>
              <a:t>- https://hdrlframework.org/framework/using-the-framework/</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Presenter guidance: This indicator-detail slide reproduces the canonical maturity descriptors and indicator-specific Level 4 minimum evidence verbatim from catalogue v1.0.2. It was generated for HDRL Presentation Kit v1.1.0 on 30 July 2026. Framework version: 1.0.1. Canonical source SHA-256: a6d0671c329759474b09f8271ecca487d25f48a6211a6fe286188235a735a4de.</a:t>
            </a:r>
          </a:p>
          <a:p xmlns:a="http://schemas.openxmlformats.org/drawingml/2006/main">
            <a:r>
              <a:t/>
            </a:r>
          </a:p>
          <a:p xmlns:a="http://schemas.openxmlformats.org/drawingml/2006/main">
            <a:r>
              <a:t>Full maturity descriptors:</a:t>
            </a:r>
          </a:p>
          <a:p xmlns:a="http://schemas.openxmlformats.org/drawingml/2006/main">
            <a:r>
              <a:t>L1: No requirements. Access without competency demonstration. L2: Requirements defined. Curriculum developing. Enforcement not systematic. L3: Accreditation required. Training available. Status tracked. Some legacy gaps. L4: Comprehensive with mandatory training, renewal, enforcement. Aligned with ONS RAS. Integrated. L5: Advanced pathway. Tiered accreditation. Contributing to UK standards. Mentorship.</a:t>
            </a:r>
          </a:p>
          <a:p xmlns:a="http://schemas.openxmlformats.org/drawingml/2006/main">
            <a:r>
              <a:t/>
            </a:r>
          </a:p>
          <a:p xmlns:a="http://schemas.openxmlformats.org/drawingml/2006/main">
            <a:r>
              <a:t>Indicator-specific minimum evidence for Level 4:</a:t>
            </a:r>
          </a:p>
          <a:p xmlns:a="http://schemas.openxmlformats.org/drawingml/2006/main">
            <a:r>
              <a:t>- Accreditation/training requirements policy + renewal rules</a:t>
            </a:r>
          </a:p>
          <a:p xmlns:a="http://schemas.openxmlformats.org/drawingml/2006/main">
            <a:r>
              <a:t>- Tracking system evidence (who is accredited, expiry, enforcement)</a:t>
            </a:r>
          </a:p>
          <a:p xmlns:a="http://schemas.openxmlformats.org/drawingml/2006/main">
            <a:r>
              <a:t>- Alignment evidence with ONS RAS (or equivalent) and integration with access workflow</a:t>
            </a:r>
          </a:p>
          <a:p xmlns:a="http://schemas.openxmlformats.org/drawingml/2006/main">
            <a:r>
              <a:t>Suggested use: Select this slide when C.4.2 is relevant to the audience. Invite challenge on both the descriptor progression and whether the evidence would support consistent scoring.</a:t>
            </a:r>
          </a:p>
          <a:p xmlns:a="http://schemas.openxmlformats.org/drawingml/2006/main">
            <a:r>
              <a:t/>
            </a:r>
          </a:p>
          <a:p xmlns:a="http://schemas.openxmlformats.org/drawingml/2006/main">
            <a:r>
              <a:t>[Sources]</a:t>
            </a:r>
          </a:p>
          <a:p xmlns:a="http://schemas.openxmlformats.org/drawingml/2006/main">
            <a:r>
              <a:t>- https://hdrlframework.org/domains/c-governance-access/</a:t>
            </a:r>
          </a:p>
          <a:p xmlns:a="http://schemas.openxmlformats.org/drawingml/2006/main">
            <a:r>
              <a:t>- https://hdrlframework.org/data/hdrl-indicators-v1.json</a:t>
            </a:r>
          </a:p>
          <a:p xmlns:a="http://schemas.openxmlformats.org/drawingml/2006/main">
            <a:r>
              <a:t>- https://hdrlframework.org/framework/maturity-levels/</a:t>
            </a:r>
          </a:p>
          <a:p xmlns:a="http://schemas.openxmlformats.org/drawingml/2006/main">
            <a:r>
              <a:t>- https://hdrlframework.org/framework/using-the-framework/</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Presenter guidance: Set the boundary clearly. HDRL supports structured assessment, comparison and planning, but it should not be presented as an accreditation instrument, programme gate or guarantee.</a:t>
            </a:r>
          </a:p>
          <a:p xmlns:a="http://schemas.openxmlformats.org/drawingml/2006/main">
            <a:r>
              <a:t>Suggested use: Use in every route, especially with governance, assurance or programme audiences.</a:t>
            </a:r>
          </a:p>
          <a:p xmlns:a="http://schemas.openxmlformats.org/drawingml/2006/main">
            <a:r>
              <a:t/>
            </a:r>
          </a:p>
          <a:p xmlns:a="http://schemas.openxmlformats.org/drawingml/2006/main">
            <a:r>
              <a:t>[Sources]</a:t>
            </a:r>
          </a:p>
          <a:p xmlns:a="http://schemas.openxmlformats.org/drawingml/2006/main">
            <a:r>
              <a:t>- https://hdrlframework.org/framework/overview/</a:t>
            </a:r>
          </a:p>
          <a:p xmlns:a="http://schemas.openxmlformats.org/drawingml/2006/main">
            <a:r>
              <a:t>- https://hdrlframework.org/framework/using-the-framework/</a:t>
            </a:r>
          </a:p>
          <a:p xmlns:a="http://schemas.openxmlformats.org/drawingml/2006/main">
            <a:r>
              <a:t>- https://hdrlframework.org/about/</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Presenter guidance: This indicator-detail slide reproduces the canonical maturity descriptors and indicator-specific Level 4 minimum evidence verbatim from catalogue v1.0.2. It was generated for HDRL Presentation Kit v1.1.0 on 30 July 2026. Framework version: 1.0.1. Canonical source SHA-256: a6d0671c329759474b09f8271ecca487d25f48a6211a6fe286188235a735a4de.</a:t>
            </a:r>
          </a:p>
          <a:p xmlns:a="http://schemas.openxmlformats.org/drawingml/2006/main">
            <a:r>
              <a:t/>
            </a:r>
          </a:p>
          <a:p xmlns:a="http://schemas.openxmlformats.org/drawingml/2006/main">
            <a:r>
              <a:t>Full maturity descriptors:</a:t>
            </a:r>
          </a:p>
          <a:p xmlns:a="http://schemas.openxmlformats.org/drawingml/2006/main">
            <a:r>
              <a:t>L1: Permissions/restrictions not captured. Applied inconsistently or discovered late. L2: Inventory initiated. Key restrictions documented; enforcement mainly manual. L3: Most restrictions documented and used in decisions. Manual checks common. L4: Restrictions captured and enforced end-to-end. Audit trail and change control in place. L5: Automated policy enforcement. Routine audits; scalable reuse (e.g., standard models where applicable).</a:t>
            </a:r>
          </a:p>
          <a:p xmlns:a="http://schemas.openxmlformats.org/drawingml/2006/main">
            <a:r>
              <a:t/>
            </a:r>
          </a:p>
          <a:p xmlns:a="http://schemas.openxmlformats.org/drawingml/2006/main">
            <a:r>
              <a:t>Indicator-specific minimum evidence for Level 4:</a:t>
            </a:r>
          </a:p>
          <a:p xmlns:a="http://schemas.openxmlformats.org/drawingml/2006/main">
            <a:r>
              <a:t>- Permissions/restrictions inventory linked to datasets/cohorts + governance sign-off</a:t>
            </a:r>
          </a:p>
          <a:p xmlns:a="http://schemas.openxmlformats.org/drawingml/2006/main">
            <a:r>
              <a:t>- End-to-end enforcement evidence (triage rules, provisioning controls, access controls)</a:t>
            </a:r>
          </a:p>
          <a:p xmlns:a="http://schemas.openxmlformats.org/drawingml/2006/main">
            <a:r>
              <a:t>- Audit trail + change control evidence for restriction updates</a:t>
            </a:r>
          </a:p>
          <a:p xmlns:a="http://schemas.openxmlformats.org/drawingml/2006/main">
            <a:r>
              <a:t>Suggested use: Select this slide when C.4.3 is relevant to the audience. Invite challenge on both the descriptor progression and whether the evidence would support consistent scoring.</a:t>
            </a:r>
          </a:p>
          <a:p xmlns:a="http://schemas.openxmlformats.org/drawingml/2006/main">
            <a:r>
              <a:t/>
            </a:r>
          </a:p>
          <a:p xmlns:a="http://schemas.openxmlformats.org/drawingml/2006/main">
            <a:r>
              <a:t>[Sources]</a:t>
            </a:r>
          </a:p>
          <a:p xmlns:a="http://schemas.openxmlformats.org/drawingml/2006/main">
            <a:r>
              <a:t>- https://hdrlframework.org/domains/c-governance-access/</a:t>
            </a:r>
          </a:p>
          <a:p xmlns:a="http://schemas.openxmlformats.org/drawingml/2006/main">
            <a:r>
              <a:t>- https://hdrlframework.org/data/hdrl-indicators-v1.json</a:t>
            </a:r>
          </a:p>
          <a:p xmlns:a="http://schemas.openxmlformats.org/drawingml/2006/main">
            <a:r>
              <a:t>- https://hdrlframework.org/framework/maturity-levels/</a:t>
            </a:r>
          </a:p>
          <a:p xmlns:a="http://schemas.openxmlformats.org/drawingml/2006/main">
            <a:r>
              <a:t>- https://hdrlframework.org/framework/using-the-framework/</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Presenter guidance: Use this slide to expose the full indicator structure for Domain D. The classifications help organise the framework but do not create external participation requirements. It was generated for HDRL Presentation Kit v1.1.0 on 30 July 2026 from catalogue v1.0.2; canonical source SHA-256: a6d0671c329759474b09f8271ecca487d25f48a6211a6fe286188235a735a4de. Indicators shown: D.1.1 Active User Base; D.1.2 Research Output &amp; Impact; D.2.1 Researcher Support &amp; Helpdesk; D.2.2 Training &amp; Capability Building; D.2.3 Reproducibility &amp; Analytic Provenance Support; D.3.1 Multi-Site Research Capability; D.3.2 Commercial Access Framework; D.4.1 Trial Data &amp; Recruitment.</a:t>
            </a:r>
          </a:p>
          <a:p xmlns:a="http://schemas.openxmlformats.org/drawingml/2006/main">
            <a:r>
              <a:t>Suggested use: Use as the contents slide for Domain D; follow it with only the indicator-detail slides relevant to the audience.</a:t>
            </a:r>
          </a:p>
          <a:p xmlns:a="http://schemas.openxmlformats.org/drawingml/2006/main">
            <a:r>
              <a:t/>
            </a:r>
          </a:p>
          <a:p xmlns:a="http://schemas.openxmlformats.org/drawingml/2006/main">
            <a:r>
              <a:t>[Sources]</a:t>
            </a:r>
          </a:p>
          <a:p xmlns:a="http://schemas.openxmlformats.org/drawingml/2006/main">
            <a:r>
              <a:t>- https://hdrlframework.org/domains/d-research-integration/</a:t>
            </a:r>
          </a:p>
          <a:p xmlns:a="http://schemas.openxmlformats.org/drawingml/2006/main">
            <a:r>
              <a:t>- https://hdrlframework.org/data/hdrl-indicators-v1.json</a:t>
            </a:r>
          </a:p>
          <a:p xmlns:a="http://schemas.openxmlformats.org/drawingml/2006/main">
            <a:r>
              <a:t>- https://hdrlframework.org/framework/classification/</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Presenter guidance: This indicator-detail slide reproduces the canonical maturity descriptors and indicator-specific Level 4 minimum evidence verbatim from catalogue v1.0.2. It was generated for HDRL Presentation Kit v1.1.0 on 30 July 2026. Framework version: 1.0.1. Canonical source SHA-256: a6d0671c329759474b09f8271ecca487d25f48a6211a6fe286188235a735a4de.</a:t>
            </a:r>
          </a:p>
          <a:p xmlns:a="http://schemas.openxmlformats.org/drawingml/2006/main">
            <a:r>
              <a:t/>
            </a:r>
          </a:p>
          <a:p xmlns:a="http://schemas.openxmlformats.org/drawingml/2006/main">
            <a:r>
              <a:t>Full maturity descriptors:</a:t>
            </a:r>
          </a:p>
          <a:p xmlns:a="http://schemas.openxmlformats.org/drawingml/2006/main">
            <a:r>
              <a:t>L1: Minimal activity. &lt;10 projects. Internal researchers only. L2: Growing with 10-30 projects. External engaging. Pipeline developing. L3: Established with 30-75 projects. Mix of academic, NHS, commercial. Growing. L4: Substantial &gt;= 75 projects (or &gt;= 15/million pop). Diverse community. Demand exceeds supply. L5: Large &gt;= 150 projects. International. High retention. Community promoting.</a:t>
            </a:r>
          </a:p>
          <a:p xmlns:a="http://schemas.openxmlformats.org/drawingml/2006/main">
            <a:r>
              <a:t/>
            </a:r>
          </a:p>
          <a:p xmlns:a="http://schemas.openxmlformats.org/drawingml/2006/main">
            <a:r>
              <a:t>Indicator-specific minimum evidence for Level 4:</a:t>
            </a:r>
          </a:p>
          <a:p xmlns:a="http://schemas.openxmlformats.org/drawingml/2006/main">
            <a:r>
              <a:t>- Project register showing counts and segmentation (last 12 months definition)</a:t>
            </a:r>
          </a:p>
          <a:p xmlns:a="http://schemas.openxmlformats.org/drawingml/2006/main">
            <a:r>
              <a:t>- Evidence of active external user engagement (applications, onboarded users)</a:t>
            </a:r>
          </a:p>
          <a:p xmlns:a="http://schemas.openxmlformats.org/drawingml/2006/main">
            <a:r>
              <a:t>- Demand/throughput metrics (requests received vs provisioned)</a:t>
            </a:r>
          </a:p>
          <a:p xmlns:a="http://schemas.openxmlformats.org/drawingml/2006/main">
            <a:r>
              <a:t>Suggested use: Select this slide when D.1.1 is relevant to the audience. Invite challenge on both the descriptor progression and whether the evidence would support consistent scoring.</a:t>
            </a:r>
          </a:p>
          <a:p xmlns:a="http://schemas.openxmlformats.org/drawingml/2006/main">
            <a:r>
              <a:t/>
            </a:r>
          </a:p>
          <a:p xmlns:a="http://schemas.openxmlformats.org/drawingml/2006/main">
            <a:r>
              <a:t>[Sources]</a:t>
            </a:r>
          </a:p>
          <a:p xmlns:a="http://schemas.openxmlformats.org/drawingml/2006/main">
            <a:r>
              <a:t>- https://hdrlframework.org/domains/d-research-integration/</a:t>
            </a:r>
          </a:p>
          <a:p xmlns:a="http://schemas.openxmlformats.org/drawingml/2006/main">
            <a:r>
              <a:t>- https://hdrlframework.org/data/hdrl-indicators-v1.json</a:t>
            </a:r>
          </a:p>
          <a:p xmlns:a="http://schemas.openxmlformats.org/drawingml/2006/main">
            <a:r>
              <a:t>- https://hdrlframework.org/framework/maturity-levels/</a:t>
            </a:r>
          </a:p>
          <a:p xmlns:a="http://schemas.openxmlformats.org/drawingml/2006/main">
            <a:r>
              <a:t>- https://hdrlframework.org/framework/using-the-framework/</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Presenter guidance: This indicator-detail slide reproduces the canonical maturity descriptors and indicator-specific Level 4 minimum evidence verbatim from catalogue v1.0.2. It was generated for HDRL Presentation Kit v1.1.0 on 30 July 2026. Framework version: 1.0.1. Canonical source SHA-256: a6d0671c329759474b09f8271ecca487d25f48a6211a6fe286188235a735a4de.</a:t>
            </a:r>
          </a:p>
          <a:p xmlns:a="http://schemas.openxmlformats.org/drawingml/2006/main">
            <a:r>
              <a:t/>
            </a:r>
          </a:p>
          <a:p xmlns:a="http://schemas.openxmlformats.org/drawingml/2006/main">
            <a:r>
              <a:t>Full maturity descriptors:</a:t>
            </a:r>
          </a:p>
          <a:p xmlns:a="http://schemas.openxmlformats.org/drawingml/2006/main">
            <a:r>
              <a:t>L1: No tracking. Publications and impacts unknown. L2: Tracking initiated. Reporting requirement. Baseline identified. L3: Regular tracking with annual reporting. Publications cited. Selected case studies. L4: Comprehensive tracking. &gt;= 30 publications/year (or &gt;= 6/million pop). Health service impact. Policy influence. L5: Leadership with high-impact publications. Influencing practice/policy. Economic impact quantified. International recognition.</a:t>
            </a:r>
          </a:p>
          <a:p xmlns:a="http://schemas.openxmlformats.org/drawingml/2006/main">
            <a:r>
              <a:t/>
            </a:r>
          </a:p>
          <a:p xmlns:a="http://schemas.openxmlformats.org/drawingml/2006/main">
            <a:r>
              <a:t>Indicator-specific minimum evidence for Level 4:</a:t>
            </a:r>
          </a:p>
          <a:p xmlns:a="http://schemas.openxmlformats.org/drawingml/2006/main">
            <a:r>
              <a:t>- Publication/output register linked to projects with annual reporting</a:t>
            </a:r>
          </a:p>
          <a:p xmlns:a="http://schemas.openxmlformats.org/drawingml/2006/main">
            <a:r>
              <a:t>- Impact case studies (service/policy) with traceable evidence</a:t>
            </a:r>
          </a:p>
          <a:p xmlns:a="http://schemas.openxmlformats.org/drawingml/2006/main">
            <a:r>
              <a:t>- Bibliometrics/altmetrics dashboard or report</a:t>
            </a:r>
          </a:p>
          <a:p xmlns:a="http://schemas.openxmlformats.org/drawingml/2006/main">
            <a:r>
              <a:t>Suggested use: Select this slide when D.1.2 is relevant to the audience. Invite challenge on both the descriptor progression and whether the evidence would support consistent scoring.</a:t>
            </a:r>
          </a:p>
          <a:p xmlns:a="http://schemas.openxmlformats.org/drawingml/2006/main">
            <a:r>
              <a:t/>
            </a:r>
          </a:p>
          <a:p xmlns:a="http://schemas.openxmlformats.org/drawingml/2006/main">
            <a:r>
              <a:t>[Sources]</a:t>
            </a:r>
          </a:p>
          <a:p xmlns:a="http://schemas.openxmlformats.org/drawingml/2006/main">
            <a:r>
              <a:t>- https://hdrlframework.org/domains/d-research-integration/</a:t>
            </a:r>
          </a:p>
          <a:p xmlns:a="http://schemas.openxmlformats.org/drawingml/2006/main">
            <a:r>
              <a:t>- https://hdrlframework.org/data/hdrl-indicators-v1.json</a:t>
            </a:r>
          </a:p>
          <a:p xmlns:a="http://schemas.openxmlformats.org/drawingml/2006/main">
            <a:r>
              <a:t>- https://hdrlframework.org/framework/maturity-levels/</a:t>
            </a:r>
          </a:p>
          <a:p xmlns:a="http://schemas.openxmlformats.org/drawingml/2006/main">
            <a:r>
              <a:t>- https://hdrlframework.org/framework/using-the-framework/</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Presenter guidance: This indicator-detail slide reproduces the canonical maturity descriptors and indicator-specific Level 4 minimum evidence verbatim from catalogue v1.0.2. It was generated for HDRL Presentation Kit v1.1.0 on 30 July 2026. Framework version: 1.0.1. Canonical source SHA-256: a6d0671c329759474b09f8271ecca487d25f48a6211a6fe286188235a735a4de.</a:t>
            </a:r>
          </a:p>
          <a:p xmlns:a="http://schemas.openxmlformats.org/drawingml/2006/main">
            <a:r>
              <a:t/>
            </a:r>
          </a:p>
          <a:p xmlns:a="http://schemas.openxmlformats.org/drawingml/2006/main">
            <a:r>
              <a:t>Full maturity descriptors:</a:t>
            </a:r>
          </a:p>
          <a:p xmlns:a="http://schemas.openxmlformats.org/drawingml/2006/main">
            <a:r>
              <a:t>L1: No dedicated support. Researchers navigate independently. L2: Function identified. Basic documentation/FAQs. Variable response. L3: Dedicated helpdesk. Targets defined. Application and basic technical support. L4: Comprehensive: pre-submission, guidance, technical, analytical. SLAs (2-day response). Satisfaction surveyed. L5: Exemplary with proactive outreach. Account management. &gt;= 80% satisfaction.</a:t>
            </a:r>
          </a:p>
          <a:p xmlns:a="http://schemas.openxmlformats.org/drawingml/2006/main">
            <a:r>
              <a:t/>
            </a:r>
          </a:p>
          <a:p xmlns:a="http://schemas.openxmlformats.org/drawingml/2006/main">
            <a:r>
              <a:t>Indicator-specific minimum evidence for Level 4:</a:t>
            </a:r>
          </a:p>
          <a:p xmlns:a="http://schemas.openxmlformats.org/drawingml/2006/main">
            <a:r>
              <a:t>- Helpdesk SOP + ticketing system export showing SLA performance and volumes</a:t>
            </a:r>
          </a:p>
          <a:p xmlns:a="http://schemas.openxmlformats.org/drawingml/2006/main">
            <a:r>
              <a:t>- Published support offer (pre-submission + technical/analytical) and staffing evidence</a:t>
            </a:r>
          </a:p>
          <a:p xmlns:a="http://schemas.openxmlformats.org/drawingml/2006/main">
            <a:r>
              <a:t>- User satisfaction survey results and improvement actions</a:t>
            </a:r>
          </a:p>
          <a:p xmlns:a="http://schemas.openxmlformats.org/drawingml/2006/main">
            <a:r>
              <a:t>Suggested use: Select this slide when D.2.1 is relevant to the audience. Invite challenge on both the descriptor progression and whether the evidence would support consistent scoring.</a:t>
            </a:r>
          </a:p>
          <a:p xmlns:a="http://schemas.openxmlformats.org/drawingml/2006/main">
            <a:r>
              <a:t/>
            </a:r>
          </a:p>
          <a:p xmlns:a="http://schemas.openxmlformats.org/drawingml/2006/main">
            <a:r>
              <a:t>[Sources]</a:t>
            </a:r>
          </a:p>
          <a:p xmlns:a="http://schemas.openxmlformats.org/drawingml/2006/main">
            <a:r>
              <a:t>- https://hdrlframework.org/domains/d-research-integration/</a:t>
            </a:r>
          </a:p>
          <a:p xmlns:a="http://schemas.openxmlformats.org/drawingml/2006/main">
            <a:r>
              <a:t>- https://hdrlframework.org/data/hdrl-indicators-v1.json</a:t>
            </a:r>
          </a:p>
          <a:p xmlns:a="http://schemas.openxmlformats.org/drawingml/2006/main">
            <a:r>
              <a:t>- https://hdrlframework.org/framework/maturity-levels/</a:t>
            </a:r>
          </a:p>
          <a:p xmlns:a="http://schemas.openxmlformats.org/drawingml/2006/main">
            <a:r>
              <a:t>- https://hdrlframework.org/framework/using-the-framework/</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Presenter guidance: This indicator-detail slide reproduces the canonical maturity descriptors and indicator-specific Level 4 minimum evidence verbatim from catalogue v1.0.2. It was generated for HDRL Presentation Kit v1.1.0 on 30 July 2026. Framework version: 1.0.1. Canonical source SHA-256: a6d0671c329759474b09f8271ecca487d25f48a6211a6fe286188235a735a4de.</a:t>
            </a:r>
          </a:p>
          <a:p xmlns:a="http://schemas.openxmlformats.org/drawingml/2006/main">
            <a:r>
              <a:t/>
            </a:r>
          </a:p>
          <a:p xmlns:a="http://schemas.openxmlformats.org/drawingml/2006/main">
            <a:r>
              <a:t>Full maturity descriptors:</a:t>
            </a:r>
          </a:p>
          <a:p xmlns:a="http://schemas.openxmlformats.org/drawingml/2006/main">
            <a:r>
              <a:t>L1: No provision. Researchers expected to have skills. L2: Needs identified. Ad-hoc training. Strategy developing. L3: Regular programme. Moderate uptake. L4: Comprehensive with multiple levels. Regular schedule. Linked to accreditation. L5: Extensive ecosystem. Co-developed. NHS analyst capacity building. Shared UK-wide.</a:t>
            </a:r>
          </a:p>
          <a:p xmlns:a="http://schemas.openxmlformats.org/drawingml/2006/main">
            <a:r>
              <a:t/>
            </a:r>
          </a:p>
          <a:p xmlns:a="http://schemas.openxmlformats.org/drawingml/2006/main">
            <a:r>
              <a:t>Indicator-specific minimum evidence for Level 4:</a:t>
            </a:r>
          </a:p>
          <a:p xmlns:a="http://schemas.openxmlformats.org/drawingml/2006/main">
            <a:r>
              <a:t>- Training curriculum + schedule + attendance records</a:t>
            </a:r>
          </a:p>
          <a:p xmlns:a="http://schemas.openxmlformats.org/drawingml/2006/main">
            <a:r>
              <a:t>- Evaluation evidence (feedback scores; learning outcomes where measured)</a:t>
            </a:r>
          </a:p>
          <a:p xmlns:a="http://schemas.openxmlformats.org/drawingml/2006/main">
            <a:r>
              <a:t>- Evidence of linkage to accreditation or capability plans</a:t>
            </a:r>
          </a:p>
          <a:p xmlns:a="http://schemas.openxmlformats.org/drawingml/2006/main">
            <a:r>
              <a:t>Suggested use: Select this slide when D.2.2 is relevant to the audience. Invite challenge on both the descriptor progression and whether the evidence would support consistent scoring.</a:t>
            </a:r>
          </a:p>
          <a:p xmlns:a="http://schemas.openxmlformats.org/drawingml/2006/main">
            <a:r>
              <a:t/>
            </a:r>
          </a:p>
          <a:p xmlns:a="http://schemas.openxmlformats.org/drawingml/2006/main">
            <a:r>
              <a:t>[Sources]</a:t>
            </a:r>
          </a:p>
          <a:p xmlns:a="http://schemas.openxmlformats.org/drawingml/2006/main">
            <a:r>
              <a:t>- https://hdrlframework.org/domains/d-research-integration/</a:t>
            </a:r>
          </a:p>
          <a:p xmlns:a="http://schemas.openxmlformats.org/drawingml/2006/main">
            <a:r>
              <a:t>- https://hdrlframework.org/data/hdrl-indicators-v1.json</a:t>
            </a:r>
          </a:p>
          <a:p xmlns:a="http://schemas.openxmlformats.org/drawingml/2006/main">
            <a:r>
              <a:t>- https://hdrlframework.org/framework/maturity-levels/</a:t>
            </a:r>
          </a:p>
          <a:p xmlns:a="http://schemas.openxmlformats.org/drawingml/2006/main">
            <a:r>
              <a:t>- https://hdrlframework.org/framework/using-the-framework/</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Presenter guidance: This indicator-detail slide reproduces the canonical maturity descriptors and indicator-specific Level 4 minimum evidence verbatim from catalogue v1.0.2. It was generated for HDRL Presentation Kit v1.1.0 on 30 July 2026. Framework version: 1.0.1. Canonical source SHA-256: a6d0671c329759474b09f8271ecca487d25f48a6211a6fe286188235a735a4de.</a:t>
            </a:r>
          </a:p>
          <a:p xmlns:a="http://schemas.openxmlformats.org/drawingml/2006/main">
            <a:r>
              <a:t/>
            </a:r>
          </a:p>
          <a:p xmlns:a="http://schemas.openxmlformats.org/drawingml/2006/main">
            <a:r>
              <a:t>Full maturity descriptors:</a:t>
            </a:r>
          </a:p>
          <a:p xmlns:a="http://schemas.openxmlformats.org/drawingml/2006/main">
            <a:r>
              <a:t>L1: No reproducibility support. Code/data/environments not versioned. L2: Basic expectations documented. Tooling limited; relies on individuals. L3: Standard tools available. Partial provenance; inconsistent adoption. L4: Reproducibility-by-design. Versioned data/environments and provenance capture supported. L5: Automated provenance and reusable pipelines. Routine reproducibility audit and sharing.</a:t>
            </a:r>
          </a:p>
          <a:p xmlns:a="http://schemas.openxmlformats.org/drawingml/2006/main">
            <a:r>
              <a:t/>
            </a:r>
          </a:p>
          <a:p xmlns:a="http://schemas.openxmlformats.org/drawingml/2006/main">
            <a:r>
              <a:t>Indicator-specific minimum evidence for Level 4:</a:t>
            </a:r>
          </a:p>
          <a:p xmlns:a="http://schemas.openxmlformats.org/drawingml/2006/main">
            <a:r>
              <a:t>- Project template standards + guidance for reproducible analysis</a:t>
            </a:r>
          </a:p>
          <a:p xmlns:a="http://schemas.openxmlformats.org/drawingml/2006/main">
            <a:r>
              <a:t>- Evidence of versioned datasets and environments (release tags, snapshots, package locks)</a:t>
            </a:r>
          </a:p>
          <a:p xmlns:a="http://schemas.openxmlformats.org/drawingml/2006/main">
            <a:r>
              <a:t>- Provenance/audit logging evidence (who ran what, when, with which data/version)</a:t>
            </a:r>
          </a:p>
          <a:p xmlns:a="http://schemas.openxmlformats.org/drawingml/2006/main">
            <a:r>
              <a:t>Suggested use: Select this slide when D.2.3 is relevant to the audience. Invite challenge on both the descriptor progression and whether the evidence would support consistent scoring.</a:t>
            </a:r>
          </a:p>
          <a:p xmlns:a="http://schemas.openxmlformats.org/drawingml/2006/main">
            <a:r>
              <a:t/>
            </a:r>
          </a:p>
          <a:p xmlns:a="http://schemas.openxmlformats.org/drawingml/2006/main">
            <a:r>
              <a:t>[Sources]</a:t>
            </a:r>
          </a:p>
          <a:p xmlns:a="http://schemas.openxmlformats.org/drawingml/2006/main">
            <a:r>
              <a:t>- https://hdrlframework.org/domains/d-research-integration/</a:t>
            </a:r>
          </a:p>
          <a:p xmlns:a="http://schemas.openxmlformats.org/drawingml/2006/main">
            <a:r>
              <a:t>- https://hdrlframework.org/data/hdrl-indicators-v1.json</a:t>
            </a:r>
          </a:p>
          <a:p xmlns:a="http://schemas.openxmlformats.org/drawingml/2006/main">
            <a:r>
              <a:t>- https://hdrlframework.org/framework/maturity-levels/</a:t>
            </a:r>
          </a:p>
          <a:p xmlns:a="http://schemas.openxmlformats.org/drawingml/2006/main">
            <a:r>
              <a:t>- https://hdrlframework.org/framework/using-the-framework/</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Presenter guidance: This indicator-detail slide reproduces the canonical maturity descriptors and indicator-specific Level 4 minimum evidence verbatim from catalogue v1.0.2. It was generated for HDRL Presentation Kit v1.1.0 on 30 July 2026. Framework version: 1.0.1. Canonical source SHA-256: a6d0671c329759474b09f8271ecca487d25f48a6211a6fe286188235a735a4de.</a:t>
            </a:r>
          </a:p>
          <a:p xmlns:a="http://schemas.openxmlformats.org/drawingml/2006/main">
            <a:r>
              <a:t/>
            </a:r>
          </a:p>
          <a:p xmlns:a="http://schemas.openxmlformats.org/drawingml/2006/main">
            <a:r>
              <a:t>Full maturity descriptors:</a:t>
            </a:r>
          </a:p>
          <a:p xmlns:a="http://schemas.openxmlformats.org/drawingml/2006/main">
            <a:r>
              <a:t>L1: No multi-site. Cannot combine with other UK nodes. L2: Requirements understood. Barriers identified. Pilot planned. L3: Possible with bespoke arrangements. &gt;= 2 projects delivered. Effortful. L4: Routine capability. Standard processes. Participating in federated networks. L5: Leading capability. Proactively supporting UK-wide. Advanced federated. International.</a:t>
            </a:r>
          </a:p>
          <a:p xmlns:a="http://schemas.openxmlformats.org/drawingml/2006/main">
            <a:r>
              <a:t/>
            </a:r>
          </a:p>
          <a:p xmlns:a="http://schemas.openxmlformats.org/drawingml/2006/main">
            <a:r>
              <a:t>Indicator-specific minimum evidence for Level 4:</a:t>
            </a:r>
          </a:p>
          <a:p xmlns:a="http://schemas.openxmlformats.org/drawingml/2006/main">
            <a:r>
              <a:t>- Standard multi-site/federated process documentation + template agreements</a:t>
            </a:r>
          </a:p>
          <a:p xmlns:a="http://schemas.openxmlformats.org/drawingml/2006/main">
            <a:r>
              <a:t>- Evidence of routine delivery (projects, networks participated in)</a:t>
            </a:r>
          </a:p>
          <a:p xmlns:a="http://schemas.openxmlformats.org/drawingml/2006/main">
            <a:r>
              <a:t>- Interoperability testing evidence (data model alignment, gateway/federation tests)</a:t>
            </a:r>
          </a:p>
          <a:p xmlns:a="http://schemas.openxmlformats.org/drawingml/2006/main">
            <a:r>
              <a:t>Suggested use: Select this slide when D.3.1 is relevant to the audience. Invite challenge on both the descriptor progression and whether the evidence would support consistent scoring.</a:t>
            </a:r>
          </a:p>
          <a:p xmlns:a="http://schemas.openxmlformats.org/drawingml/2006/main">
            <a:r>
              <a:t/>
            </a:r>
          </a:p>
          <a:p xmlns:a="http://schemas.openxmlformats.org/drawingml/2006/main">
            <a:r>
              <a:t>[Sources]</a:t>
            </a:r>
          </a:p>
          <a:p xmlns:a="http://schemas.openxmlformats.org/drawingml/2006/main">
            <a:r>
              <a:t>- https://hdrlframework.org/domains/d-research-integration/</a:t>
            </a:r>
          </a:p>
          <a:p xmlns:a="http://schemas.openxmlformats.org/drawingml/2006/main">
            <a:r>
              <a:t>- https://hdrlframework.org/data/hdrl-indicators-v1.json</a:t>
            </a:r>
          </a:p>
          <a:p xmlns:a="http://schemas.openxmlformats.org/drawingml/2006/main">
            <a:r>
              <a:t>- https://hdrlframework.org/framework/maturity-levels/</a:t>
            </a:r>
          </a:p>
          <a:p xmlns:a="http://schemas.openxmlformats.org/drawingml/2006/main">
            <a:r>
              <a:t>- https://hdrlframework.org/framework/using-the-framework/</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Presenter guidance: This indicator-detail slide reproduces the canonical maturity descriptors and indicator-specific Level 4 minimum evidence verbatim from catalogue v1.0.2. It was generated for HDRL Presentation Kit v1.1.0 on 30 July 2026. Framework version: 1.0.1. Canonical source SHA-256: a6d0671c329759474b09f8271ecca487d25f48a6211a6fe286188235a735a4de.</a:t>
            </a:r>
          </a:p>
          <a:p xmlns:a="http://schemas.openxmlformats.org/drawingml/2006/main">
            <a:r>
              <a:t/>
            </a:r>
          </a:p>
          <a:p xmlns:a="http://schemas.openxmlformats.org/drawingml/2006/main">
            <a:r>
              <a:t>Full maturity descriptors:</a:t>
            </a:r>
          </a:p>
          <a:p xmlns:a="http://schemas.openxmlformats.org/drawingml/2006/main">
            <a:r>
              <a:t>L1: No framework. Commercial access unclear. No IP policy. L2: Policy developing. Pricing discussed. IP under review. Pilots exploring. L3: Access permitted under conditions. Pricing exists. IP policy drafted. L4: Clear framework with published pricing/terms. IP aligned with Fair Value principles. Revenue contributing. L5: Mature offering. Competitive. Comprehensive IP. Diverse partnership models. Good practice.</a:t>
            </a:r>
          </a:p>
          <a:p xmlns:a="http://schemas.openxmlformats.org/drawingml/2006/main">
            <a:r>
              <a:t/>
            </a:r>
          </a:p>
          <a:p xmlns:a="http://schemas.openxmlformats.org/drawingml/2006/main">
            <a:r>
              <a:t>Indicator-specific minimum evidence for Level 4:</a:t>
            </a:r>
          </a:p>
          <a:p xmlns:a="http://schemas.openxmlformats.org/drawingml/2006/main">
            <a:r>
              <a:t>- Published commercial terms/pricing and IP policy aligned to Fair Value principles</a:t>
            </a:r>
          </a:p>
          <a:p xmlns:a="http://schemas.openxmlformats.org/drawingml/2006/main">
            <a:r>
              <a:t>- Governance evidence showing non-preferential access decisions and transparency</a:t>
            </a:r>
          </a:p>
          <a:p xmlns:a="http://schemas.openxmlformats.org/drawingml/2006/main">
            <a:r>
              <a:t>- Revenue/usage reporting and reinvestment approach (where applicable)</a:t>
            </a:r>
          </a:p>
          <a:p xmlns:a="http://schemas.openxmlformats.org/drawingml/2006/main">
            <a:r>
              <a:t>Suggested use: Select this slide when D.3.2 is relevant to the audience. Invite challenge on both the descriptor progression and whether the evidence would support consistent scoring.</a:t>
            </a:r>
          </a:p>
          <a:p xmlns:a="http://schemas.openxmlformats.org/drawingml/2006/main">
            <a:r>
              <a:t/>
            </a:r>
          </a:p>
          <a:p xmlns:a="http://schemas.openxmlformats.org/drawingml/2006/main">
            <a:r>
              <a:t>[Sources]</a:t>
            </a:r>
          </a:p>
          <a:p xmlns:a="http://schemas.openxmlformats.org/drawingml/2006/main">
            <a:r>
              <a:t>- https://hdrlframework.org/domains/d-research-integration/</a:t>
            </a:r>
          </a:p>
          <a:p xmlns:a="http://schemas.openxmlformats.org/drawingml/2006/main">
            <a:r>
              <a:t>- https://hdrlframework.org/data/hdrl-indicators-v1.json</a:t>
            </a:r>
          </a:p>
          <a:p xmlns:a="http://schemas.openxmlformats.org/drawingml/2006/main">
            <a:r>
              <a:t>- https://hdrlframework.org/framework/maturity-levels/</a:t>
            </a:r>
          </a:p>
          <a:p xmlns:a="http://schemas.openxmlformats.org/drawingml/2006/main">
            <a:r>
              <a:t>- https://hdrlframework.org/framework/using-the-framework/</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Presenter guidance: This indicator-detail slide reproduces the canonical maturity descriptors and indicator-specific Level 4 minimum evidence verbatim from catalogue v1.0.2. It was generated for HDRL Presentation Kit v1.1.0 on 30 July 2026. Framework version: 1.0.1. Canonical source SHA-256: a6d0671c329759474b09f8271ecca487d25f48a6211a6fe286188235a735a4de.</a:t>
            </a:r>
          </a:p>
          <a:p xmlns:a="http://schemas.openxmlformats.org/drawingml/2006/main">
            <a:r>
              <a:t/>
            </a:r>
          </a:p>
          <a:p xmlns:a="http://schemas.openxmlformats.org/drawingml/2006/main">
            <a:r>
              <a:t>Full maturity descriptors:</a:t>
            </a:r>
          </a:p>
          <a:p xmlns:a="http://schemas.openxmlformats.org/drawingml/2006/main">
            <a:r>
              <a:t>L1: No integration. Trial data flows separate. L2: Opportunities identified. Trials unit discussions. Feasibility assessed. L3: Selected services (feasibility, site identification). Some trial data flows. L4: Routine services. Follow-up linkable. IRAS/REC integration. L5: Comprehensive integration. Real-time recruitment. Contributing to UK trial acceleration.</a:t>
            </a:r>
          </a:p>
          <a:p xmlns:a="http://schemas.openxmlformats.org/drawingml/2006/main">
            <a:r>
              <a:t/>
            </a:r>
          </a:p>
          <a:p xmlns:a="http://schemas.openxmlformats.org/drawingml/2006/main">
            <a:r>
              <a:t>Indicator-specific minimum evidence for Level 4:</a:t>
            </a:r>
          </a:p>
          <a:p xmlns:a="http://schemas.openxmlformats.org/drawingml/2006/main">
            <a:r>
              <a:t>- Documented trial support offer integrated with access (feasibility, recruitment, follow-up linkage)</a:t>
            </a:r>
          </a:p>
          <a:p xmlns:a="http://schemas.openxmlformats.org/drawingml/2006/main">
            <a:r>
              <a:t>- Evidence of IRAS/REC alignment where applicable (process map + cases)</a:t>
            </a:r>
          </a:p>
          <a:p xmlns:a="http://schemas.openxmlformats.org/drawingml/2006/main">
            <a:r>
              <a:t>- Performance evidence (cycle times, number of supported studies)</a:t>
            </a:r>
          </a:p>
          <a:p xmlns:a="http://schemas.openxmlformats.org/drawingml/2006/main">
            <a:r>
              <a:t>Suggested use: Select this slide when D.4.1 is relevant to the audience. Invite challenge on both the descriptor progression and whether the evidence would support consistent scoring.</a:t>
            </a:r>
          </a:p>
          <a:p xmlns:a="http://schemas.openxmlformats.org/drawingml/2006/main">
            <a:r>
              <a:t/>
            </a:r>
          </a:p>
          <a:p xmlns:a="http://schemas.openxmlformats.org/drawingml/2006/main">
            <a:r>
              <a:t>[Sources]</a:t>
            </a:r>
          </a:p>
          <a:p xmlns:a="http://schemas.openxmlformats.org/drawingml/2006/main">
            <a:r>
              <a:t>- https://hdrlframework.org/domains/d-research-integration/</a:t>
            </a:r>
          </a:p>
          <a:p xmlns:a="http://schemas.openxmlformats.org/drawingml/2006/main">
            <a:r>
              <a:t>- https://hdrlframework.org/data/hdrl-indicators-v1.json</a:t>
            </a:r>
          </a:p>
          <a:p xmlns:a="http://schemas.openxmlformats.org/drawingml/2006/main">
            <a:r>
              <a:t>- https://hdrlframework.org/framework/maturity-levels/</a:t>
            </a:r>
          </a:p>
          <a:p xmlns:a="http://schemas.openxmlformats.org/drawingml/2006/main">
            <a:r>
              <a:t>- https://hdrlframework.org/framework/using-the-framework/</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Presenter guidance: Walk across the eight domains at headline level. The point is interdependence: readiness is not the average of isolated technical components.</a:t>
            </a:r>
          </a:p>
          <a:p xmlns:a="http://schemas.openxmlformats.org/drawingml/2006/main">
            <a:r>
              <a:t>Suggested use: Use in every route.</a:t>
            </a:r>
          </a:p>
          <a:p xmlns:a="http://schemas.openxmlformats.org/drawingml/2006/main">
            <a:r>
              <a:t/>
            </a:r>
          </a:p>
          <a:p xmlns:a="http://schemas.openxmlformats.org/drawingml/2006/main">
            <a:r>
              <a:t>[Sources]</a:t>
            </a:r>
          </a:p>
          <a:p xmlns:a="http://schemas.openxmlformats.org/drawingml/2006/main">
            <a:r>
              <a:t>- https://hdrlframework.org/</a:t>
            </a:r>
          </a:p>
          <a:p xmlns:a="http://schemas.openxmlformats.org/drawingml/2006/main">
            <a:r>
              <a:t>- https://hdrlframework.org/framework/overview/</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Presenter guidance: Use this slide to expose the full indicator structure for Domain E. The classifications help organise the framework but do not create external participation requirements. It was generated for HDRL Presentation Kit v1.1.0 on 30 July 2026 from catalogue v1.0.2; canonical source SHA-256: a6d0671c329759474b09f8271ecca487d25f48a6211a6fe286188235a735a4de. Indicators shown: E.1.1 Public Register of Data Uses; E.1.2 Annual Transparency Reporting; E.2.1 Lay Involvement in Governance; E.2.2 Public Engagement Capacity; E.3.1 Opt-Out Management; E.3.2 Public Benefit &amp; Value; E.3.3 Legitimacy, Assurance &amp; Learning.</a:t>
            </a:r>
          </a:p>
          <a:p xmlns:a="http://schemas.openxmlformats.org/drawingml/2006/main">
            <a:r>
              <a:t>Suggested use: Use as the contents slide for Domain E; follow it with only the indicator-detail slides relevant to the audience.</a:t>
            </a:r>
          </a:p>
          <a:p xmlns:a="http://schemas.openxmlformats.org/drawingml/2006/main">
            <a:r>
              <a:t/>
            </a:r>
          </a:p>
          <a:p xmlns:a="http://schemas.openxmlformats.org/drawingml/2006/main">
            <a:r>
              <a:t>[Sources]</a:t>
            </a:r>
          </a:p>
          <a:p xmlns:a="http://schemas.openxmlformats.org/drawingml/2006/main">
            <a:r>
              <a:t>- https://hdrlframework.org/domains/e-public-trust/</a:t>
            </a:r>
          </a:p>
          <a:p xmlns:a="http://schemas.openxmlformats.org/drawingml/2006/main">
            <a:r>
              <a:t>- https://hdrlframework.org/data/hdrl-indicators-v1.json</a:t>
            </a:r>
          </a:p>
          <a:p xmlns:a="http://schemas.openxmlformats.org/drawingml/2006/main">
            <a:r>
              <a:t>- https://hdrlframework.org/framework/classification/</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Presenter guidance: This indicator-detail slide reproduces the canonical maturity descriptors and indicator-specific Level 4 minimum evidence verbatim from catalogue v1.0.2. It was generated for HDRL Presentation Kit v1.1.0 on 30 July 2026. Framework version: 1.0.1. Canonical source SHA-256: a6d0671c329759474b09f8271ecca487d25f48a6211a6fe286188235a735a4de.</a:t>
            </a:r>
          </a:p>
          <a:p xmlns:a="http://schemas.openxmlformats.org/drawingml/2006/main">
            <a:r>
              <a:t/>
            </a:r>
          </a:p>
          <a:p xmlns:a="http://schemas.openxmlformats.org/drawingml/2006/main">
            <a:r>
              <a:t>Full maturity descriptors:</a:t>
            </a:r>
          </a:p>
          <a:p xmlns:a="http://schemas.openxmlformats.org/drawingml/2006/main">
            <a:r>
              <a:t>L1: No register. Approved uses not disclosed. L2: Register developing. Content/format defined. Alliance standard reviewed. L3: Operational with basic info. Updates may be delayed. Partially aligned. L4: Comprehensive meeting Alliance standard. Updated within 30 days. Searchable, promoted. L5: Exemplary with outcomes. Public feedback. Aligned with HRA Make it Public. Good practice.</a:t>
            </a:r>
          </a:p>
          <a:p xmlns:a="http://schemas.openxmlformats.org/drawingml/2006/main">
            <a:r>
              <a:t/>
            </a:r>
          </a:p>
          <a:p xmlns:a="http://schemas.openxmlformats.org/drawingml/2006/main">
            <a:r>
              <a:t>Indicator-specific minimum evidence for Level 4:</a:t>
            </a:r>
          </a:p>
          <a:p xmlns:a="http://schemas.openxmlformats.org/drawingml/2006/main">
            <a:r>
              <a:t>- Public data use register URL meeting required fields (Alliance standard mapping)</a:t>
            </a:r>
          </a:p>
          <a:p xmlns:a="http://schemas.openxmlformats.org/drawingml/2006/main">
            <a:r>
              <a:t>- Update log or evidence register is updated within 30 days (samples)</a:t>
            </a:r>
          </a:p>
          <a:p xmlns:a="http://schemas.openxmlformats.org/drawingml/2006/main">
            <a:r>
              <a:t>- Governance evidence linking approvals to register entries (audit trail)</a:t>
            </a:r>
          </a:p>
          <a:p xmlns:a="http://schemas.openxmlformats.org/drawingml/2006/main">
            <a:r>
              <a:t>Suggested use: Select this slide when E.1.1 is relevant to the audience. Invite challenge on both the descriptor progression and whether the evidence would support consistent scoring.</a:t>
            </a:r>
          </a:p>
          <a:p xmlns:a="http://schemas.openxmlformats.org/drawingml/2006/main">
            <a:r>
              <a:t/>
            </a:r>
          </a:p>
          <a:p xmlns:a="http://schemas.openxmlformats.org/drawingml/2006/main">
            <a:r>
              <a:t>[Sources]</a:t>
            </a:r>
          </a:p>
          <a:p xmlns:a="http://schemas.openxmlformats.org/drawingml/2006/main">
            <a:r>
              <a:t>- https://hdrlframework.org/domains/e-public-trust/</a:t>
            </a:r>
          </a:p>
          <a:p xmlns:a="http://schemas.openxmlformats.org/drawingml/2006/main">
            <a:r>
              <a:t>- https://hdrlframework.org/data/hdrl-indicators-v1.json</a:t>
            </a:r>
          </a:p>
          <a:p xmlns:a="http://schemas.openxmlformats.org/drawingml/2006/main">
            <a:r>
              <a:t>- https://hdrlframework.org/framework/maturity-levels/</a:t>
            </a:r>
          </a:p>
          <a:p xmlns:a="http://schemas.openxmlformats.org/drawingml/2006/main">
            <a:r>
              <a:t>- https://hdrlframework.org/framework/using-the-framework/</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Presenter guidance: This indicator-detail slide reproduces the canonical maturity descriptors and indicator-specific Level 4 minimum evidence verbatim from catalogue v1.0.2. It was generated for HDRL Presentation Kit v1.1.0 on 30 July 2026. Framework version: 1.0.1. Canonical source SHA-256: a6d0671c329759474b09f8271ecca487d25f48a6211a6fe286188235a735a4de.</a:t>
            </a:r>
          </a:p>
          <a:p xmlns:a="http://schemas.openxmlformats.org/drawingml/2006/main">
            <a:r>
              <a:t/>
            </a:r>
          </a:p>
          <a:p xmlns:a="http://schemas.openxmlformats.org/drawingml/2006/main">
            <a:r>
              <a:t>Full maturity descriptors:</a:t>
            </a:r>
          </a:p>
          <a:p xmlns:a="http://schemas.openxmlformats.org/drawingml/2006/main">
            <a:r>
              <a:t>L1: No annual reporting. No public accountability. L2: Report developing. Framework defined. L3: Basic report (projects, releases, users). Published. L4: Comprehensive: approvals, rejections, access times, satisfaction, outputs, incidents, plans. Within 3 months. L5: Best-practice with independent assurance. Co-developed with public. Influences improvement.</a:t>
            </a:r>
          </a:p>
          <a:p xmlns:a="http://schemas.openxmlformats.org/drawingml/2006/main">
            <a:r>
              <a:t/>
            </a:r>
          </a:p>
          <a:p xmlns:a="http://schemas.openxmlformats.org/drawingml/2006/main">
            <a:r>
              <a:t>Indicator-specific minimum evidence for Level 4:</a:t>
            </a:r>
          </a:p>
          <a:p xmlns:a="http://schemas.openxmlformats.org/drawingml/2006/main">
            <a:r>
              <a:t>- Published annual transparency report within 3 months (date-stamped)</a:t>
            </a:r>
          </a:p>
          <a:p xmlns:a="http://schemas.openxmlformats.org/drawingml/2006/main">
            <a:r>
              <a:t>- Report includes required operational metrics (approvals/rejections, access times, incidents, plans)</a:t>
            </a:r>
          </a:p>
          <a:p xmlns:a="http://schemas.openxmlformats.org/drawingml/2006/main">
            <a:r>
              <a:t>- Evidence report informs improvement actions (tracked action log)</a:t>
            </a:r>
          </a:p>
          <a:p xmlns:a="http://schemas.openxmlformats.org/drawingml/2006/main">
            <a:r>
              <a:t>Suggested use: Select this slide when E.1.2 is relevant to the audience. Invite challenge on both the descriptor progression and whether the evidence would support consistent scoring.</a:t>
            </a:r>
          </a:p>
          <a:p xmlns:a="http://schemas.openxmlformats.org/drawingml/2006/main">
            <a:r>
              <a:t/>
            </a:r>
          </a:p>
          <a:p xmlns:a="http://schemas.openxmlformats.org/drawingml/2006/main">
            <a:r>
              <a:t>[Sources]</a:t>
            </a:r>
          </a:p>
          <a:p xmlns:a="http://schemas.openxmlformats.org/drawingml/2006/main">
            <a:r>
              <a:t>- https://hdrlframework.org/domains/e-public-trust/</a:t>
            </a:r>
          </a:p>
          <a:p xmlns:a="http://schemas.openxmlformats.org/drawingml/2006/main">
            <a:r>
              <a:t>- https://hdrlframework.org/data/hdrl-indicators-v1.json</a:t>
            </a:r>
          </a:p>
          <a:p xmlns:a="http://schemas.openxmlformats.org/drawingml/2006/main">
            <a:r>
              <a:t>- https://hdrlframework.org/framework/maturity-levels/</a:t>
            </a:r>
          </a:p>
          <a:p xmlns:a="http://schemas.openxmlformats.org/drawingml/2006/main">
            <a:r>
              <a:t>- https://hdrlframework.org/framework/using-the-framework/</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Presenter guidance: This indicator-detail slide reproduces the canonical maturity descriptors and indicator-specific Level 4 minimum evidence verbatim from catalogue v1.0.2. It was generated for HDRL Presentation Kit v1.1.0 on 30 July 2026. Framework version: 1.0.1. Canonical source SHA-256: a6d0671c329759474b09f8271ecca487d25f48a6211a6fe286188235a735a4de.</a:t>
            </a:r>
          </a:p>
          <a:p xmlns:a="http://schemas.openxmlformats.org/drawingml/2006/main">
            <a:r>
              <a:t/>
            </a:r>
          </a:p>
          <a:p xmlns:a="http://schemas.openxmlformats.org/drawingml/2006/main">
            <a:r>
              <a:t>Full maturity descriptors:</a:t>
            </a:r>
          </a:p>
          <a:p xmlns:a="http://schemas.openxmlformats.org/drawingml/2006/main">
            <a:r>
              <a:t>L1: No lay involvement. Decisions without public input. L2: Approach defined. Recruitment initiated. NIHR standards reviewed. L3: Lay members appointed. Limited influence. Perspective sought but not embedded. L4: Meaningful: &gt;= 25% lay DAC. Voting rights. Support, remuneration per NIHR. Demonstrably influences. L5: Exemplary in strategic and operational. Lay co-chairs. Diverse. Contributing to engagement. PEDRI aligned.</a:t>
            </a:r>
          </a:p>
          <a:p xmlns:a="http://schemas.openxmlformats.org/drawingml/2006/main">
            <a:r>
              <a:t/>
            </a:r>
          </a:p>
          <a:p xmlns:a="http://schemas.openxmlformats.org/drawingml/2006/main">
            <a:r>
              <a:t>Indicator-specific minimum evidence for Level 4:</a:t>
            </a:r>
          </a:p>
          <a:p xmlns:a="http://schemas.openxmlformats.org/drawingml/2006/main">
            <a:r>
              <a:t>- Lay membership evidence (&gt;=25% where claimed) with role descriptions and voting rights</a:t>
            </a:r>
          </a:p>
          <a:p xmlns:a="http://schemas.openxmlformats.org/drawingml/2006/main">
            <a:r>
              <a:t>- Support/remuneration evidence consistent with NIHR standards</a:t>
            </a:r>
          </a:p>
          <a:p xmlns:a="http://schemas.openxmlformats.org/drawingml/2006/main">
            <a:r>
              <a:t>- Minutes/examples showing lay input influenced decisions</a:t>
            </a:r>
          </a:p>
          <a:p xmlns:a="http://schemas.openxmlformats.org/drawingml/2006/main">
            <a:r>
              <a:t>Suggested use: Select this slide when E.2.1 is relevant to the audience. Invite challenge on both the descriptor progression and whether the evidence would support consistent scoring.</a:t>
            </a:r>
          </a:p>
          <a:p xmlns:a="http://schemas.openxmlformats.org/drawingml/2006/main">
            <a:r>
              <a:t/>
            </a:r>
          </a:p>
          <a:p xmlns:a="http://schemas.openxmlformats.org/drawingml/2006/main">
            <a:r>
              <a:t>[Sources]</a:t>
            </a:r>
          </a:p>
          <a:p xmlns:a="http://schemas.openxmlformats.org/drawingml/2006/main">
            <a:r>
              <a:t>- https://hdrlframework.org/domains/e-public-trust/</a:t>
            </a:r>
          </a:p>
          <a:p xmlns:a="http://schemas.openxmlformats.org/drawingml/2006/main">
            <a:r>
              <a:t>- https://hdrlframework.org/data/hdrl-indicators-v1.json</a:t>
            </a:r>
          </a:p>
          <a:p xmlns:a="http://schemas.openxmlformats.org/drawingml/2006/main">
            <a:r>
              <a:t>- https://hdrlframework.org/framework/maturity-levels/</a:t>
            </a:r>
          </a:p>
          <a:p xmlns:a="http://schemas.openxmlformats.org/drawingml/2006/main">
            <a:r>
              <a:t>- https://hdrlframework.org/framework/using-the-framework/</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Presenter guidance: This indicator-detail slide reproduces the canonical maturity descriptors and indicator-specific Level 4 minimum evidence verbatim from catalogue v1.0.2. It was generated for HDRL Presentation Kit v1.1.0 on 30 July 2026. Framework version: 1.0.1. Canonical source SHA-256: a6d0671c329759474b09f8271ecca487d25f48a6211a6fe286188235a735a4de.</a:t>
            </a:r>
          </a:p>
          <a:p xmlns:a="http://schemas.openxmlformats.org/drawingml/2006/main">
            <a:r>
              <a:t/>
            </a:r>
          </a:p>
          <a:p xmlns:a="http://schemas.openxmlformats.org/drawingml/2006/main">
            <a:r>
              <a:t>Full maturity descriptors:</a:t>
            </a:r>
          </a:p>
          <a:p xmlns:a="http://schemas.openxmlformats.org/drawingml/2006/main">
            <a:r>
              <a:t>L1: No dedicated capacity. Reactive, ad-hoc. L2: Strategy developing. Responsibility assigned. Activities planned. L3: Some activities. Not systematic or evaluated. L4: Dedicated function with budget/staff. Diverse audiences. Evaluated. Two-way dialogue. L5: Comprehensive with multiple channels. Co-designed. Social media. Proactive. Capacity shared.</a:t>
            </a:r>
          </a:p>
          <a:p xmlns:a="http://schemas.openxmlformats.org/drawingml/2006/main">
            <a:r>
              <a:t/>
            </a:r>
          </a:p>
          <a:p xmlns:a="http://schemas.openxmlformats.org/drawingml/2006/main">
            <a:r>
              <a:t>Indicator-specific minimum evidence for Level 4:</a:t>
            </a:r>
          </a:p>
          <a:p xmlns:a="http://schemas.openxmlformats.org/drawingml/2006/main">
            <a:r>
              <a:t>- Dedicated function evidence (staff/budget) and engagement plan</a:t>
            </a:r>
          </a:p>
          <a:p xmlns:a="http://schemas.openxmlformats.org/drawingml/2006/main">
            <a:r>
              <a:t>- Activity log covering diverse audiences + evaluation results</a:t>
            </a:r>
          </a:p>
          <a:p xmlns:a="http://schemas.openxmlformats.org/drawingml/2006/main">
            <a:r>
              <a:t>- Evidence outputs feed back into governance decisions (issues/actions)</a:t>
            </a:r>
          </a:p>
          <a:p xmlns:a="http://schemas.openxmlformats.org/drawingml/2006/main">
            <a:r>
              <a:t>Suggested use: Select this slide when E.2.2 is relevant to the audience. Invite challenge on both the descriptor progression and whether the evidence would support consistent scoring.</a:t>
            </a:r>
          </a:p>
          <a:p xmlns:a="http://schemas.openxmlformats.org/drawingml/2006/main">
            <a:r>
              <a:t/>
            </a:r>
          </a:p>
          <a:p xmlns:a="http://schemas.openxmlformats.org/drawingml/2006/main">
            <a:r>
              <a:t>[Sources]</a:t>
            </a:r>
          </a:p>
          <a:p xmlns:a="http://schemas.openxmlformats.org/drawingml/2006/main">
            <a:r>
              <a:t>- https://hdrlframework.org/domains/e-public-trust/</a:t>
            </a:r>
          </a:p>
          <a:p xmlns:a="http://schemas.openxmlformats.org/drawingml/2006/main">
            <a:r>
              <a:t>- https://hdrlframework.org/data/hdrl-indicators-v1.json</a:t>
            </a:r>
          </a:p>
          <a:p xmlns:a="http://schemas.openxmlformats.org/drawingml/2006/main">
            <a:r>
              <a:t>- https://hdrlframework.org/framework/maturity-levels/</a:t>
            </a:r>
          </a:p>
          <a:p xmlns:a="http://schemas.openxmlformats.org/drawingml/2006/main">
            <a:r>
              <a:t>- https://hdrlframework.org/framework/using-the-framework/</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Presenter guidance: This indicator-detail slide reproduces the canonical maturity descriptors and indicator-specific Level 4 minimum evidence verbatim from catalogue v1.0.2. It was generated for HDRL Presentation Kit v1.1.0 on 30 July 2026. Framework version: 1.0.1. Canonical source SHA-256: a6d0671c329759474b09f8271ecca487d25f48a6211a6fe286188235a735a4de.</a:t>
            </a:r>
          </a:p>
          <a:p xmlns:a="http://schemas.openxmlformats.org/drawingml/2006/main">
            <a:r>
              <a:t/>
            </a:r>
          </a:p>
          <a:p xmlns:a="http://schemas.openxmlformats.org/drawingml/2006/main">
            <a:r>
              <a:t>Full maturity descriptors:</a:t>
            </a:r>
          </a:p>
          <a:p xmlns:a="http://schemas.openxmlformats.org/drawingml/2006/main">
            <a:r>
              <a:t>L1: No mechanism or not operational. Choices not respected. L2: Mechanism exists but incomplete. Some opted-out data may be included. L3: Operational. Opted-out excluded. Audit. Rate monitored. L4: Robust mechanism with routine auditing. Opt-outs are applied consistently across all relevant data flows. Clear public information is available and maintained. L5: Mature preferences management (granular where policy permits). Auditable, timely updates and proactive communications; opt-out rates reported contextually.</a:t>
            </a:r>
          </a:p>
          <a:p xmlns:a="http://schemas.openxmlformats.org/drawingml/2006/main">
            <a:r>
              <a:t/>
            </a:r>
          </a:p>
          <a:p xmlns:a="http://schemas.openxmlformats.org/drawingml/2006/main">
            <a:r>
              <a:t>Indicator-specific minimum evidence for Level 4:</a:t>
            </a:r>
          </a:p>
          <a:p xmlns:a="http://schemas.openxmlformats.org/drawingml/2006/main">
            <a:r>
              <a:t>- Policy and technical design showing opt-outs applied across all relevant data flows</a:t>
            </a:r>
          </a:p>
          <a:p xmlns:a="http://schemas.openxmlformats.org/drawingml/2006/main">
            <a:r>
              <a:t>- Audit evidence (sampling/results) demonstrating correct application</a:t>
            </a:r>
          </a:p>
          <a:p xmlns:a="http://schemas.openxmlformats.org/drawingml/2006/main">
            <a:r>
              <a:t>- Public-facing information (webpages/materials) kept current</a:t>
            </a:r>
          </a:p>
          <a:p xmlns:a="http://schemas.openxmlformats.org/drawingml/2006/main">
            <a:r>
              <a:t>Suggested use: Select this slide when E.3.1 is relevant to the audience. Invite challenge on both the descriptor progression and whether the evidence would support consistent scoring.</a:t>
            </a:r>
          </a:p>
          <a:p xmlns:a="http://schemas.openxmlformats.org/drawingml/2006/main">
            <a:r>
              <a:t/>
            </a:r>
          </a:p>
          <a:p xmlns:a="http://schemas.openxmlformats.org/drawingml/2006/main">
            <a:r>
              <a:t>[Sources]</a:t>
            </a:r>
          </a:p>
          <a:p xmlns:a="http://schemas.openxmlformats.org/drawingml/2006/main">
            <a:r>
              <a:t>- https://hdrlframework.org/domains/e-public-trust/</a:t>
            </a:r>
          </a:p>
          <a:p xmlns:a="http://schemas.openxmlformats.org/drawingml/2006/main">
            <a:r>
              <a:t>- https://hdrlframework.org/data/hdrl-indicators-v1.json</a:t>
            </a:r>
          </a:p>
          <a:p xmlns:a="http://schemas.openxmlformats.org/drawingml/2006/main">
            <a:r>
              <a:t>- https://hdrlframework.org/framework/maturity-levels/</a:t>
            </a:r>
          </a:p>
          <a:p xmlns:a="http://schemas.openxmlformats.org/drawingml/2006/main">
            <a:r>
              <a:t>- https://hdrlframework.org/framework/using-the-framework/</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Presenter guidance: This indicator-detail slide reproduces the canonical maturity descriptors and indicator-specific Level 4 minimum evidence verbatim from catalogue v1.0.2. It was generated for HDRL Presentation Kit v1.1.0 on 30 July 2026. Framework version: 1.0.1. Canonical source SHA-256: a6d0671c329759474b09f8271ecca487d25f48a6211a6fe286188235a735a4de.</a:t>
            </a:r>
          </a:p>
          <a:p xmlns:a="http://schemas.openxmlformats.org/drawingml/2006/main">
            <a:r>
              <a:t/>
            </a:r>
          </a:p>
          <a:p xmlns:a="http://schemas.openxmlformats.org/drawingml/2006/main">
            <a:r>
              <a:t>Full maturity descriptors:</a:t>
            </a:r>
          </a:p>
          <a:p xmlns:a="http://schemas.openxmlformats.org/drawingml/2006/main">
            <a:r>
              <a:t>L1: No articulation. Benefits without visibility. No framework. L2: Framework developing using NDG. Commitment expressed. Initial mechanisms. L3: Benefit articulated using NDG. Examples. Commercial income partially reinvested. Statement required. L4: Clear proposition. NDG methodology applied consistently. Revenue supports public. Principles published. L5: Comprehensive with measurable return. Methodology contributes to sector. Community agreements. Public involved.</a:t>
            </a:r>
          </a:p>
          <a:p xmlns:a="http://schemas.openxmlformats.org/drawingml/2006/main">
            <a:r>
              <a:t/>
            </a:r>
          </a:p>
          <a:p xmlns:a="http://schemas.openxmlformats.org/drawingml/2006/main">
            <a:r>
              <a:t>Indicator-specific minimum evidence for Level 4:</a:t>
            </a:r>
          </a:p>
          <a:p xmlns:a="http://schemas.openxmlformats.org/drawingml/2006/main">
            <a:r>
              <a:t>- Published public benefit framework aligned to NDG (or equivalent) and applied in decisions</a:t>
            </a:r>
          </a:p>
          <a:p xmlns:a="http://schemas.openxmlformats.org/drawingml/2006/main">
            <a:r>
              <a:t>- Evidence of consistent benefit statements in DAC approvals</a:t>
            </a:r>
          </a:p>
          <a:p xmlns:a="http://schemas.openxmlformats.org/drawingml/2006/main">
            <a:r>
              <a:t>- Evidence of reinvestment/use of revenues to support public benefit (where applicable)</a:t>
            </a:r>
          </a:p>
          <a:p xmlns:a="http://schemas.openxmlformats.org/drawingml/2006/main">
            <a:r>
              <a:t>Suggested use: Select this slide when E.3.2 is relevant to the audience. Invite challenge on both the descriptor progression and whether the evidence would support consistent scoring.</a:t>
            </a:r>
          </a:p>
          <a:p xmlns:a="http://schemas.openxmlformats.org/drawingml/2006/main">
            <a:r>
              <a:t/>
            </a:r>
          </a:p>
          <a:p xmlns:a="http://schemas.openxmlformats.org/drawingml/2006/main">
            <a:r>
              <a:t>[Sources]</a:t>
            </a:r>
          </a:p>
          <a:p xmlns:a="http://schemas.openxmlformats.org/drawingml/2006/main">
            <a:r>
              <a:t>- https://hdrlframework.org/domains/e-public-trust/</a:t>
            </a:r>
          </a:p>
          <a:p xmlns:a="http://schemas.openxmlformats.org/drawingml/2006/main">
            <a:r>
              <a:t>- https://hdrlframework.org/data/hdrl-indicators-v1.json</a:t>
            </a:r>
          </a:p>
          <a:p xmlns:a="http://schemas.openxmlformats.org/drawingml/2006/main">
            <a:r>
              <a:t>- https://hdrlframework.org/framework/maturity-levels/</a:t>
            </a:r>
          </a:p>
          <a:p xmlns:a="http://schemas.openxmlformats.org/drawingml/2006/main">
            <a:r>
              <a:t>- https://hdrlframework.org/framework/using-the-framework/</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Presenter guidance: This indicator-detail slide reproduces the canonical maturity descriptors and indicator-specific Level 4 minimum evidence verbatim from catalogue v1.0.2. It was generated for HDRL Presentation Kit v1.1.0 on 30 July 2026. Framework version: 1.0.1. Canonical source SHA-256: a6d0671c329759474b09f8271ecca487d25f48a6211a6fe286188235a735a4de.</a:t>
            </a:r>
          </a:p>
          <a:p xmlns:a="http://schemas.openxmlformats.org/drawingml/2006/main">
            <a:r>
              <a:t/>
            </a:r>
          </a:p>
          <a:p xmlns:a="http://schemas.openxmlformats.org/drawingml/2006/main">
            <a:r>
              <a:t>Full maturity descriptors:</a:t>
            </a:r>
          </a:p>
          <a:p xmlns:a="http://schemas.openxmlformats.org/drawingml/2006/main">
            <a:r>
              <a:t>L1: No meaningful assurance or learning. Issues repeat; accountability weak. L2: Assurance/learning plan exists. Complaints/appeals defined but not embedded. L3: Periodic internal assurance. Learning after incidents; limited visibility. L4: Regular independent review. Systematic learning with published actions. L5: Trusted model. Routine independent assurance; confidence measures tracked; good practice shared.</a:t>
            </a:r>
          </a:p>
          <a:p xmlns:a="http://schemas.openxmlformats.org/drawingml/2006/main">
            <a:r>
              <a:t/>
            </a:r>
          </a:p>
          <a:p xmlns:a="http://schemas.openxmlformats.org/drawingml/2006/main">
            <a:r>
              <a:t>Indicator-specific minimum evidence for Level 4:</a:t>
            </a:r>
          </a:p>
          <a:p xmlns:a="http://schemas.openxmlformats.org/drawingml/2006/main">
            <a:r>
              <a:t>- Independent review/assurance report covering governance and transparency</a:t>
            </a:r>
          </a:p>
          <a:p xmlns:a="http://schemas.openxmlformats.org/drawingml/2006/main">
            <a:r>
              <a:t>- Complaint/incident learning process evidence + published action log</a:t>
            </a:r>
          </a:p>
          <a:p xmlns:a="http://schemas.openxmlformats.org/drawingml/2006/main">
            <a:r>
              <a:t>- Evidence of public feedback mechanisms and responses</a:t>
            </a:r>
          </a:p>
          <a:p xmlns:a="http://schemas.openxmlformats.org/drawingml/2006/main">
            <a:r>
              <a:t>Suggested use: Select this slide when E.3.3 is relevant to the audience. Invite challenge on both the descriptor progression and whether the evidence would support consistent scoring.</a:t>
            </a:r>
          </a:p>
          <a:p xmlns:a="http://schemas.openxmlformats.org/drawingml/2006/main">
            <a:r>
              <a:t/>
            </a:r>
          </a:p>
          <a:p xmlns:a="http://schemas.openxmlformats.org/drawingml/2006/main">
            <a:r>
              <a:t>[Sources]</a:t>
            </a:r>
          </a:p>
          <a:p xmlns:a="http://schemas.openxmlformats.org/drawingml/2006/main">
            <a:r>
              <a:t>- https://hdrlframework.org/domains/e-public-trust/</a:t>
            </a:r>
          </a:p>
          <a:p xmlns:a="http://schemas.openxmlformats.org/drawingml/2006/main">
            <a:r>
              <a:t>- https://hdrlframework.org/data/hdrl-indicators-v1.json</a:t>
            </a:r>
          </a:p>
          <a:p xmlns:a="http://schemas.openxmlformats.org/drawingml/2006/main">
            <a:r>
              <a:t>- https://hdrlframework.org/framework/maturity-levels/</a:t>
            </a:r>
          </a:p>
          <a:p xmlns:a="http://schemas.openxmlformats.org/drawingml/2006/main">
            <a:r>
              <a:t>- https://hdrlframework.org/framework/using-the-framework/</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Presenter guidance: Use this slide to expose the full indicator structure for Domain F. The classifications help organise the framework but do not create external participation requirements. It was generated for HDRL Presentation Kit v1.1.0 on 30 July 2026 from catalogue v1.0.2; canonical source SHA-256: a6d0671c329759474b09f8271ecca487d25f48a6211a6fe286188235a735a4de. Indicators shown: F.1.1 Funding Horizon; F.1.2 Financial Risk Management; F.2.1 Cost Recovery &amp; Pricing; F.2.2 Commercial Revenue &amp; Partnerships; F.3.1 Economic Impact Assessment; F.3.2 Value Demonstration.</a:t>
            </a:r>
          </a:p>
          <a:p xmlns:a="http://schemas.openxmlformats.org/drawingml/2006/main">
            <a:r>
              <a:t>Suggested use: Use as the contents slide for Domain F; follow it with only the indicator-detail slides relevant to the audience.</a:t>
            </a:r>
          </a:p>
          <a:p xmlns:a="http://schemas.openxmlformats.org/drawingml/2006/main">
            <a:r>
              <a:t/>
            </a:r>
          </a:p>
          <a:p xmlns:a="http://schemas.openxmlformats.org/drawingml/2006/main">
            <a:r>
              <a:t>[Sources]</a:t>
            </a:r>
          </a:p>
          <a:p xmlns:a="http://schemas.openxmlformats.org/drawingml/2006/main">
            <a:r>
              <a:t>- https://hdrlframework.org/domains/f-sustainability/</a:t>
            </a:r>
          </a:p>
          <a:p xmlns:a="http://schemas.openxmlformats.org/drawingml/2006/main">
            <a:r>
              <a:t>- https://hdrlframework.org/data/hdrl-indicators-v1.json</a:t>
            </a:r>
          </a:p>
          <a:p xmlns:a="http://schemas.openxmlformats.org/drawingml/2006/main">
            <a:r>
              <a:t>- https://hdrlframework.org/framework/classification/</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Presenter guidance: This indicator-detail slide reproduces the canonical maturity descriptors and indicator-specific Level 4 minimum evidence verbatim from catalogue v1.0.2. It was generated for HDRL Presentation Kit v1.1.0 on 30 July 2026. Framework version: 1.0.1. Canonical source SHA-256: a6d0671c329759474b09f8271ecca487d25f48a6211a6fe286188235a735a4de.</a:t>
            </a:r>
          </a:p>
          <a:p xmlns:a="http://schemas.openxmlformats.org/drawingml/2006/main">
            <a:r>
              <a:t/>
            </a:r>
          </a:p>
          <a:p xmlns:a="http://schemas.openxmlformats.org/drawingml/2006/main">
            <a:r>
              <a:t>Full maturity descriptors:</a:t>
            </a:r>
          </a:p>
          <a:p xmlns:a="http://schemas.openxmlformats.org/drawingml/2006/main">
            <a:r>
              <a:t>L1: Precarious. Short-term grants. Gap within 12 months. L2: Secured 1-2 years. Not baselined. Grant-dependent. L3: Core secured 2-3 years. Mixed baseline/grant. Medium-term concerns. L4: Core &gt;= 3 years. Baseline covers essentials. Grants supplement not sustain. L5: Long-term &gt;= 5 years. Diverse sources. Reserves. Enables innovation.</a:t>
            </a:r>
          </a:p>
          <a:p xmlns:a="http://schemas.openxmlformats.org/drawingml/2006/main">
            <a:r>
              <a:t/>
            </a:r>
          </a:p>
          <a:p xmlns:a="http://schemas.openxmlformats.org/drawingml/2006/main">
            <a:r>
              <a:t>Indicator-specific minimum evidence for Level 4:</a:t>
            </a:r>
          </a:p>
          <a:p xmlns:a="http://schemas.openxmlformats.org/drawingml/2006/main">
            <a:r>
              <a:t>- Budget/funding documents showing &gt;=3-year committed core funding</a:t>
            </a:r>
          </a:p>
          <a:p xmlns:a="http://schemas.openxmlformats.org/drawingml/2006/main">
            <a:r>
              <a:t>- Evidence baseline funding covers essential operations (staff, platform, governance)</a:t>
            </a:r>
          </a:p>
          <a:p xmlns:a="http://schemas.openxmlformats.org/drawingml/2006/main">
            <a:r>
              <a:t>- Financial plan showing grants supplement rather than substitute core funding</a:t>
            </a:r>
          </a:p>
          <a:p xmlns:a="http://schemas.openxmlformats.org/drawingml/2006/main">
            <a:r>
              <a:t>Suggested use: Select this slide when F.1.1 is relevant to the audience. Invite challenge on both the descriptor progression and whether the evidence would support consistent scoring.</a:t>
            </a:r>
          </a:p>
          <a:p xmlns:a="http://schemas.openxmlformats.org/drawingml/2006/main">
            <a:r>
              <a:t/>
            </a:r>
          </a:p>
          <a:p xmlns:a="http://schemas.openxmlformats.org/drawingml/2006/main">
            <a:r>
              <a:t>[Sources]</a:t>
            </a:r>
          </a:p>
          <a:p xmlns:a="http://schemas.openxmlformats.org/drawingml/2006/main">
            <a:r>
              <a:t>- https://hdrlframework.org/domains/f-sustainability/</a:t>
            </a:r>
          </a:p>
          <a:p xmlns:a="http://schemas.openxmlformats.org/drawingml/2006/main">
            <a:r>
              <a:t>- https://hdrlframework.org/data/hdrl-indicators-v1.json</a:t>
            </a:r>
          </a:p>
          <a:p xmlns:a="http://schemas.openxmlformats.org/drawingml/2006/main">
            <a:r>
              <a:t>- https://hdrlframework.org/framework/maturity-levels/</a:t>
            </a:r>
          </a:p>
          <a:p xmlns:a="http://schemas.openxmlformats.org/drawingml/2006/main">
            <a:r>
              <a:t>- https://hdrlframework.org/framework/using-the-framework/</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Presenter guidance: Explain that the 64 indicators are not a checklist to complete mechanically. Units, classifications, descriptors and evidence requirements help teams interpret each judgement in context. The five Foundational Indicators remain proposals within HDRL.</a:t>
            </a:r>
          </a:p>
          <a:p xmlns:a="http://schemas.openxmlformats.org/drawingml/2006/main">
            <a:r>
              <a:t>Suggested use: Useful for audiences asking what sits beneath the eight-domain summary.</a:t>
            </a:r>
          </a:p>
          <a:p xmlns:a="http://schemas.openxmlformats.org/drawingml/2006/main">
            <a:r>
              <a:t/>
            </a:r>
          </a:p>
          <a:p xmlns:a="http://schemas.openxmlformats.org/drawingml/2006/main">
            <a:r>
              <a:t>[Sources]</a:t>
            </a:r>
          </a:p>
          <a:p xmlns:a="http://schemas.openxmlformats.org/drawingml/2006/main">
            <a:r>
              <a:t>- https://hdrlframework.org/framework/classification/</a:t>
            </a:r>
          </a:p>
          <a:p xmlns:a="http://schemas.openxmlformats.org/drawingml/2006/main">
            <a:r>
              <a:t>- https://hdrlframework.org/framework/foundational-requirements/</a:t>
            </a:r>
          </a:p>
          <a:p xmlns:a="http://schemas.openxmlformats.org/drawingml/2006/main">
            <a:r>
              <a:t>- https://hdrlframework.org/framework/using-the-framework/</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Presenter guidance: This indicator-detail slide reproduces the canonical maturity descriptors and indicator-specific Level 4 minimum evidence verbatim from catalogue v1.0.2. It was generated for HDRL Presentation Kit v1.1.0 on 30 July 2026. Framework version: 1.0.1. Canonical source SHA-256: a6d0671c329759474b09f8271ecca487d25f48a6211a6fe286188235a735a4de.</a:t>
            </a:r>
          </a:p>
          <a:p xmlns:a="http://schemas.openxmlformats.org/drawingml/2006/main">
            <a:r>
              <a:t/>
            </a:r>
          </a:p>
          <a:p xmlns:a="http://schemas.openxmlformats.org/drawingml/2006/main">
            <a:r>
              <a:t>Full maturity descriptors:</a:t>
            </a:r>
          </a:p>
          <a:p xmlns:a="http://schemas.openxmlformats.org/drawingml/2006/main">
            <a:r>
              <a:t>L1: No management. Single funder. No contingency. L2: Risks identified. Mitigation discussed. Limited diversification. L3: Basic with risks/mitigations. Some diversification. Minor contingency. L4: Active with register, plans, review. &gt;= 3 sources. 3+ months reserves. L5: Comprehensive resilience. Scenario planning. Counter-cyclical. Enables opportunistic investment.</a:t>
            </a:r>
          </a:p>
          <a:p xmlns:a="http://schemas.openxmlformats.org/drawingml/2006/main">
            <a:r>
              <a:t/>
            </a:r>
          </a:p>
          <a:p xmlns:a="http://schemas.openxmlformats.org/drawingml/2006/main">
            <a:r>
              <a:t>Indicator-specific minimum evidence for Level 4:</a:t>
            </a:r>
          </a:p>
          <a:p xmlns:a="http://schemas.openxmlformats.org/drawingml/2006/main">
            <a:r>
              <a:t>- Financial risk register with owners and review cycle</a:t>
            </a:r>
          </a:p>
          <a:p xmlns:a="http://schemas.openxmlformats.org/drawingml/2006/main">
            <a:r>
              <a:t>- Evidence of diversification (&gt;=3 funding sources) and contingency plans</a:t>
            </a:r>
          </a:p>
          <a:p xmlns:a="http://schemas.openxmlformats.org/drawingml/2006/main">
            <a:r>
              <a:t>- Evidence of minimum reserves or equivalent mitigation (policy + current position)</a:t>
            </a:r>
          </a:p>
          <a:p xmlns:a="http://schemas.openxmlformats.org/drawingml/2006/main">
            <a:r>
              <a:t>Suggested use: Select this slide when F.1.2 is relevant to the audience. Invite challenge on both the descriptor progression and whether the evidence would support consistent scoring.</a:t>
            </a:r>
          </a:p>
          <a:p xmlns:a="http://schemas.openxmlformats.org/drawingml/2006/main">
            <a:r>
              <a:t/>
            </a:r>
          </a:p>
          <a:p xmlns:a="http://schemas.openxmlformats.org/drawingml/2006/main">
            <a:r>
              <a:t>[Sources]</a:t>
            </a:r>
          </a:p>
          <a:p xmlns:a="http://schemas.openxmlformats.org/drawingml/2006/main">
            <a:r>
              <a:t>- https://hdrlframework.org/domains/f-sustainability/</a:t>
            </a:r>
          </a:p>
          <a:p xmlns:a="http://schemas.openxmlformats.org/drawingml/2006/main">
            <a:r>
              <a:t>- https://hdrlframework.org/data/hdrl-indicators-v1.json</a:t>
            </a:r>
          </a:p>
          <a:p xmlns:a="http://schemas.openxmlformats.org/drawingml/2006/main">
            <a:r>
              <a:t>- https://hdrlframework.org/framework/maturity-levels/</a:t>
            </a:r>
          </a:p>
          <a:p xmlns:a="http://schemas.openxmlformats.org/drawingml/2006/main">
            <a:r>
              <a:t>- https://hdrlframework.org/framework/using-the-framework/</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Presenter guidance: This indicator-detail slide reproduces the canonical maturity descriptors and indicator-specific Level 4 minimum evidence verbatim from catalogue v1.0.2. It was generated for HDRL Presentation Kit v1.1.0 on 30 July 2026. Framework version: 1.0.1. Canonical source SHA-256: a6d0671c329759474b09f8271ecca487d25f48a6211a6fe286188235a735a4de.</a:t>
            </a:r>
          </a:p>
          <a:p xmlns:a="http://schemas.openxmlformats.org/drawingml/2006/main">
            <a:r>
              <a:t/>
            </a:r>
          </a:p>
          <a:p xmlns:a="http://schemas.openxmlformats.org/drawingml/2006/main">
            <a:r>
              <a:t>Full maturity descriptors:</a:t>
            </a:r>
          </a:p>
          <a:p xmlns:a="http://schemas.openxmlformats.org/drawingml/2006/main">
            <a:r>
              <a:t>L1: No recovery. Services free/subsidised. True cost unknown. L2: Analysis initiated. Unit costs calculated. Principles discussed. L3: Model with pricing for some services. Partial recovery. Basic IP terms. L4: Comprehensive with rate card. Tiered. &gt;= 50% recovery. IP aligned with Fair Value principles. L5: Transparent, sustainable pricing model (published rate card, justified subsidies, predictable invoicing). Fair Value aligned.</a:t>
            </a:r>
          </a:p>
          <a:p xmlns:a="http://schemas.openxmlformats.org/drawingml/2006/main">
            <a:r>
              <a:t/>
            </a:r>
          </a:p>
          <a:p xmlns:a="http://schemas.openxmlformats.org/drawingml/2006/main">
            <a:r>
              <a:t>Indicator-specific minimum evidence for Level 4:</a:t>
            </a:r>
          </a:p>
          <a:p xmlns:a="http://schemas.openxmlformats.org/drawingml/2006/main">
            <a:r>
              <a:t>- Rate card and cost model documentation (unit cost basis) with governance sign-off</a:t>
            </a:r>
          </a:p>
          <a:p xmlns:a="http://schemas.openxmlformats.org/drawingml/2006/main">
            <a:r>
              <a:t>- Evidence of tiering/subsidy rules and alignment to Fair Value principles</a:t>
            </a:r>
          </a:p>
          <a:p xmlns:a="http://schemas.openxmlformats.org/drawingml/2006/main">
            <a:r>
              <a:t>- Evidence of cost recovery tracking (management accounts)</a:t>
            </a:r>
          </a:p>
          <a:p xmlns:a="http://schemas.openxmlformats.org/drawingml/2006/main">
            <a:r>
              <a:t>Suggested use: Select this slide when F.2.1 is relevant to the audience. Invite challenge on both the descriptor progression and whether the evidence would support consistent scoring.</a:t>
            </a:r>
          </a:p>
          <a:p xmlns:a="http://schemas.openxmlformats.org/drawingml/2006/main">
            <a:r>
              <a:t/>
            </a:r>
          </a:p>
          <a:p xmlns:a="http://schemas.openxmlformats.org/drawingml/2006/main">
            <a:r>
              <a:t>[Sources]</a:t>
            </a:r>
          </a:p>
          <a:p xmlns:a="http://schemas.openxmlformats.org/drawingml/2006/main">
            <a:r>
              <a:t>- https://hdrlframework.org/domains/f-sustainability/</a:t>
            </a:r>
          </a:p>
          <a:p xmlns:a="http://schemas.openxmlformats.org/drawingml/2006/main">
            <a:r>
              <a:t>- https://hdrlframework.org/data/hdrl-indicators-v1.json</a:t>
            </a:r>
          </a:p>
          <a:p xmlns:a="http://schemas.openxmlformats.org/drawingml/2006/main">
            <a:r>
              <a:t>- https://hdrlframework.org/framework/maturity-levels/</a:t>
            </a:r>
          </a:p>
          <a:p xmlns:a="http://schemas.openxmlformats.org/drawingml/2006/main">
            <a:r>
              <a:t>- https://hdrlframework.org/framework/using-the-framework/</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Presenter guidance: This indicator-detail slide reproduces the canonical maturity descriptors and indicator-specific Level 4 minimum evidence verbatim from catalogue v1.0.2. It was generated for HDRL Presentation Kit v1.1.0 on 30 July 2026. Framework version: 1.0.1. Canonical source SHA-256: a6d0671c329759474b09f8271ecca487d25f48a6211a6fe286188235a735a4de.</a:t>
            </a:r>
          </a:p>
          <a:p xmlns:a="http://schemas.openxmlformats.org/drawingml/2006/main">
            <a:r>
              <a:t/>
            </a:r>
          </a:p>
          <a:p xmlns:a="http://schemas.openxmlformats.org/drawingml/2006/main">
            <a:r>
              <a:t>Full maturity descriptors:</a:t>
            </a:r>
          </a:p>
          <a:p xmlns:a="http://schemas.openxmlformats.org/drawingml/2006/main">
            <a:r>
              <a:t>L1: No commercial revenue. No partnership framework. L2: Opportunities identified. Pilots initiated. Principles developing. L3: Some revenue (&lt;10%). Offering exists. Basic agreements. L4: Significant (10-30%). Active pipeline. Competitive. LSSD2 aligned. IP defined. L5: Substantial (&gt;30%). Major partnerships. Sophisticated models. Good practice.</a:t>
            </a:r>
          </a:p>
          <a:p xmlns:a="http://schemas.openxmlformats.org/drawingml/2006/main">
            <a:r>
              <a:t/>
            </a:r>
          </a:p>
          <a:p xmlns:a="http://schemas.openxmlformats.org/drawingml/2006/main">
            <a:r>
              <a:t>Indicator-specific minimum evidence for Level 4:</a:t>
            </a:r>
          </a:p>
          <a:p xmlns:a="http://schemas.openxmlformats.org/drawingml/2006/main">
            <a:r>
              <a:t>- Commercial partnership framework + standard agreements and due diligence process</a:t>
            </a:r>
          </a:p>
          <a:p xmlns:a="http://schemas.openxmlformats.org/drawingml/2006/main">
            <a:r>
              <a:t>- Revenue evidence in the 10--30% range (or relevant threshold) with reporting</a:t>
            </a:r>
          </a:p>
          <a:p xmlns:a="http://schemas.openxmlformats.org/drawingml/2006/main">
            <a:r>
              <a:t>- Evidence of compliance with policy (Fair Value/LSSD2 alignment where relevant)</a:t>
            </a:r>
          </a:p>
          <a:p xmlns:a="http://schemas.openxmlformats.org/drawingml/2006/main">
            <a:r>
              <a:t>Suggested use: Select this slide when F.2.2 is relevant to the audience. Invite challenge on both the descriptor progression and whether the evidence would support consistent scoring.</a:t>
            </a:r>
          </a:p>
          <a:p xmlns:a="http://schemas.openxmlformats.org/drawingml/2006/main">
            <a:r>
              <a:t/>
            </a:r>
          </a:p>
          <a:p xmlns:a="http://schemas.openxmlformats.org/drawingml/2006/main">
            <a:r>
              <a:t>[Sources]</a:t>
            </a:r>
          </a:p>
          <a:p xmlns:a="http://schemas.openxmlformats.org/drawingml/2006/main">
            <a:r>
              <a:t>- https://hdrlframework.org/domains/f-sustainability/</a:t>
            </a:r>
          </a:p>
          <a:p xmlns:a="http://schemas.openxmlformats.org/drawingml/2006/main">
            <a:r>
              <a:t>- https://hdrlframework.org/data/hdrl-indicators-v1.json</a:t>
            </a:r>
          </a:p>
          <a:p xmlns:a="http://schemas.openxmlformats.org/drawingml/2006/main">
            <a:r>
              <a:t>- https://hdrlframework.org/framework/maturity-levels/</a:t>
            </a:r>
          </a:p>
          <a:p xmlns:a="http://schemas.openxmlformats.org/drawingml/2006/main">
            <a:r>
              <a:t>- https://hdrlframework.org/framework/using-the-framework/</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Presenter guidance: This indicator-detail slide reproduces the canonical maturity descriptors and indicator-specific Level 4 minimum evidence verbatim from catalogue v1.0.2. It was generated for HDRL Presentation Kit v1.1.0 on 30 July 2026. Framework version: 1.0.1. Canonical source SHA-256: a6d0671c329759474b09f8271ecca487d25f48a6211a6fe286188235a735a4de.</a:t>
            </a:r>
          </a:p>
          <a:p xmlns:a="http://schemas.openxmlformats.org/drawingml/2006/main">
            <a:r>
              <a:t/>
            </a:r>
          </a:p>
          <a:p xmlns:a="http://schemas.openxmlformats.org/drawingml/2006/main">
            <a:r>
              <a:t>Full maturity descriptors:</a:t>
            </a:r>
          </a:p>
          <a:p xmlns:a="http://schemas.openxmlformats.org/drawingml/2006/main">
            <a:r>
              <a:t>L1: No assessment. Contribution not quantified. L2: Commissioned/planned. Methodology developing. L3: Initial completed. Headlines available. May be limited. L4: Proportionate assessment within 3 years. Methodology documented. Findings published. L5: Regular. Validated. Trajectory tracked. Influences policy. Contributing nationally.</a:t>
            </a:r>
          </a:p>
          <a:p xmlns:a="http://schemas.openxmlformats.org/drawingml/2006/main">
            <a:r>
              <a:t/>
            </a:r>
          </a:p>
          <a:p xmlns:a="http://schemas.openxmlformats.org/drawingml/2006/main">
            <a:r>
              <a:t>Indicator-specific minimum evidence for Level 4:</a:t>
            </a:r>
          </a:p>
          <a:p xmlns:a="http://schemas.openxmlformats.org/drawingml/2006/main">
            <a:r>
              <a:t>- Published economic impact assessment within 3 years (methods + results)</a:t>
            </a:r>
          </a:p>
          <a:p xmlns:a="http://schemas.openxmlformats.org/drawingml/2006/main">
            <a:r>
              <a:t>- Evidence methodology is proportionate and documented</a:t>
            </a:r>
          </a:p>
          <a:p xmlns:a="http://schemas.openxmlformats.org/drawingml/2006/main">
            <a:r>
              <a:t>- Evidence findings inform strategy/investment decisions</a:t>
            </a:r>
          </a:p>
          <a:p xmlns:a="http://schemas.openxmlformats.org/drawingml/2006/main">
            <a:r>
              <a:t>Suggested use: Select this slide when F.3.1 is relevant to the audience. Invite challenge on both the descriptor progression and whether the evidence would support consistent scoring.</a:t>
            </a:r>
          </a:p>
          <a:p xmlns:a="http://schemas.openxmlformats.org/drawingml/2006/main">
            <a:r>
              <a:t/>
            </a:r>
          </a:p>
          <a:p xmlns:a="http://schemas.openxmlformats.org/drawingml/2006/main">
            <a:r>
              <a:t>[Sources]</a:t>
            </a:r>
          </a:p>
          <a:p xmlns:a="http://schemas.openxmlformats.org/drawingml/2006/main">
            <a:r>
              <a:t>- https://hdrlframework.org/domains/f-sustainability/</a:t>
            </a:r>
          </a:p>
          <a:p xmlns:a="http://schemas.openxmlformats.org/drawingml/2006/main">
            <a:r>
              <a:t>- https://hdrlframework.org/data/hdrl-indicators-v1.json</a:t>
            </a:r>
          </a:p>
          <a:p xmlns:a="http://schemas.openxmlformats.org/drawingml/2006/main">
            <a:r>
              <a:t>- https://hdrlframework.org/framework/maturity-levels/</a:t>
            </a:r>
          </a:p>
          <a:p xmlns:a="http://schemas.openxmlformats.org/drawingml/2006/main">
            <a:r>
              <a:t>- https://hdrlframework.org/framework/using-the-framework/</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Presenter guidance: This indicator-detail slide reproduces the canonical maturity descriptors and indicator-specific Level 4 minimum evidence verbatim from catalogue v1.0.2. It was generated for HDRL Presentation Kit v1.1.0 on 30 July 2026. Framework version: 1.0.1. Canonical source SHA-256: a6d0671c329759474b09f8271ecca487d25f48a6211a6fe286188235a735a4de.</a:t>
            </a:r>
          </a:p>
          <a:p xmlns:a="http://schemas.openxmlformats.org/drawingml/2006/main">
            <a:r>
              <a:t/>
            </a:r>
          </a:p>
          <a:p xmlns:a="http://schemas.openxmlformats.org/drawingml/2006/main">
            <a:r>
              <a:t>Full maturity descriptors:</a:t>
            </a:r>
          </a:p>
          <a:p xmlns:a="http://schemas.openxmlformats.org/drawingml/2006/main">
            <a:r>
              <a:t>L1: No systematic demonstration. Benefits claimed not evidenced. L2: Proposition articulated. Case studies developing. Metrics defined. L3: Portfolio of case studies. Metrics tracked. Communicated. L4: Comprehensive framework with multiple dimensions. Regular reporting. Supports funding case. L5: Sophisticated with attribution. ROI quantified. Influences policy. Framework shared.</a:t>
            </a:r>
          </a:p>
          <a:p xmlns:a="http://schemas.openxmlformats.org/drawingml/2006/main">
            <a:r>
              <a:t/>
            </a:r>
          </a:p>
          <a:p xmlns:a="http://schemas.openxmlformats.org/drawingml/2006/main">
            <a:r>
              <a:t>Indicator-specific minimum evidence for Level 4:</a:t>
            </a:r>
          </a:p>
          <a:p xmlns:a="http://schemas.openxmlformats.org/drawingml/2006/main">
            <a:r>
              <a:t>- Value framework with defined dimensions and metrics</a:t>
            </a:r>
          </a:p>
          <a:p xmlns:a="http://schemas.openxmlformats.org/drawingml/2006/main">
            <a:r>
              <a:t>- Regular reporting outputs (dashboards/reports) linked to activities</a:t>
            </a:r>
          </a:p>
          <a:p xmlns:a="http://schemas.openxmlformats.org/drawingml/2006/main">
            <a:r>
              <a:t>- Case studies linked to metrics (attribution narrative)</a:t>
            </a:r>
          </a:p>
          <a:p xmlns:a="http://schemas.openxmlformats.org/drawingml/2006/main">
            <a:r>
              <a:t>Suggested use: Select this slide when F.3.2 is relevant to the audience. Invite challenge on both the descriptor progression and whether the evidence would support consistent scoring.</a:t>
            </a:r>
          </a:p>
          <a:p xmlns:a="http://schemas.openxmlformats.org/drawingml/2006/main">
            <a:r>
              <a:t/>
            </a:r>
          </a:p>
          <a:p xmlns:a="http://schemas.openxmlformats.org/drawingml/2006/main">
            <a:r>
              <a:t>[Sources]</a:t>
            </a:r>
          </a:p>
          <a:p xmlns:a="http://schemas.openxmlformats.org/drawingml/2006/main">
            <a:r>
              <a:t>- https://hdrlframework.org/domains/f-sustainability/</a:t>
            </a:r>
          </a:p>
          <a:p xmlns:a="http://schemas.openxmlformats.org/drawingml/2006/main">
            <a:r>
              <a:t>- https://hdrlframework.org/data/hdrl-indicators-v1.json</a:t>
            </a:r>
          </a:p>
          <a:p xmlns:a="http://schemas.openxmlformats.org/drawingml/2006/main">
            <a:r>
              <a:t>- https://hdrlframework.org/framework/maturity-levels/</a:t>
            </a:r>
          </a:p>
          <a:p xmlns:a="http://schemas.openxmlformats.org/drawingml/2006/main">
            <a:r>
              <a:t>- https://hdrlframework.org/framework/using-the-framework/</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Presenter guidance: Use this slide to expose the full indicator structure for Domain G. The classifications help organise the framework but do not create external participation requirements. It was generated for HDRL Presentation Kit v1.1.0 on 30 July 2026 from catalogue v1.0.2; canonical source SHA-256: a6d0671c329759474b09f8271ecca487d25f48a6211a6fe286188235a735a4de. Indicators shown: G.1.1 Staff Capacity; G.1.2 Staff Retention &amp; Development; G.1.3 Strategic Workforce Planning; G.2.1 Role Definition &amp; Professionalization; G.2.2 Technical Skills; G.3.1 Service Orientation; G.3.2 Collaboration &amp; Knowledge Sharing.</a:t>
            </a:r>
          </a:p>
          <a:p xmlns:a="http://schemas.openxmlformats.org/drawingml/2006/main">
            <a:r>
              <a:t>Suggested use: Use as the contents slide for Domain G; follow it with only the indicator-detail slides relevant to the audience.</a:t>
            </a:r>
          </a:p>
          <a:p xmlns:a="http://schemas.openxmlformats.org/drawingml/2006/main">
            <a:r>
              <a:t/>
            </a:r>
          </a:p>
          <a:p xmlns:a="http://schemas.openxmlformats.org/drawingml/2006/main">
            <a:r>
              <a:t>[Sources]</a:t>
            </a:r>
          </a:p>
          <a:p xmlns:a="http://schemas.openxmlformats.org/drawingml/2006/main">
            <a:r>
              <a:t>- https://hdrlframework.org/domains/g-workforce-culture/</a:t>
            </a:r>
          </a:p>
          <a:p xmlns:a="http://schemas.openxmlformats.org/drawingml/2006/main">
            <a:r>
              <a:t>- https://hdrlframework.org/data/hdrl-indicators-v1.json</a:t>
            </a:r>
          </a:p>
          <a:p xmlns:a="http://schemas.openxmlformats.org/drawingml/2006/main">
            <a:r>
              <a:t>- https://hdrlframework.org/framework/classification/</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Presenter guidance: This indicator-detail slide reproduces the canonical maturity descriptors and indicator-specific Level 4 minimum evidence verbatim from catalogue v1.0.2. It was generated for HDRL Presentation Kit v1.1.0 on 30 July 2026. Framework version: 1.0.1. Canonical source SHA-256: a6d0671c329759474b09f8271ecca487d25f48a6211a6fe286188235a735a4de.</a:t>
            </a:r>
          </a:p>
          <a:p xmlns:a="http://schemas.openxmlformats.org/drawingml/2006/main">
            <a:r>
              <a:t/>
            </a:r>
          </a:p>
          <a:p xmlns:a="http://schemas.openxmlformats.org/drawingml/2006/main">
            <a:r>
              <a:t>Full maturity descriptors:</a:t>
            </a:r>
          </a:p>
          <a:p xmlns:a="http://schemas.openxmlformats.org/drawingml/2006/main">
            <a:r>
              <a:t>L1: Critical shortages. Key roles vacant. Insufficient. High temp reliance. L2: Challenges identified. Recruitment underway. Below requirements. L3: Adequate for core. Constraints in peak/specialist. Vacancy &lt;15%. L4: Meets requirements with headroom. Vacancy &lt;10%. Planning enables recruitment. L5: Optimal with strategic capacity. Vacancy &lt;5%. Strong pipeline. Flexible surge.</a:t>
            </a:r>
          </a:p>
          <a:p xmlns:a="http://schemas.openxmlformats.org/drawingml/2006/main">
            <a:r>
              <a:t/>
            </a:r>
          </a:p>
          <a:p xmlns:a="http://schemas.openxmlformats.org/drawingml/2006/main">
            <a:r>
              <a:t>Indicator-specific minimum evidence for Level 4:</a:t>
            </a:r>
          </a:p>
          <a:p xmlns:a="http://schemas.openxmlformats.org/drawingml/2006/main">
            <a:r>
              <a:t>- Workforce plan and org chart showing staffing meets requirements with headroom</a:t>
            </a:r>
          </a:p>
          <a:p xmlns:a="http://schemas.openxmlformats.org/drawingml/2006/main">
            <a:r>
              <a:t>- Vacancy and recruitment metrics showing &lt;10% vacancy rate (or equivalent)</a:t>
            </a:r>
          </a:p>
          <a:p xmlns:a="http://schemas.openxmlformats.org/drawingml/2006/main">
            <a:r>
              <a:t>- Evidence of capability to manage peaks (rota/surge plan, prioritisation)</a:t>
            </a:r>
          </a:p>
          <a:p xmlns:a="http://schemas.openxmlformats.org/drawingml/2006/main">
            <a:r>
              <a:t>Suggested use: Select this slide when G.1.1 is relevant to the audience. Invite challenge on both the descriptor progression and whether the evidence would support consistent scoring.</a:t>
            </a:r>
          </a:p>
          <a:p xmlns:a="http://schemas.openxmlformats.org/drawingml/2006/main">
            <a:r>
              <a:t/>
            </a:r>
          </a:p>
          <a:p xmlns:a="http://schemas.openxmlformats.org/drawingml/2006/main">
            <a:r>
              <a:t>[Sources]</a:t>
            </a:r>
          </a:p>
          <a:p xmlns:a="http://schemas.openxmlformats.org/drawingml/2006/main">
            <a:r>
              <a:t>- https://hdrlframework.org/domains/g-workforce-culture/</a:t>
            </a:r>
          </a:p>
          <a:p xmlns:a="http://schemas.openxmlformats.org/drawingml/2006/main">
            <a:r>
              <a:t>- https://hdrlframework.org/data/hdrl-indicators-v1.json</a:t>
            </a:r>
          </a:p>
          <a:p xmlns:a="http://schemas.openxmlformats.org/drawingml/2006/main">
            <a:r>
              <a:t>- https://hdrlframework.org/framework/maturity-levels/</a:t>
            </a:r>
          </a:p>
          <a:p xmlns:a="http://schemas.openxmlformats.org/drawingml/2006/main">
            <a:r>
              <a:t>- https://hdrlframework.org/framework/using-the-framework/</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Presenter guidance: This indicator-detail slide reproduces the canonical maturity descriptors and indicator-specific Level 4 minimum evidence verbatim from catalogue v1.0.2. It was generated for HDRL Presentation Kit v1.1.0 on 30 July 2026. Framework version: 1.0.1. Canonical source SHA-256: a6d0671c329759474b09f8271ecca487d25f48a6211a6fe286188235a735a4de.</a:t>
            </a:r>
          </a:p>
          <a:p xmlns:a="http://schemas.openxmlformats.org/drawingml/2006/main">
            <a:r>
              <a:t/>
            </a:r>
          </a:p>
          <a:p xmlns:a="http://schemas.openxmlformats.org/drawingml/2006/main">
            <a:r>
              <a:t>Full maturity descriptors:</a:t>
            </a:r>
          </a:p>
          <a:p xmlns:a="http://schemas.openxmlformats.org/drawingml/2006/main">
            <a:r>
              <a:t>L1: High turnover. Limited development. Knowledge lost. L2: Concerns identified. Opportunities expanding. Exit interviews informing. L3: Moderate (&lt;20% turnover). Pathways exist. Some progression. L4: Good (&lt;15%). Clear pathways. Regular review. Succession identified. Satisfaction surveyed. L5: Excellent (&lt;10%). Employer of choice. Comprehensive development. Alumni network.</a:t>
            </a:r>
          </a:p>
          <a:p xmlns:a="http://schemas.openxmlformats.org/drawingml/2006/main">
            <a:r>
              <a:t/>
            </a:r>
          </a:p>
          <a:p xmlns:a="http://schemas.openxmlformats.org/drawingml/2006/main">
            <a:r>
              <a:t>Indicator-specific minimum evidence for Level 4:</a:t>
            </a:r>
          </a:p>
          <a:p xmlns:a="http://schemas.openxmlformats.org/drawingml/2006/main">
            <a:r>
              <a:t>- Turnover metrics showing &lt;15% with breakdown by role</a:t>
            </a:r>
          </a:p>
          <a:p xmlns:a="http://schemas.openxmlformats.org/drawingml/2006/main">
            <a:r>
              <a:t>- Career pathways and development offer evidence (CPD plans, training records)</a:t>
            </a:r>
          </a:p>
          <a:p xmlns:a="http://schemas.openxmlformats.org/drawingml/2006/main">
            <a:r>
              <a:t>- Staff satisfaction survey results and actions</a:t>
            </a:r>
          </a:p>
          <a:p xmlns:a="http://schemas.openxmlformats.org/drawingml/2006/main">
            <a:r>
              <a:t>Suggested use: Select this slide when G.1.2 is relevant to the audience. Invite challenge on both the descriptor progression and whether the evidence would support consistent scoring.</a:t>
            </a:r>
          </a:p>
          <a:p xmlns:a="http://schemas.openxmlformats.org/drawingml/2006/main">
            <a:r>
              <a:t/>
            </a:r>
          </a:p>
          <a:p xmlns:a="http://schemas.openxmlformats.org/drawingml/2006/main">
            <a:r>
              <a:t>[Sources]</a:t>
            </a:r>
          </a:p>
          <a:p xmlns:a="http://schemas.openxmlformats.org/drawingml/2006/main">
            <a:r>
              <a:t>- https://hdrlframework.org/domains/g-workforce-culture/</a:t>
            </a:r>
          </a:p>
          <a:p xmlns:a="http://schemas.openxmlformats.org/drawingml/2006/main">
            <a:r>
              <a:t>- https://hdrlframework.org/data/hdrl-indicators-v1.json</a:t>
            </a:r>
          </a:p>
          <a:p xmlns:a="http://schemas.openxmlformats.org/drawingml/2006/main">
            <a:r>
              <a:t>- https://hdrlframework.org/framework/maturity-levels/</a:t>
            </a:r>
          </a:p>
          <a:p xmlns:a="http://schemas.openxmlformats.org/drawingml/2006/main">
            <a:r>
              <a:t>- https://hdrlframework.org/framework/using-the-framework/</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Presenter guidance: This indicator-detail slide reproduces the canonical maturity descriptors and indicator-specific Level 4 minimum evidence verbatim from catalogue v1.0.2. It was generated for HDRL Presentation Kit v1.1.0 on 30 July 2026. Framework version: 1.0.1. Canonical source SHA-256: a6d0671c329759474b09f8271ecca487d25f48a6211a6fe286188235a735a4de.</a:t>
            </a:r>
          </a:p>
          <a:p xmlns:a="http://schemas.openxmlformats.org/drawingml/2006/main">
            <a:r>
              <a:t/>
            </a:r>
          </a:p>
          <a:p xmlns:a="http://schemas.openxmlformats.org/drawingml/2006/main">
            <a:r>
              <a:t>Full maturity descriptors:</a:t>
            </a:r>
          </a:p>
          <a:p xmlns:a="http://schemas.openxmlformats.org/drawingml/2006/main">
            <a:r>
              <a:t>L1: No planning. Reactive recruitment. No future view. L2: Planning initiated. Workforce profiled. Requirements scoped. L3: Basic 1-2 year plan. Key gaps identified. Annual review. L4: Comprehensive 3+ years aligned to strategy. Scenario planning. Pipeline development. L5: Sophisticated with workforce as asset. Long-term pipelines. Integrated with financial. Contributing nationally.</a:t>
            </a:r>
          </a:p>
          <a:p xmlns:a="http://schemas.openxmlformats.org/drawingml/2006/main">
            <a:r>
              <a:t/>
            </a:r>
          </a:p>
          <a:p xmlns:a="http://schemas.openxmlformats.org/drawingml/2006/main">
            <a:r>
              <a:t>Indicator-specific minimum evidence for Level 4:</a:t>
            </a:r>
          </a:p>
          <a:p xmlns:a="http://schemas.openxmlformats.org/drawingml/2006/main">
            <a:r>
              <a:t>- 3+ year workforce plan aligned to strategy with scenario elements</a:t>
            </a:r>
          </a:p>
          <a:p xmlns:a="http://schemas.openxmlformats.org/drawingml/2006/main">
            <a:r>
              <a:t>- Pipeline development evidence (training partnerships, apprenticeships)</a:t>
            </a:r>
          </a:p>
          <a:p xmlns:a="http://schemas.openxmlformats.org/drawingml/2006/main">
            <a:r>
              <a:t>- Annual review evidence and tracked delivery against plan</a:t>
            </a:r>
          </a:p>
          <a:p xmlns:a="http://schemas.openxmlformats.org/drawingml/2006/main">
            <a:r>
              <a:t>Suggested use: Select this slide when G.1.3 is relevant to the audience. Invite challenge on both the descriptor progression and whether the evidence would support consistent scoring.</a:t>
            </a:r>
          </a:p>
          <a:p xmlns:a="http://schemas.openxmlformats.org/drawingml/2006/main">
            <a:r>
              <a:t/>
            </a:r>
          </a:p>
          <a:p xmlns:a="http://schemas.openxmlformats.org/drawingml/2006/main">
            <a:r>
              <a:t>[Sources]</a:t>
            </a:r>
          </a:p>
          <a:p xmlns:a="http://schemas.openxmlformats.org/drawingml/2006/main">
            <a:r>
              <a:t>- https://hdrlframework.org/domains/g-workforce-culture/</a:t>
            </a:r>
          </a:p>
          <a:p xmlns:a="http://schemas.openxmlformats.org/drawingml/2006/main">
            <a:r>
              <a:t>- https://hdrlframework.org/data/hdrl-indicators-v1.json</a:t>
            </a:r>
          </a:p>
          <a:p xmlns:a="http://schemas.openxmlformats.org/drawingml/2006/main">
            <a:r>
              <a:t>- https://hdrlframework.org/framework/maturity-levels/</a:t>
            </a:r>
          </a:p>
          <a:p xmlns:a="http://schemas.openxmlformats.org/drawingml/2006/main">
            <a:r>
              <a:t>- https://hdrlframework.org/framework/using-the-framework/</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Presenter guidance: This indicator-detail slide reproduces the canonical maturity descriptors and indicator-specific Level 4 minimum evidence verbatim from catalogue v1.0.2. It was generated for HDRL Presentation Kit v1.1.0 on 30 July 2026. Framework version: 1.0.1. Canonical source SHA-256: a6d0671c329759474b09f8271ecca487d25f48a6211a6fe286188235a735a4de.</a:t>
            </a:r>
          </a:p>
          <a:p xmlns:a="http://schemas.openxmlformats.org/drawingml/2006/main">
            <a:r>
              <a:t/>
            </a:r>
          </a:p>
          <a:p xmlns:a="http://schemas.openxmlformats.org/drawingml/2006/main">
            <a:r>
              <a:t>Full maturity descriptors:</a:t>
            </a:r>
          </a:p>
          <a:p xmlns:a="http://schemas.openxmlformats.org/drawingml/2006/main">
            <a:r>
              <a:t>L1: Undefined. Staff outside competencies. No framework. L2: Definitions developing. Frameworks reviewed. Gap analysis. L3: Key roles defined. Framework for some. Job families emerging. L4: Comprehensive aligned to DDaT/SFIA. All mapped. Competency informs development. L5: Mature professional workforce. Contributing to standards. Recognised leader.</a:t>
            </a:r>
          </a:p>
          <a:p xmlns:a="http://schemas.openxmlformats.org/drawingml/2006/main">
            <a:r>
              <a:t/>
            </a:r>
          </a:p>
          <a:p xmlns:a="http://schemas.openxmlformats.org/drawingml/2006/main">
            <a:r>
              <a:t>Indicator-specific minimum evidence for Level 4:</a:t>
            </a:r>
          </a:p>
          <a:p xmlns:a="http://schemas.openxmlformats.org/drawingml/2006/main">
            <a:r>
              <a:t>- Role framework mapped to DDaT/SFIA (or equivalent) across all roles</a:t>
            </a:r>
          </a:p>
          <a:p xmlns:a="http://schemas.openxmlformats.org/drawingml/2006/main">
            <a:r>
              <a:t>- Job families and competency-based development evidence</a:t>
            </a:r>
          </a:p>
          <a:p xmlns:a="http://schemas.openxmlformats.org/drawingml/2006/main">
            <a:r>
              <a:t>- Evidence recruitment and performance processes use the framework</a:t>
            </a:r>
          </a:p>
          <a:p xmlns:a="http://schemas.openxmlformats.org/drawingml/2006/main">
            <a:r>
              <a:t>Suggested use: Select this slide when G.2.1 is relevant to the audience. Invite challenge on both the descriptor progression and whether the evidence would support consistent scoring.</a:t>
            </a:r>
          </a:p>
          <a:p xmlns:a="http://schemas.openxmlformats.org/drawingml/2006/main">
            <a:r>
              <a:t/>
            </a:r>
          </a:p>
          <a:p xmlns:a="http://schemas.openxmlformats.org/drawingml/2006/main">
            <a:r>
              <a:t>[Sources]</a:t>
            </a:r>
          </a:p>
          <a:p xmlns:a="http://schemas.openxmlformats.org/drawingml/2006/main">
            <a:r>
              <a:t>- https://hdrlframework.org/domains/g-workforce-culture/</a:t>
            </a:r>
          </a:p>
          <a:p xmlns:a="http://schemas.openxmlformats.org/drawingml/2006/main">
            <a:r>
              <a:t>- https://hdrlframework.org/data/hdrl-indicators-v1.json</a:t>
            </a:r>
          </a:p>
          <a:p xmlns:a="http://schemas.openxmlformats.org/drawingml/2006/main">
            <a:r>
              <a:t>- https://hdrlframework.org/framework/maturity-levels/</a:t>
            </a:r>
          </a:p>
          <a:p xmlns:a="http://schemas.openxmlformats.org/drawingml/2006/main">
            <a:r>
              <a:t>- https://hdrlframework.org/framework/using-the-framework/</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Presenter guidance: Describe the progression as ordered maturity, not a pass/fail scale. A higher level requires increasingly formal, measured and externally credible evidence.</a:t>
            </a:r>
          </a:p>
          <a:p xmlns:a="http://schemas.openxmlformats.org/drawingml/2006/main">
            <a:r>
              <a:t>Suggested use: Use when explaining how scoring works.</a:t>
            </a:r>
          </a:p>
          <a:p xmlns:a="http://schemas.openxmlformats.org/drawingml/2006/main">
            <a:r>
              <a:t/>
            </a:r>
          </a:p>
          <a:p xmlns:a="http://schemas.openxmlformats.org/drawingml/2006/main">
            <a:r>
              <a:t>[Sources]</a:t>
            </a:r>
          </a:p>
          <a:p xmlns:a="http://schemas.openxmlformats.org/drawingml/2006/main">
            <a:r>
              <a:t>- https://hdrlframework.org/framework/maturity-levels/</a:t>
            </a:r>
          </a:p>
          <a:p xmlns:a="http://schemas.openxmlformats.org/drawingml/2006/main">
            <a:r>
              <a:t>- https://hdrlframework.org/framework/using-the-framework/</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Presenter guidance: This indicator-detail slide reproduces the canonical maturity descriptors and indicator-specific Level 4 minimum evidence verbatim from catalogue v1.0.2. It was generated for HDRL Presentation Kit v1.1.0 on 30 July 2026. Framework version: 1.0.1. Canonical source SHA-256: a6d0671c329759474b09f8271ecca487d25f48a6211a6fe286188235a735a4de.</a:t>
            </a:r>
          </a:p>
          <a:p xmlns:a="http://schemas.openxmlformats.org/drawingml/2006/main">
            <a:r>
              <a:t/>
            </a:r>
          </a:p>
          <a:p xmlns:a="http://schemas.openxmlformats.org/drawingml/2006/main">
            <a:r>
              <a:t>Full maturity descriptors:</a:t>
            </a:r>
          </a:p>
          <a:p xmlns:a="http://schemas.openxmlformats.org/drawingml/2006/main">
            <a:r>
              <a:t>L1: Critical gaps (engineering, governance, analysis, AI/ML). Limited specialist access. L2: Assessment completed. Priority training. Development underway. Gaps remain. L3: Core skills present. Development programme. Specialists via partnerships. L4: Comprehensive across engineering, governance, security, analysis, data science/AI. Skills matrix. CPD. L5: Advanced including AI/ML, federated, PETs. Contributing to standards. Attracts talent.</a:t>
            </a:r>
          </a:p>
          <a:p xmlns:a="http://schemas.openxmlformats.org/drawingml/2006/main">
            <a:r>
              <a:t/>
            </a:r>
          </a:p>
          <a:p xmlns:a="http://schemas.openxmlformats.org/drawingml/2006/main">
            <a:r>
              <a:t>Indicator-specific minimum evidence for Level 4:</a:t>
            </a:r>
          </a:p>
          <a:p xmlns:a="http://schemas.openxmlformats.org/drawingml/2006/main">
            <a:r>
              <a:t>- Skills matrix covering engineering, governance, security, analysis, data science/AI</a:t>
            </a:r>
          </a:p>
          <a:p xmlns:a="http://schemas.openxmlformats.org/drawingml/2006/main">
            <a:r>
              <a:t>- Evidence of training/CPD and specialist access where required</a:t>
            </a:r>
          </a:p>
          <a:p xmlns:a="http://schemas.openxmlformats.org/drawingml/2006/main">
            <a:r>
              <a:t>- Assessment evidence showing coverage of required competencies</a:t>
            </a:r>
          </a:p>
          <a:p xmlns:a="http://schemas.openxmlformats.org/drawingml/2006/main">
            <a:r>
              <a:t>Suggested use: Select this slide when G.2.2 is relevant to the audience. Invite challenge on both the descriptor progression and whether the evidence would support consistent scoring.</a:t>
            </a:r>
          </a:p>
          <a:p xmlns:a="http://schemas.openxmlformats.org/drawingml/2006/main">
            <a:r>
              <a:t/>
            </a:r>
          </a:p>
          <a:p xmlns:a="http://schemas.openxmlformats.org/drawingml/2006/main">
            <a:r>
              <a:t>[Sources]</a:t>
            </a:r>
          </a:p>
          <a:p xmlns:a="http://schemas.openxmlformats.org/drawingml/2006/main">
            <a:r>
              <a:t>- https://hdrlframework.org/domains/g-workforce-culture/</a:t>
            </a:r>
          </a:p>
          <a:p xmlns:a="http://schemas.openxmlformats.org/drawingml/2006/main">
            <a:r>
              <a:t>- https://hdrlframework.org/data/hdrl-indicators-v1.json</a:t>
            </a:r>
          </a:p>
          <a:p xmlns:a="http://schemas.openxmlformats.org/drawingml/2006/main">
            <a:r>
              <a:t>- https://hdrlframework.org/framework/maturity-levels/</a:t>
            </a:r>
          </a:p>
          <a:p xmlns:a="http://schemas.openxmlformats.org/drawingml/2006/main">
            <a:r>
              <a:t>- https://hdrlframework.org/framework/using-the-framework/</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Presenter guidance: This indicator-detail slide reproduces the canonical maturity descriptors and indicator-specific Level 4 minimum evidence verbatim from catalogue v1.0.2. It was generated for HDRL Presentation Kit v1.1.0 on 30 July 2026. Framework version: 1.0.1. Canonical source SHA-256: a6d0671c329759474b09f8271ecca487d25f48a6211a6fe286188235a735a4de.</a:t>
            </a:r>
          </a:p>
          <a:p xmlns:a="http://schemas.openxmlformats.org/drawingml/2006/main">
            <a:r>
              <a:t/>
            </a:r>
          </a:p>
          <a:p xmlns:a="http://schemas.openxmlformats.org/drawingml/2006/main">
            <a:r>
              <a:t>Full maturity descriptors:</a:t>
            </a:r>
          </a:p>
          <a:p xmlns:a="http://schemas.openxmlformats.org/drawingml/2006/main">
            <a:r>
              <a:t>L1: "Computer says no". Requests as burden. Defensive. L2: Improvement priority. Feedback collected. Culture change initiated. L3: Improving. Feedback reviewed. Some embrace service culture. L4: Embedded. Needs prioritised. "How can we help?" Satisfaction tracked. Standards published. L5: Exemplary with proactive engagement. Empowered staff. Continuous improvement. Externally recognised.</a:t>
            </a:r>
          </a:p>
          <a:p xmlns:a="http://schemas.openxmlformats.org/drawingml/2006/main">
            <a:r>
              <a:t/>
            </a:r>
          </a:p>
          <a:p xmlns:a="http://schemas.openxmlformats.org/drawingml/2006/main">
            <a:r>
              <a:t>Indicator-specific minimum evidence for Level 4:</a:t>
            </a:r>
          </a:p>
          <a:p xmlns:a="http://schemas.openxmlformats.org/drawingml/2006/main">
            <a:r>
              <a:t>- Service standards published + evidence of adherence (tickets, SLAs, metrics)</a:t>
            </a:r>
          </a:p>
          <a:p xmlns:a="http://schemas.openxmlformats.org/drawingml/2006/main">
            <a:r>
              <a:t>- User satisfaction survey results and improvement actions</a:t>
            </a:r>
          </a:p>
          <a:p xmlns:a="http://schemas.openxmlformats.org/drawingml/2006/main">
            <a:r>
              <a:t>- Evidence of service culture embedded (training, leadership messages, behaviours)</a:t>
            </a:r>
          </a:p>
          <a:p xmlns:a="http://schemas.openxmlformats.org/drawingml/2006/main">
            <a:r>
              <a:t>Suggested use: Select this slide when G.3.1 is relevant to the audience. Invite challenge on both the descriptor progression and whether the evidence would support consistent scoring.</a:t>
            </a:r>
          </a:p>
          <a:p xmlns:a="http://schemas.openxmlformats.org/drawingml/2006/main">
            <a:r>
              <a:t/>
            </a:r>
          </a:p>
          <a:p xmlns:a="http://schemas.openxmlformats.org/drawingml/2006/main">
            <a:r>
              <a:t>[Sources]</a:t>
            </a:r>
          </a:p>
          <a:p xmlns:a="http://schemas.openxmlformats.org/drawingml/2006/main">
            <a:r>
              <a:t>- https://hdrlframework.org/domains/g-workforce-culture/</a:t>
            </a:r>
          </a:p>
          <a:p xmlns:a="http://schemas.openxmlformats.org/drawingml/2006/main">
            <a:r>
              <a:t>- https://hdrlframework.org/data/hdrl-indicators-v1.json</a:t>
            </a:r>
          </a:p>
          <a:p xmlns:a="http://schemas.openxmlformats.org/drawingml/2006/main">
            <a:r>
              <a:t>- https://hdrlframework.org/framework/maturity-levels/</a:t>
            </a:r>
          </a:p>
          <a:p xmlns:a="http://schemas.openxmlformats.org/drawingml/2006/main">
            <a:r>
              <a:t>- https://hdrlframework.org/framework/using-the-framework/</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Presenter guidance: This indicator-detail slide reproduces the canonical maturity descriptors and indicator-specific Level 4 minimum evidence verbatim from catalogue v1.0.2. It was generated for HDRL Presentation Kit v1.1.0 on 30 July 2026. Framework version: 1.0.1. Canonical source SHA-256: a6d0671c329759474b09f8271ecca487d25f48a6211a6fe286188235a735a4de.</a:t>
            </a:r>
          </a:p>
          <a:p xmlns:a="http://schemas.openxmlformats.org/drawingml/2006/main">
            <a:r>
              <a:t/>
            </a:r>
          </a:p>
          <a:p xmlns:a="http://schemas.openxmlformats.org/drawingml/2006/main">
            <a:r>
              <a:t>Full maturity descriptors:</a:t>
            </a:r>
          </a:p>
          <a:p xmlns:a="http://schemas.openxmlformats.org/drawingml/2006/main">
            <a:r>
              <a:t>L1: Siloed. Limited collaboration. Knowledge held by individuals. L2: Improvement identified. Knowledge management started. Cross-team emerging. L3: Regular cross-team. Knowledge documented. Some external collaboration. L4: Strong collaborative culture. Communities of practice. Knowledge accessible. UK/international networks. L5: Collaborative leadership. Anchors networks. Knowledge flows. Attracts opportunities.</a:t>
            </a:r>
          </a:p>
          <a:p xmlns:a="http://schemas.openxmlformats.org/drawingml/2006/main">
            <a:r>
              <a:t/>
            </a:r>
          </a:p>
          <a:p xmlns:a="http://schemas.openxmlformats.org/drawingml/2006/main">
            <a:r>
              <a:t>Indicator-specific minimum evidence for Level 4:</a:t>
            </a:r>
          </a:p>
          <a:p xmlns:a="http://schemas.openxmlformats.org/drawingml/2006/main">
            <a:r>
              <a:t>- Communities of practice/knowledge base evidence + participation records</a:t>
            </a:r>
          </a:p>
          <a:p xmlns:a="http://schemas.openxmlformats.org/drawingml/2006/main">
            <a:r>
              <a:t>- Knowledge management artefacts (wikis, SOP repositories) with usage stats</a:t>
            </a:r>
          </a:p>
          <a:p xmlns:a="http://schemas.openxmlformats.org/drawingml/2006/main">
            <a:r>
              <a:t>- Evidence of UK/international network participation</a:t>
            </a:r>
          </a:p>
          <a:p xmlns:a="http://schemas.openxmlformats.org/drawingml/2006/main">
            <a:r>
              <a:t>Suggested use: Select this slide when G.3.2 is relevant to the audience. Invite challenge on both the descriptor progression and whether the evidence would support consistent scoring.</a:t>
            </a:r>
          </a:p>
          <a:p xmlns:a="http://schemas.openxmlformats.org/drawingml/2006/main">
            <a:r>
              <a:t/>
            </a:r>
          </a:p>
          <a:p xmlns:a="http://schemas.openxmlformats.org/drawingml/2006/main">
            <a:r>
              <a:t>[Sources]</a:t>
            </a:r>
          </a:p>
          <a:p xmlns:a="http://schemas.openxmlformats.org/drawingml/2006/main">
            <a:r>
              <a:t>- https://hdrlframework.org/domains/g-workforce-culture/</a:t>
            </a:r>
          </a:p>
          <a:p xmlns:a="http://schemas.openxmlformats.org/drawingml/2006/main">
            <a:r>
              <a:t>- https://hdrlframework.org/data/hdrl-indicators-v1.json</a:t>
            </a:r>
          </a:p>
          <a:p xmlns:a="http://schemas.openxmlformats.org/drawingml/2006/main">
            <a:r>
              <a:t>- https://hdrlframework.org/framework/maturity-levels/</a:t>
            </a:r>
          </a:p>
          <a:p xmlns:a="http://schemas.openxmlformats.org/drawingml/2006/main">
            <a:r>
              <a:t>- https://hdrlframework.org/framework/using-the-framework/</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Presenter guidance: Use this slide to expose the full indicator structure for Domain H. The classifications help organise the framework but do not create external participation requirements. It was generated for HDRL Presentation Kit v1.1.0 on 30 July 2026 from catalogue v1.0.2; canonical source SHA-256: a6d0671c329759474b09f8271ecca487d25f48a6211a6fe286188235a735a4de. Indicators shown: H.1.1 SDE Architecture &amp; Standards; H.1.2 User Environment &amp; Experience; H.2.1 Compute Scalability; H.2.2 Storage &amp; Data Management; H.3.1 Security Certification &amp; Audit; H.3.2 Security Operations; H.3.3 Privacy-Enhancing Technologies; H.4.1 ML/AI Platform Capability; H.4.2 Responsible AI Practices.</a:t>
            </a:r>
          </a:p>
          <a:p xmlns:a="http://schemas.openxmlformats.org/drawingml/2006/main">
            <a:r>
              <a:t>Suggested use: Use as the contents slide for Domain H; follow it with only the indicator-detail slides relevant to the audience.</a:t>
            </a:r>
          </a:p>
          <a:p xmlns:a="http://schemas.openxmlformats.org/drawingml/2006/main">
            <a:r>
              <a:t/>
            </a:r>
          </a:p>
          <a:p xmlns:a="http://schemas.openxmlformats.org/drawingml/2006/main">
            <a:r>
              <a:t>[Sources]</a:t>
            </a:r>
          </a:p>
          <a:p xmlns:a="http://schemas.openxmlformats.org/drawingml/2006/main">
            <a:r>
              <a:t>- https://hdrlframework.org/domains/h-infrastructure/</a:t>
            </a:r>
          </a:p>
          <a:p xmlns:a="http://schemas.openxmlformats.org/drawingml/2006/main">
            <a:r>
              <a:t>- https://hdrlframework.org/data/hdrl-indicators-v1.json</a:t>
            </a:r>
          </a:p>
          <a:p xmlns:a="http://schemas.openxmlformats.org/drawingml/2006/main">
            <a:r>
              <a:t>- https://hdrlframework.org/framework/classification/</a:t>
            </a:r>
          </a:p>
          <a:p xmlns:a="http://schemas.openxmlformats.org/drawingml/2006/main">
            <a:r>
              <a:t>- https://hdrlframework.org/framework/foundational-requirements/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Presenter guidance: This indicator-detail slide reproduces the canonical maturity descriptors and indicator-specific Level 4 minimum evidence verbatim from catalogue v1.0.2. It was generated for HDRL Presentation Kit v1.1.0 on 30 July 2026. Framework version: 1.0.1. Canonical source SHA-256: a6d0671c329759474b09f8271ecca487d25f48a6211a6fe286188235a735a4de.</a:t>
            </a:r>
          </a:p>
          <a:p xmlns:a="http://schemas.openxmlformats.org/drawingml/2006/main">
            <a:r>
              <a:t/>
            </a:r>
          </a:p>
          <a:p xmlns:a="http://schemas.openxmlformats.org/drawingml/2006/main">
            <a:r>
              <a:t>Full maturity descriptors:</a:t>
            </a:r>
          </a:p>
          <a:p xmlns:a="http://schemas.openxmlformats.org/drawingml/2006/main">
            <a:r>
              <a:t>L1: No dedicated SDE. Ad-hoc access. Controls inconsistent. L2: SDE developing. Architecture defined. NHS SDE specs and SATRE reviewed. L3: Operational meeting basic requirements. ISO 27001 in progress. Some gaps vs gold-standard/SATRE. L4: Mature meeting NHS SDE gold-standard and SATRE mandatory. ISO 27001. DEA accredited. L5: Advanced exceeding baseline. Most SATRE recommended. Enables emerging uses. Contributing to UK standards.</a:t>
            </a:r>
          </a:p>
          <a:p xmlns:a="http://schemas.openxmlformats.org/drawingml/2006/main">
            <a:r>
              <a:t/>
            </a:r>
          </a:p>
          <a:p xmlns:a="http://schemas.openxmlformats.org/drawingml/2006/main">
            <a:r>
              <a:t>Indicator-specific minimum evidence for Level 4:</a:t>
            </a:r>
          </a:p>
          <a:p xmlns:a="http://schemas.openxmlformats.org/drawingml/2006/main">
            <a:r>
              <a:t>- Architecture documentation showing compliance with NHS SDE specs and SATRE mandatory controls</a:t>
            </a:r>
          </a:p>
          <a:p xmlns:a="http://schemas.openxmlformats.org/drawingml/2006/main">
            <a:r>
              <a:t>- ISO 27001 certificate (scope includes service) and DEA accreditation evidence</a:t>
            </a:r>
          </a:p>
          <a:p xmlns:a="http://schemas.openxmlformats.org/drawingml/2006/main">
            <a:r>
              <a:t>- Independent gap assessment evidence and remediation status</a:t>
            </a:r>
          </a:p>
          <a:p xmlns:a="http://schemas.openxmlformats.org/drawingml/2006/main">
            <a:r>
              <a:t>Suggested use: Select this slide when H.1.1 is relevant to the audience. Invite challenge on both the descriptor progression and whether the evidence would support consistent scoring.</a:t>
            </a:r>
          </a:p>
          <a:p xmlns:a="http://schemas.openxmlformats.org/drawingml/2006/main">
            <a:r>
              <a:t/>
            </a:r>
          </a:p>
          <a:p xmlns:a="http://schemas.openxmlformats.org/drawingml/2006/main">
            <a:r>
              <a:t>[Sources]</a:t>
            </a:r>
          </a:p>
          <a:p xmlns:a="http://schemas.openxmlformats.org/drawingml/2006/main">
            <a:r>
              <a:t>- https://hdrlframework.org/domains/h-infrastructure/</a:t>
            </a:r>
          </a:p>
          <a:p xmlns:a="http://schemas.openxmlformats.org/drawingml/2006/main">
            <a:r>
              <a:t>- https://hdrlframework.org/data/hdrl-indicators-v1.json</a:t>
            </a:r>
          </a:p>
          <a:p xmlns:a="http://schemas.openxmlformats.org/drawingml/2006/main">
            <a:r>
              <a:t>- https://hdrlframework.org/framework/maturity-levels/</a:t>
            </a:r>
          </a:p>
          <a:p xmlns:a="http://schemas.openxmlformats.org/drawingml/2006/main">
            <a:r>
              <a:t>- https://hdrlframework.org/framework/using-the-framework/</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Presenter guidance: This indicator-detail slide reproduces the canonical maturity descriptors and indicator-specific Level 4 minimum evidence verbatim from catalogue v1.0.2. It was generated for HDRL Presentation Kit v1.1.0 on 30 July 2026. Framework version: 1.0.1. Canonical source SHA-256: a6d0671c329759474b09f8271ecca487d25f48a6211a6fe286188235a735a4de.</a:t>
            </a:r>
          </a:p>
          <a:p xmlns:a="http://schemas.openxmlformats.org/drawingml/2006/main">
            <a:r>
              <a:t/>
            </a:r>
          </a:p>
          <a:p xmlns:a="http://schemas.openxmlformats.org/drawingml/2006/main">
            <a:r>
              <a:t>Full maturity descriptors:</a:t>
            </a:r>
          </a:p>
          <a:p xmlns:a="http://schemas.openxmlformats.org/drawingml/2006/main">
            <a:r>
              <a:t>L1: Poor experience. Difficult access. Tools outdated. Significant complaints. L2: Issues identified. Roadmap defined. Upgrades underway. L3: Functional. Standard tools (R, Python, SQL). Process works but cumbersome. L4: Good with modern environment. Tools updated. Onboarding &lt;1 day. Satisfaction tracked. L5: Excellent matching commercial platforms. Rich tools. Rapid onboarding. &gt;= 80% satisfaction.</a:t>
            </a:r>
          </a:p>
          <a:p xmlns:a="http://schemas.openxmlformats.org/drawingml/2006/main">
            <a:r>
              <a:t/>
            </a:r>
          </a:p>
          <a:p xmlns:a="http://schemas.openxmlformats.org/drawingml/2006/main">
            <a:r>
              <a:t>Indicator-specific minimum evidence for Level 4:</a:t>
            </a:r>
          </a:p>
          <a:p xmlns:a="http://schemas.openxmlformats.org/drawingml/2006/main">
            <a:r>
              <a:t>- Onboarding metrics showing &lt;1 day for standard users + process evidence</a:t>
            </a:r>
          </a:p>
          <a:p xmlns:a="http://schemas.openxmlformats.org/drawingml/2006/main">
            <a:r>
              <a:t>- Tooling/environment list showing modern, maintained stack</a:t>
            </a:r>
          </a:p>
          <a:p xmlns:a="http://schemas.openxmlformats.org/drawingml/2006/main">
            <a:r>
              <a:t>- Satisfaction survey results and improvement actions</a:t>
            </a:r>
          </a:p>
          <a:p xmlns:a="http://schemas.openxmlformats.org/drawingml/2006/main">
            <a:r>
              <a:t>Suggested use: Select this slide when H.1.2 is relevant to the audience. Invite challenge on both the descriptor progression and whether the evidence would support consistent scoring.</a:t>
            </a:r>
          </a:p>
          <a:p xmlns:a="http://schemas.openxmlformats.org/drawingml/2006/main">
            <a:r>
              <a:t/>
            </a:r>
          </a:p>
          <a:p xmlns:a="http://schemas.openxmlformats.org/drawingml/2006/main">
            <a:r>
              <a:t>[Sources]</a:t>
            </a:r>
          </a:p>
          <a:p xmlns:a="http://schemas.openxmlformats.org/drawingml/2006/main">
            <a:r>
              <a:t>- https://hdrlframework.org/domains/h-infrastructure/</a:t>
            </a:r>
          </a:p>
          <a:p xmlns:a="http://schemas.openxmlformats.org/drawingml/2006/main">
            <a:r>
              <a:t>- https://hdrlframework.org/data/hdrl-indicators-v1.json</a:t>
            </a:r>
          </a:p>
          <a:p xmlns:a="http://schemas.openxmlformats.org/drawingml/2006/main">
            <a:r>
              <a:t>- https://hdrlframework.org/framework/maturity-levels/</a:t>
            </a:r>
          </a:p>
          <a:p xmlns:a="http://schemas.openxmlformats.org/drawingml/2006/main">
            <a:r>
              <a:t>- https://hdrlframework.org/framework/using-the-framework/</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Presenter guidance: This indicator-detail slide reproduces the canonical maturity descriptors and indicator-specific Level 4 minimum evidence verbatim from catalogue v1.0.2. It was generated for HDRL Presentation Kit v1.1.0 on 30 July 2026. Framework version: 1.0.1. Canonical source SHA-256: a6d0671c329759474b09f8271ecca487d25f48a6211a6fe286188235a735a4de.</a:t>
            </a:r>
          </a:p>
          <a:p xmlns:a="http://schemas.openxmlformats.org/drawingml/2006/main">
            <a:r>
              <a:t/>
            </a:r>
          </a:p>
          <a:p xmlns:a="http://schemas.openxmlformats.org/drawingml/2006/main">
            <a:r>
              <a:t>Full maturity descriptors:</a:t>
            </a:r>
          </a:p>
          <a:p xmlns:a="http://schemas.openxmlformats.org/drawingml/2006/main">
            <a:r>
              <a:t>L1: Severely limited. Analysis constrained. Frequent delays/failures. L2: Assessed. Upgrade requirements defined. Cloud/HPC evaluated. L3: Adequate for standard. Queuing for intensive. GPU limited. Cloud/HPC for exceptions. L4: Scalable meeting demand with headroom. GPU for AI/ML. Scaling pathway. Cost management. L5: Elastic auto-scaling. Advanced GPU. Cost-optimised. Benchmarked internationally.</a:t>
            </a:r>
          </a:p>
          <a:p xmlns:a="http://schemas.openxmlformats.org/drawingml/2006/main">
            <a:r>
              <a:t/>
            </a:r>
          </a:p>
          <a:p xmlns:a="http://schemas.openxmlformats.org/drawingml/2006/main">
            <a:r>
              <a:t>Indicator-specific minimum evidence for Level 4:</a:t>
            </a:r>
          </a:p>
          <a:p xmlns:a="http://schemas.openxmlformats.org/drawingml/2006/main">
            <a:r>
              <a:t>- Capacity and utilisation metrics showing headroom + scaling pathway</a:t>
            </a:r>
          </a:p>
          <a:p xmlns:a="http://schemas.openxmlformats.org/drawingml/2006/main">
            <a:r>
              <a:t>- GPU availability evidence for AI/ML where required</a:t>
            </a:r>
          </a:p>
          <a:p xmlns:a="http://schemas.openxmlformats.org/drawingml/2006/main">
            <a:r>
              <a:t>- Cost management evidence (chargeback/showback, monitoring)</a:t>
            </a:r>
          </a:p>
          <a:p xmlns:a="http://schemas.openxmlformats.org/drawingml/2006/main">
            <a:r>
              <a:t>Suggested use: Select this slide when H.2.1 is relevant to the audience. Invite challenge on both the descriptor progression and whether the evidence would support consistent scoring.</a:t>
            </a:r>
          </a:p>
          <a:p xmlns:a="http://schemas.openxmlformats.org/drawingml/2006/main">
            <a:r>
              <a:t/>
            </a:r>
          </a:p>
          <a:p xmlns:a="http://schemas.openxmlformats.org/drawingml/2006/main">
            <a:r>
              <a:t>[Sources]</a:t>
            </a:r>
          </a:p>
          <a:p xmlns:a="http://schemas.openxmlformats.org/drawingml/2006/main">
            <a:r>
              <a:t>- https://hdrlframework.org/domains/h-infrastructure/</a:t>
            </a:r>
          </a:p>
          <a:p xmlns:a="http://schemas.openxmlformats.org/drawingml/2006/main">
            <a:r>
              <a:t>- https://hdrlframework.org/data/hdrl-indicators-v1.json</a:t>
            </a:r>
          </a:p>
          <a:p xmlns:a="http://schemas.openxmlformats.org/drawingml/2006/main">
            <a:r>
              <a:t>- https://hdrlframework.org/framework/maturity-levels/</a:t>
            </a:r>
          </a:p>
          <a:p xmlns:a="http://schemas.openxmlformats.org/drawingml/2006/main">
            <a:r>
              <a:t>- https://hdrlframework.org/framework/using-the-framework/</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Presenter guidance: This indicator-detail slide reproduces the canonical maturity descriptors and indicator-specific Level 4 minimum evidence verbatim from catalogue v1.0.2. It was generated for HDRL Presentation Kit v1.1.0 on 30 July 2026. Framework version: 1.0.1. Canonical source SHA-256: a6d0671c329759474b09f8271ecca487d25f48a6211a6fe286188235a735a4de.</a:t>
            </a:r>
          </a:p>
          <a:p xmlns:a="http://schemas.openxmlformats.org/drawingml/2006/main">
            <a:r>
              <a:t/>
            </a:r>
          </a:p>
          <a:p xmlns:a="http://schemas.openxmlformats.org/drawingml/2006/main">
            <a:r>
              <a:t>Full maturity descriptors:</a:t>
            </a:r>
          </a:p>
          <a:p xmlns:a="http://schemas.openxmlformats.org/drawingml/2006/main">
            <a:r>
              <a:t>L1: Constrained. Retention unclear. No tiering. Costs unmanaged. L2: Assessment completed. Tiered strategy. Retention developing. L3: Adequate with tiering. Retention operational. Costs monitored. L4: Scalable. Comprehensive lifecycle. Costs optimised. Backup/DR tested. L5: Advanced with automated tiering/lifecycle. Costs benchmarked. Multi-site resilience.</a:t>
            </a:r>
          </a:p>
          <a:p xmlns:a="http://schemas.openxmlformats.org/drawingml/2006/main">
            <a:r>
              <a:t/>
            </a:r>
          </a:p>
          <a:p xmlns:a="http://schemas.openxmlformats.org/drawingml/2006/main">
            <a:r>
              <a:t>Indicator-specific minimum evidence for Level 4:</a:t>
            </a:r>
          </a:p>
          <a:p xmlns:a="http://schemas.openxmlformats.org/drawingml/2006/main">
            <a:r>
              <a:t>- Storage lifecycle policy (tiering, retention) + implementation evidence</a:t>
            </a:r>
          </a:p>
          <a:p xmlns:a="http://schemas.openxmlformats.org/drawingml/2006/main">
            <a:r>
              <a:t>- Backup/DR test results and audit trail</a:t>
            </a:r>
          </a:p>
          <a:p xmlns:a="http://schemas.openxmlformats.org/drawingml/2006/main">
            <a:r>
              <a:t>- Cost optimisation evidence (monitoring, tiering usage)</a:t>
            </a:r>
          </a:p>
          <a:p xmlns:a="http://schemas.openxmlformats.org/drawingml/2006/main">
            <a:r>
              <a:t>Suggested use: Select this slide when H.2.2 is relevant to the audience. Invite challenge on both the descriptor progression and whether the evidence would support consistent scoring.</a:t>
            </a:r>
          </a:p>
          <a:p xmlns:a="http://schemas.openxmlformats.org/drawingml/2006/main">
            <a:r>
              <a:t/>
            </a:r>
          </a:p>
          <a:p xmlns:a="http://schemas.openxmlformats.org/drawingml/2006/main">
            <a:r>
              <a:t>[Sources]</a:t>
            </a:r>
          </a:p>
          <a:p xmlns:a="http://schemas.openxmlformats.org/drawingml/2006/main">
            <a:r>
              <a:t>- https://hdrlframework.org/domains/h-infrastructure/</a:t>
            </a:r>
          </a:p>
          <a:p xmlns:a="http://schemas.openxmlformats.org/drawingml/2006/main">
            <a:r>
              <a:t>- https://hdrlframework.org/data/hdrl-indicators-v1.json</a:t>
            </a:r>
          </a:p>
          <a:p xmlns:a="http://schemas.openxmlformats.org/drawingml/2006/main">
            <a:r>
              <a:t>- https://hdrlframework.org/framework/maturity-levels/</a:t>
            </a:r>
          </a:p>
          <a:p xmlns:a="http://schemas.openxmlformats.org/drawingml/2006/main">
            <a:r>
              <a:t>- https://hdrlframework.org/framework/using-the-framework/</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Presenter guidance: This indicator-detail slide reproduces the canonical maturity descriptors and indicator-specific Level 4 minimum evidence verbatim from catalogue v1.0.2. It was generated for HDRL Presentation Kit v1.1.0 on 30 July 2026. Framework version: 1.0.1. Canonical source SHA-256: a6d0671c329759474b09f8271ecca487d25f48a6211a6fe286188235a735a4de.</a:t>
            </a:r>
          </a:p>
          <a:p xmlns:a="http://schemas.openxmlformats.org/drawingml/2006/main">
            <a:r>
              <a:t/>
            </a:r>
          </a:p>
          <a:p xmlns:a="http://schemas.openxmlformats.org/drawingml/2006/main">
            <a:r>
              <a:t>Full maturity descriptors:</a:t>
            </a:r>
          </a:p>
          <a:p xmlns:a="http://schemas.openxmlformats.org/drawingml/2006/main">
            <a:r>
              <a:t>L1: No certification. Controls undocumented/untested. L2: Assessment initiated. Gap analysis vs ISO 27001. Remediation plan. L3: Controls implemented. ISO 27001 in progress. Penetration testing. Incident process defined. L4: ISO 27001 certified (full scope). Annual penetration with remediation. Incident management. DEA accredited. L5: Continuous assurance and independent testing. Demonstrable security outcomes; additional certifications as appropriate.</a:t>
            </a:r>
          </a:p>
          <a:p xmlns:a="http://schemas.openxmlformats.org/drawingml/2006/main">
            <a:r>
              <a:t/>
            </a:r>
          </a:p>
          <a:p xmlns:a="http://schemas.openxmlformats.org/drawingml/2006/main">
            <a:r>
              <a:t>Indicator-specific minimum evidence for Level 4:</a:t>
            </a:r>
          </a:p>
          <a:p xmlns:a="http://schemas.openxmlformats.org/drawingml/2006/main">
            <a:r>
              <a:t>- ISO 27001 certificate (full scope) + annual penetration test summary with remediation evidence</a:t>
            </a:r>
          </a:p>
          <a:p xmlns:a="http://schemas.openxmlformats.org/drawingml/2006/main">
            <a:r>
              <a:t>- Incident management SOP + exercised/tested evidence</a:t>
            </a:r>
          </a:p>
          <a:p xmlns:a="http://schemas.openxmlformats.org/drawingml/2006/main">
            <a:r>
              <a:t>- DEA accreditation evidence (where applicable)</a:t>
            </a:r>
          </a:p>
          <a:p xmlns:a="http://schemas.openxmlformats.org/drawingml/2006/main">
            <a:r>
              <a:t>Suggested use: Select this slide when H.3.1 is relevant to the audience. Invite challenge on both the descriptor progression and whether the evidence would support consistent scoring.</a:t>
            </a:r>
          </a:p>
          <a:p xmlns:a="http://schemas.openxmlformats.org/drawingml/2006/main">
            <a:r>
              <a:t/>
            </a:r>
          </a:p>
          <a:p xmlns:a="http://schemas.openxmlformats.org/drawingml/2006/main">
            <a:r>
              <a:t>[Sources]</a:t>
            </a:r>
          </a:p>
          <a:p xmlns:a="http://schemas.openxmlformats.org/drawingml/2006/main">
            <a:r>
              <a:t>- https://hdrlframework.org/domains/h-infrastructure/</a:t>
            </a:r>
          </a:p>
          <a:p xmlns:a="http://schemas.openxmlformats.org/drawingml/2006/main">
            <a:r>
              <a:t>- https://hdrlframework.org/data/hdrl-indicators-v1.json</a:t>
            </a:r>
          </a:p>
          <a:p xmlns:a="http://schemas.openxmlformats.org/drawingml/2006/main">
            <a:r>
              <a:t>- https://hdrlframework.org/framework/maturity-levels/</a:t>
            </a:r>
          </a:p>
          <a:p xmlns:a="http://schemas.openxmlformats.org/drawingml/2006/main">
            <a:r>
              <a:t>- https://hdrlframework.org/framework/using-the-framework/</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Presenter guidance: This indicator-detail slide reproduces the canonical maturity descriptors and indicator-specific Level 4 minimum evidence verbatim from catalogue v1.0.2. It was generated for HDRL Presentation Kit v1.1.0 on 30 July 2026. Framework version: 1.0.1. Canonical source SHA-256: a6d0671c329759474b09f8271ecca487d25f48a6211a6fe286188235a735a4de.</a:t>
            </a:r>
          </a:p>
          <a:p xmlns:a="http://schemas.openxmlformats.org/drawingml/2006/main">
            <a:r>
              <a:t/>
            </a:r>
          </a:p>
          <a:p xmlns:a="http://schemas.openxmlformats.org/drawingml/2006/main">
            <a:r>
              <a:t>Full maturity descriptors:</a:t>
            </a:r>
          </a:p>
          <a:p xmlns:a="http://schemas.openxmlformats.org/drawingml/2006/main">
            <a:r>
              <a:t>L1: No dedicated ops. Monitoring ad-hoc. Incident response untested. L2: Function identified. Monitoring implementing. Incident plan drafted. L3: Basic ops monitoring key systems. Incident plan documented. L4: Mature with comprehensive monitoring. 24/7 alerting. Incident tested. Metrics reported. L5: Advanced with threat intelligence. Proactive hunting. Automated response. Benchmarked.</a:t>
            </a:r>
          </a:p>
          <a:p xmlns:a="http://schemas.openxmlformats.org/drawingml/2006/main">
            <a:r>
              <a:t/>
            </a:r>
          </a:p>
          <a:p xmlns:a="http://schemas.openxmlformats.org/drawingml/2006/main">
            <a:r>
              <a:t>Indicator-specific minimum evidence for Level 4:</a:t>
            </a:r>
          </a:p>
          <a:p xmlns:a="http://schemas.openxmlformats.org/drawingml/2006/main">
            <a:r>
              <a:t>- Monitoring/alerting evidence (coverage, 24/7 or equivalent) and runbooks</a:t>
            </a:r>
          </a:p>
          <a:p xmlns:a="http://schemas.openxmlformats.org/drawingml/2006/main">
            <a:r>
              <a:t>- Incident response exercises and lessons learned documentation</a:t>
            </a:r>
          </a:p>
          <a:p xmlns:a="http://schemas.openxmlformats.org/drawingml/2006/main">
            <a:r>
              <a:t>- Security ops KPIs reported (MTTD/MTTR, patch cadence)</a:t>
            </a:r>
          </a:p>
          <a:p xmlns:a="http://schemas.openxmlformats.org/drawingml/2006/main">
            <a:r>
              <a:t>Suggested use: Select this slide when H.3.2 is relevant to the audience. Invite challenge on both the descriptor progression and whether the evidence would support consistent scoring.</a:t>
            </a:r>
          </a:p>
          <a:p xmlns:a="http://schemas.openxmlformats.org/drawingml/2006/main">
            <a:r>
              <a:t/>
            </a:r>
          </a:p>
          <a:p xmlns:a="http://schemas.openxmlformats.org/drawingml/2006/main">
            <a:r>
              <a:t>[Sources]</a:t>
            </a:r>
          </a:p>
          <a:p xmlns:a="http://schemas.openxmlformats.org/drawingml/2006/main">
            <a:r>
              <a:t>- https://hdrlframework.org/domains/h-infrastructure/</a:t>
            </a:r>
          </a:p>
          <a:p xmlns:a="http://schemas.openxmlformats.org/drawingml/2006/main">
            <a:r>
              <a:t>- https://hdrlframework.org/data/hdrl-indicators-v1.json</a:t>
            </a:r>
          </a:p>
          <a:p xmlns:a="http://schemas.openxmlformats.org/drawingml/2006/main">
            <a:r>
              <a:t>- https://hdrlframework.org/framework/maturity-levels/</a:t>
            </a:r>
          </a:p>
          <a:p xmlns:a="http://schemas.openxmlformats.org/drawingml/2006/main">
            <a:r>
              <a:t>- https://hdrlframework.org/framework/using-the-framework/</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Presenter guidance: Use the three distinctions explicitly. A service can possess a capability but lack published evidence, or have the capability documented but lack operating headroom.</a:t>
            </a:r>
          </a:p>
          <a:p xmlns:a="http://schemas.openxmlformats.org/drawingml/2006/main">
            <a:r>
              <a:t>Suggested use: Use in practical or methodological briefings.</a:t>
            </a:r>
          </a:p>
          <a:p xmlns:a="http://schemas.openxmlformats.org/drawingml/2006/main">
            <a:r>
              <a:t/>
            </a:r>
          </a:p>
          <a:p xmlns:a="http://schemas.openxmlformats.org/drawingml/2006/main">
            <a:r>
              <a:t>[Sources]</a:t>
            </a:r>
          </a:p>
          <a:p xmlns:a="http://schemas.openxmlformats.org/drawingml/2006/main">
            <a:r>
              <a:t>- https://hdrlframework.org/framework/using-the-framework/</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Presenter guidance: This indicator-detail slide reproduces the canonical maturity descriptors and indicator-specific Level 4 minimum evidence verbatim from catalogue v1.0.2. It was generated for HDRL Presentation Kit v1.1.0 on 30 July 2026. Framework version: 1.0.1. Canonical source SHA-256: a6d0671c329759474b09f8271ecca487d25f48a6211a6fe286188235a735a4de.</a:t>
            </a:r>
          </a:p>
          <a:p xmlns:a="http://schemas.openxmlformats.org/drawingml/2006/main">
            <a:r>
              <a:t/>
            </a:r>
          </a:p>
          <a:p xmlns:a="http://schemas.openxmlformats.org/drawingml/2006/main">
            <a:r>
              <a:t>Full maturity descriptors:</a:t>
            </a:r>
          </a:p>
          <a:p xmlns:a="http://schemas.openxmlformats.org/drawingml/2006/main">
            <a:r>
              <a:t>L1: No PETs. All analysis requires pseudonymised data in secure environment. L2: Options assessed. Federated/differential privacy pilots planned. L3: Selected capabilities (DataSHIELD, federated). Limited use cases. L4: Routinely available (federated, secure computation, differential privacy). Support. Governance. L5: Advanced with multiple technologies. PET default where appropriate. Contributing to standards.</a:t>
            </a:r>
          </a:p>
          <a:p xmlns:a="http://schemas.openxmlformats.org/drawingml/2006/main">
            <a:r>
              <a:t/>
            </a:r>
          </a:p>
          <a:p xmlns:a="http://schemas.openxmlformats.org/drawingml/2006/main">
            <a:r>
              <a:t>Indicator-specific minimum evidence for Level 4:</a:t>
            </a:r>
          </a:p>
          <a:p xmlns:a="http://schemas.openxmlformats.org/drawingml/2006/main">
            <a:r>
              <a:t>- Documented PET services available (federation, DP, secure computation) and governance</a:t>
            </a:r>
          </a:p>
          <a:p xmlns:a="http://schemas.openxmlformats.org/drawingml/2006/main">
            <a:r>
              <a:t>- Use case evidence showing PETs used routinely where appropriate</a:t>
            </a:r>
          </a:p>
          <a:p xmlns:a="http://schemas.openxmlformats.org/drawingml/2006/main">
            <a:r>
              <a:t>- Risk assessment templates/policies supporting PET selection</a:t>
            </a:r>
          </a:p>
          <a:p xmlns:a="http://schemas.openxmlformats.org/drawingml/2006/main">
            <a:r>
              <a:t>Suggested use: Select this slide when H.3.3 is relevant to the audience. Invite challenge on both the descriptor progression and whether the evidence would support consistent scoring.</a:t>
            </a:r>
          </a:p>
          <a:p xmlns:a="http://schemas.openxmlformats.org/drawingml/2006/main">
            <a:r>
              <a:t/>
            </a:r>
          </a:p>
          <a:p xmlns:a="http://schemas.openxmlformats.org/drawingml/2006/main">
            <a:r>
              <a:t>[Sources]</a:t>
            </a:r>
          </a:p>
          <a:p xmlns:a="http://schemas.openxmlformats.org/drawingml/2006/main">
            <a:r>
              <a:t>- https://hdrlframework.org/domains/h-infrastructure/</a:t>
            </a:r>
          </a:p>
          <a:p xmlns:a="http://schemas.openxmlformats.org/drawingml/2006/main">
            <a:r>
              <a:t>- https://hdrlframework.org/data/hdrl-indicators-v1.json</a:t>
            </a:r>
          </a:p>
          <a:p xmlns:a="http://schemas.openxmlformats.org/drawingml/2006/main">
            <a:r>
              <a:t>- https://hdrlframework.org/framework/maturity-levels/</a:t>
            </a:r>
          </a:p>
          <a:p xmlns:a="http://schemas.openxmlformats.org/drawingml/2006/main">
            <a:r>
              <a:t>- https://hdrlframework.org/framework/using-the-framework/</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Presenter guidance: This indicator-detail slide reproduces the canonical maturity descriptors and indicator-specific Level 4 minimum evidence verbatim from catalogue v1.0.2. It was generated for HDRL Presentation Kit v1.1.0 on 30 July 2026. Framework version: 1.0.1. Canonical source SHA-256: a6d0671c329759474b09f8271ecca487d25f48a6211a6fe286188235a735a4de.</a:t>
            </a:r>
          </a:p>
          <a:p xmlns:a="http://schemas.openxmlformats.org/drawingml/2006/main">
            <a:r>
              <a:t/>
            </a:r>
          </a:p>
          <a:p xmlns:a="http://schemas.openxmlformats.org/drawingml/2006/main">
            <a:r>
              <a:t>Full maturity descriptors:</a:t>
            </a:r>
          </a:p>
          <a:p xmlns:a="http://schemas.openxmlformats.org/drawingml/2006/main">
            <a:r>
              <a:t>L1: No ML/AI capability. Cannot run ML workloads. L2: Requirements assessed. Platform evaluated. Pilot planned. L3: Basic with standard libraries. GPU limited. No MLOps. L4: Mature with MLOps (tracking, registry, pipelines). GPU. Governance defined. L5: Advanced full lifecycle. Automated pipelines. Monitoring. Synthetic data. Contributing to UK AI standards.</a:t>
            </a:r>
          </a:p>
          <a:p xmlns:a="http://schemas.openxmlformats.org/drawingml/2006/main">
            <a:r>
              <a:t/>
            </a:r>
          </a:p>
          <a:p xmlns:a="http://schemas.openxmlformats.org/drawingml/2006/main">
            <a:r>
              <a:t>Indicator-specific minimum evidence for Level 4:</a:t>
            </a:r>
          </a:p>
          <a:p xmlns:a="http://schemas.openxmlformats.org/drawingml/2006/main">
            <a:r>
              <a:t>- MLOps tooling evidence (experiment tracking, model registry, pipelines) and governance</a:t>
            </a:r>
          </a:p>
          <a:p xmlns:a="http://schemas.openxmlformats.org/drawingml/2006/main">
            <a:r>
              <a:t>- GPU and platform capacity evidence supporting routine ML workloads</a:t>
            </a:r>
          </a:p>
          <a:p xmlns:a="http://schemas.openxmlformats.org/drawingml/2006/main">
            <a:r>
              <a:t>- Security/privacy controls for ML workflows (data handling, model release)</a:t>
            </a:r>
          </a:p>
          <a:p xmlns:a="http://schemas.openxmlformats.org/drawingml/2006/main">
            <a:r>
              <a:t>Suggested use: Select this slide when H.4.1 is relevant to the audience. Invite challenge on both the descriptor progression and whether the evidence would support consistent scoring.</a:t>
            </a:r>
          </a:p>
          <a:p xmlns:a="http://schemas.openxmlformats.org/drawingml/2006/main">
            <a:r>
              <a:t/>
            </a:r>
          </a:p>
          <a:p xmlns:a="http://schemas.openxmlformats.org/drawingml/2006/main">
            <a:r>
              <a:t>[Sources]</a:t>
            </a:r>
          </a:p>
          <a:p xmlns:a="http://schemas.openxmlformats.org/drawingml/2006/main">
            <a:r>
              <a:t>- https://hdrlframework.org/domains/h-infrastructure/</a:t>
            </a:r>
          </a:p>
          <a:p xmlns:a="http://schemas.openxmlformats.org/drawingml/2006/main">
            <a:r>
              <a:t>- https://hdrlframework.org/data/hdrl-indicators-v1.json</a:t>
            </a:r>
          </a:p>
          <a:p xmlns:a="http://schemas.openxmlformats.org/drawingml/2006/main">
            <a:r>
              <a:t>- https://hdrlframework.org/framework/maturity-levels/</a:t>
            </a:r>
          </a:p>
          <a:p xmlns:a="http://schemas.openxmlformats.org/drawingml/2006/main">
            <a:r>
              <a:t>- https://hdrlframework.org/framework/using-the-framework/</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Presenter guidance: This indicator-detail slide reproduces the canonical maturity descriptors and indicator-specific Level 4 minimum evidence verbatim from catalogue v1.0.2. It was generated for HDRL Presentation Kit v1.1.0 on 30 July 2026. Framework version: 1.0.1. Canonical source SHA-256: a6d0671c329759474b09f8271ecca487d25f48a6211a6fe286188235a735a4de.</a:t>
            </a:r>
          </a:p>
          <a:p xmlns:a="http://schemas.openxmlformats.org/drawingml/2006/main">
            <a:r>
              <a:t/>
            </a:r>
          </a:p>
          <a:p xmlns:a="http://schemas.openxmlformats.org/drawingml/2006/main">
            <a:r>
              <a:t>Full maturity descriptors:</a:t>
            </a:r>
          </a:p>
          <a:p xmlns:a="http://schemas.openxmlformats.org/drawingml/2006/main">
            <a:r>
              <a:t>L1: No consideration. Projects without ethics, bias assessment, or reporting. L2: Principles acknowledged. STANDING Together, TRIPOD-AI, CONSORT-AI reviewed. Some awareness. L3: Framework developing. Diversity assessed for some using STANDING Together. Guidelines referenced. Selected bias assessment. L4: Comprehensive framework. All projects assess diversity per STANDING Together. TRIPOD-AI/CONSORT-AI mandated. Bias embedded. NICE AI aligned. L5: Leading practice. Full STANDING Together. Contributing to standards. Advanced fairness monitoring. Scottish AI Playbook aligned. Sharing frameworks.</a:t>
            </a:r>
          </a:p>
          <a:p xmlns:a="http://schemas.openxmlformats.org/drawingml/2006/main">
            <a:r>
              <a:t/>
            </a:r>
          </a:p>
          <a:p xmlns:a="http://schemas.openxmlformats.org/drawingml/2006/main">
            <a:r>
              <a:t>Indicator-specific minimum evidence for Level 4:</a:t>
            </a:r>
          </a:p>
          <a:p xmlns:a="http://schemas.openxmlformats.org/drawingml/2006/main">
            <a:r>
              <a:t>- Responsible AI framework/policy + mandated reporting standards (e.g., TRIPOD-AI/CONSORT-AI where relevant)</a:t>
            </a:r>
          </a:p>
          <a:p xmlns:a="http://schemas.openxmlformats.org/drawingml/2006/main">
            <a:r>
              <a:t>- Evidence all AI projects assess dataset representativeness (e.g., STANDING Together) and bias</a:t>
            </a:r>
          </a:p>
          <a:p xmlns:a="http://schemas.openxmlformats.org/drawingml/2006/main">
            <a:r>
              <a:t>- Governance evidence (review, approvals, monitoring) linked to project delivery</a:t>
            </a:r>
          </a:p>
          <a:p xmlns:a="http://schemas.openxmlformats.org/drawingml/2006/main">
            <a:r>
              <a:t>Suggested use: Select this slide when H.4.2 is relevant to the audience. Invite challenge on both the descriptor progression and whether the evidence would support consistent scoring.</a:t>
            </a:r>
          </a:p>
          <a:p xmlns:a="http://schemas.openxmlformats.org/drawingml/2006/main">
            <a:r>
              <a:t/>
            </a:r>
          </a:p>
          <a:p xmlns:a="http://schemas.openxmlformats.org/drawingml/2006/main">
            <a:r>
              <a:t>[Sources]</a:t>
            </a:r>
          </a:p>
          <a:p xmlns:a="http://schemas.openxmlformats.org/drawingml/2006/main">
            <a:r>
              <a:t>- https://hdrlframework.org/domains/h-infrastructure/</a:t>
            </a:r>
          </a:p>
          <a:p xmlns:a="http://schemas.openxmlformats.org/drawingml/2006/main">
            <a:r>
              <a:t>- https://hdrlframework.org/data/hdrl-indicators-v1.json</a:t>
            </a:r>
          </a:p>
          <a:p xmlns:a="http://schemas.openxmlformats.org/drawingml/2006/main">
            <a:r>
              <a:t>- https://hdrlframework.org/framework/maturity-levels/</a:t>
            </a:r>
          </a:p>
          <a:p xmlns:a="http://schemas.openxmlformats.org/drawingml/2006/main">
            <a:r>
              <a:t>- https://hdrlframework.org/framework/using-the-framework/</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426c211ff39f4992"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8aeb59d897184d0c" /><Relationship Type="http://schemas.openxmlformats.org/officeDocument/2006/relationships/slideLayout" Target="/ppt/slideLayouts/slideLayout1.xml" Id="Rcd55cfd3c51e42ff"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cd55cfd3c51e42ff"/>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5ba89db587a84c06" /><Relationship Type="http://schemas.openxmlformats.org/officeDocument/2006/relationships/hyperlink" Target="https://creativecommons.org/licenses/by/4.0/" TargetMode="External" Id="R8b2384a2f22a4841" /><Relationship Type="http://schemas.openxmlformats.org/officeDocument/2006/relationships/hyperlink" Target="https://hdrlframework.org/" TargetMode="External" Id="R86e7c8650cde4177" /><Relationship Type="http://schemas.openxmlformats.org/officeDocument/2006/relationships/notesSlide" Target="/ppt/notesSlides/notesSlide1.xml" Id="Rf8e4eba3cbbf42f4"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xml" Id="Rc58da14e57684b34" /><Relationship Type="http://schemas.openxmlformats.org/officeDocument/2006/relationships/hyperlink" Target="https://creativecommons.org/licenses/by/4.0/" TargetMode="External" Id="R802c892dc4924a18" /><Relationship Type="http://schemas.openxmlformats.org/officeDocument/2006/relationships/hyperlink" Target="https://hdrlframework.org/" TargetMode="External" Id="Ra914d6a6c6994c99" /><Relationship Type="http://schemas.openxmlformats.org/officeDocument/2006/relationships/notesSlide" Target="/ppt/notesSlides/notesSlide10.xml" Id="R78a66bae8c2b4e78"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xml" Id="R4a5383eec3d844a1" /><Relationship Type="http://schemas.openxmlformats.org/officeDocument/2006/relationships/hyperlink" Target="https://creativecommons.org/licenses/by/4.0/" TargetMode="External" Id="R4dd92bcb87864647" /><Relationship Type="http://schemas.openxmlformats.org/officeDocument/2006/relationships/hyperlink" Target="https://hdrlframework.org/" TargetMode="External" Id="Rffc7ad04d1ec4071" /><Relationship Type="http://schemas.openxmlformats.org/officeDocument/2006/relationships/notesSlide" Target="/ppt/notesSlides/notesSlide11.xml" Id="R569a6c962e74403d"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xml" Id="R381716f0be1e4dc4" /><Relationship Type="http://schemas.openxmlformats.org/officeDocument/2006/relationships/hyperlink" Target="https://creativecommons.org/licenses/by/4.0/" TargetMode="External" Id="R64363694776345b6" /><Relationship Type="http://schemas.openxmlformats.org/officeDocument/2006/relationships/hyperlink" Target="https://hdrlframework.org/" TargetMode="External" Id="R0541941c74814254" /><Relationship Type="http://schemas.openxmlformats.org/officeDocument/2006/relationships/notesSlide" Target="/ppt/notesSlides/notesSlide12.xml" Id="R3cb60cb68d3f4849" /></Relationships>
</file>

<file path=ppt/slides/_rels/slide13.xml.rels>&#65279;<?xml version="1.0" encoding="utf-8"?><Relationships xmlns="http://schemas.openxmlformats.org/package/2006/relationships"><Relationship Type="http://schemas.openxmlformats.org/officeDocument/2006/relationships/slideLayout" Target="/ppt/slideLayouts/slideLayout1.xml" Id="Rbb7e740197884716" /><Relationship Type="http://schemas.openxmlformats.org/officeDocument/2006/relationships/hyperlink" Target="https://creativecommons.org/licenses/by/4.0/" TargetMode="External" Id="R7f9bb10b7748460e" /><Relationship Type="http://schemas.openxmlformats.org/officeDocument/2006/relationships/hyperlink" Target="https://hdrlframework.org/" TargetMode="External" Id="R42a2b4919496411c" /><Relationship Type="http://schemas.openxmlformats.org/officeDocument/2006/relationships/notesSlide" Target="/ppt/notesSlides/notesSlide13.xml" Id="Rffc5cdc582df4a92" /></Relationships>
</file>

<file path=ppt/slides/_rels/slide14.xml.rels>&#65279;<?xml version="1.0" encoding="utf-8"?><Relationships xmlns="http://schemas.openxmlformats.org/package/2006/relationships"><Relationship Type="http://schemas.openxmlformats.org/officeDocument/2006/relationships/slideLayout" Target="/ppt/slideLayouts/slideLayout1.xml" Id="Raa68a6f315bb4c29" /><Relationship Type="http://schemas.openxmlformats.org/officeDocument/2006/relationships/hyperlink" Target="https://creativecommons.org/licenses/by/4.0/" TargetMode="External" Id="R77a11ec0899f4925" /><Relationship Type="http://schemas.openxmlformats.org/officeDocument/2006/relationships/hyperlink" Target="https://hdrlframework.org/" TargetMode="External" Id="R8f08d6a2eb5d49ef" /><Relationship Type="http://schemas.openxmlformats.org/officeDocument/2006/relationships/notesSlide" Target="/ppt/notesSlides/notesSlide14.xml" Id="R5b4320f057604f14" /></Relationships>
</file>

<file path=ppt/slides/_rels/slide15.xml.rels>&#65279;<?xml version="1.0" encoding="utf-8"?><Relationships xmlns="http://schemas.openxmlformats.org/package/2006/relationships"><Relationship Type="http://schemas.openxmlformats.org/officeDocument/2006/relationships/slideLayout" Target="/ppt/slideLayouts/slideLayout1.xml" Id="R2ec36d3a7cc848a6" /><Relationship Type="http://schemas.openxmlformats.org/officeDocument/2006/relationships/hyperlink" Target="https://creativecommons.org/licenses/by/4.0/" TargetMode="External" Id="R6c70ae93e4ab4e55" /><Relationship Type="http://schemas.openxmlformats.org/officeDocument/2006/relationships/hyperlink" Target="https://hdrlframework.org/" TargetMode="External" Id="R97fa16c447c74c29" /><Relationship Type="http://schemas.openxmlformats.org/officeDocument/2006/relationships/notesSlide" Target="/ppt/notesSlides/notesSlide15.xml" Id="R7fe12848573846e6" /></Relationships>
</file>

<file path=ppt/slides/_rels/slide16.xml.rels>&#65279;<?xml version="1.0" encoding="utf-8"?><Relationships xmlns="http://schemas.openxmlformats.org/package/2006/relationships"><Relationship Type="http://schemas.openxmlformats.org/officeDocument/2006/relationships/slideLayout" Target="/ppt/slideLayouts/slideLayout1.xml" Id="R1512b42fce7b41b1" /><Relationship Type="http://schemas.openxmlformats.org/officeDocument/2006/relationships/hyperlink" Target="https://creativecommons.org/licenses/by/4.0/" TargetMode="External" Id="Rcb4f618747794cdc" /><Relationship Type="http://schemas.openxmlformats.org/officeDocument/2006/relationships/hyperlink" Target="https://hdrlframework.org/" TargetMode="External" Id="R15ac386134164fcd" /><Relationship Type="http://schemas.openxmlformats.org/officeDocument/2006/relationships/notesSlide" Target="/ppt/notesSlides/notesSlide16.xml" Id="R805ac90716ad4ed6" /></Relationships>
</file>

<file path=ppt/slides/_rels/slide17.xml.rels>&#65279;<?xml version="1.0" encoding="utf-8"?><Relationships xmlns="http://schemas.openxmlformats.org/package/2006/relationships"><Relationship Type="http://schemas.openxmlformats.org/officeDocument/2006/relationships/slideLayout" Target="/ppt/slideLayouts/slideLayout1.xml" Id="R1b5766e394e44e1f" /><Relationship Type="http://schemas.openxmlformats.org/officeDocument/2006/relationships/hyperlink" Target="https://creativecommons.org/licenses/by/4.0/" TargetMode="External" Id="R7a82c32d468249e6" /><Relationship Type="http://schemas.openxmlformats.org/officeDocument/2006/relationships/hyperlink" Target="https://hdrlframework.org/" TargetMode="External" Id="R527e8c4704a14ee0" /><Relationship Type="http://schemas.openxmlformats.org/officeDocument/2006/relationships/notesSlide" Target="/ppt/notesSlides/notesSlide17.xml" Id="R007e1005921a4c00" /></Relationships>
</file>

<file path=ppt/slides/_rels/slide18.xml.rels>&#65279;<?xml version="1.0" encoding="utf-8"?><Relationships xmlns="http://schemas.openxmlformats.org/package/2006/relationships"><Relationship Type="http://schemas.openxmlformats.org/officeDocument/2006/relationships/slideLayout" Target="/ppt/slideLayouts/slideLayout1.xml" Id="Rcac911118e244916" /><Relationship Type="http://schemas.openxmlformats.org/officeDocument/2006/relationships/hyperlink" Target="https://creativecommons.org/licenses/by/4.0/" TargetMode="External" Id="R011f18d4298640e3" /><Relationship Type="http://schemas.openxmlformats.org/officeDocument/2006/relationships/hyperlink" Target="https://hdrlframework.org/" TargetMode="External" Id="R270865d6a03f425a" /><Relationship Type="http://schemas.openxmlformats.org/officeDocument/2006/relationships/notesSlide" Target="/ppt/notesSlides/notesSlide18.xml" Id="R1f9c5c5217de47e3" /></Relationships>
</file>

<file path=ppt/slides/_rels/slide19.xml.rels>&#65279;<?xml version="1.0" encoding="utf-8"?><Relationships xmlns="http://schemas.openxmlformats.org/package/2006/relationships"><Relationship Type="http://schemas.openxmlformats.org/officeDocument/2006/relationships/slideLayout" Target="/ppt/slideLayouts/slideLayout1.xml" Id="Raff95f0a8c9547d0" /><Relationship Type="http://schemas.openxmlformats.org/officeDocument/2006/relationships/hyperlink" Target="https://creativecommons.org/licenses/by/4.0/" TargetMode="External" Id="Rdc11cfeb1090489e" /><Relationship Type="http://schemas.openxmlformats.org/officeDocument/2006/relationships/hyperlink" Target="https://creativecommons.org/licenses/by/4.0/" TargetMode="External" Id="R5f3ac5b9c78f4dcb" /><Relationship Type="http://schemas.openxmlformats.org/officeDocument/2006/relationships/hyperlink" Target="https://hdrlframework.org/" TargetMode="External" Id="R943d1140d1624481" /><Relationship Type="http://schemas.openxmlformats.org/officeDocument/2006/relationships/hyperlink" Target="https://creativecommons.org/licenses/by/4.0/" TargetMode="External" Id="Rce2ab6a69c0e4a89" /><Relationship Type="http://schemas.openxmlformats.org/officeDocument/2006/relationships/hyperlink" Target="https://hdrlframework.org/" TargetMode="External" Id="R5acac3da8781447f" /><Relationship Type="http://schemas.openxmlformats.org/officeDocument/2006/relationships/notesSlide" Target="/ppt/notesSlides/notesSlide19.xml" Id="Ree9deb63eae544f7"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9d8d66f8004348de" /><Relationship Type="http://schemas.openxmlformats.org/officeDocument/2006/relationships/hyperlink" Target="https://creativecommons.org/licenses/by/4.0/" TargetMode="External" Id="Rada04bd44c71438b" /><Relationship Type="http://schemas.openxmlformats.org/officeDocument/2006/relationships/notesSlide" Target="/ppt/notesSlides/notesSlide2.xml" Id="Ra28b60ce0c844fe2" /></Relationships>
</file>

<file path=ppt/slides/_rels/slide20.xml.rels>&#65279;<?xml version="1.0" encoding="utf-8"?><Relationships xmlns="http://schemas.openxmlformats.org/package/2006/relationships"><Relationship Type="http://schemas.openxmlformats.org/officeDocument/2006/relationships/slideLayout" Target="/ppt/slideLayouts/slideLayout1.xml" Id="R374cfac80c7e4968" /><Relationship Type="http://schemas.openxmlformats.org/officeDocument/2006/relationships/hyperlink" Target="https://www.medrxiv.org/content/10.64898/2026.07.23.26358713v1" TargetMode="External" Id="R9f0d9d7ebf184a4d" /><Relationship Type="http://schemas.openxmlformats.org/officeDocument/2006/relationships/hyperlink" Target="https://hdrlframework.org/" TargetMode="External" Id="Rb771ef2623c042f1" /><Relationship Type="http://schemas.openxmlformats.org/officeDocument/2006/relationships/hyperlink" Target="https://docs.google.com/forms/d/e/1FAIpQLSdrcE7zwWvJ0Pu1klaKF1oAJA7lSyyMFnZp7BIJ6zSGJyk_NA/viewform" TargetMode="External" Id="Rdb07e82046ae41f2" /><Relationship Type="http://schemas.openxmlformats.org/officeDocument/2006/relationships/hyperlink" Target="https://creativecommons.org/licenses/by/4.0/" TargetMode="External" Id="R8eb0ce6c44084e64" /><Relationship Type="http://schemas.openxmlformats.org/officeDocument/2006/relationships/hyperlink" Target="https://hdrlframework.org/" TargetMode="External" Id="Rdf75c1a12e7344f4" /><Relationship Type="http://schemas.openxmlformats.org/officeDocument/2006/relationships/notesSlide" Target="/ppt/notesSlides/notesSlide20.xml" Id="Rf65f2b2bddaf4c39" /></Relationships>
</file>

<file path=ppt/slides/_rels/slide21.xml.rels>&#65279;<?xml version="1.0" encoding="utf-8"?><Relationships xmlns="http://schemas.openxmlformats.org/package/2006/relationships"><Relationship Type="http://schemas.openxmlformats.org/officeDocument/2006/relationships/slideLayout" Target="/ppt/slideLayouts/slideLayout1.xml" Id="R2af6f207e14546a4" /><Relationship Type="http://schemas.openxmlformats.org/officeDocument/2006/relationships/hyperlink" Target="https://creativecommons.org/licenses/by/4.0/" TargetMode="External" Id="R352052c00ac94124" /><Relationship Type="http://schemas.openxmlformats.org/officeDocument/2006/relationships/hyperlink" Target="https://hdrlframework.org/" TargetMode="External" Id="R8dc9f7655b4e49b4" /><Relationship Type="http://schemas.openxmlformats.org/officeDocument/2006/relationships/notesSlide" Target="/ppt/notesSlides/notesSlide21.xml" Id="R3d446cb2cb1f48d5" /></Relationships>
</file>

<file path=ppt/slides/_rels/slide22.xml.rels>&#65279;<?xml version="1.0" encoding="utf-8"?><Relationships xmlns="http://schemas.openxmlformats.org/package/2006/relationships"><Relationship Type="http://schemas.openxmlformats.org/officeDocument/2006/relationships/slideLayout" Target="/ppt/slideLayouts/slideLayout1.xml" Id="Rbfc4953501ce4a7d" /><Relationship Type="http://schemas.openxmlformats.org/officeDocument/2006/relationships/hyperlink" Target="https://creativecommons.org/licenses/by/4.0/" TargetMode="External" Id="R384f5e71d58247c6" /><Relationship Type="http://schemas.openxmlformats.org/officeDocument/2006/relationships/hyperlink" Target="https://hdrlframework.org/" TargetMode="External" Id="Ra2fad5fb0c324ff6" /><Relationship Type="http://schemas.openxmlformats.org/officeDocument/2006/relationships/notesSlide" Target="/ppt/notesSlides/notesSlide22.xml" Id="R3886f8321af14b5b" /></Relationships>
</file>

<file path=ppt/slides/_rels/slide23.xml.rels>&#65279;<?xml version="1.0" encoding="utf-8"?><Relationships xmlns="http://schemas.openxmlformats.org/package/2006/relationships"><Relationship Type="http://schemas.openxmlformats.org/officeDocument/2006/relationships/slideLayout" Target="/ppt/slideLayouts/slideLayout1.xml" Id="R5f9af19564a64472" /><Relationship Type="http://schemas.openxmlformats.org/officeDocument/2006/relationships/hyperlink" Target="https://creativecommons.org/licenses/by/4.0/" TargetMode="External" Id="Rc0bf4aaf6cc04159" /><Relationship Type="http://schemas.openxmlformats.org/officeDocument/2006/relationships/hyperlink" Target="https://hdrlframework.org/" TargetMode="External" Id="Ra306cd008aa348ef" /><Relationship Type="http://schemas.openxmlformats.org/officeDocument/2006/relationships/notesSlide" Target="/ppt/notesSlides/notesSlide23.xml" Id="R1b8078d1f73a422a" /></Relationships>
</file>

<file path=ppt/slides/_rels/slide24.xml.rels>&#65279;<?xml version="1.0" encoding="utf-8"?><Relationships xmlns="http://schemas.openxmlformats.org/package/2006/relationships"><Relationship Type="http://schemas.openxmlformats.org/officeDocument/2006/relationships/slideLayout" Target="/ppt/slideLayouts/slideLayout1.xml" Id="R0d7c136ab0a2468a" /><Relationship Type="http://schemas.openxmlformats.org/officeDocument/2006/relationships/hyperlink" Target="https://creativecommons.org/licenses/by/4.0/" TargetMode="External" Id="R93c96ebc08844a58" /><Relationship Type="http://schemas.openxmlformats.org/officeDocument/2006/relationships/hyperlink" Target="https://hdrlframework.org/" TargetMode="External" Id="R4f23bb8d96154f68" /><Relationship Type="http://schemas.openxmlformats.org/officeDocument/2006/relationships/notesSlide" Target="/ppt/notesSlides/notesSlide24.xml" Id="R5738acc043664603" /></Relationships>
</file>

<file path=ppt/slides/_rels/slide25.xml.rels>&#65279;<?xml version="1.0" encoding="utf-8"?><Relationships xmlns="http://schemas.openxmlformats.org/package/2006/relationships"><Relationship Type="http://schemas.openxmlformats.org/officeDocument/2006/relationships/slideLayout" Target="/ppt/slideLayouts/slideLayout1.xml" Id="R1177f4ffe8dd43eb" /><Relationship Type="http://schemas.openxmlformats.org/officeDocument/2006/relationships/hyperlink" Target="https://creativecommons.org/licenses/by/4.0/" TargetMode="External" Id="R17a9a27159134099" /><Relationship Type="http://schemas.openxmlformats.org/officeDocument/2006/relationships/hyperlink" Target="https://hdrlframework.org/" TargetMode="External" Id="R9ed72fcf1de0433c" /><Relationship Type="http://schemas.openxmlformats.org/officeDocument/2006/relationships/notesSlide" Target="/ppt/notesSlides/notesSlide25.xml" Id="R4690e6815d51412f" /></Relationships>
</file>

<file path=ppt/slides/_rels/slide26.xml.rels>&#65279;<?xml version="1.0" encoding="utf-8"?><Relationships xmlns="http://schemas.openxmlformats.org/package/2006/relationships"><Relationship Type="http://schemas.openxmlformats.org/officeDocument/2006/relationships/slideLayout" Target="/ppt/slideLayouts/slideLayout1.xml" Id="R1c86980f4dd64e72" /><Relationship Type="http://schemas.openxmlformats.org/officeDocument/2006/relationships/hyperlink" Target="https://creativecommons.org/licenses/by/4.0/" TargetMode="External" Id="R0a9b9d49327c45c6" /><Relationship Type="http://schemas.openxmlformats.org/officeDocument/2006/relationships/hyperlink" Target="https://hdrlframework.org/" TargetMode="External" Id="R52ad3a4a592b413a" /><Relationship Type="http://schemas.openxmlformats.org/officeDocument/2006/relationships/notesSlide" Target="/ppt/notesSlides/notesSlide26.xml" Id="R11a975c421a84507" /></Relationships>
</file>

<file path=ppt/slides/_rels/slide27.xml.rels>&#65279;<?xml version="1.0" encoding="utf-8"?><Relationships xmlns="http://schemas.openxmlformats.org/package/2006/relationships"><Relationship Type="http://schemas.openxmlformats.org/officeDocument/2006/relationships/slideLayout" Target="/ppt/slideLayouts/slideLayout1.xml" Id="R2c258c16d2414afd" /><Relationship Type="http://schemas.openxmlformats.org/officeDocument/2006/relationships/hyperlink" Target="https://creativecommons.org/licenses/by/4.0/" TargetMode="External" Id="R61015f6402624ab2" /><Relationship Type="http://schemas.openxmlformats.org/officeDocument/2006/relationships/hyperlink" Target="https://hdrlframework.org/" TargetMode="External" Id="R5c857de97fc44765" /><Relationship Type="http://schemas.openxmlformats.org/officeDocument/2006/relationships/notesSlide" Target="/ppt/notesSlides/notesSlide27.xml" Id="R1fdcac1bc9ff4b97" /></Relationships>
</file>

<file path=ppt/slides/_rels/slide28.xml.rels>&#65279;<?xml version="1.0" encoding="utf-8"?><Relationships xmlns="http://schemas.openxmlformats.org/package/2006/relationships"><Relationship Type="http://schemas.openxmlformats.org/officeDocument/2006/relationships/slideLayout" Target="/ppt/slideLayouts/slideLayout1.xml" Id="R8244147a19ac4bcb" /><Relationship Type="http://schemas.openxmlformats.org/officeDocument/2006/relationships/hyperlink" Target="https://creativecommons.org/licenses/by/4.0/" TargetMode="External" Id="Ra07c485c6b7b4251" /><Relationship Type="http://schemas.openxmlformats.org/officeDocument/2006/relationships/hyperlink" Target="https://hdrlframework.org/" TargetMode="External" Id="R62da0cf980b84587" /><Relationship Type="http://schemas.openxmlformats.org/officeDocument/2006/relationships/notesSlide" Target="/ppt/notesSlides/notesSlide28.xml" Id="Rdd874806fb584ce4" /></Relationships>
</file>

<file path=ppt/slides/_rels/slide29.xml.rels>&#65279;<?xml version="1.0" encoding="utf-8"?><Relationships xmlns="http://schemas.openxmlformats.org/package/2006/relationships"><Relationship Type="http://schemas.openxmlformats.org/officeDocument/2006/relationships/slideLayout" Target="/ppt/slideLayouts/slideLayout1.xml" Id="Rdf3015e949ab407e" /><Relationship Type="http://schemas.openxmlformats.org/officeDocument/2006/relationships/hyperlink" Target="https://creativecommons.org/licenses/by/4.0/" TargetMode="External" Id="Ra6e483559edf4fde" /><Relationship Type="http://schemas.openxmlformats.org/officeDocument/2006/relationships/hyperlink" Target="https://hdrlframework.org/" TargetMode="External" Id="R1bf9cd2954ab49da" /><Relationship Type="http://schemas.openxmlformats.org/officeDocument/2006/relationships/notesSlide" Target="/ppt/notesSlides/notesSlide29.xml" Id="R0148f709d0db461d"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306ba4845d174636" /><Relationship Type="http://schemas.openxmlformats.org/officeDocument/2006/relationships/hyperlink" Target="https://creativecommons.org/licenses/by/4.0/" TargetMode="External" Id="Rdc83e6d3023744e5" /><Relationship Type="http://schemas.openxmlformats.org/officeDocument/2006/relationships/hyperlink" Target="https://hdrlframework.org/" TargetMode="External" Id="R46dc97f95185446d" /><Relationship Type="http://schemas.openxmlformats.org/officeDocument/2006/relationships/notesSlide" Target="/ppt/notesSlides/notesSlide3.xml" Id="R3fe93d2617604bd4" /></Relationships>
</file>

<file path=ppt/slides/_rels/slide30.xml.rels>&#65279;<?xml version="1.0" encoding="utf-8"?><Relationships xmlns="http://schemas.openxmlformats.org/package/2006/relationships"><Relationship Type="http://schemas.openxmlformats.org/officeDocument/2006/relationships/slideLayout" Target="/ppt/slideLayouts/slideLayout1.xml" Id="R6338cc0dd2fc4638" /><Relationship Type="http://schemas.openxmlformats.org/officeDocument/2006/relationships/hyperlink" Target="https://creativecommons.org/licenses/by/4.0/" TargetMode="External" Id="Rb57b5645ee1044ee" /><Relationship Type="http://schemas.openxmlformats.org/officeDocument/2006/relationships/hyperlink" Target="https://hdrlframework.org/" TargetMode="External" Id="R750f85e0d58540a2" /><Relationship Type="http://schemas.openxmlformats.org/officeDocument/2006/relationships/notesSlide" Target="/ppt/notesSlides/notesSlide30.xml" Id="R23c197ae4f4e4608" /></Relationships>
</file>

<file path=ppt/slides/_rels/slide31.xml.rels>&#65279;<?xml version="1.0" encoding="utf-8"?><Relationships xmlns="http://schemas.openxmlformats.org/package/2006/relationships"><Relationship Type="http://schemas.openxmlformats.org/officeDocument/2006/relationships/slideLayout" Target="/ppt/slideLayouts/slideLayout1.xml" Id="Rccfbfb1d2aa445ff" /><Relationship Type="http://schemas.openxmlformats.org/officeDocument/2006/relationships/hyperlink" Target="https://creativecommons.org/licenses/by/4.0/" TargetMode="External" Id="Ra810423b44cc40b0" /><Relationship Type="http://schemas.openxmlformats.org/officeDocument/2006/relationships/hyperlink" Target="https://hdrlframework.org/" TargetMode="External" Id="R8e4768543d984b11" /><Relationship Type="http://schemas.openxmlformats.org/officeDocument/2006/relationships/notesSlide" Target="/ppt/notesSlides/notesSlide31.xml" Id="R53b2fe8c97454a01" /></Relationships>
</file>

<file path=ppt/slides/_rels/slide32.xml.rels>&#65279;<?xml version="1.0" encoding="utf-8"?><Relationships xmlns="http://schemas.openxmlformats.org/package/2006/relationships"><Relationship Type="http://schemas.openxmlformats.org/officeDocument/2006/relationships/slideLayout" Target="/ppt/slideLayouts/slideLayout1.xml" Id="R66ff58ade9294d55" /><Relationship Type="http://schemas.openxmlformats.org/officeDocument/2006/relationships/hyperlink" Target="https://creativecommons.org/licenses/by/4.0/" TargetMode="External" Id="R0b492ac638214279" /><Relationship Type="http://schemas.openxmlformats.org/officeDocument/2006/relationships/hyperlink" Target="https://hdrlframework.org/" TargetMode="External" Id="Rad0e7ad2a21e4a5f" /><Relationship Type="http://schemas.openxmlformats.org/officeDocument/2006/relationships/notesSlide" Target="/ppt/notesSlides/notesSlide32.xml" Id="Red515b0e66ae475b" /></Relationships>
</file>

<file path=ppt/slides/_rels/slide33.xml.rels>&#65279;<?xml version="1.0" encoding="utf-8"?><Relationships xmlns="http://schemas.openxmlformats.org/package/2006/relationships"><Relationship Type="http://schemas.openxmlformats.org/officeDocument/2006/relationships/slideLayout" Target="/ppt/slideLayouts/slideLayout1.xml" Id="R18c10dbcafd4410c" /><Relationship Type="http://schemas.openxmlformats.org/officeDocument/2006/relationships/hyperlink" Target="https://creativecommons.org/licenses/by/4.0/" TargetMode="External" Id="R97225fad09894309" /><Relationship Type="http://schemas.openxmlformats.org/officeDocument/2006/relationships/hyperlink" Target="https://hdrlframework.org/" TargetMode="External" Id="Rfb5555877a624794" /><Relationship Type="http://schemas.openxmlformats.org/officeDocument/2006/relationships/notesSlide" Target="/ppt/notesSlides/notesSlide33.xml" Id="Reff3e04abbe9400a" /></Relationships>
</file>

<file path=ppt/slides/_rels/slide34.xml.rels>&#65279;<?xml version="1.0" encoding="utf-8"?><Relationships xmlns="http://schemas.openxmlformats.org/package/2006/relationships"><Relationship Type="http://schemas.openxmlformats.org/officeDocument/2006/relationships/slideLayout" Target="/ppt/slideLayouts/slideLayout1.xml" Id="R100651ffb1dd494b" /><Relationship Type="http://schemas.openxmlformats.org/officeDocument/2006/relationships/hyperlink" Target="https://creativecommons.org/licenses/by/4.0/" TargetMode="External" Id="R2a60cf5277c04ebb" /><Relationship Type="http://schemas.openxmlformats.org/officeDocument/2006/relationships/hyperlink" Target="https://hdrlframework.org/" TargetMode="External" Id="Rb79fe9741ed64e91" /><Relationship Type="http://schemas.openxmlformats.org/officeDocument/2006/relationships/notesSlide" Target="/ppt/notesSlides/notesSlide34.xml" Id="Re0e65ea2cde94afc" /></Relationships>
</file>

<file path=ppt/slides/_rels/slide35.xml.rels>&#65279;<?xml version="1.0" encoding="utf-8"?><Relationships xmlns="http://schemas.openxmlformats.org/package/2006/relationships"><Relationship Type="http://schemas.openxmlformats.org/officeDocument/2006/relationships/slideLayout" Target="/ppt/slideLayouts/slideLayout1.xml" Id="Re5402d148157424d" /><Relationship Type="http://schemas.openxmlformats.org/officeDocument/2006/relationships/hyperlink" Target="https://creativecommons.org/licenses/by/4.0/" TargetMode="External" Id="R28c255098dbf47da" /><Relationship Type="http://schemas.openxmlformats.org/officeDocument/2006/relationships/hyperlink" Target="https://hdrlframework.org/" TargetMode="External" Id="R6c737725a97a46f2" /><Relationship Type="http://schemas.openxmlformats.org/officeDocument/2006/relationships/notesSlide" Target="/ppt/notesSlides/notesSlide35.xml" Id="R30d80d5cfafd4bf2" /></Relationships>
</file>

<file path=ppt/slides/_rels/slide36.xml.rels>&#65279;<?xml version="1.0" encoding="utf-8"?><Relationships xmlns="http://schemas.openxmlformats.org/package/2006/relationships"><Relationship Type="http://schemas.openxmlformats.org/officeDocument/2006/relationships/slideLayout" Target="/ppt/slideLayouts/slideLayout1.xml" Id="R148cd1a31dce49c2" /><Relationship Type="http://schemas.openxmlformats.org/officeDocument/2006/relationships/hyperlink" Target="https://creativecommons.org/licenses/by/4.0/" TargetMode="External" Id="R397d1962dd4841d2" /><Relationship Type="http://schemas.openxmlformats.org/officeDocument/2006/relationships/hyperlink" Target="https://hdrlframework.org/" TargetMode="External" Id="Rf138d8904be544a2" /><Relationship Type="http://schemas.openxmlformats.org/officeDocument/2006/relationships/notesSlide" Target="/ppt/notesSlides/notesSlide36.xml" Id="Rbcdd37d7406c4a3e" /></Relationships>
</file>

<file path=ppt/slides/_rels/slide37.xml.rels>&#65279;<?xml version="1.0" encoding="utf-8"?><Relationships xmlns="http://schemas.openxmlformats.org/package/2006/relationships"><Relationship Type="http://schemas.openxmlformats.org/officeDocument/2006/relationships/slideLayout" Target="/ppt/slideLayouts/slideLayout1.xml" Id="R32bfc3f7e18d40e3" /><Relationship Type="http://schemas.openxmlformats.org/officeDocument/2006/relationships/hyperlink" Target="https://creativecommons.org/licenses/by/4.0/" TargetMode="External" Id="Rb8dbe34797ff46ed" /><Relationship Type="http://schemas.openxmlformats.org/officeDocument/2006/relationships/hyperlink" Target="https://hdrlframework.org/" TargetMode="External" Id="R7ed39abbe29149cc" /><Relationship Type="http://schemas.openxmlformats.org/officeDocument/2006/relationships/notesSlide" Target="/ppt/notesSlides/notesSlide37.xml" Id="Rc9f35314ecdd4b46" /></Relationships>
</file>

<file path=ppt/slides/_rels/slide38.xml.rels>&#65279;<?xml version="1.0" encoding="utf-8"?><Relationships xmlns="http://schemas.openxmlformats.org/package/2006/relationships"><Relationship Type="http://schemas.openxmlformats.org/officeDocument/2006/relationships/slideLayout" Target="/ppt/slideLayouts/slideLayout1.xml" Id="Rf8a4d873318c47ba" /><Relationship Type="http://schemas.openxmlformats.org/officeDocument/2006/relationships/hyperlink" Target="https://creativecommons.org/licenses/by/4.0/" TargetMode="External" Id="R16ff9cc8ce2b4ed2" /><Relationship Type="http://schemas.openxmlformats.org/officeDocument/2006/relationships/hyperlink" Target="https://hdrlframework.org/" TargetMode="External" Id="R6eb9ce8828d244ee" /><Relationship Type="http://schemas.openxmlformats.org/officeDocument/2006/relationships/notesSlide" Target="/ppt/notesSlides/notesSlide38.xml" Id="R2b129ab80f9d436b" /></Relationships>
</file>

<file path=ppt/slides/_rels/slide39.xml.rels>&#65279;<?xml version="1.0" encoding="utf-8"?><Relationships xmlns="http://schemas.openxmlformats.org/package/2006/relationships"><Relationship Type="http://schemas.openxmlformats.org/officeDocument/2006/relationships/slideLayout" Target="/ppt/slideLayouts/slideLayout1.xml" Id="R9d5849c4c2434d4b" /><Relationship Type="http://schemas.openxmlformats.org/officeDocument/2006/relationships/hyperlink" Target="https://creativecommons.org/licenses/by/4.0/" TargetMode="External" Id="R559f9180fb444ab5" /><Relationship Type="http://schemas.openxmlformats.org/officeDocument/2006/relationships/hyperlink" Target="https://hdrlframework.org/" TargetMode="External" Id="Rcc7b568ded8c46fb" /><Relationship Type="http://schemas.openxmlformats.org/officeDocument/2006/relationships/notesSlide" Target="/ppt/notesSlides/notesSlide39.xml" Id="R2b7cb11824154467"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d6713d88b9dc4371" /><Relationship Type="http://schemas.openxmlformats.org/officeDocument/2006/relationships/hyperlink" Target="https://creativecommons.org/licenses/by/4.0/" TargetMode="External" Id="R42a24cfd22f14c7f" /><Relationship Type="http://schemas.openxmlformats.org/officeDocument/2006/relationships/hyperlink" Target="https://hdrlframework.org/" TargetMode="External" Id="R62567e9e04bc44fc" /><Relationship Type="http://schemas.openxmlformats.org/officeDocument/2006/relationships/notesSlide" Target="/ppt/notesSlides/notesSlide4.xml" Id="R126d6b66bf91478d" /></Relationships>
</file>

<file path=ppt/slides/_rels/slide40.xml.rels>&#65279;<?xml version="1.0" encoding="utf-8"?><Relationships xmlns="http://schemas.openxmlformats.org/package/2006/relationships"><Relationship Type="http://schemas.openxmlformats.org/officeDocument/2006/relationships/slideLayout" Target="/ppt/slideLayouts/slideLayout1.xml" Id="R7b48fb615b3c4a1f" /><Relationship Type="http://schemas.openxmlformats.org/officeDocument/2006/relationships/hyperlink" Target="https://creativecommons.org/licenses/by/4.0/" TargetMode="External" Id="Re0da2ce36ff74163" /><Relationship Type="http://schemas.openxmlformats.org/officeDocument/2006/relationships/hyperlink" Target="https://hdrlframework.org/" TargetMode="External" Id="R3def4453587b4a5d" /><Relationship Type="http://schemas.openxmlformats.org/officeDocument/2006/relationships/notesSlide" Target="/ppt/notesSlides/notesSlide40.xml" Id="Rb1521ace76b642e3" /></Relationships>
</file>

<file path=ppt/slides/_rels/slide41.xml.rels>&#65279;<?xml version="1.0" encoding="utf-8"?><Relationships xmlns="http://schemas.openxmlformats.org/package/2006/relationships"><Relationship Type="http://schemas.openxmlformats.org/officeDocument/2006/relationships/slideLayout" Target="/ppt/slideLayouts/slideLayout1.xml" Id="Rd7bb1b37604d4bb6" /><Relationship Type="http://schemas.openxmlformats.org/officeDocument/2006/relationships/hyperlink" Target="https://creativecommons.org/licenses/by/4.0/" TargetMode="External" Id="Rb6cdf5354e1f4480" /><Relationship Type="http://schemas.openxmlformats.org/officeDocument/2006/relationships/hyperlink" Target="https://hdrlframework.org/" TargetMode="External" Id="Rb3ab702329664f49" /><Relationship Type="http://schemas.openxmlformats.org/officeDocument/2006/relationships/notesSlide" Target="/ppt/notesSlides/notesSlide41.xml" Id="R52778d23a32c461f" /></Relationships>
</file>

<file path=ppt/slides/_rels/slide42.xml.rels>&#65279;<?xml version="1.0" encoding="utf-8"?><Relationships xmlns="http://schemas.openxmlformats.org/package/2006/relationships"><Relationship Type="http://schemas.openxmlformats.org/officeDocument/2006/relationships/slideLayout" Target="/ppt/slideLayouts/slideLayout1.xml" Id="R757b91780d814652" /><Relationship Type="http://schemas.openxmlformats.org/officeDocument/2006/relationships/hyperlink" Target="https://creativecommons.org/licenses/by/4.0/" TargetMode="External" Id="R1c8585e0771d4bc4" /><Relationship Type="http://schemas.openxmlformats.org/officeDocument/2006/relationships/hyperlink" Target="https://hdrlframework.org/" TargetMode="External" Id="Ra07262325694414e" /><Relationship Type="http://schemas.openxmlformats.org/officeDocument/2006/relationships/notesSlide" Target="/ppt/notesSlides/notesSlide42.xml" Id="R991d689346f44354" /></Relationships>
</file>

<file path=ppt/slides/_rels/slide43.xml.rels>&#65279;<?xml version="1.0" encoding="utf-8"?><Relationships xmlns="http://schemas.openxmlformats.org/package/2006/relationships"><Relationship Type="http://schemas.openxmlformats.org/officeDocument/2006/relationships/slideLayout" Target="/ppt/slideLayouts/slideLayout1.xml" Id="Rbaf8568e086f436e" /><Relationship Type="http://schemas.openxmlformats.org/officeDocument/2006/relationships/hyperlink" Target="https://creativecommons.org/licenses/by/4.0/" TargetMode="External" Id="Rf866ae63230440f9" /><Relationship Type="http://schemas.openxmlformats.org/officeDocument/2006/relationships/hyperlink" Target="https://hdrlframework.org/" TargetMode="External" Id="R115bce6b0f6b4c50" /><Relationship Type="http://schemas.openxmlformats.org/officeDocument/2006/relationships/notesSlide" Target="/ppt/notesSlides/notesSlide43.xml" Id="Re6f112e1157146ce" /></Relationships>
</file>

<file path=ppt/slides/_rels/slide44.xml.rels>&#65279;<?xml version="1.0" encoding="utf-8"?><Relationships xmlns="http://schemas.openxmlformats.org/package/2006/relationships"><Relationship Type="http://schemas.openxmlformats.org/officeDocument/2006/relationships/slideLayout" Target="/ppt/slideLayouts/slideLayout1.xml" Id="Re6872e229c6e46ef" /><Relationship Type="http://schemas.openxmlformats.org/officeDocument/2006/relationships/hyperlink" Target="https://creativecommons.org/licenses/by/4.0/" TargetMode="External" Id="Rddda03f49a704e5a" /><Relationship Type="http://schemas.openxmlformats.org/officeDocument/2006/relationships/hyperlink" Target="https://hdrlframework.org/" TargetMode="External" Id="R0d016a7020e44cc8" /><Relationship Type="http://schemas.openxmlformats.org/officeDocument/2006/relationships/notesSlide" Target="/ppt/notesSlides/notesSlide44.xml" Id="Rafe2ab8ff1b84b56" /></Relationships>
</file>

<file path=ppt/slides/_rels/slide45.xml.rels>&#65279;<?xml version="1.0" encoding="utf-8"?><Relationships xmlns="http://schemas.openxmlformats.org/package/2006/relationships"><Relationship Type="http://schemas.openxmlformats.org/officeDocument/2006/relationships/slideLayout" Target="/ppt/slideLayouts/slideLayout1.xml" Id="Ra59474a00e1f4159" /><Relationship Type="http://schemas.openxmlformats.org/officeDocument/2006/relationships/hyperlink" Target="https://creativecommons.org/licenses/by/4.0/" TargetMode="External" Id="R524c36f0d5b44a68" /><Relationship Type="http://schemas.openxmlformats.org/officeDocument/2006/relationships/hyperlink" Target="https://hdrlframework.org/" TargetMode="External" Id="R6b83954b8b784d0b" /><Relationship Type="http://schemas.openxmlformats.org/officeDocument/2006/relationships/notesSlide" Target="/ppt/notesSlides/notesSlide45.xml" Id="R941d400e7efd4ccb" /></Relationships>
</file>

<file path=ppt/slides/_rels/slide46.xml.rels>&#65279;<?xml version="1.0" encoding="utf-8"?><Relationships xmlns="http://schemas.openxmlformats.org/package/2006/relationships"><Relationship Type="http://schemas.openxmlformats.org/officeDocument/2006/relationships/slideLayout" Target="/ppt/slideLayouts/slideLayout1.xml" Id="R15f12c2a102544f3" /><Relationship Type="http://schemas.openxmlformats.org/officeDocument/2006/relationships/hyperlink" Target="https://creativecommons.org/licenses/by/4.0/" TargetMode="External" Id="Rde60901933ee4490" /><Relationship Type="http://schemas.openxmlformats.org/officeDocument/2006/relationships/hyperlink" Target="https://hdrlframework.org/" TargetMode="External" Id="R89f7540887b0438b" /><Relationship Type="http://schemas.openxmlformats.org/officeDocument/2006/relationships/notesSlide" Target="/ppt/notesSlides/notesSlide46.xml" Id="R979cb65afb3e45ee" /></Relationships>
</file>

<file path=ppt/slides/_rels/slide47.xml.rels>&#65279;<?xml version="1.0" encoding="utf-8"?><Relationships xmlns="http://schemas.openxmlformats.org/package/2006/relationships"><Relationship Type="http://schemas.openxmlformats.org/officeDocument/2006/relationships/slideLayout" Target="/ppt/slideLayouts/slideLayout1.xml" Id="Rdfcf29f74d4446da" /><Relationship Type="http://schemas.openxmlformats.org/officeDocument/2006/relationships/hyperlink" Target="https://creativecommons.org/licenses/by/4.0/" TargetMode="External" Id="R4b59c5bb00ae421b" /><Relationship Type="http://schemas.openxmlformats.org/officeDocument/2006/relationships/hyperlink" Target="https://hdrlframework.org/" TargetMode="External" Id="R570daef503554f61" /><Relationship Type="http://schemas.openxmlformats.org/officeDocument/2006/relationships/notesSlide" Target="/ppt/notesSlides/notesSlide47.xml" Id="Rde01423376264669" /></Relationships>
</file>

<file path=ppt/slides/_rels/slide48.xml.rels>&#65279;<?xml version="1.0" encoding="utf-8"?><Relationships xmlns="http://schemas.openxmlformats.org/package/2006/relationships"><Relationship Type="http://schemas.openxmlformats.org/officeDocument/2006/relationships/slideLayout" Target="/ppt/slideLayouts/slideLayout1.xml" Id="Rdff0dd587ad342e3" /><Relationship Type="http://schemas.openxmlformats.org/officeDocument/2006/relationships/hyperlink" Target="https://creativecommons.org/licenses/by/4.0/" TargetMode="External" Id="R29decb4978854c0b" /><Relationship Type="http://schemas.openxmlformats.org/officeDocument/2006/relationships/hyperlink" Target="https://hdrlframework.org/" TargetMode="External" Id="R5e6b3a39fc704b7f" /><Relationship Type="http://schemas.openxmlformats.org/officeDocument/2006/relationships/notesSlide" Target="/ppt/notesSlides/notesSlide48.xml" Id="R4e9f7f4c363b4000" /></Relationships>
</file>

<file path=ppt/slides/_rels/slide49.xml.rels>&#65279;<?xml version="1.0" encoding="utf-8"?><Relationships xmlns="http://schemas.openxmlformats.org/package/2006/relationships"><Relationship Type="http://schemas.openxmlformats.org/officeDocument/2006/relationships/slideLayout" Target="/ppt/slideLayouts/slideLayout1.xml" Id="R6f07f32a109e489c" /><Relationship Type="http://schemas.openxmlformats.org/officeDocument/2006/relationships/hyperlink" Target="https://creativecommons.org/licenses/by/4.0/" TargetMode="External" Id="Rc9f5a1fa142d47a2" /><Relationship Type="http://schemas.openxmlformats.org/officeDocument/2006/relationships/hyperlink" Target="https://hdrlframework.org/" TargetMode="External" Id="R04fbc17103e7454b" /><Relationship Type="http://schemas.openxmlformats.org/officeDocument/2006/relationships/notesSlide" Target="/ppt/notesSlides/notesSlide49.xml" Id="R2b5557005d51442f"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50d603fdde0e4090" /><Relationship Type="http://schemas.openxmlformats.org/officeDocument/2006/relationships/hyperlink" Target="https://creativecommons.org/licenses/by/4.0/" TargetMode="External" Id="R0be9845441054399" /><Relationship Type="http://schemas.openxmlformats.org/officeDocument/2006/relationships/hyperlink" Target="https://hdrlframework.org/" TargetMode="External" Id="Rd8377011551740a6" /><Relationship Type="http://schemas.openxmlformats.org/officeDocument/2006/relationships/notesSlide" Target="/ppt/notesSlides/notesSlide5.xml" Id="R5e79947c37194856" /></Relationships>
</file>

<file path=ppt/slides/_rels/slide50.xml.rels>&#65279;<?xml version="1.0" encoding="utf-8"?><Relationships xmlns="http://schemas.openxmlformats.org/package/2006/relationships"><Relationship Type="http://schemas.openxmlformats.org/officeDocument/2006/relationships/slideLayout" Target="/ppt/slideLayouts/slideLayout1.xml" Id="Rcb4a76ce275b4d90" /><Relationship Type="http://schemas.openxmlformats.org/officeDocument/2006/relationships/hyperlink" Target="https://creativecommons.org/licenses/by/4.0/" TargetMode="External" Id="R2d067f941d824940" /><Relationship Type="http://schemas.openxmlformats.org/officeDocument/2006/relationships/hyperlink" Target="https://hdrlframework.org/" TargetMode="External" Id="R485e3fa84c344929" /><Relationship Type="http://schemas.openxmlformats.org/officeDocument/2006/relationships/notesSlide" Target="/ppt/notesSlides/notesSlide50.xml" Id="R2799173214a94f7d" /></Relationships>
</file>

<file path=ppt/slides/_rels/slide51.xml.rels>&#65279;<?xml version="1.0" encoding="utf-8"?><Relationships xmlns="http://schemas.openxmlformats.org/package/2006/relationships"><Relationship Type="http://schemas.openxmlformats.org/officeDocument/2006/relationships/slideLayout" Target="/ppt/slideLayouts/slideLayout1.xml" Id="Rf442f7d64f1f45f7" /><Relationship Type="http://schemas.openxmlformats.org/officeDocument/2006/relationships/hyperlink" Target="https://creativecommons.org/licenses/by/4.0/" TargetMode="External" Id="R7c9489d5edde411d" /><Relationship Type="http://schemas.openxmlformats.org/officeDocument/2006/relationships/hyperlink" Target="https://hdrlframework.org/" TargetMode="External" Id="R90078980cdef4cc8" /><Relationship Type="http://schemas.openxmlformats.org/officeDocument/2006/relationships/notesSlide" Target="/ppt/notesSlides/notesSlide51.xml" Id="Rd5d48489c8df4b36" /></Relationships>
</file>

<file path=ppt/slides/_rels/slide52.xml.rels>&#65279;<?xml version="1.0" encoding="utf-8"?><Relationships xmlns="http://schemas.openxmlformats.org/package/2006/relationships"><Relationship Type="http://schemas.openxmlformats.org/officeDocument/2006/relationships/slideLayout" Target="/ppt/slideLayouts/slideLayout1.xml" Id="R4c9546cb1379428c" /><Relationship Type="http://schemas.openxmlformats.org/officeDocument/2006/relationships/hyperlink" Target="https://creativecommons.org/licenses/by/4.0/" TargetMode="External" Id="R5d561638ef6241cd" /><Relationship Type="http://schemas.openxmlformats.org/officeDocument/2006/relationships/hyperlink" Target="https://hdrlframework.org/" TargetMode="External" Id="R021ec8606c9c43c7" /><Relationship Type="http://schemas.openxmlformats.org/officeDocument/2006/relationships/notesSlide" Target="/ppt/notesSlides/notesSlide52.xml" Id="R927bc667ca7847eb" /></Relationships>
</file>

<file path=ppt/slides/_rels/slide53.xml.rels>&#65279;<?xml version="1.0" encoding="utf-8"?><Relationships xmlns="http://schemas.openxmlformats.org/package/2006/relationships"><Relationship Type="http://schemas.openxmlformats.org/officeDocument/2006/relationships/slideLayout" Target="/ppt/slideLayouts/slideLayout1.xml" Id="Rcb936c77763f4f86" /><Relationship Type="http://schemas.openxmlformats.org/officeDocument/2006/relationships/hyperlink" Target="https://creativecommons.org/licenses/by/4.0/" TargetMode="External" Id="Re77e51e0f07d419d" /><Relationship Type="http://schemas.openxmlformats.org/officeDocument/2006/relationships/hyperlink" Target="https://hdrlframework.org/" TargetMode="External" Id="Rd1dddb02f4744cde" /><Relationship Type="http://schemas.openxmlformats.org/officeDocument/2006/relationships/notesSlide" Target="/ppt/notesSlides/notesSlide53.xml" Id="Rbb3c448056d44ad3" /></Relationships>
</file>

<file path=ppt/slides/_rels/slide54.xml.rels>&#65279;<?xml version="1.0" encoding="utf-8"?><Relationships xmlns="http://schemas.openxmlformats.org/package/2006/relationships"><Relationship Type="http://schemas.openxmlformats.org/officeDocument/2006/relationships/slideLayout" Target="/ppt/slideLayouts/slideLayout1.xml" Id="R098c64104498452c" /><Relationship Type="http://schemas.openxmlformats.org/officeDocument/2006/relationships/hyperlink" Target="https://creativecommons.org/licenses/by/4.0/" TargetMode="External" Id="Ra20a94876640429d" /><Relationship Type="http://schemas.openxmlformats.org/officeDocument/2006/relationships/hyperlink" Target="https://hdrlframework.org/" TargetMode="External" Id="R2a2c53255b454550" /><Relationship Type="http://schemas.openxmlformats.org/officeDocument/2006/relationships/notesSlide" Target="/ppt/notesSlides/notesSlide54.xml" Id="Rd51d3339366c40f6" /></Relationships>
</file>

<file path=ppt/slides/_rels/slide55.xml.rels>&#65279;<?xml version="1.0" encoding="utf-8"?><Relationships xmlns="http://schemas.openxmlformats.org/package/2006/relationships"><Relationship Type="http://schemas.openxmlformats.org/officeDocument/2006/relationships/slideLayout" Target="/ppt/slideLayouts/slideLayout1.xml" Id="Re4737480857e4cb8" /><Relationship Type="http://schemas.openxmlformats.org/officeDocument/2006/relationships/hyperlink" Target="https://creativecommons.org/licenses/by/4.0/" TargetMode="External" Id="Rfe0ce9f2cdbd40d9" /><Relationship Type="http://schemas.openxmlformats.org/officeDocument/2006/relationships/hyperlink" Target="https://hdrlframework.org/" TargetMode="External" Id="R47a6e02d1cfb477b" /><Relationship Type="http://schemas.openxmlformats.org/officeDocument/2006/relationships/notesSlide" Target="/ppt/notesSlides/notesSlide55.xml" Id="Rc79598e5d20a4331" /></Relationships>
</file>

<file path=ppt/slides/_rels/slide56.xml.rels>&#65279;<?xml version="1.0" encoding="utf-8"?><Relationships xmlns="http://schemas.openxmlformats.org/package/2006/relationships"><Relationship Type="http://schemas.openxmlformats.org/officeDocument/2006/relationships/slideLayout" Target="/ppt/slideLayouts/slideLayout1.xml" Id="R5f41d5a9ed744624" /><Relationship Type="http://schemas.openxmlformats.org/officeDocument/2006/relationships/hyperlink" Target="https://creativecommons.org/licenses/by/4.0/" TargetMode="External" Id="Rb3c8e6c022264866" /><Relationship Type="http://schemas.openxmlformats.org/officeDocument/2006/relationships/hyperlink" Target="https://hdrlframework.org/" TargetMode="External" Id="Rbbf8e90b66fd4a0c" /><Relationship Type="http://schemas.openxmlformats.org/officeDocument/2006/relationships/notesSlide" Target="/ppt/notesSlides/notesSlide56.xml" Id="R1e9bac23ae82480d" /></Relationships>
</file>

<file path=ppt/slides/_rels/slide57.xml.rels>&#65279;<?xml version="1.0" encoding="utf-8"?><Relationships xmlns="http://schemas.openxmlformats.org/package/2006/relationships"><Relationship Type="http://schemas.openxmlformats.org/officeDocument/2006/relationships/slideLayout" Target="/ppt/slideLayouts/slideLayout1.xml" Id="Rb24cc381295b4a17" /><Relationship Type="http://schemas.openxmlformats.org/officeDocument/2006/relationships/hyperlink" Target="https://creativecommons.org/licenses/by/4.0/" TargetMode="External" Id="R7449f5b8f0ca4a71" /><Relationship Type="http://schemas.openxmlformats.org/officeDocument/2006/relationships/hyperlink" Target="https://hdrlframework.org/" TargetMode="External" Id="R916960f2d0094e97" /><Relationship Type="http://schemas.openxmlformats.org/officeDocument/2006/relationships/notesSlide" Target="/ppt/notesSlides/notesSlide57.xml" Id="Rd872fddee87345b6" /></Relationships>
</file>

<file path=ppt/slides/_rels/slide58.xml.rels>&#65279;<?xml version="1.0" encoding="utf-8"?><Relationships xmlns="http://schemas.openxmlformats.org/package/2006/relationships"><Relationship Type="http://schemas.openxmlformats.org/officeDocument/2006/relationships/slideLayout" Target="/ppt/slideLayouts/slideLayout1.xml" Id="R77cc3b172e11464b" /><Relationship Type="http://schemas.openxmlformats.org/officeDocument/2006/relationships/hyperlink" Target="https://creativecommons.org/licenses/by/4.0/" TargetMode="External" Id="Ra12c0448ece54272" /><Relationship Type="http://schemas.openxmlformats.org/officeDocument/2006/relationships/hyperlink" Target="https://hdrlframework.org/" TargetMode="External" Id="Ra4fd344955d04952" /><Relationship Type="http://schemas.openxmlformats.org/officeDocument/2006/relationships/notesSlide" Target="/ppt/notesSlides/notesSlide58.xml" Id="R2e308edee8dc49d1" /></Relationships>
</file>

<file path=ppt/slides/_rels/slide59.xml.rels>&#65279;<?xml version="1.0" encoding="utf-8"?><Relationships xmlns="http://schemas.openxmlformats.org/package/2006/relationships"><Relationship Type="http://schemas.openxmlformats.org/officeDocument/2006/relationships/slideLayout" Target="/ppt/slideLayouts/slideLayout1.xml" Id="R94dcfe30758c4146" /><Relationship Type="http://schemas.openxmlformats.org/officeDocument/2006/relationships/hyperlink" Target="https://creativecommons.org/licenses/by/4.0/" TargetMode="External" Id="R68e57feb3a084122" /><Relationship Type="http://schemas.openxmlformats.org/officeDocument/2006/relationships/hyperlink" Target="https://hdrlframework.org/" TargetMode="External" Id="Rb0fff10bc2de48da" /><Relationship Type="http://schemas.openxmlformats.org/officeDocument/2006/relationships/notesSlide" Target="/ppt/notesSlides/notesSlide59.xml" Id="R7c965fe2c4014b52"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55a011de68c84cea" /><Relationship Type="http://schemas.openxmlformats.org/officeDocument/2006/relationships/hyperlink" Target="https://creativecommons.org/licenses/by/4.0/" TargetMode="External" Id="Rad101712f4014870" /><Relationship Type="http://schemas.openxmlformats.org/officeDocument/2006/relationships/hyperlink" Target="https://hdrlframework.org/" TargetMode="External" Id="Rf0e387f9b9634c19" /><Relationship Type="http://schemas.openxmlformats.org/officeDocument/2006/relationships/notesSlide" Target="/ppt/notesSlides/notesSlide6.xml" Id="R466053e31d3e48c9" /></Relationships>
</file>

<file path=ppt/slides/_rels/slide60.xml.rels>&#65279;<?xml version="1.0" encoding="utf-8"?><Relationships xmlns="http://schemas.openxmlformats.org/package/2006/relationships"><Relationship Type="http://schemas.openxmlformats.org/officeDocument/2006/relationships/slideLayout" Target="/ppt/slideLayouts/slideLayout1.xml" Id="R186f2e63f5da405b" /><Relationship Type="http://schemas.openxmlformats.org/officeDocument/2006/relationships/hyperlink" Target="https://creativecommons.org/licenses/by/4.0/" TargetMode="External" Id="Ree347f7a65254ba3" /><Relationship Type="http://schemas.openxmlformats.org/officeDocument/2006/relationships/hyperlink" Target="https://hdrlframework.org/" TargetMode="External" Id="R8804813c0d0949b1" /><Relationship Type="http://schemas.openxmlformats.org/officeDocument/2006/relationships/notesSlide" Target="/ppt/notesSlides/notesSlide60.xml" Id="Raf3e53975c0c4d9d" /></Relationships>
</file>

<file path=ppt/slides/_rels/slide61.xml.rels>&#65279;<?xml version="1.0" encoding="utf-8"?><Relationships xmlns="http://schemas.openxmlformats.org/package/2006/relationships"><Relationship Type="http://schemas.openxmlformats.org/officeDocument/2006/relationships/slideLayout" Target="/ppt/slideLayouts/slideLayout1.xml" Id="Rc3527031616243b8" /><Relationship Type="http://schemas.openxmlformats.org/officeDocument/2006/relationships/hyperlink" Target="https://creativecommons.org/licenses/by/4.0/" TargetMode="External" Id="R98e1073ef5c3472a" /><Relationship Type="http://schemas.openxmlformats.org/officeDocument/2006/relationships/hyperlink" Target="https://hdrlframework.org/" TargetMode="External" Id="R05b9593f5a184176" /><Relationship Type="http://schemas.openxmlformats.org/officeDocument/2006/relationships/notesSlide" Target="/ppt/notesSlides/notesSlide61.xml" Id="R5c303a5214e64592" /></Relationships>
</file>

<file path=ppt/slides/_rels/slide62.xml.rels>&#65279;<?xml version="1.0" encoding="utf-8"?><Relationships xmlns="http://schemas.openxmlformats.org/package/2006/relationships"><Relationship Type="http://schemas.openxmlformats.org/officeDocument/2006/relationships/slideLayout" Target="/ppt/slideLayouts/slideLayout1.xml" Id="Rd2a916cd109b4a26" /><Relationship Type="http://schemas.openxmlformats.org/officeDocument/2006/relationships/hyperlink" Target="https://creativecommons.org/licenses/by/4.0/" TargetMode="External" Id="Rcfda635c21e94a31" /><Relationship Type="http://schemas.openxmlformats.org/officeDocument/2006/relationships/hyperlink" Target="https://hdrlframework.org/" TargetMode="External" Id="Rb69da2cacf7c4c61" /><Relationship Type="http://schemas.openxmlformats.org/officeDocument/2006/relationships/notesSlide" Target="/ppt/notesSlides/notesSlide62.xml" Id="R5d5ed282dd134375" /></Relationships>
</file>

<file path=ppt/slides/_rels/slide63.xml.rels>&#65279;<?xml version="1.0" encoding="utf-8"?><Relationships xmlns="http://schemas.openxmlformats.org/package/2006/relationships"><Relationship Type="http://schemas.openxmlformats.org/officeDocument/2006/relationships/slideLayout" Target="/ppt/slideLayouts/slideLayout1.xml" Id="R4f30532ec59e4788" /><Relationship Type="http://schemas.openxmlformats.org/officeDocument/2006/relationships/hyperlink" Target="https://creativecommons.org/licenses/by/4.0/" TargetMode="External" Id="R568a491244604141" /><Relationship Type="http://schemas.openxmlformats.org/officeDocument/2006/relationships/hyperlink" Target="https://hdrlframework.org/" TargetMode="External" Id="R438fd68979944bf8" /><Relationship Type="http://schemas.openxmlformats.org/officeDocument/2006/relationships/notesSlide" Target="/ppt/notesSlides/notesSlide63.xml" Id="R02dd790571114c67" /></Relationships>
</file>

<file path=ppt/slides/_rels/slide64.xml.rels>&#65279;<?xml version="1.0" encoding="utf-8"?><Relationships xmlns="http://schemas.openxmlformats.org/package/2006/relationships"><Relationship Type="http://schemas.openxmlformats.org/officeDocument/2006/relationships/slideLayout" Target="/ppt/slideLayouts/slideLayout1.xml" Id="Rb94d60cd5eef49ad" /><Relationship Type="http://schemas.openxmlformats.org/officeDocument/2006/relationships/hyperlink" Target="https://creativecommons.org/licenses/by/4.0/" TargetMode="External" Id="Rccf1bb72748a480b" /><Relationship Type="http://schemas.openxmlformats.org/officeDocument/2006/relationships/hyperlink" Target="https://hdrlframework.org/" TargetMode="External" Id="R1e6975247d704c2c" /><Relationship Type="http://schemas.openxmlformats.org/officeDocument/2006/relationships/notesSlide" Target="/ppt/notesSlides/notesSlide64.xml" Id="Rea1cf61a82114faf" /></Relationships>
</file>

<file path=ppt/slides/_rels/slide65.xml.rels>&#65279;<?xml version="1.0" encoding="utf-8"?><Relationships xmlns="http://schemas.openxmlformats.org/package/2006/relationships"><Relationship Type="http://schemas.openxmlformats.org/officeDocument/2006/relationships/slideLayout" Target="/ppt/slideLayouts/slideLayout1.xml" Id="Rde38f6fc3c28499c" /><Relationship Type="http://schemas.openxmlformats.org/officeDocument/2006/relationships/hyperlink" Target="https://creativecommons.org/licenses/by/4.0/" TargetMode="External" Id="R3d393b3266034714" /><Relationship Type="http://schemas.openxmlformats.org/officeDocument/2006/relationships/hyperlink" Target="https://hdrlframework.org/" TargetMode="External" Id="R6e67ac24dc89483d" /><Relationship Type="http://schemas.openxmlformats.org/officeDocument/2006/relationships/notesSlide" Target="/ppt/notesSlides/notesSlide65.xml" Id="R15077e6f0dc243b7" /></Relationships>
</file>

<file path=ppt/slides/_rels/slide66.xml.rels>&#65279;<?xml version="1.0" encoding="utf-8"?><Relationships xmlns="http://schemas.openxmlformats.org/package/2006/relationships"><Relationship Type="http://schemas.openxmlformats.org/officeDocument/2006/relationships/slideLayout" Target="/ppt/slideLayouts/slideLayout1.xml" Id="R8a00440cc4bb4b23" /><Relationship Type="http://schemas.openxmlformats.org/officeDocument/2006/relationships/hyperlink" Target="https://creativecommons.org/licenses/by/4.0/" TargetMode="External" Id="Ra3a5d5e083a84f66" /><Relationship Type="http://schemas.openxmlformats.org/officeDocument/2006/relationships/hyperlink" Target="https://hdrlframework.org/" TargetMode="External" Id="Rcf473ba37480482e" /><Relationship Type="http://schemas.openxmlformats.org/officeDocument/2006/relationships/notesSlide" Target="/ppt/notesSlides/notesSlide66.xml" Id="Rdf7e987e5a1a4107" /></Relationships>
</file>

<file path=ppt/slides/_rels/slide67.xml.rels>&#65279;<?xml version="1.0" encoding="utf-8"?><Relationships xmlns="http://schemas.openxmlformats.org/package/2006/relationships"><Relationship Type="http://schemas.openxmlformats.org/officeDocument/2006/relationships/slideLayout" Target="/ppt/slideLayouts/slideLayout1.xml" Id="Rf043b1ed8185494f" /><Relationship Type="http://schemas.openxmlformats.org/officeDocument/2006/relationships/hyperlink" Target="https://creativecommons.org/licenses/by/4.0/" TargetMode="External" Id="R70d569595f044fb1" /><Relationship Type="http://schemas.openxmlformats.org/officeDocument/2006/relationships/hyperlink" Target="https://hdrlframework.org/" TargetMode="External" Id="Rc9b04f4d864c4698" /><Relationship Type="http://schemas.openxmlformats.org/officeDocument/2006/relationships/notesSlide" Target="/ppt/notesSlides/notesSlide67.xml" Id="Re058343f7aaa4e57" /></Relationships>
</file>

<file path=ppt/slides/_rels/slide68.xml.rels>&#65279;<?xml version="1.0" encoding="utf-8"?><Relationships xmlns="http://schemas.openxmlformats.org/package/2006/relationships"><Relationship Type="http://schemas.openxmlformats.org/officeDocument/2006/relationships/slideLayout" Target="/ppt/slideLayouts/slideLayout1.xml" Id="R0ff3e8791be543c2" /><Relationship Type="http://schemas.openxmlformats.org/officeDocument/2006/relationships/hyperlink" Target="https://creativecommons.org/licenses/by/4.0/" TargetMode="External" Id="R96156edf08d842d0" /><Relationship Type="http://schemas.openxmlformats.org/officeDocument/2006/relationships/hyperlink" Target="https://hdrlframework.org/" TargetMode="External" Id="R43416cd64c784528" /><Relationship Type="http://schemas.openxmlformats.org/officeDocument/2006/relationships/notesSlide" Target="/ppt/notesSlides/notesSlide68.xml" Id="R8c0d8c5c8b364300" /></Relationships>
</file>

<file path=ppt/slides/_rels/slide69.xml.rels>&#65279;<?xml version="1.0" encoding="utf-8"?><Relationships xmlns="http://schemas.openxmlformats.org/package/2006/relationships"><Relationship Type="http://schemas.openxmlformats.org/officeDocument/2006/relationships/slideLayout" Target="/ppt/slideLayouts/slideLayout1.xml" Id="R05011ddc1eef4fd0" /><Relationship Type="http://schemas.openxmlformats.org/officeDocument/2006/relationships/hyperlink" Target="https://creativecommons.org/licenses/by/4.0/" TargetMode="External" Id="R38bdb294cf574f02" /><Relationship Type="http://schemas.openxmlformats.org/officeDocument/2006/relationships/hyperlink" Target="https://hdrlframework.org/" TargetMode="External" Id="Rafac0620b86e4f1c" /><Relationship Type="http://schemas.openxmlformats.org/officeDocument/2006/relationships/notesSlide" Target="/ppt/notesSlides/notesSlide69.xml" Id="R66f72d4cab174ab4"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15bf6d2fcf784ab5" /><Relationship Type="http://schemas.openxmlformats.org/officeDocument/2006/relationships/hyperlink" Target="https://creativecommons.org/licenses/by/4.0/" TargetMode="External" Id="Ra800dd1614544fbb" /><Relationship Type="http://schemas.openxmlformats.org/officeDocument/2006/relationships/hyperlink" Target="https://hdrlframework.org/" TargetMode="External" Id="R3cd785a161df403d" /><Relationship Type="http://schemas.openxmlformats.org/officeDocument/2006/relationships/notesSlide" Target="/ppt/notesSlides/notesSlide7.xml" Id="R7b6e9772d85745fd" /></Relationships>
</file>

<file path=ppt/slides/_rels/slide70.xml.rels>&#65279;<?xml version="1.0" encoding="utf-8"?><Relationships xmlns="http://schemas.openxmlformats.org/package/2006/relationships"><Relationship Type="http://schemas.openxmlformats.org/officeDocument/2006/relationships/slideLayout" Target="/ppt/slideLayouts/slideLayout1.xml" Id="Rb0c685885e8e472e" /><Relationship Type="http://schemas.openxmlformats.org/officeDocument/2006/relationships/hyperlink" Target="https://creativecommons.org/licenses/by/4.0/" TargetMode="External" Id="Reefcdd3bdc874232" /><Relationship Type="http://schemas.openxmlformats.org/officeDocument/2006/relationships/hyperlink" Target="https://hdrlframework.org/" TargetMode="External" Id="R262202bb38ef4b01" /><Relationship Type="http://schemas.openxmlformats.org/officeDocument/2006/relationships/notesSlide" Target="/ppt/notesSlides/notesSlide70.xml" Id="R05654d0113a4467e" /></Relationships>
</file>

<file path=ppt/slides/_rels/slide71.xml.rels>&#65279;<?xml version="1.0" encoding="utf-8"?><Relationships xmlns="http://schemas.openxmlformats.org/package/2006/relationships"><Relationship Type="http://schemas.openxmlformats.org/officeDocument/2006/relationships/slideLayout" Target="/ppt/slideLayouts/slideLayout1.xml" Id="Rc7f4391ad2d54524" /><Relationship Type="http://schemas.openxmlformats.org/officeDocument/2006/relationships/hyperlink" Target="https://creativecommons.org/licenses/by/4.0/" TargetMode="External" Id="Rfbaebd6b4a504f61" /><Relationship Type="http://schemas.openxmlformats.org/officeDocument/2006/relationships/hyperlink" Target="https://hdrlframework.org/" TargetMode="External" Id="R9f64b14626a34402" /><Relationship Type="http://schemas.openxmlformats.org/officeDocument/2006/relationships/notesSlide" Target="/ppt/notesSlides/notesSlide71.xml" Id="Rc1945043a7f8467c" /></Relationships>
</file>

<file path=ppt/slides/_rels/slide72.xml.rels>&#65279;<?xml version="1.0" encoding="utf-8"?><Relationships xmlns="http://schemas.openxmlformats.org/package/2006/relationships"><Relationship Type="http://schemas.openxmlformats.org/officeDocument/2006/relationships/slideLayout" Target="/ppt/slideLayouts/slideLayout1.xml" Id="Rd6c7257568ba4168" /><Relationship Type="http://schemas.openxmlformats.org/officeDocument/2006/relationships/hyperlink" Target="https://creativecommons.org/licenses/by/4.0/" TargetMode="External" Id="Rfccdededf7fd43a1" /><Relationship Type="http://schemas.openxmlformats.org/officeDocument/2006/relationships/hyperlink" Target="https://hdrlframework.org/" TargetMode="External" Id="R70ec587ceb0c4cbf" /><Relationship Type="http://schemas.openxmlformats.org/officeDocument/2006/relationships/notesSlide" Target="/ppt/notesSlides/notesSlide72.xml" Id="R5526e90d637848dc" /></Relationships>
</file>

<file path=ppt/slides/_rels/slide73.xml.rels>&#65279;<?xml version="1.0" encoding="utf-8"?><Relationships xmlns="http://schemas.openxmlformats.org/package/2006/relationships"><Relationship Type="http://schemas.openxmlformats.org/officeDocument/2006/relationships/slideLayout" Target="/ppt/slideLayouts/slideLayout1.xml" Id="R385f1e9b39364ab2" /><Relationship Type="http://schemas.openxmlformats.org/officeDocument/2006/relationships/hyperlink" Target="https://creativecommons.org/licenses/by/4.0/" TargetMode="External" Id="Rc18d612065a84da3" /><Relationship Type="http://schemas.openxmlformats.org/officeDocument/2006/relationships/hyperlink" Target="https://hdrlframework.org/" TargetMode="External" Id="Ra662d419404f4ac9" /><Relationship Type="http://schemas.openxmlformats.org/officeDocument/2006/relationships/notesSlide" Target="/ppt/notesSlides/notesSlide73.xml" Id="Rd18044c4a928460b" /></Relationships>
</file>

<file path=ppt/slides/_rels/slide74.xml.rels>&#65279;<?xml version="1.0" encoding="utf-8"?><Relationships xmlns="http://schemas.openxmlformats.org/package/2006/relationships"><Relationship Type="http://schemas.openxmlformats.org/officeDocument/2006/relationships/slideLayout" Target="/ppt/slideLayouts/slideLayout1.xml" Id="R2953b56c162545fa" /><Relationship Type="http://schemas.openxmlformats.org/officeDocument/2006/relationships/hyperlink" Target="https://creativecommons.org/licenses/by/4.0/" TargetMode="External" Id="Rdc97011c1f5f430d" /><Relationship Type="http://schemas.openxmlformats.org/officeDocument/2006/relationships/hyperlink" Target="https://hdrlframework.org/" TargetMode="External" Id="Rfb0b052fc0574ced" /><Relationship Type="http://schemas.openxmlformats.org/officeDocument/2006/relationships/notesSlide" Target="/ppt/notesSlides/notesSlide74.xml" Id="Red4bf5f9eae84f51" /></Relationships>
</file>

<file path=ppt/slides/_rels/slide75.xml.rels>&#65279;<?xml version="1.0" encoding="utf-8"?><Relationships xmlns="http://schemas.openxmlformats.org/package/2006/relationships"><Relationship Type="http://schemas.openxmlformats.org/officeDocument/2006/relationships/slideLayout" Target="/ppt/slideLayouts/slideLayout1.xml" Id="R4b83a64e4e384858" /><Relationship Type="http://schemas.openxmlformats.org/officeDocument/2006/relationships/hyperlink" Target="https://creativecommons.org/licenses/by/4.0/" TargetMode="External" Id="R2a342db942174ba1" /><Relationship Type="http://schemas.openxmlformats.org/officeDocument/2006/relationships/hyperlink" Target="https://hdrlframework.org/" TargetMode="External" Id="R9c1078f00096479b" /><Relationship Type="http://schemas.openxmlformats.org/officeDocument/2006/relationships/notesSlide" Target="/ppt/notesSlides/notesSlide75.xml" Id="Rbd8659dcbc8b44a4" /></Relationships>
</file>

<file path=ppt/slides/_rels/slide76.xml.rels>&#65279;<?xml version="1.0" encoding="utf-8"?><Relationships xmlns="http://schemas.openxmlformats.org/package/2006/relationships"><Relationship Type="http://schemas.openxmlformats.org/officeDocument/2006/relationships/slideLayout" Target="/ppt/slideLayouts/slideLayout1.xml" Id="Rc22eb47df1b54fc1" /><Relationship Type="http://schemas.openxmlformats.org/officeDocument/2006/relationships/hyperlink" Target="https://creativecommons.org/licenses/by/4.0/" TargetMode="External" Id="R1285acdd4c4844ca" /><Relationship Type="http://schemas.openxmlformats.org/officeDocument/2006/relationships/hyperlink" Target="https://hdrlframework.org/" TargetMode="External" Id="R5601b96fb7234d08" /><Relationship Type="http://schemas.openxmlformats.org/officeDocument/2006/relationships/notesSlide" Target="/ppt/notesSlides/notesSlide76.xml" Id="R09506ab6e2e1404d" /></Relationships>
</file>

<file path=ppt/slides/_rels/slide77.xml.rels>&#65279;<?xml version="1.0" encoding="utf-8"?><Relationships xmlns="http://schemas.openxmlformats.org/package/2006/relationships"><Relationship Type="http://schemas.openxmlformats.org/officeDocument/2006/relationships/slideLayout" Target="/ppt/slideLayouts/slideLayout1.xml" Id="R58fa76e21a274785" /><Relationship Type="http://schemas.openxmlformats.org/officeDocument/2006/relationships/hyperlink" Target="https://creativecommons.org/licenses/by/4.0/" TargetMode="External" Id="Re93d479886f74180" /><Relationship Type="http://schemas.openxmlformats.org/officeDocument/2006/relationships/hyperlink" Target="https://hdrlframework.org/" TargetMode="External" Id="R91758c604f544678" /><Relationship Type="http://schemas.openxmlformats.org/officeDocument/2006/relationships/notesSlide" Target="/ppt/notesSlides/notesSlide77.xml" Id="R930c2ffdde764888" /></Relationships>
</file>

<file path=ppt/slides/_rels/slide78.xml.rels>&#65279;<?xml version="1.0" encoding="utf-8"?><Relationships xmlns="http://schemas.openxmlformats.org/package/2006/relationships"><Relationship Type="http://schemas.openxmlformats.org/officeDocument/2006/relationships/slideLayout" Target="/ppt/slideLayouts/slideLayout1.xml" Id="R7d86e2a8bfe44b38" /><Relationship Type="http://schemas.openxmlformats.org/officeDocument/2006/relationships/hyperlink" Target="https://creativecommons.org/licenses/by/4.0/" TargetMode="External" Id="Rcd93953961b34b9c" /><Relationship Type="http://schemas.openxmlformats.org/officeDocument/2006/relationships/hyperlink" Target="https://hdrlframework.org/" TargetMode="External" Id="Rcf2efa0585c3497d" /><Relationship Type="http://schemas.openxmlformats.org/officeDocument/2006/relationships/notesSlide" Target="/ppt/notesSlides/notesSlide78.xml" Id="R6e76fbe0d8f941d7" /></Relationships>
</file>

<file path=ppt/slides/_rels/slide79.xml.rels>&#65279;<?xml version="1.0" encoding="utf-8"?><Relationships xmlns="http://schemas.openxmlformats.org/package/2006/relationships"><Relationship Type="http://schemas.openxmlformats.org/officeDocument/2006/relationships/slideLayout" Target="/ppt/slideLayouts/slideLayout1.xml" Id="R14e62c7270c54004" /><Relationship Type="http://schemas.openxmlformats.org/officeDocument/2006/relationships/hyperlink" Target="https://creativecommons.org/licenses/by/4.0/" TargetMode="External" Id="R30418b575c8b4355" /><Relationship Type="http://schemas.openxmlformats.org/officeDocument/2006/relationships/hyperlink" Target="https://hdrlframework.org/" TargetMode="External" Id="R8f2280f84e8d42d4" /><Relationship Type="http://schemas.openxmlformats.org/officeDocument/2006/relationships/notesSlide" Target="/ppt/notesSlides/notesSlide79.xml" Id="Refe14288154048cd"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b91d1852aa7a4049" /><Relationship Type="http://schemas.openxmlformats.org/officeDocument/2006/relationships/hyperlink" Target="https://creativecommons.org/licenses/by/4.0/" TargetMode="External" Id="R4ed480a4575b4069" /><Relationship Type="http://schemas.openxmlformats.org/officeDocument/2006/relationships/hyperlink" Target="https://hdrlframework.org/" TargetMode="External" Id="Rff8d11d5483e4cc8" /><Relationship Type="http://schemas.openxmlformats.org/officeDocument/2006/relationships/notesSlide" Target="/ppt/notesSlides/notesSlide8.xml" Id="R6713912d909c4335" /></Relationships>
</file>

<file path=ppt/slides/_rels/slide80.xml.rels>&#65279;<?xml version="1.0" encoding="utf-8"?><Relationships xmlns="http://schemas.openxmlformats.org/package/2006/relationships"><Relationship Type="http://schemas.openxmlformats.org/officeDocument/2006/relationships/slideLayout" Target="/ppt/slideLayouts/slideLayout1.xml" Id="Rf7f63a309f3346b9" /><Relationship Type="http://schemas.openxmlformats.org/officeDocument/2006/relationships/hyperlink" Target="https://creativecommons.org/licenses/by/4.0/" TargetMode="External" Id="R56a218cd7b644225" /><Relationship Type="http://schemas.openxmlformats.org/officeDocument/2006/relationships/hyperlink" Target="https://hdrlframework.org/" TargetMode="External" Id="Rd045fe0c8a4e4cda" /><Relationship Type="http://schemas.openxmlformats.org/officeDocument/2006/relationships/notesSlide" Target="/ppt/notesSlides/notesSlide80.xml" Id="Rdde2fe119c6e410c" /></Relationships>
</file>

<file path=ppt/slides/_rels/slide81.xml.rels>&#65279;<?xml version="1.0" encoding="utf-8"?><Relationships xmlns="http://schemas.openxmlformats.org/package/2006/relationships"><Relationship Type="http://schemas.openxmlformats.org/officeDocument/2006/relationships/slideLayout" Target="/ppt/slideLayouts/slideLayout1.xml" Id="R097ee146382d40b7" /><Relationship Type="http://schemas.openxmlformats.org/officeDocument/2006/relationships/hyperlink" Target="https://creativecommons.org/licenses/by/4.0/" TargetMode="External" Id="R31eb781882a9464b" /><Relationship Type="http://schemas.openxmlformats.org/officeDocument/2006/relationships/hyperlink" Target="https://hdrlframework.org/" TargetMode="External" Id="R995a3e94a158480a" /><Relationship Type="http://schemas.openxmlformats.org/officeDocument/2006/relationships/notesSlide" Target="/ppt/notesSlides/notesSlide81.xml" Id="R845c691db63c4cf3" /></Relationships>
</file>

<file path=ppt/slides/_rels/slide82.xml.rels>&#65279;<?xml version="1.0" encoding="utf-8"?><Relationships xmlns="http://schemas.openxmlformats.org/package/2006/relationships"><Relationship Type="http://schemas.openxmlformats.org/officeDocument/2006/relationships/slideLayout" Target="/ppt/slideLayouts/slideLayout1.xml" Id="Re1f2c29b961944fa" /><Relationship Type="http://schemas.openxmlformats.org/officeDocument/2006/relationships/hyperlink" Target="https://creativecommons.org/licenses/by/4.0/" TargetMode="External" Id="Reb3c46717a3e4e17" /><Relationship Type="http://schemas.openxmlformats.org/officeDocument/2006/relationships/hyperlink" Target="https://hdrlframework.org/" TargetMode="External" Id="Re07d11d37a7c4b8c" /><Relationship Type="http://schemas.openxmlformats.org/officeDocument/2006/relationships/notesSlide" Target="/ppt/notesSlides/notesSlide82.xml" Id="R1b0ae80af8564ff8" /></Relationships>
</file>

<file path=ppt/slides/_rels/slide83.xml.rels>&#65279;<?xml version="1.0" encoding="utf-8"?><Relationships xmlns="http://schemas.openxmlformats.org/package/2006/relationships"><Relationship Type="http://schemas.openxmlformats.org/officeDocument/2006/relationships/slideLayout" Target="/ppt/slideLayouts/slideLayout1.xml" Id="R7d525f0be1d647b7" /><Relationship Type="http://schemas.openxmlformats.org/officeDocument/2006/relationships/hyperlink" Target="https://creativecommons.org/licenses/by/4.0/" TargetMode="External" Id="Raa020f870da740a5" /><Relationship Type="http://schemas.openxmlformats.org/officeDocument/2006/relationships/hyperlink" Target="https://hdrlframework.org/" TargetMode="External" Id="R27cf9a0fe19242f1" /><Relationship Type="http://schemas.openxmlformats.org/officeDocument/2006/relationships/notesSlide" Target="/ppt/notesSlides/notesSlide83.xml" Id="Rd5531d273bd14eff" /></Relationships>
</file>

<file path=ppt/slides/_rels/slide84.xml.rels>&#65279;<?xml version="1.0" encoding="utf-8"?><Relationships xmlns="http://schemas.openxmlformats.org/package/2006/relationships"><Relationship Type="http://schemas.openxmlformats.org/officeDocument/2006/relationships/slideLayout" Target="/ppt/slideLayouts/slideLayout1.xml" Id="R81d4d90a330f4a4f" /><Relationship Type="http://schemas.openxmlformats.org/officeDocument/2006/relationships/hyperlink" Target="https://creativecommons.org/licenses/by/4.0/" TargetMode="External" Id="Rf871c1b3fac34300" /><Relationship Type="http://schemas.openxmlformats.org/officeDocument/2006/relationships/hyperlink" Target="https://hdrlframework.org/" TargetMode="External" Id="R0493022292df4099" /><Relationship Type="http://schemas.openxmlformats.org/officeDocument/2006/relationships/notesSlide" Target="/ppt/notesSlides/notesSlide84.xml" Id="R41b5142fa2c8412d" /></Relationships>
</file>

<file path=ppt/slides/_rels/slide85.xml.rels>&#65279;<?xml version="1.0" encoding="utf-8"?><Relationships xmlns="http://schemas.openxmlformats.org/package/2006/relationships"><Relationship Type="http://schemas.openxmlformats.org/officeDocument/2006/relationships/slideLayout" Target="/ppt/slideLayouts/slideLayout1.xml" Id="R725a6a7937ab4c75" /><Relationship Type="http://schemas.openxmlformats.org/officeDocument/2006/relationships/hyperlink" Target="https://creativecommons.org/licenses/by/4.0/" TargetMode="External" Id="R6638d44bc8f242a4" /><Relationship Type="http://schemas.openxmlformats.org/officeDocument/2006/relationships/hyperlink" Target="https://hdrlframework.org/" TargetMode="External" Id="Redfaaccb5dfb4e43" /><Relationship Type="http://schemas.openxmlformats.org/officeDocument/2006/relationships/notesSlide" Target="/ppt/notesSlides/notesSlide85.xml" Id="R5796581595a34b5e" /></Relationships>
</file>

<file path=ppt/slides/_rels/slide86.xml.rels>&#65279;<?xml version="1.0" encoding="utf-8"?><Relationships xmlns="http://schemas.openxmlformats.org/package/2006/relationships"><Relationship Type="http://schemas.openxmlformats.org/officeDocument/2006/relationships/slideLayout" Target="/ppt/slideLayouts/slideLayout1.xml" Id="R3011f67124f94fa0" /><Relationship Type="http://schemas.openxmlformats.org/officeDocument/2006/relationships/hyperlink" Target="https://creativecommons.org/licenses/by/4.0/" TargetMode="External" Id="R3bf0eed5f54c462d" /><Relationship Type="http://schemas.openxmlformats.org/officeDocument/2006/relationships/hyperlink" Target="https://hdrlframework.org/" TargetMode="External" Id="R469b2b53bc154fd9" /><Relationship Type="http://schemas.openxmlformats.org/officeDocument/2006/relationships/notesSlide" Target="/ppt/notesSlides/notesSlide86.xml" Id="R81602c5434604533" /></Relationships>
</file>

<file path=ppt/slides/_rels/slide87.xml.rels>&#65279;<?xml version="1.0" encoding="utf-8"?><Relationships xmlns="http://schemas.openxmlformats.org/package/2006/relationships"><Relationship Type="http://schemas.openxmlformats.org/officeDocument/2006/relationships/slideLayout" Target="/ppt/slideLayouts/slideLayout1.xml" Id="R00bedfe9b7cb4975" /><Relationship Type="http://schemas.openxmlformats.org/officeDocument/2006/relationships/hyperlink" Target="https://creativecommons.org/licenses/by/4.0/" TargetMode="External" Id="R33a981bf0cbf4aab" /><Relationship Type="http://schemas.openxmlformats.org/officeDocument/2006/relationships/hyperlink" Target="https://hdrlframework.org/" TargetMode="External" Id="Ra297a0b36a89425c" /><Relationship Type="http://schemas.openxmlformats.org/officeDocument/2006/relationships/notesSlide" Target="/ppt/notesSlides/notesSlide87.xml" Id="R3d233c57e563493d" /></Relationships>
</file>

<file path=ppt/slides/_rels/slide88.xml.rels>&#65279;<?xml version="1.0" encoding="utf-8"?><Relationships xmlns="http://schemas.openxmlformats.org/package/2006/relationships"><Relationship Type="http://schemas.openxmlformats.org/officeDocument/2006/relationships/slideLayout" Target="/ppt/slideLayouts/slideLayout1.xml" Id="Rd25cdca975fd4d21" /><Relationship Type="http://schemas.openxmlformats.org/officeDocument/2006/relationships/hyperlink" Target="https://creativecommons.org/licenses/by/4.0/" TargetMode="External" Id="R5fbc541e5ac54742" /><Relationship Type="http://schemas.openxmlformats.org/officeDocument/2006/relationships/hyperlink" Target="https://hdrlframework.org/" TargetMode="External" Id="Rba00e96554d64d5e" /><Relationship Type="http://schemas.openxmlformats.org/officeDocument/2006/relationships/notesSlide" Target="/ppt/notesSlides/notesSlide88.xml" Id="Rbcf45b95ea7249b9" /></Relationships>
</file>

<file path=ppt/slides/_rels/slide89.xml.rels>&#65279;<?xml version="1.0" encoding="utf-8"?><Relationships xmlns="http://schemas.openxmlformats.org/package/2006/relationships"><Relationship Type="http://schemas.openxmlformats.org/officeDocument/2006/relationships/slideLayout" Target="/ppt/slideLayouts/slideLayout1.xml" Id="Rd7de78ff0a374991" /><Relationship Type="http://schemas.openxmlformats.org/officeDocument/2006/relationships/hyperlink" Target="https://creativecommons.org/licenses/by/4.0/" TargetMode="External" Id="R05a03dd7d4fc47ac" /><Relationship Type="http://schemas.openxmlformats.org/officeDocument/2006/relationships/hyperlink" Target="https://hdrlframework.org/" TargetMode="External" Id="Rf9e535b616a14d4e" /><Relationship Type="http://schemas.openxmlformats.org/officeDocument/2006/relationships/notesSlide" Target="/ppt/notesSlides/notesSlide89.xml" Id="R8d31f5ccd65c4951"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1f8b05e2a2314038" /><Relationship Type="http://schemas.openxmlformats.org/officeDocument/2006/relationships/hyperlink" Target="https://creativecommons.org/licenses/by/4.0/" TargetMode="External" Id="R761c6cb5ae5e4683" /><Relationship Type="http://schemas.openxmlformats.org/officeDocument/2006/relationships/hyperlink" Target="https://hdrlframework.org/" TargetMode="External" Id="R76a9f630d4724ebe" /><Relationship Type="http://schemas.openxmlformats.org/officeDocument/2006/relationships/notesSlide" Target="/ppt/notesSlides/notesSlide9.xml" Id="Rfc049fc866544b8f" /></Relationships>
</file>

<file path=ppt/slides/_rels/slide90.xml.rels>&#65279;<?xml version="1.0" encoding="utf-8"?><Relationships xmlns="http://schemas.openxmlformats.org/package/2006/relationships"><Relationship Type="http://schemas.openxmlformats.org/officeDocument/2006/relationships/slideLayout" Target="/ppt/slideLayouts/slideLayout1.xml" Id="Rc03d524ab28e4acc" /><Relationship Type="http://schemas.openxmlformats.org/officeDocument/2006/relationships/hyperlink" Target="https://creativecommons.org/licenses/by/4.0/" TargetMode="External" Id="R5bcea6d97fd54569" /><Relationship Type="http://schemas.openxmlformats.org/officeDocument/2006/relationships/hyperlink" Target="https://hdrlframework.org/" TargetMode="External" Id="R4d891bf73a2f4bbe" /><Relationship Type="http://schemas.openxmlformats.org/officeDocument/2006/relationships/notesSlide" Target="/ppt/notesSlides/notesSlide90.xml" Id="Rc3749825da6f43a7" /></Relationships>
</file>

<file path=ppt/slides/_rels/slide91.xml.rels>&#65279;<?xml version="1.0" encoding="utf-8"?><Relationships xmlns="http://schemas.openxmlformats.org/package/2006/relationships"><Relationship Type="http://schemas.openxmlformats.org/officeDocument/2006/relationships/slideLayout" Target="/ppt/slideLayouts/slideLayout1.xml" Id="R74c8d29a12ad4651" /><Relationship Type="http://schemas.openxmlformats.org/officeDocument/2006/relationships/hyperlink" Target="https://creativecommons.org/licenses/by/4.0/" TargetMode="External" Id="R8c1dedb5f4134102" /><Relationship Type="http://schemas.openxmlformats.org/officeDocument/2006/relationships/hyperlink" Target="https://hdrlframework.org/" TargetMode="External" Id="R2e19636507fd426d" /><Relationship Type="http://schemas.openxmlformats.org/officeDocument/2006/relationships/notesSlide" Target="/ppt/notesSlides/notesSlide91.xml" Id="R006fdff4a0b8424c" /></Relationships>
</file>

<file path=ppt/slides/_rels/slide92.xml.rels>&#65279;<?xml version="1.0" encoding="utf-8"?><Relationships xmlns="http://schemas.openxmlformats.org/package/2006/relationships"><Relationship Type="http://schemas.openxmlformats.org/officeDocument/2006/relationships/slideLayout" Target="/ppt/slideLayouts/slideLayout1.xml" Id="Rec39668963724ea7" /><Relationship Type="http://schemas.openxmlformats.org/officeDocument/2006/relationships/hyperlink" Target="https://creativecommons.org/licenses/by/4.0/" TargetMode="External" Id="R863f2afce1ee4a06" /><Relationship Type="http://schemas.openxmlformats.org/officeDocument/2006/relationships/hyperlink" Target="https://hdrlframework.org/" TargetMode="External" Id="Re2d90b7ec0d44d90" /><Relationship Type="http://schemas.openxmlformats.org/officeDocument/2006/relationships/notesSlide" Target="/ppt/notesSlides/notesSlide92.xml" Id="Rb99693ceec474c69" /></Relationships>
</file>

<file path=ppt/slides/slide1.xml><?xml version="1.0" encoding="utf-8"?>
<p:sld xmlns:a="http://schemas.openxmlformats.org/drawingml/2006/main" xmlns:adec="http://schemas.microsoft.com/office/drawing/2017/decorative" xmlns:ns2="http://schemas.microsoft.com/office/drawing/2014/main" xmlns:ns5="http://schemas.microsoft.com/office/powerpoint/2010/main" xmlns:p="http://schemas.openxmlformats.org/presentationml/2006/main" xmlns:r="http://schemas.openxmlformats.org/officeDocument/2006/relationships">
  <p:cSld>
    <p:bg>
      <p:bgPr>
        <a:solidFill>
          <a:srgbClr val="F5F8FA"/>
        </a:solidFill>
      </p:bgPr>
    </p:bg>
    <p:spTree>
      <p:nvGrpSpPr>
        <p:cNvPr id="1" name=""/>
        <p:cNvGrpSpPr/>
        <p:nvPr/>
      </p:nvGrpSpPr>
      <p:grpSpPr>
        <a:xfrm/>
      </p:grpSpPr>
      <p:sp>
        <p:nvSpPr>
          <p:cNvPr id="31" name="hdrl-mini-mark">
            <a:extLst>
              <a:ext uri="{FF2B5EF4-FFF2-40B4-BE49-F238E27FC236}">
                <ns2:creationId id="{01D092D0-26BF-4CD4-A460-8513C08B337F}"/>
                <adec:decorative val="1"/>
              </a:ext>
            </a:extLst>
          </p:cNvPr>
          <p:cNvSpPr>
            <a:spLocks noGrp="1"/>
          </p:cNvSpPr>
          <p:nvPr/>
        </p:nvSpPr>
        <p:spPr>
          <a:xfrm>
            <a:off x="552450" y="361950"/>
            <a:ext cx="514350" cy="514350"/>
          </a:xfrm>
          <a:prstGeom prst="octagon">
            <a:avLst/>
          </a:prstGeom>
          <a:solidFill>
            <a:srgbClr val="0F766E"/>
          </a:solidFill>
          <a:ln w="0">
            <a:noFill/>
            <a:prstDash val="solid"/>
          </a:ln>
        </p:spPr>
      </p:sp>
      <p:sp>
        <p:nvSpPr>
          <p:cNvPr id="2" name="hdrl-mini-text">
            <a:extLst>
              <a:ext uri="{FF2B5EF4-FFF2-40B4-BE49-F238E27FC236}">
                <ns2:creationId id="{2737F835-2CD6-4E1D-B328-6663BDA0DA42}"/>
                <adec:decorative val="1"/>
              </a:ext>
            </a:extLst>
          </p:cNvPr>
          <p:cNvSpPr>
            <a:spLocks noGrp="1"/>
          </p:cNvSpPr>
          <p:nvPr/>
        </p:nvSpPr>
        <p:spPr>
          <a:xfrm>
            <a:off x="581025" y="504825"/>
            <a:ext cx="476250" cy="209550"/>
          </a:xfrm>
          <a:prstGeom prst="rect">
            <a:avLst/>
          </a:prstGeom>
          <a:noFill/>
          <a:ln w="0">
            <a:noFill/>
            <a:prstDash val="solid"/>
          </a:ln>
        </p:spPr>
        <p:txBody>
          <a:bodyPr wrap="square" lIns="0" tIns="0" rIns="0" bIns="0" anchor="ctr">
            <a:noAutofit/>
          </a:bodyPr>
          <a:lstStyle/>
          <a:p>
            <a:pPr algn="ctr">
              <a:defRPr sz="750" b="1" i="0">
                <a:solidFill>
                  <a:srgbClr val="FFFFFF"/>
                </a:solidFill>
                <a:latin typeface="Calibri"/>
                <a:ea typeface="Calibri"/>
                <a:cs typeface="Calibri"/>
              </a:defRPr>
            </a:pPr>
            <a:r>
              <a:rPr sz="750" b="1" i="0">
                <a:solidFill>
                  <a:srgbClr val="FFFFFF"/>
                </a:solidFill>
                <a:latin typeface="Calibri"/>
                <a:ea typeface="Calibri"/>
                <a:cs typeface="Calibri"/>
              </a:rPr>
              <a:t>HDRL</a:t>
            </a:r>
          </a:p>
        </p:txBody>
      </p:sp>
      <p:sp>
        <p:nvSpPr>
          <p:cNvPr id="3" name="brand-label">
            <a:extLst>
              <a:ext uri="{FF2B5EF4-FFF2-40B4-BE49-F238E27FC236}">
                <ns2:creationId id="{47D2ABD6-5EC2-4D63-AF16-541FA8340CA4}"/>
                <adec:decorative val="1"/>
              </a:ext>
            </a:extLst>
          </p:cNvPr>
          <p:cNvSpPr>
            <a:spLocks noGrp="1"/>
          </p:cNvSpPr>
          <p:nvPr/>
        </p:nvSpPr>
        <p:spPr>
          <a:xfrm>
            <a:off x="1257300" y="495300"/>
            <a:ext cx="4572000" cy="190500"/>
          </a:xfrm>
          <a:prstGeom prst="rect">
            <a:avLst/>
          </a:prstGeom>
          <a:noFill/>
          <a:ln w="0">
            <a:noFill/>
            <a:prstDash val="solid"/>
          </a:ln>
        </p:spPr>
        <p:txBody>
          <a:bodyPr wrap="square" lIns="0" tIns="0" rIns="0" bIns="0" anchor="ctr">
            <a:noAutofit/>
          </a:bodyPr>
          <a:lstStyle/>
          <a:p>
            <a:pPr algn="l">
              <a:defRPr sz="1200" b="1" i="0">
                <a:solidFill>
                  <a:srgbClr val="0F766E"/>
                </a:solidFill>
                <a:latin typeface="Calibri"/>
                <a:ea typeface="Calibri"/>
                <a:cs typeface="Calibri"/>
              </a:defRPr>
            </a:pPr>
            <a:r>
              <a:rPr sz="1200" b="1" i="0">
                <a:solidFill>
                  <a:srgbClr val="0F766E"/>
                </a:solidFill>
                <a:latin typeface="Calibri"/>
                <a:ea typeface="Calibri"/>
                <a:cs typeface="Calibri"/>
              </a:rPr>
              <a:t>PRESENTATION KIT • VERSION 1.1.0</a:t>
            </a:r>
          </a:p>
        </p:txBody>
      </p:sp>
      <p:sp>
        <p:nvSpPr>
          <p:cNvPr id="4" name="slide-title" title="Use this deck your way" descr="Slide title: Use this deck your way">
            <a:extLst>
              <a:ext uri="{FF2B5EF4-FFF2-40B4-BE49-F238E27FC236}">
                <ns2:creationId id="{541E55F1-0BCD-49DD-A6B4-5A7F89A8FACC}"/>
              </a:ext>
            </a:extLst>
          </p:cNvPr>
          <p:cNvSpPr>
            <a:spLocks noGrp="1"/>
          </p:cNvSpPr>
          <p:nvPr>
            <p:ph type="title"/>
          </p:nvPr>
        </p:nvSpPr>
        <p:spPr>
          <a:xfrm>
            <a:off x="666750" y="1200150"/>
            <a:ext cx="6858000" cy="685800"/>
          </a:xfrm>
          <a:prstGeom prst="rect">
            <a:avLst/>
          </a:prstGeom>
          <a:noFill/>
          <a:ln w="0">
            <a:noFill/>
            <a:prstDash val="solid"/>
          </a:ln>
        </p:spPr>
        <p:txBody>
          <a:bodyPr wrap="square" lIns="0" tIns="0" rIns="0" bIns="0" anchor="t">
            <a:noAutofit/>
          </a:bodyPr>
          <a:lstStyle/>
          <a:p>
            <a:pPr algn="l">
              <a:defRPr sz="3900" b="1" i="0">
                <a:solidFill>
                  <a:srgbClr val="162B45"/>
                </a:solidFill>
                <a:latin typeface="Calibri"/>
                <a:ea typeface="Calibri"/>
                <a:cs typeface="Calibri"/>
              </a:defRPr>
            </a:pPr>
            <a:r>
              <a:rPr sz="3900" b="1" i="0">
                <a:solidFill>
                  <a:srgbClr val="162B45"/>
                </a:solidFill>
                <a:latin typeface="Calibri"/>
                <a:ea typeface="Calibri"/>
                <a:cs typeface="Calibri"/>
              </a:rPr>
              <a:t>Use this deck your way</a:t>
            </a:r>
          </a:p>
        </p:txBody>
      </p:sp>
      <p:sp>
        <p:nvSpPr>
          <p:cNvPr id="5" name="">
            <a:extLst>
              <a:ext uri="{FF2B5EF4-FFF2-40B4-BE49-F238E27FC236}">
                <ns2:creationId id="{4D65E9BB-880A-4339-8C53-81DB4DB9473E}"/>
              </a:ext>
            </a:extLst>
          </p:cNvPr>
          <p:cNvSpPr>
            <a:spLocks noGrp="1"/>
          </p:cNvSpPr>
          <p:nvPr/>
        </p:nvSpPr>
        <p:spPr>
          <a:xfrm>
            <a:off x="685800" y="1924050"/>
            <a:ext cx="9334500" cy="381000"/>
          </a:xfrm>
          <a:prstGeom prst="rect">
            <a:avLst/>
          </a:prstGeom>
          <a:noFill/>
          <a:ln w="0">
            <a:noFill/>
            <a:prstDash val="solid"/>
          </a:ln>
        </p:spPr>
        <p:txBody>
          <a:bodyPr wrap="square" lIns="0" tIns="0" rIns="0" bIns="0" anchor="t">
            <a:noAutofit/>
          </a:bodyPr>
          <a:lstStyle/>
          <a:p>
            <a:pPr algn="l">
              <a:defRPr sz="1800" b="0" i="0">
                <a:solidFill>
                  <a:srgbClr val="5F7187"/>
                </a:solidFill>
                <a:latin typeface="Calibri"/>
                <a:ea typeface="Calibri"/>
                <a:cs typeface="Calibri"/>
              </a:defRPr>
            </a:pPr>
            <a:r>
              <a:rPr sz="1800" b="0" i="0">
                <a:solidFill>
                  <a:srgbClr val="5F7187"/>
                </a:solidFill>
                <a:latin typeface="Calibri"/>
                <a:ea typeface="Calibri"/>
                <a:cs typeface="Calibri"/>
              </a:rPr>
              <a:t>Select a route, remove this guide slide, and adapt the wording to your setting.</a:t>
            </a:r>
          </a:p>
        </p:txBody>
      </p:sp>
      <p:sp>
        <p:nvSpPr>
          <p:cNvPr id="6" name="">
            <a:extLst>
              <a:ext uri="{FF2B5EF4-FFF2-40B4-BE49-F238E27FC236}">
                <ns2:creationId id="{1239BBB0-8ED5-4789-ABBC-DB81A7EDA6D3}"/>
              </a:ext>
            </a:extLst>
          </p:cNvPr>
          <p:cNvSpPr>
            <a:spLocks noGrp="1"/>
          </p:cNvSpPr>
          <p:nvPr/>
        </p:nvSpPr>
        <p:spPr>
          <a:xfrm>
            <a:off x="704850" y="2533650"/>
            <a:ext cx="1714500" cy="304800"/>
          </a:xfrm>
          <a:prstGeom prst="rect">
            <a:avLst/>
          </a:prstGeom>
          <a:noFill/>
          <a:ln w="0">
            <a:noFill/>
            <a:prstDash val="solid"/>
          </a:ln>
        </p:spPr>
        <p:txBody>
          <a:bodyPr wrap="square" lIns="0" tIns="0" rIns="0" bIns="0" anchor="t">
            <a:noAutofit/>
          </a:bodyPr>
          <a:lstStyle/>
          <a:p>
            <a:pPr algn="l">
              <a:defRPr sz="1575" b="1" i="0">
                <a:solidFill>
                  <a:srgbClr val="0F766E"/>
                </a:solidFill>
                <a:latin typeface="Calibri"/>
                <a:ea typeface="Calibri"/>
                <a:cs typeface="Calibri"/>
              </a:defRPr>
            </a:pPr>
            <a:r>
              <a:rPr sz="1575" b="1" i="0">
                <a:solidFill>
                  <a:srgbClr val="0F766E"/>
                </a:solidFill>
                <a:latin typeface="Calibri"/>
                <a:ea typeface="Calibri"/>
                <a:cs typeface="Calibri"/>
              </a:rPr>
              <a:t>5 minutes</a:t>
            </a:r>
          </a:p>
        </p:txBody>
      </p:sp>
      <p:sp>
        <p:nvSpPr>
          <p:cNvPr id="7" name="">
            <a:extLst>
              <a:ext uri="{FF2B5EF4-FFF2-40B4-BE49-F238E27FC236}">
                <ns2:creationId id="{5A3AFDE3-EADF-442E-A576-D119E78AF073}"/>
              </a:ext>
            </a:extLst>
          </p:cNvPr>
          <p:cNvSpPr>
            <a:spLocks noGrp="1"/>
          </p:cNvSpPr>
          <p:nvPr/>
        </p:nvSpPr>
        <p:spPr>
          <a:xfrm>
            <a:off x="2571750" y="2533650"/>
            <a:ext cx="2857500" cy="304800"/>
          </a:xfrm>
          <a:prstGeom prst="rect">
            <a:avLst/>
          </a:prstGeom>
          <a:noFill/>
          <a:ln w="0">
            <a:noFill/>
            <a:prstDash val="solid"/>
          </a:ln>
        </p:spPr>
        <p:txBody>
          <a:bodyPr wrap="square" lIns="0" tIns="0" rIns="0" bIns="0" anchor="t">
            <a:noAutofit/>
          </a:bodyPr>
          <a:lstStyle/>
          <a:p>
            <a:pPr algn="l">
              <a:defRPr sz="1425" b="1" i="0">
                <a:solidFill>
                  <a:srgbClr val="162B45"/>
                </a:solidFill>
                <a:latin typeface="Calibri"/>
                <a:ea typeface="Calibri"/>
                <a:cs typeface="Calibri"/>
              </a:defRPr>
            </a:pPr>
            <a:r>
              <a:rPr sz="1425" b="1" i="0">
                <a:solidFill>
                  <a:srgbClr val="162B45"/>
                </a:solidFill>
                <a:latin typeface="Calibri"/>
                <a:ea typeface="Calibri"/>
                <a:cs typeface="Calibri"/>
              </a:rPr>
              <a:t>2 · 3 · 5 · 6 · 15 · 20</a:t>
            </a:r>
          </a:p>
        </p:txBody>
      </p:sp>
      <p:sp>
        <p:nvSpPr>
          <p:cNvPr id="8" name="">
            <a:extLst>
              <a:ext uri="{FF2B5EF4-FFF2-40B4-BE49-F238E27FC236}">
                <ns2:creationId id="{5E7020FD-D3AF-48F6-8048-024D7CF60797}"/>
              </a:ext>
            </a:extLst>
          </p:cNvPr>
          <p:cNvSpPr>
            <a:spLocks noGrp="1"/>
          </p:cNvSpPr>
          <p:nvPr/>
        </p:nvSpPr>
        <p:spPr>
          <a:xfrm>
            <a:off x="5600700" y="2533650"/>
            <a:ext cx="5619750" cy="304800"/>
          </a:xfrm>
          <a:prstGeom prst="rect">
            <a:avLst/>
          </a:prstGeom>
          <a:noFill/>
          <a:ln w="0">
            <a:noFill/>
            <a:prstDash val="solid"/>
          </a:ln>
        </p:spPr>
        <p:txBody>
          <a:bodyPr wrap="square" lIns="0" tIns="0" rIns="0" bIns="0" anchor="t">
            <a:noAutofit/>
          </a:bodyPr>
          <a:lstStyle/>
          <a:p>
            <a:pPr algn="l">
              <a:defRPr sz="1425" b="0" i="0">
                <a:solidFill>
                  <a:srgbClr val="5F7187"/>
                </a:solidFill>
                <a:latin typeface="Calibri"/>
                <a:ea typeface="Calibri"/>
                <a:cs typeface="Calibri"/>
              </a:defRPr>
            </a:pPr>
            <a:r>
              <a:rPr sz="1425" b="0" i="0">
                <a:solidFill>
                  <a:srgbClr val="5F7187"/>
                </a:solidFill>
                <a:latin typeface="Calibri"/>
                <a:ea typeface="Calibri"/>
                <a:cs typeface="Calibri"/>
              </a:rPr>
              <a:t>A concise introduction and validation caveat</a:t>
            </a:r>
          </a:p>
        </p:txBody>
      </p:sp>
      <p:sp>
        <p:nvSpPr>
          <p:cNvPr id="9" name="">
            <a:extLst>
              <a:ext uri="{FF2B5EF4-FFF2-40B4-BE49-F238E27FC236}">
                <ns2:creationId id="{FDD39E2F-3C55-4580-BD38-17D3E0C8F55A}"/>
                <adec:decorative val="1"/>
              </a:ext>
            </a:extLst>
          </p:cNvPr>
          <p:cNvSpPr>
            <a:spLocks noGrp="1"/>
          </p:cNvSpPr>
          <p:nvPr/>
        </p:nvSpPr>
        <p:spPr>
          <a:xfrm>
            <a:off x="685800" y="2971800"/>
            <a:ext cx="10477500" cy="0"/>
          </a:xfrm>
          <a:prstGeom prst="line">
            <a:avLst/>
          </a:prstGeom>
          <a:noFill/>
          <a:ln w="9525">
            <a:solidFill>
              <a:srgbClr val="D5E3E3"/>
            </a:solidFill>
            <a:prstDash val="solid"/>
          </a:ln>
        </p:spPr>
      </p:sp>
      <p:sp>
        <p:nvSpPr>
          <p:cNvPr id="10" name="">
            <a:extLst>
              <a:ext uri="{FF2B5EF4-FFF2-40B4-BE49-F238E27FC236}">
                <ns2:creationId id="{F4DF4235-6FCF-4E01-A965-3D796EAAF0AD}"/>
              </a:ext>
            </a:extLst>
          </p:cNvPr>
          <p:cNvSpPr>
            <a:spLocks noGrp="1"/>
          </p:cNvSpPr>
          <p:nvPr/>
        </p:nvSpPr>
        <p:spPr>
          <a:xfrm>
            <a:off x="704850" y="3171825"/>
            <a:ext cx="1714500" cy="304800"/>
          </a:xfrm>
          <a:prstGeom prst="rect">
            <a:avLst/>
          </a:prstGeom>
          <a:noFill/>
          <a:ln w="0">
            <a:noFill/>
            <a:prstDash val="solid"/>
          </a:ln>
        </p:spPr>
        <p:txBody>
          <a:bodyPr wrap="square" lIns="0" tIns="0" rIns="0" bIns="0" anchor="t">
            <a:noAutofit/>
          </a:bodyPr>
          <a:lstStyle/>
          <a:p>
            <a:pPr algn="l">
              <a:defRPr sz="1575" b="1" i="0">
                <a:solidFill>
                  <a:srgbClr val="0F766E"/>
                </a:solidFill>
                <a:latin typeface="Calibri"/>
                <a:ea typeface="Calibri"/>
                <a:cs typeface="Calibri"/>
              </a:defRPr>
            </a:pPr>
            <a:r>
              <a:rPr sz="1575" b="1" i="0">
                <a:solidFill>
                  <a:srgbClr val="0F766E"/>
                </a:solidFill>
                <a:latin typeface="Calibri"/>
                <a:ea typeface="Calibri"/>
                <a:cs typeface="Calibri"/>
              </a:rPr>
              <a:t>10 minutes</a:t>
            </a:r>
          </a:p>
        </p:txBody>
      </p:sp>
      <p:sp>
        <p:nvSpPr>
          <p:cNvPr id="11" name="">
            <a:extLst>
              <a:ext uri="{FF2B5EF4-FFF2-40B4-BE49-F238E27FC236}">
                <ns2:creationId id="{B0390F57-9D06-4EC7-B9C2-DBA2768216AB}"/>
              </a:ext>
            </a:extLst>
          </p:cNvPr>
          <p:cNvSpPr>
            <a:spLocks noGrp="1"/>
          </p:cNvSpPr>
          <p:nvPr/>
        </p:nvSpPr>
        <p:spPr>
          <a:xfrm>
            <a:off x="2571750" y="3171825"/>
            <a:ext cx="2857500" cy="304800"/>
          </a:xfrm>
          <a:prstGeom prst="rect">
            <a:avLst/>
          </a:prstGeom>
          <a:noFill/>
          <a:ln w="0">
            <a:noFill/>
            <a:prstDash val="solid"/>
          </a:ln>
        </p:spPr>
        <p:txBody>
          <a:bodyPr wrap="square" lIns="0" tIns="0" rIns="0" bIns="0" anchor="t">
            <a:noAutofit/>
          </a:bodyPr>
          <a:lstStyle/>
          <a:p>
            <a:pPr algn="l">
              <a:defRPr sz="1425" b="1" i="0">
                <a:solidFill>
                  <a:srgbClr val="162B45"/>
                </a:solidFill>
                <a:latin typeface="Calibri"/>
                <a:ea typeface="Calibri"/>
                <a:cs typeface="Calibri"/>
              </a:defRPr>
            </a:pPr>
            <a:r>
              <a:rPr sz="1425" b="1" i="0">
                <a:solidFill>
                  <a:srgbClr val="162B45"/>
                </a:solidFill>
                <a:latin typeface="Calibri"/>
                <a:ea typeface="Calibri"/>
                <a:cs typeface="Calibri"/>
              </a:rPr>
              <a:t>2–10 · 15 · 17 · 20</a:t>
            </a:r>
          </a:p>
        </p:txBody>
      </p:sp>
      <p:sp>
        <p:nvSpPr>
          <p:cNvPr id="12" name="">
            <a:extLst>
              <a:ext uri="{FF2B5EF4-FFF2-40B4-BE49-F238E27FC236}">
                <ns2:creationId id="{2979B0DD-2384-447B-A95D-B19DE9F9FCA7}"/>
              </a:ext>
            </a:extLst>
          </p:cNvPr>
          <p:cNvSpPr>
            <a:spLocks noGrp="1"/>
          </p:cNvSpPr>
          <p:nvPr/>
        </p:nvSpPr>
        <p:spPr>
          <a:xfrm>
            <a:off x="5600700" y="3171825"/>
            <a:ext cx="5619750" cy="304800"/>
          </a:xfrm>
          <a:prstGeom prst="rect">
            <a:avLst/>
          </a:prstGeom>
          <a:noFill/>
          <a:ln w="0">
            <a:noFill/>
            <a:prstDash val="solid"/>
          </a:ln>
        </p:spPr>
        <p:txBody>
          <a:bodyPr wrap="square" lIns="0" tIns="0" rIns="0" bIns="0" anchor="t">
            <a:noAutofit/>
          </a:bodyPr>
          <a:lstStyle/>
          <a:p>
            <a:pPr algn="l">
              <a:defRPr sz="1425" b="0" i="0">
                <a:solidFill>
                  <a:srgbClr val="5F7187"/>
                </a:solidFill>
                <a:latin typeface="Calibri"/>
                <a:ea typeface="Calibri"/>
                <a:cs typeface="Calibri"/>
              </a:defRPr>
            </a:pPr>
            <a:r>
              <a:rPr sz="1425" b="0" i="0">
                <a:solidFill>
                  <a:srgbClr val="5F7187"/>
                </a:solidFill>
                <a:latin typeface="Calibri"/>
                <a:ea typeface="Calibri"/>
                <a:cs typeface="Calibri"/>
              </a:rPr>
              <a:t>A practical team briefing</a:t>
            </a:r>
          </a:p>
        </p:txBody>
      </p:sp>
      <p:sp>
        <p:nvSpPr>
          <p:cNvPr id="13" name="">
            <a:extLst>
              <a:ext uri="{FF2B5EF4-FFF2-40B4-BE49-F238E27FC236}">
                <ns2:creationId id="{1F5B7197-CEB4-4A1A-B804-DD8C02E66D3C}"/>
                <adec:decorative val="1"/>
              </a:ext>
            </a:extLst>
          </p:cNvPr>
          <p:cNvSpPr>
            <a:spLocks noGrp="1"/>
          </p:cNvSpPr>
          <p:nvPr/>
        </p:nvSpPr>
        <p:spPr>
          <a:xfrm>
            <a:off x="685800" y="3609975"/>
            <a:ext cx="10477500" cy="0"/>
          </a:xfrm>
          <a:prstGeom prst="line">
            <a:avLst/>
          </a:prstGeom>
          <a:noFill/>
          <a:ln w="9525">
            <a:solidFill>
              <a:srgbClr val="D5E3E3"/>
            </a:solidFill>
            <a:prstDash val="solid"/>
          </a:ln>
        </p:spPr>
      </p:sp>
      <p:sp>
        <p:nvSpPr>
          <p:cNvPr id="14" name="">
            <a:extLst>
              <a:ext uri="{FF2B5EF4-FFF2-40B4-BE49-F238E27FC236}">
                <ns2:creationId id="{07F88EE4-8E9C-4A1E-A5C1-B24A9CFF0028}"/>
              </a:ext>
            </a:extLst>
          </p:cNvPr>
          <p:cNvSpPr>
            <a:spLocks noGrp="1"/>
          </p:cNvSpPr>
          <p:nvPr/>
        </p:nvSpPr>
        <p:spPr>
          <a:xfrm>
            <a:off x="704850" y="3810000"/>
            <a:ext cx="1714500" cy="304800"/>
          </a:xfrm>
          <a:prstGeom prst="rect">
            <a:avLst/>
          </a:prstGeom>
          <a:noFill/>
          <a:ln w="0">
            <a:noFill/>
            <a:prstDash val="solid"/>
          </a:ln>
        </p:spPr>
        <p:txBody>
          <a:bodyPr wrap="square" lIns="0" tIns="0" rIns="0" bIns="0" anchor="t">
            <a:noAutofit/>
          </a:bodyPr>
          <a:lstStyle/>
          <a:p>
            <a:pPr algn="l">
              <a:defRPr sz="1575" b="1" i="0">
                <a:solidFill>
                  <a:srgbClr val="0F766E"/>
                </a:solidFill>
                <a:latin typeface="Calibri"/>
                <a:ea typeface="Calibri"/>
                <a:cs typeface="Calibri"/>
              </a:defRPr>
            </a:pPr>
            <a:r>
              <a:rPr sz="1575" b="1" i="0">
                <a:solidFill>
                  <a:srgbClr val="0F766E"/>
                </a:solidFill>
                <a:latin typeface="Calibri"/>
                <a:ea typeface="Calibri"/>
                <a:cs typeface="Calibri"/>
              </a:rPr>
              <a:t>20 minutes</a:t>
            </a:r>
          </a:p>
        </p:txBody>
      </p:sp>
      <p:sp>
        <p:nvSpPr>
          <p:cNvPr id="15" name="">
            <a:extLst>
              <a:ext uri="{FF2B5EF4-FFF2-40B4-BE49-F238E27FC236}">
                <ns2:creationId id="{3D622EDC-D1BE-488B-87CC-2FF28CC0355E}"/>
              </a:ext>
            </a:extLst>
          </p:cNvPr>
          <p:cNvSpPr>
            <a:spLocks noGrp="1"/>
          </p:cNvSpPr>
          <p:nvPr/>
        </p:nvSpPr>
        <p:spPr>
          <a:xfrm>
            <a:off x="2571750" y="3810000"/>
            <a:ext cx="2857500" cy="304800"/>
          </a:xfrm>
          <a:prstGeom prst="rect">
            <a:avLst/>
          </a:prstGeom>
          <a:noFill/>
          <a:ln w="0">
            <a:noFill/>
            <a:prstDash val="solid"/>
          </a:ln>
        </p:spPr>
        <p:txBody>
          <a:bodyPr wrap="square" lIns="0" tIns="0" rIns="0" bIns="0" anchor="t">
            <a:noAutofit/>
          </a:bodyPr>
          <a:lstStyle/>
          <a:p>
            <a:pPr algn="l">
              <a:defRPr sz="1425" b="1" i="0">
                <a:solidFill>
                  <a:srgbClr val="162B45"/>
                </a:solidFill>
                <a:latin typeface="Calibri"/>
                <a:ea typeface="Calibri"/>
                <a:cs typeface="Calibri"/>
              </a:defRPr>
            </a:pPr>
            <a:r>
              <a:rPr sz="1425" b="1" i="0">
                <a:solidFill>
                  <a:srgbClr val="162B45"/>
                </a:solidFill>
                <a:latin typeface="Calibri"/>
                <a:ea typeface="Calibri"/>
                <a:cs typeface="Calibri"/>
              </a:rPr>
              <a:t>2–17 · 20</a:t>
            </a:r>
          </a:p>
        </p:txBody>
      </p:sp>
      <p:sp>
        <p:nvSpPr>
          <p:cNvPr id="16" name="">
            <a:extLst>
              <a:ext uri="{FF2B5EF4-FFF2-40B4-BE49-F238E27FC236}">
                <ns2:creationId id="{1180338E-C10B-4C46-80A1-A14E20931D83}"/>
              </a:ext>
            </a:extLst>
          </p:cNvPr>
          <p:cNvSpPr>
            <a:spLocks noGrp="1"/>
          </p:cNvSpPr>
          <p:nvPr/>
        </p:nvSpPr>
        <p:spPr>
          <a:xfrm>
            <a:off x="5600700" y="3810000"/>
            <a:ext cx="5619750" cy="304800"/>
          </a:xfrm>
          <a:prstGeom prst="rect">
            <a:avLst/>
          </a:prstGeom>
          <a:noFill/>
          <a:ln w="0">
            <a:noFill/>
            <a:prstDash val="solid"/>
          </a:ln>
        </p:spPr>
        <p:txBody>
          <a:bodyPr wrap="square" lIns="0" tIns="0" rIns="0" bIns="0" anchor="t">
            <a:noAutofit/>
          </a:bodyPr>
          <a:lstStyle/>
          <a:p>
            <a:pPr algn="l">
              <a:defRPr sz="1425" b="0" i="0">
                <a:solidFill>
                  <a:srgbClr val="5F7187"/>
                </a:solidFill>
                <a:latin typeface="Calibri"/>
                <a:ea typeface="Calibri"/>
                <a:cs typeface="Calibri"/>
              </a:defRPr>
            </a:pPr>
            <a:r>
              <a:rPr sz="1425" b="0" i="0">
                <a:solidFill>
                  <a:srgbClr val="5F7187"/>
                </a:solidFill>
                <a:latin typeface="Calibri"/>
                <a:ea typeface="Calibri"/>
                <a:cs typeface="Calibri"/>
              </a:rPr>
              <a:t>A seminar with method and context</a:t>
            </a:r>
          </a:p>
        </p:txBody>
      </p:sp>
      <p:sp>
        <p:nvSpPr>
          <p:cNvPr id="17" name="">
            <a:extLst>
              <a:ext uri="{FF2B5EF4-FFF2-40B4-BE49-F238E27FC236}">
                <ns2:creationId id="{0D7692E0-6AFE-4123-AD1C-7088FEE2CDE7}"/>
                <adec:decorative val="1"/>
              </a:ext>
            </a:extLst>
          </p:cNvPr>
          <p:cNvSpPr>
            <a:spLocks noGrp="1"/>
          </p:cNvSpPr>
          <p:nvPr/>
        </p:nvSpPr>
        <p:spPr>
          <a:xfrm>
            <a:off x="685800" y="4248150"/>
            <a:ext cx="10477500" cy="0"/>
          </a:xfrm>
          <a:prstGeom prst="line">
            <a:avLst/>
          </a:prstGeom>
          <a:noFill/>
          <a:ln w="9525">
            <a:solidFill>
              <a:srgbClr val="D5E3E3"/>
            </a:solidFill>
            <a:prstDash val="solid"/>
          </a:ln>
        </p:spPr>
      </p:sp>
      <p:sp>
        <p:nvSpPr>
          <p:cNvPr id="18" name="">
            <a:extLst>
              <a:ext uri="{FF2B5EF4-FFF2-40B4-BE49-F238E27FC236}">
                <ns2:creationId id="{236C5CE8-4D71-4F08-A8D1-284B877EA29A}"/>
              </a:ext>
            </a:extLst>
          </p:cNvPr>
          <p:cNvSpPr>
            <a:spLocks noGrp="1"/>
          </p:cNvSpPr>
          <p:nvPr/>
        </p:nvSpPr>
        <p:spPr>
          <a:xfrm>
            <a:off x="704850" y="4448175"/>
            <a:ext cx="1714500" cy="304800"/>
          </a:xfrm>
          <a:prstGeom prst="rect">
            <a:avLst/>
          </a:prstGeom>
          <a:noFill/>
          <a:ln w="0">
            <a:noFill/>
            <a:prstDash val="solid"/>
          </a:ln>
        </p:spPr>
        <p:txBody>
          <a:bodyPr wrap="square" lIns="0" tIns="0" rIns="0" bIns="0" anchor="t">
            <a:noAutofit/>
          </a:bodyPr>
          <a:lstStyle/>
          <a:p>
            <a:pPr algn="l">
              <a:defRPr sz="1575" b="1" i="0">
                <a:solidFill>
                  <a:srgbClr val="0F766E"/>
                </a:solidFill>
                <a:latin typeface="Calibri"/>
                <a:ea typeface="Calibri"/>
                <a:cs typeface="Calibri"/>
              </a:defRPr>
            </a:pPr>
            <a:r>
              <a:rPr sz="1575" b="1" i="0">
                <a:solidFill>
                  <a:srgbClr val="0F766E"/>
                </a:solidFill>
                <a:latin typeface="Calibri"/>
                <a:ea typeface="Calibri"/>
                <a:cs typeface="Calibri"/>
              </a:rPr>
              <a:t>Workshop</a:t>
            </a:r>
          </a:p>
        </p:txBody>
      </p:sp>
      <p:sp>
        <p:nvSpPr>
          <p:cNvPr id="19" name="">
            <a:extLst>
              <a:ext uri="{FF2B5EF4-FFF2-40B4-BE49-F238E27FC236}">
                <ns2:creationId id="{F4444393-DC22-4ED4-81F1-27FD6A2F4A0D}"/>
              </a:ext>
            </a:extLst>
          </p:cNvPr>
          <p:cNvSpPr>
            <a:spLocks noGrp="1"/>
          </p:cNvSpPr>
          <p:nvPr/>
        </p:nvSpPr>
        <p:spPr>
          <a:xfrm>
            <a:off x="2571750" y="4448175"/>
            <a:ext cx="2857500" cy="304800"/>
          </a:xfrm>
          <a:prstGeom prst="rect">
            <a:avLst/>
          </a:prstGeom>
          <a:noFill/>
          <a:ln w="0">
            <a:noFill/>
            <a:prstDash val="solid"/>
          </a:ln>
        </p:spPr>
        <p:txBody>
          <a:bodyPr wrap="square" lIns="0" tIns="0" rIns="0" bIns="0" anchor="t">
            <a:noAutofit/>
          </a:bodyPr>
          <a:lstStyle/>
          <a:p>
            <a:pPr algn="l">
              <a:defRPr sz="1425" b="1" i="0">
                <a:solidFill>
                  <a:srgbClr val="162B45"/>
                </a:solidFill>
                <a:latin typeface="Calibri"/>
                <a:ea typeface="Calibri"/>
                <a:cs typeface="Calibri"/>
              </a:defRPr>
            </a:pPr>
            <a:r>
              <a:rPr sz="1425" b="1" i="0">
                <a:solidFill>
                  <a:srgbClr val="162B45"/>
                </a:solidFill>
                <a:latin typeface="Calibri"/>
                <a:ea typeface="Calibri"/>
                <a:cs typeface="Calibri"/>
              </a:rPr>
              <a:t>2–18 · 20</a:t>
            </a:r>
          </a:p>
        </p:txBody>
      </p:sp>
      <p:sp>
        <p:nvSpPr>
          <p:cNvPr id="20" name="">
            <a:extLst>
              <a:ext uri="{FF2B5EF4-FFF2-40B4-BE49-F238E27FC236}">
                <ns2:creationId id="{E2AAB073-51D2-44F4-A31E-BC56098C3822}"/>
              </a:ext>
            </a:extLst>
          </p:cNvPr>
          <p:cNvSpPr>
            <a:spLocks noGrp="1"/>
          </p:cNvSpPr>
          <p:nvPr/>
        </p:nvSpPr>
        <p:spPr>
          <a:xfrm>
            <a:off x="5600700" y="4448175"/>
            <a:ext cx="5619750" cy="304800"/>
          </a:xfrm>
          <a:prstGeom prst="rect">
            <a:avLst/>
          </a:prstGeom>
          <a:noFill/>
          <a:ln w="0">
            <a:noFill/>
            <a:prstDash val="solid"/>
          </a:ln>
        </p:spPr>
        <p:txBody>
          <a:bodyPr wrap="square" lIns="0" tIns="0" rIns="0" bIns="0" anchor="t">
            <a:noAutofit/>
          </a:bodyPr>
          <a:lstStyle/>
          <a:p>
            <a:pPr algn="l">
              <a:defRPr sz="1425" b="0" i="0">
                <a:solidFill>
                  <a:srgbClr val="5F7187"/>
                </a:solidFill>
                <a:latin typeface="Calibri"/>
                <a:ea typeface="Calibri"/>
                <a:cs typeface="Calibri"/>
              </a:defRPr>
            </a:pPr>
            <a:r>
              <a:rPr sz="1425" b="0" i="0">
                <a:solidFill>
                  <a:srgbClr val="5F7187"/>
                </a:solidFill>
                <a:latin typeface="Calibri"/>
                <a:ea typeface="Calibri"/>
                <a:cs typeface="Calibri"/>
              </a:rPr>
              <a:t>A facilitated discussion using the prompts</a:t>
            </a:r>
          </a:p>
        </p:txBody>
      </p:sp>
      <p:sp>
        <p:nvSpPr>
          <p:cNvPr id="21" name="">
            <a:extLst>
              <a:ext uri="{FF2B5EF4-FFF2-40B4-BE49-F238E27FC236}">
                <ns2:creationId id="{D4E51E6F-CCD1-471F-BE74-E98BDA1BC91E}"/>
                <adec:decorative val="1"/>
              </a:ext>
            </a:extLst>
          </p:cNvPr>
          <p:cNvSpPr>
            <a:spLocks noGrp="1"/>
          </p:cNvSpPr>
          <p:nvPr/>
        </p:nvSpPr>
        <p:spPr>
          <a:xfrm>
            <a:off x="685800" y="4886325"/>
            <a:ext cx="10477500" cy="0"/>
          </a:xfrm>
          <a:prstGeom prst="line">
            <a:avLst/>
          </a:prstGeom>
          <a:noFill/>
          <a:ln w="9525">
            <a:solidFill>
              <a:srgbClr val="D5E3E3"/>
            </a:solidFill>
            <a:prstDash val="solid"/>
          </a:ln>
        </p:spPr>
      </p:sp>
      <p:sp>
        <p:nvSpPr>
          <p:cNvPr id="22" name="">
            <a:extLst>
              <a:ext uri="{FF2B5EF4-FFF2-40B4-BE49-F238E27FC236}">
                <ns2:creationId id="{E1E1BDBA-E53E-47BB-9C16-48172EC75E1F}"/>
              </a:ext>
            </a:extLst>
          </p:cNvPr>
          <p:cNvSpPr>
            <a:spLocks noGrp="1"/>
          </p:cNvSpPr>
          <p:nvPr/>
        </p:nvSpPr>
        <p:spPr>
          <a:xfrm>
            <a:off x="704850" y="5086350"/>
            <a:ext cx="1714500" cy="304800"/>
          </a:xfrm>
          <a:prstGeom prst="rect">
            <a:avLst/>
          </a:prstGeom>
          <a:noFill/>
          <a:ln w="0">
            <a:noFill/>
            <a:prstDash val="solid"/>
          </a:ln>
        </p:spPr>
        <p:txBody>
          <a:bodyPr wrap="square" lIns="0" tIns="0" rIns="0" bIns="0" anchor="t">
            <a:noAutofit/>
          </a:bodyPr>
          <a:lstStyle/>
          <a:p>
            <a:pPr algn="l">
              <a:defRPr sz="1575" b="1" i="0">
                <a:solidFill>
                  <a:srgbClr val="0F766E"/>
                </a:solidFill>
                <a:latin typeface="Calibri"/>
                <a:ea typeface="Calibri"/>
                <a:cs typeface="Calibri"/>
              </a:defRPr>
            </a:pPr>
            <a:r>
              <a:rPr sz="1575" b="1" i="0">
                <a:solidFill>
                  <a:srgbClr val="0F766E"/>
                </a:solidFill>
                <a:latin typeface="Calibri"/>
                <a:ea typeface="Calibri"/>
                <a:cs typeface="Calibri"/>
              </a:rPr>
              <a:t>Domain / indicator</a:t>
            </a:r>
          </a:p>
        </p:txBody>
      </p:sp>
      <p:sp>
        <p:nvSpPr>
          <p:cNvPr id="23" name="">
            <a:extLst>
              <a:ext uri="{FF2B5EF4-FFF2-40B4-BE49-F238E27FC236}">
                <ns2:creationId id="{351CDA6B-54E2-48C5-8FB3-D317475D1A87}"/>
              </a:ext>
            </a:extLst>
          </p:cNvPr>
          <p:cNvSpPr>
            <a:spLocks noGrp="1"/>
          </p:cNvSpPr>
          <p:nvPr/>
        </p:nvSpPr>
        <p:spPr>
          <a:xfrm>
            <a:off x="2571750" y="5086350"/>
            <a:ext cx="2857500" cy="304800"/>
          </a:xfrm>
          <a:prstGeom prst="rect">
            <a:avLst/>
          </a:prstGeom>
          <a:noFill/>
          <a:ln w="0">
            <a:noFill/>
            <a:prstDash val="solid"/>
          </a:ln>
        </p:spPr>
        <p:txBody>
          <a:bodyPr wrap="square" lIns="0" tIns="0" rIns="0" bIns="0" anchor="t">
            <a:noAutofit/>
          </a:bodyPr>
          <a:lstStyle/>
          <a:p>
            <a:pPr algn="l">
              <a:defRPr sz="1425" b="1" i="0">
                <a:solidFill>
                  <a:srgbClr val="162B45"/>
                </a:solidFill>
                <a:latin typeface="Calibri"/>
                <a:ea typeface="Calibri"/>
                <a:cs typeface="Calibri"/>
              </a:defRPr>
            </a:pPr>
            <a:r>
              <a:rPr sz="1425" b="1" i="0">
                <a:solidFill>
                  <a:srgbClr val="162B45"/>
                </a:solidFill>
                <a:latin typeface="Calibri"/>
                <a:ea typeface="Calibri"/>
                <a:cs typeface="Calibri"/>
              </a:rPr>
              <a:t>6 · choose 21–92 · 15 · 20</a:t>
            </a:r>
          </a:p>
        </p:txBody>
      </p:sp>
      <p:sp>
        <p:nvSpPr>
          <p:cNvPr id="24" name="">
            <a:extLst>
              <a:ext uri="{FF2B5EF4-FFF2-40B4-BE49-F238E27FC236}">
                <ns2:creationId id="{0F7990A9-146A-4E9B-8E43-6758CEFAADEC}"/>
              </a:ext>
            </a:extLst>
          </p:cNvPr>
          <p:cNvSpPr>
            <a:spLocks noGrp="1"/>
          </p:cNvSpPr>
          <p:nvPr/>
        </p:nvSpPr>
        <p:spPr>
          <a:xfrm>
            <a:off x="5600700" y="5086350"/>
            <a:ext cx="5619750" cy="304800"/>
          </a:xfrm>
          <a:prstGeom prst="rect">
            <a:avLst/>
          </a:prstGeom>
          <a:noFill/>
          <a:ln w="0">
            <a:noFill/>
            <a:prstDash val="solid"/>
          </a:ln>
        </p:spPr>
        <p:txBody>
          <a:bodyPr wrap="square" lIns="0" tIns="0" rIns="0" bIns="0" anchor="t">
            <a:noAutofit/>
          </a:bodyPr>
          <a:lstStyle/>
          <a:p>
            <a:pPr algn="l">
              <a:defRPr sz="1425" b="0" i="0">
                <a:solidFill>
                  <a:srgbClr val="5F7187"/>
                </a:solidFill>
                <a:latin typeface="Calibri"/>
                <a:ea typeface="Calibri"/>
                <a:cs typeface="Calibri"/>
              </a:defRPr>
            </a:pPr>
            <a:r>
              <a:rPr sz="1425" b="0" i="0">
                <a:solidFill>
                  <a:srgbClr val="5F7187"/>
                </a:solidFill>
                <a:latin typeface="Calibri"/>
                <a:ea typeface="Calibri"/>
                <a:cs typeface="Calibri"/>
              </a:rPr>
              <a:t>Reference / handout slides: present only one or two at a time</a:t>
            </a:r>
          </a:p>
        </p:txBody>
      </p:sp>
      <p:sp>
        <p:nvSpPr>
          <p:cNvPr id="25" name="">
            <a:extLst>
              <a:ext uri="{FF2B5EF4-FFF2-40B4-BE49-F238E27FC236}">
                <ns2:creationId id="{5B868D6E-C1E2-4E4D-BFBA-3E7B57C548E6}"/>
                <adec:decorative val="1"/>
              </a:ext>
            </a:extLst>
          </p:cNvPr>
          <p:cNvSpPr>
            <a:spLocks noGrp="1"/>
          </p:cNvSpPr>
          <p:nvPr/>
        </p:nvSpPr>
        <p:spPr>
          <a:xfrm>
            <a:off x="666750" y="5848350"/>
            <a:ext cx="10572750" cy="400050"/>
          </a:xfrm>
          <a:prstGeom prst="roundRect">
            <a:avLst>
              <a:gd name="adj" fmla="val 19048"/>
            </a:avLst>
          </a:prstGeom>
          <a:solidFill>
            <a:srgbClr val="FFFFFF"/>
          </a:solidFill>
          <a:ln w="9525">
            <a:solidFill>
              <a:srgbClr val="D5E3E3"/>
            </a:solidFill>
            <a:prstDash val="solid"/>
          </a:ln>
        </p:spPr>
      </p:sp>
      <p:sp>
        <p:nvSpPr>
          <p:cNvPr id="26" name="">
            <a:extLst>
              <a:ext uri="{FF2B5EF4-FFF2-40B4-BE49-F238E27FC236}">
                <ns2:creationId id="{4E5D0D0D-59B0-4ED8-BB0F-F9FC9CBAEF76}"/>
              </a:ext>
            </a:extLst>
          </p:cNvPr>
          <p:cNvSpPr>
            <a:spLocks noGrp="1"/>
          </p:cNvSpPr>
          <p:nvPr/>
        </p:nvSpPr>
        <p:spPr>
          <a:xfrm>
            <a:off x="876300" y="5943600"/>
            <a:ext cx="10134600" cy="228600"/>
          </a:xfrm>
          <a:prstGeom prst="rect">
            <a:avLst/>
          </a:prstGeom>
          <a:noFill/>
          <a:ln w="0">
            <a:noFill/>
            <a:prstDash val="solid"/>
          </a:ln>
        </p:spPr>
        <p:txBody>
          <a:bodyPr wrap="square" lIns="0" tIns="0" rIns="0" bIns="0" anchor="ctr">
            <a:noAutofit/>
          </a:bodyPr>
          <a:lstStyle/>
          <a:p>
            <a:pPr algn="ctr">
              <a:defRPr sz="1275" b="0" i="0">
                <a:solidFill>
                  <a:srgbClr val="5F7187"/>
                </a:solidFill>
                <a:latin typeface="Calibri"/>
                <a:ea typeface="Calibri"/>
                <a:cs typeface="Calibri"/>
              </a:defRPr>
            </a:pPr>
            <a:r>
              <a:rPr sz="1275" b="0" i="0">
                <a:solidFill>
                  <a:srgbClr val="5F7187"/>
                </a:solidFill>
                <a:latin typeface="Calibri"/>
                <a:ea typeface="Calibri"/>
                <a:cs typeface="Calibri"/>
              </a:rPr>
              <a:t>Reuse under CC BY 4.0. Retain the credit footer, link to the licence and identify any changes.</a:t>
            </a:r>
          </a:p>
        </p:txBody>
      </p:sp>
      <p:sp>
        <p:nvSpPr>
          <p:cNvPr id="27" name="">
            <a:extLst>
              <a:ext uri="{FF2B5EF4-FFF2-40B4-BE49-F238E27FC236}">
                <ns2:creationId id="{09E7274B-5ADF-434C-A665-EE0A3A46C803}"/>
                <adec:decorative val="1"/>
              </a:ext>
            </a:extLst>
          </p:cNvPr>
          <p:cNvSpPr>
            <a:spLocks noGrp="1"/>
          </p:cNvSpPr>
          <p:nvPr/>
        </p:nvSpPr>
        <p:spPr>
          <a:xfrm>
            <a:off x="552450" y="6419850"/>
            <a:ext cx="11087100" cy="0"/>
          </a:xfrm>
          <a:prstGeom prst="line">
            <a:avLst/>
          </a:prstGeom>
          <a:noFill/>
          <a:ln w="9525">
            <a:solidFill>
              <a:srgbClr val="D5E3E3"/>
            </a:solidFill>
            <a:prstDash val="solid"/>
          </a:ln>
        </p:spPr>
      </p:sp>
      <p:sp>
        <p:nvSpPr>
          <p:cNvPr id="28" name="">
            <a:extLst>
              <a:ext uri="{FF2B5EF4-FFF2-40B4-BE49-F238E27FC236}">
                <ns2:creationId id="{678115B1-5F7A-43B5-86E6-2C5AA86DD5E4}"/>
              </a:ext>
            </a:extLst>
          </p:cNvPr>
          <p:cNvSpPr>
            <a:spLocks noGrp="1"/>
          </p:cNvSpPr>
          <p:nvPr/>
        </p:nvSpPr>
        <p:spPr>
          <a:xfrm>
            <a:off x="552450" y="6496050"/>
            <a:ext cx="2952750" cy="190500"/>
          </a:xfrm>
          <a:prstGeom prst="rect">
            <a:avLst/>
          </a:prstGeom>
          <a:noFill/>
          <a:ln w="0">
            <a:noFill/>
            <a:prstDash val="solid"/>
          </a:ln>
        </p:spPr>
        <p:txBody>
          <a:bodyPr wrap="square" lIns="0" tIns="0" rIns="0" bIns="0" anchor="ctr">
            <a:noAutofit/>
          </a:bodyPr>
          <a:lstStyle/>
          <a:p>
            <a:pPr algn="l">
              <a:defRPr sz="900" b="0" i="0">
                <a:solidFill>
                  <a:srgbClr val="5F7187"/>
                </a:solidFill>
                <a:latin typeface="Calibri"/>
                <a:ea typeface="Calibri"/>
                <a:cs typeface="Calibri"/>
              </a:defRPr>
            </a:pPr>
            <a:r>
              <a:rPr sz="900" b="0" i="0">
                <a:solidFill>
                  <a:srgbClr val="5F7187"/>
                </a:solidFill>
                <a:latin typeface="Calibri"/>
                <a:ea typeface="Calibri"/>
                <a:cs typeface="Calibri"/>
              </a:rPr>
              <a:t>HDRL v1.0.1  •  Kit v1.1.0  •  30 Jul 2026</a:t>
            </a:r>
          </a:p>
        </p:txBody>
      </p:sp>
      <p:sp>
        <p:nvSpPr>
          <p:cNvPr id="29" name="">
            <a:extLst>
              <a:ext uri="{FF2B5EF4-FFF2-40B4-BE49-F238E27FC236}">
                <ns2:creationId id="{570D2782-90DB-4617-B4E5-519DD1B6EF47}"/>
              </a:ext>
            </a:extLst>
          </p:cNvPr>
          <p:cNvSpPr>
            <a:spLocks noGrp="1"/>
          </p:cNvSpPr>
          <p:nvPr/>
        </p:nvSpPr>
        <p:spPr>
          <a:xfrm>
            <a:off x="3524250" y="6496050"/>
            <a:ext cx="6096000" cy="190500"/>
          </a:xfrm>
          <a:prstGeom prst="rect">
            <a:avLst/>
          </a:prstGeom>
          <a:noFill/>
          <a:ln w="0">
            <a:noFill/>
            <a:prstDash val="solid"/>
          </a:ln>
        </p:spPr>
        <p:txBody>
          <a:bodyPr wrap="square" lIns="0" tIns="0" rIns="0" bIns="0" anchor="ctr">
            <a:noAutofit/>
          </a:bodyPr>
          <a:lstStyle/>
          <a:p>
            <a:pPr algn="ctr">
              <a:defRPr sz="825" b="0" i="0">
                <a:solidFill>
                  <a:srgbClr val="5F7187"/>
                </a:solidFill>
                <a:latin typeface="Calibri"/>
                <a:ea typeface="Calibri"/>
                <a:cs typeface="Calibri"/>
              </a:defRPr>
            </a:pPr>
            <a:r>
              <a:rPr sz="825" b="0" i="0">
                <a:solidFill>
                  <a:srgbClr val="5F7187"/>
                </a:solidFill>
                <a:latin typeface="Calibri"/>
                <a:ea typeface="Calibri"/>
                <a:cs typeface="Calibri"/>
              </a:rPr>
              <a:t>RDS: commissioner &amp; IP owner  •  OPL Advisory: originator &amp; developer  •  </a:t>
            </a:r>
            <a:r>
              <a:rPr sz="825" b="0" i="0">
                <a:solidFill>
                  <a:srgbClr val="5F7187"/>
                </a:solidFill>
                <a:latin typeface="Calibri"/>
                <a:ea typeface="Calibri"/>
                <a:cs typeface="Calibri"/>
                <a:hlinkClick r:id="R8b2384a2f22a4841" tooltip="Read the Creative Commons Attribution 4.0 licence"/>
              </a:rPr>
              <a:t>CC BY 4.0</a:t>
            </a:r>
          </a:p>
        </p:txBody>
      </p:sp>
      <p:sp>
        <p:nvSpPr>
          <p:cNvPr id="30" name="">
            <a:extLst>
              <a:ext uri="{FF2B5EF4-FFF2-40B4-BE49-F238E27FC236}">
                <ns2:creationId id="{25CD8353-755C-4951-AF08-D243965F4E1A}"/>
              </a:ext>
            </a:extLst>
          </p:cNvPr>
          <p:cNvSpPr>
            <a:spLocks noGrp="1"/>
          </p:cNvSpPr>
          <p:nvPr/>
        </p:nvSpPr>
        <p:spPr>
          <a:xfrm>
            <a:off x="9048750" y="6496050"/>
            <a:ext cx="2590800" cy="190500"/>
          </a:xfrm>
          <a:prstGeom prst="rect">
            <a:avLst/>
          </a:prstGeom>
          <a:noFill/>
          <a:ln w="0">
            <a:noFill/>
            <a:prstDash val="solid"/>
          </a:ln>
        </p:spPr>
        <p:txBody>
          <a:bodyPr wrap="square" lIns="0" tIns="0" rIns="0" bIns="0" anchor="ctr">
            <a:noAutofit/>
          </a:bodyPr>
          <a:lstStyle/>
          <a:p>
            <a:pPr algn="r">
              <a:defRPr sz="900" b="0" i="0">
                <a:solidFill>
                  <a:srgbClr val="5F7187"/>
                </a:solidFill>
                <a:latin typeface="Calibri"/>
                <a:ea typeface="Calibri"/>
                <a:cs typeface="Calibri"/>
              </a:defRPr>
            </a:pPr>
            <a:r>
              <a:rPr sz="900" b="0" i="0">
                <a:solidFill>
                  <a:srgbClr val="5F7187"/>
                </a:solidFill>
                <a:latin typeface="Calibri"/>
                <a:ea typeface="Calibri"/>
                <a:cs typeface="Calibri"/>
                <a:hlinkClick r:id="R86e7c8650cde4177" tooltip="Open the HDRL Framework website"/>
              </a:rPr>
              <a:t>hdrlframework.org</a:t>
            </a:r>
            <a:r>
              <a:rPr sz="900" b="0" i="0">
                <a:solidFill>
                  <a:srgbClr val="5F7187"/>
                </a:solidFill>
                <a:latin typeface="Calibri"/>
                <a:ea typeface="Calibri"/>
                <a:cs typeface="Calibri"/>
              </a:rPr>
              <a:t>  •  1</a:t>
            </a:r>
          </a:p>
        </p:txBody>
      </p:sp>
    </p:spTree>
    <p:extLst>
      <p:ext uri="{BB962C8B-B14F-4D97-AF65-F5344CB8AC3E}">
        <ns5:creationId val="798298060"/>
      </p:ext>
    </p:extLst>
  </p:cSld>
</p:sld>
</file>

<file path=ppt/slides/slide10.xml><?xml version="1.0" encoding="utf-8"?>
<p:sld xmlns:a="http://schemas.openxmlformats.org/drawingml/2006/main" xmlns:adec="http://schemas.microsoft.com/office/drawing/2017/decorative" xmlns:ns2="http://schemas.microsoft.com/office/drawing/2014/main" xmlns:ns5="http://schemas.microsoft.com/office/powerpoint/2010/main" xmlns:p="http://schemas.openxmlformats.org/presentationml/2006/main" xmlns:r="http://schemas.openxmlformats.org/officeDocument/2006/relationships">
  <p:cSld>
    <p:bg>
      <p:bgPr>
        <a:solidFill>
          <a:srgbClr val="FFFFFF"/>
        </a:solidFill>
      </p:bgPr>
    </p:bg>
    <p:spTree>
      <p:nvGrpSpPr>
        <p:cNvPr id="1" name=""/>
        <p:cNvGrpSpPr/>
        <p:nvPr/>
      </p:nvGrpSpPr>
      <p:grpSpPr>
        <a:xfrm/>
      </p:grpSpPr>
      <p:sp>
        <p:nvSpPr>
          <p:cNvPr id="28" name="hdrl-mini-mark">
            <a:extLst>
              <a:ext uri="{FF2B5EF4-FFF2-40B4-BE49-F238E27FC236}">
                <ns2:creationId id="{9F12EA94-FFBF-4E6C-B5FC-9A2B26B23230}"/>
                <adec:decorative val="1"/>
              </a:ext>
            </a:extLst>
          </p:cNvPr>
          <p:cNvSpPr>
            <a:spLocks noGrp="1"/>
          </p:cNvSpPr>
          <p:nvPr/>
        </p:nvSpPr>
        <p:spPr>
          <a:xfrm>
            <a:off x="552450" y="361950"/>
            <a:ext cx="514350" cy="514350"/>
          </a:xfrm>
          <a:prstGeom prst="octagon">
            <a:avLst/>
          </a:prstGeom>
          <a:solidFill>
            <a:srgbClr val="0F766E"/>
          </a:solidFill>
          <a:ln w="0">
            <a:noFill/>
            <a:prstDash val="solid"/>
          </a:ln>
        </p:spPr>
      </p:sp>
      <p:sp>
        <p:nvSpPr>
          <p:cNvPr id="2" name="hdrl-mini-text">
            <a:extLst>
              <a:ext uri="{FF2B5EF4-FFF2-40B4-BE49-F238E27FC236}">
                <ns2:creationId id="{DCE6FDB9-A7D7-4D34-A110-EC66456526FE}"/>
                <adec:decorative val="1"/>
              </a:ext>
            </a:extLst>
          </p:cNvPr>
          <p:cNvSpPr>
            <a:spLocks noGrp="1"/>
          </p:cNvSpPr>
          <p:nvPr/>
        </p:nvSpPr>
        <p:spPr>
          <a:xfrm>
            <a:off x="581025" y="504825"/>
            <a:ext cx="476250" cy="209550"/>
          </a:xfrm>
          <a:prstGeom prst="rect">
            <a:avLst/>
          </a:prstGeom>
          <a:noFill/>
          <a:ln w="0">
            <a:noFill/>
            <a:prstDash val="solid"/>
          </a:ln>
        </p:spPr>
        <p:txBody>
          <a:bodyPr wrap="square" lIns="0" tIns="0" rIns="0" bIns="0" anchor="ctr">
            <a:noAutofit/>
          </a:bodyPr>
          <a:lstStyle/>
          <a:p>
            <a:pPr algn="ctr">
              <a:defRPr sz="750" b="1" i="0">
                <a:solidFill>
                  <a:srgbClr val="FFFFFF"/>
                </a:solidFill>
                <a:latin typeface="Calibri"/>
                <a:ea typeface="Calibri"/>
                <a:cs typeface="Calibri"/>
              </a:defRPr>
            </a:pPr>
            <a:r>
              <a:rPr sz="750" b="1" i="0">
                <a:solidFill>
                  <a:srgbClr val="FFFFFF"/>
                </a:solidFill>
                <a:latin typeface="Calibri"/>
                <a:ea typeface="Calibri"/>
                <a:cs typeface="Calibri"/>
              </a:rPr>
              <a:t>HDRL</a:t>
            </a:r>
          </a:p>
        </p:txBody>
      </p:sp>
      <p:sp>
        <p:nvSpPr>
          <p:cNvPr id="3" name="brand-label">
            <a:extLst>
              <a:ext uri="{FF2B5EF4-FFF2-40B4-BE49-F238E27FC236}">
                <ns2:creationId id="{D2412D24-5494-49D5-8024-7DDA173DF94F}"/>
                <adec:decorative val="1"/>
              </a:ext>
            </a:extLst>
          </p:cNvPr>
          <p:cNvSpPr>
            <a:spLocks noGrp="1"/>
          </p:cNvSpPr>
          <p:nvPr/>
        </p:nvSpPr>
        <p:spPr>
          <a:xfrm>
            <a:off x="1257300" y="495300"/>
            <a:ext cx="4572000" cy="190500"/>
          </a:xfrm>
          <a:prstGeom prst="rect">
            <a:avLst/>
          </a:prstGeom>
          <a:noFill/>
          <a:ln w="0">
            <a:noFill/>
            <a:prstDash val="solid"/>
          </a:ln>
        </p:spPr>
        <p:txBody>
          <a:bodyPr wrap="square" lIns="0" tIns="0" rIns="0" bIns="0" anchor="ctr">
            <a:noAutofit/>
          </a:bodyPr>
          <a:lstStyle/>
          <a:p>
            <a:pPr algn="l">
              <a:defRPr sz="1200" b="1" i="0">
                <a:solidFill>
                  <a:srgbClr val="0F766E"/>
                </a:solidFill>
                <a:latin typeface="Calibri"/>
                <a:ea typeface="Calibri"/>
                <a:cs typeface="Calibri"/>
              </a:defRPr>
            </a:pPr>
            <a:r>
              <a:rPr sz="1200" b="1" i="0">
                <a:solidFill>
                  <a:srgbClr val="0F766E"/>
                </a:solidFill>
                <a:latin typeface="Calibri"/>
                <a:ea typeface="Calibri"/>
                <a:cs typeface="Calibri"/>
              </a:rPr>
              <a:t>HEALTH DATA READINESS LEVEL FRAMEWORK</a:t>
            </a:r>
          </a:p>
        </p:txBody>
      </p:sp>
      <p:sp>
        <p:nvSpPr>
          <p:cNvPr id="4" name="slide-title" title="Apply HDRL as an evidence review and improvement cycle" descr="Slide title: Apply HDRL as an evidence review and improvement cycle">
            <a:extLst>
              <a:ext uri="{FF2B5EF4-FFF2-40B4-BE49-F238E27FC236}">
                <ns2:creationId id="{A41CB05C-66AC-4200-BA22-A059F2859481}"/>
              </a:ext>
            </a:extLst>
          </p:cNvPr>
          <p:cNvSpPr>
            <a:spLocks noGrp="1"/>
          </p:cNvSpPr>
          <p:nvPr>
            <p:ph type="title"/>
          </p:nvPr>
        </p:nvSpPr>
        <p:spPr>
          <a:xfrm>
            <a:off x="666750" y="1104900"/>
            <a:ext cx="10858500" cy="990600"/>
          </a:xfrm>
          <a:prstGeom prst="rect">
            <a:avLst/>
          </a:prstGeom>
          <a:noFill/>
          <a:ln w="0">
            <a:noFill/>
            <a:prstDash val="solid"/>
          </a:ln>
        </p:spPr>
        <p:txBody>
          <a:bodyPr wrap="square" lIns="0" tIns="0" rIns="0" bIns="0" anchor="t">
            <a:noAutofit/>
          </a:bodyPr>
          <a:lstStyle/>
          <a:p>
            <a:pPr algn="l">
              <a:defRPr sz="3675" b="1" i="0">
                <a:solidFill>
                  <a:srgbClr val="162B45"/>
                </a:solidFill>
                <a:latin typeface="Calibri"/>
                <a:ea typeface="Calibri"/>
                <a:cs typeface="Calibri"/>
              </a:defRPr>
            </a:pPr>
            <a:r>
              <a:rPr sz="3675" b="1" i="0">
                <a:solidFill>
                  <a:srgbClr val="162B45"/>
                </a:solidFill>
                <a:latin typeface="Calibri"/>
                <a:ea typeface="Calibri"/>
                <a:cs typeface="Calibri"/>
              </a:rPr>
              <a:t>Apply HDRL as an evidence review and improvement cycle</a:t>
            </a:r>
          </a:p>
        </p:txBody>
      </p:sp>
      <p:sp>
        <p:nvSpPr>
          <p:cNvPr id="5" name="">
            <a:extLst>
              <a:ext uri="{FF2B5EF4-FFF2-40B4-BE49-F238E27FC236}">
                <ns2:creationId id="{6403E6FE-2FF1-4BB6-A1F5-DC134FA936ED}"/>
                <adec:decorative val="1"/>
              </a:ext>
            </a:extLst>
          </p:cNvPr>
          <p:cNvSpPr>
            <a:spLocks noGrp="1"/>
          </p:cNvSpPr>
          <p:nvPr/>
        </p:nvSpPr>
        <p:spPr>
          <a:xfrm>
            <a:off x="2876550" y="3600450"/>
            <a:ext cx="762000" cy="381000"/>
          </a:xfrm>
          <a:prstGeom prst="rightArrow">
            <a:avLst/>
          </a:prstGeom>
          <a:solidFill>
            <a:srgbClr val="A7E6DB"/>
          </a:solidFill>
          <a:ln w="0">
            <a:noFill/>
            <a:prstDash val="solid"/>
          </a:ln>
        </p:spPr>
      </p:sp>
      <p:sp>
        <p:nvSpPr>
          <p:cNvPr id="6" name="">
            <a:extLst>
              <a:ext uri="{FF2B5EF4-FFF2-40B4-BE49-F238E27FC236}">
                <ns2:creationId id="{C0A44972-045E-4D4E-A74B-0DE100AC3B93}"/>
                <adec:decorative val="1"/>
              </a:ext>
            </a:extLst>
          </p:cNvPr>
          <p:cNvSpPr>
            <a:spLocks noGrp="1"/>
          </p:cNvSpPr>
          <p:nvPr/>
        </p:nvSpPr>
        <p:spPr>
          <a:xfrm>
            <a:off x="5638800" y="3600450"/>
            <a:ext cx="762000" cy="381000"/>
          </a:xfrm>
          <a:prstGeom prst="rightArrow">
            <a:avLst/>
          </a:prstGeom>
          <a:solidFill>
            <a:srgbClr val="A7E6DB"/>
          </a:solidFill>
          <a:ln w="0">
            <a:noFill/>
            <a:prstDash val="solid"/>
          </a:ln>
        </p:spPr>
      </p:sp>
      <p:sp>
        <p:nvSpPr>
          <p:cNvPr id="7" name="">
            <a:extLst>
              <a:ext uri="{FF2B5EF4-FFF2-40B4-BE49-F238E27FC236}">
                <ns2:creationId id="{D6181938-6B8D-44A4-AD45-A7DB45CC8E5F}"/>
                <adec:decorative val="1"/>
              </a:ext>
            </a:extLst>
          </p:cNvPr>
          <p:cNvSpPr>
            <a:spLocks noGrp="1"/>
          </p:cNvSpPr>
          <p:nvPr/>
        </p:nvSpPr>
        <p:spPr>
          <a:xfrm>
            <a:off x="8401050" y="3600450"/>
            <a:ext cx="762000" cy="381000"/>
          </a:xfrm>
          <a:prstGeom prst="rightArrow">
            <a:avLst/>
          </a:prstGeom>
          <a:solidFill>
            <a:srgbClr val="A7E6DB"/>
          </a:solidFill>
          <a:ln w="0">
            <a:noFill/>
            <a:prstDash val="solid"/>
          </a:ln>
        </p:spPr>
      </p:sp>
      <p:sp>
        <p:nvSpPr>
          <p:cNvPr id="8" name="">
            <a:extLst>
              <a:ext uri="{FF2B5EF4-FFF2-40B4-BE49-F238E27FC236}">
                <ns2:creationId id="{B190E88E-438E-476C-8F0D-48649AD8CAC8}"/>
                <adec:decorative val="1"/>
              </a:ext>
            </a:extLst>
          </p:cNvPr>
          <p:cNvSpPr>
            <a:spLocks noGrp="1"/>
          </p:cNvSpPr>
          <p:nvPr/>
        </p:nvSpPr>
        <p:spPr>
          <a:xfrm>
            <a:off x="1466850" y="2990850"/>
            <a:ext cx="685800" cy="685800"/>
          </a:xfrm>
          <a:prstGeom prst="ellipse">
            <a:avLst/>
          </a:prstGeom>
          <a:solidFill>
            <a:srgbClr val="F5F8FA"/>
          </a:solidFill>
          <a:ln w="28575">
            <a:solidFill>
              <a:srgbClr val="0F766E"/>
            </a:solidFill>
            <a:prstDash val="solid"/>
          </a:ln>
        </p:spPr>
      </p:sp>
      <p:sp>
        <p:nvSpPr>
          <p:cNvPr id="9" name="">
            <a:extLst>
              <a:ext uri="{FF2B5EF4-FFF2-40B4-BE49-F238E27FC236}">
                <ns2:creationId id="{6F46FA68-1574-42AF-8A35-8BF24F48B3DA}"/>
              </a:ext>
            </a:extLst>
          </p:cNvPr>
          <p:cNvSpPr>
            <a:spLocks noGrp="1"/>
          </p:cNvSpPr>
          <p:nvPr/>
        </p:nvSpPr>
        <p:spPr>
          <a:xfrm>
            <a:off x="1609725" y="3143250"/>
            <a:ext cx="400050" cy="361950"/>
          </a:xfrm>
          <a:prstGeom prst="rect">
            <a:avLst/>
          </a:prstGeom>
          <a:noFill/>
          <a:ln w="0">
            <a:noFill/>
            <a:prstDash val="solid"/>
          </a:ln>
        </p:spPr>
        <p:txBody>
          <a:bodyPr wrap="square" lIns="0" tIns="0" rIns="0" bIns="0" anchor="ctr">
            <a:noAutofit/>
          </a:bodyPr>
          <a:lstStyle/>
          <a:p>
            <a:pPr algn="ctr">
              <a:defRPr sz="2100" b="1" i="0">
                <a:solidFill>
                  <a:srgbClr val="0F766E"/>
                </a:solidFill>
                <a:latin typeface="Calibri"/>
                <a:ea typeface="Calibri"/>
                <a:cs typeface="Calibri"/>
              </a:defRPr>
            </a:pPr>
            <a:r>
              <a:rPr sz="2100" b="1" i="0">
                <a:solidFill>
                  <a:srgbClr val="0F766E"/>
                </a:solidFill>
                <a:latin typeface="Calibri"/>
                <a:ea typeface="Calibri"/>
                <a:cs typeface="Calibri"/>
              </a:rPr>
              <a:t>1</a:t>
            </a:r>
          </a:p>
        </p:txBody>
      </p:sp>
      <p:sp>
        <p:nvSpPr>
          <p:cNvPr id="10" name="">
            <a:extLst>
              <a:ext uri="{FF2B5EF4-FFF2-40B4-BE49-F238E27FC236}">
                <ns2:creationId id="{1CDA8ABD-3245-4D15-9CD8-2FDA111F1E4F}"/>
              </a:ext>
            </a:extLst>
          </p:cNvPr>
          <p:cNvSpPr>
            <a:spLocks noGrp="1"/>
          </p:cNvSpPr>
          <p:nvPr/>
        </p:nvSpPr>
        <p:spPr>
          <a:xfrm>
            <a:off x="685800" y="3962400"/>
            <a:ext cx="2247900" cy="514350"/>
          </a:xfrm>
          <a:prstGeom prst="rect">
            <a:avLst/>
          </a:prstGeom>
          <a:noFill/>
          <a:ln w="0">
            <a:noFill/>
            <a:prstDash val="solid"/>
          </a:ln>
        </p:spPr>
        <p:txBody>
          <a:bodyPr wrap="square" lIns="0" tIns="0" rIns="0" bIns="0" anchor="t">
            <a:noAutofit/>
          </a:bodyPr>
          <a:lstStyle/>
          <a:p>
            <a:pPr algn="ctr">
              <a:defRPr sz="1875" b="1" i="0">
                <a:solidFill>
                  <a:srgbClr val="162B45"/>
                </a:solidFill>
                <a:latin typeface="Calibri"/>
                <a:ea typeface="Calibri"/>
                <a:cs typeface="Calibri"/>
              </a:defRPr>
            </a:pPr>
            <a:r>
              <a:rPr sz="1875" b="1" i="0">
                <a:solidFill>
                  <a:srgbClr val="162B45"/>
                </a:solidFill>
                <a:latin typeface="Calibri"/>
                <a:ea typeface="Calibri"/>
                <a:cs typeface="Calibri"/>
              </a:rPr>
              <a:t>Define the boundary</a:t>
            </a:r>
          </a:p>
        </p:txBody>
      </p:sp>
      <p:sp>
        <p:nvSpPr>
          <p:cNvPr id="11" name="">
            <a:extLst>
              <a:ext uri="{FF2B5EF4-FFF2-40B4-BE49-F238E27FC236}">
                <ns2:creationId id="{230DFA7E-64DC-4A08-A05B-683949A416AA}"/>
              </a:ext>
            </a:extLst>
          </p:cNvPr>
          <p:cNvSpPr>
            <a:spLocks noGrp="1"/>
          </p:cNvSpPr>
          <p:nvPr/>
        </p:nvSpPr>
        <p:spPr>
          <a:xfrm>
            <a:off x="685800" y="4629150"/>
            <a:ext cx="2247900" cy="1028700"/>
          </a:xfrm>
          <a:prstGeom prst="rect">
            <a:avLst/>
          </a:prstGeom>
          <a:noFill/>
          <a:ln w="0">
            <a:noFill/>
            <a:prstDash val="solid"/>
          </a:ln>
        </p:spPr>
        <p:txBody>
          <a:bodyPr wrap="square" lIns="0" tIns="0" rIns="0" bIns="0" anchor="t">
            <a:noAutofit/>
          </a:bodyPr>
          <a:lstStyle/>
          <a:p>
            <a:pPr algn="ctr">
              <a:defRPr sz="1425" b="0" i="0">
                <a:solidFill>
                  <a:srgbClr val="5F7187"/>
                </a:solidFill>
                <a:latin typeface="Calibri"/>
                <a:ea typeface="Calibri"/>
                <a:cs typeface="Calibri"/>
              </a:defRPr>
            </a:pPr>
            <a:r>
              <a:rPr sz="1425" b="0" i="0">
                <a:solidFill>
                  <a:srgbClr val="5F7187"/>
                </a:solidFill>
                <a:latin typeface="Calibri"/>
                <a:ea typeface="Calibri"/>
                <a:cs typeface="Calibri"/>
              </a:rPr>
              <a:t>System, service or dual level; organisations, capabilities and period in scope.</a:t>
            </a:r>
          </a:p>
        </p:txBody>
      </p:sp>
      <p:sp>
        <p:nvSpPr>
          <p:cNvPr id="12" name="">
            <a:extLst>
              <a:ext uri="{FF2B5EF4-FFF2-40B4-BE49-F238E27FC236}">
                <ns2:creationId id="{93B0922A-2FFA-4C78-94E7-D3337D98E872}"/>
                <adec:decorative val="1"/>
              </a:ext>
            </a:extLst>
          </p:cNvPr>
          <p:cNvSpPr>
            <a:spLocks noGrp="1"/>
          </p:cNvSpPr>
          <p:nvPr/>
        </p:nvSpPr>
        <p:spPr>
          <a:xfrm>
            <a:off x="4229100" y="2990850"/>
            <a:ext cx="685800" cy="685800"/>
          </a:xfrm>
          <a:prstGeom prst="ellipse">
            <a:avLst/>
          </a:prstGeom>
          <a:solidFill>
            <a:srgbClr val="F5F8FA"/>
          </a:solidFill>
          <a:ln w="28575">
            <a:solidFill>
              <a:srgbClr val="0F766E"/>
            </a:solidFill>
            <a:prstDash val="solid"/>
          </a:ln>
        </p:spPr>
      </p:sp>
      <p:sp>
        <p:nvSpPr>
          <p:cNvPr id="13" name="">
            <a:extLst>
              <a:ext uri="{FF2B5EF4-FFF2-40B4-BE49-F238E27FC236}">
                <ns2:creationId id="{F1CFCA77-2469-4F36-A82E-3E16E851673A}"/>
              </a:ext>
            </a:extLst>
          </p:cNvPr>
          <p:cNvSpPr>
            <a:spLocks noGrp="1"/>
          </p:cNvSpPr>
          <p:nvPr/>
        </p:nvSpPr>
        <p:spPr>
          <a:xfrm>
            <a:off x="4371975" y="3143250"/>
            <a:ext cx="400050" cy="361950"/>
          </a:xfrm>
          <a:prstGeom prst="rect">
            <a:avLst/>
          </a:prstGeom>
          <a:noFill/>
          <a:ln w="0">
            <a:noFill/>
            <a:prstDash val="solid"/>
          </a:ln>
        </p:spPr>
        <p:txBody>
          <a:bodyPr wrap="square" lIns="0" tIns="0" rIns="0" bIns="0" anchor="ctr">
            <a:noAutofit/>
          </a:bodyPr>
          <a:lstStyle/>
          <a:p>
            <a:pPr algn="ctr">
              <a:defRPr sz="2100" b="1" i="0">
                <a:solidFill>
                  <a:srgbClr val="0F766E"/>
                </a:solidFill>
                <a:latin typeface="Calibri"/>
                <a:ea typeface="Calibri"/>
                <a:cs typeface="Calibri"/>
              </a:defRPr>
            </a:pPr>
            <a:r>
              <a:rPr sz="2100" b="1" i="0">
                <a:solidFill>
                  <a:srgbClr val="0F766E"/>
                </a:solidFill>
                <a:latin typeface="Calibri"/>
                <a:ea typeface="Calibri"/>
                <a:cs typeface="Calibri"/>
              </a:rPr>
              <a:t>2</a:t>
            </a:r>
          </a:p>
        </p:txBody>
      </p:sp>
      <p:sp>
        <p:nvSpPr>
          <p:cNvPr id="14" name="">
            <a:extLst>
              <a:ext uri="{FF2B5EF4-FFF2-40B4-BE49-F238E27FC236}">
                <ns2:creationId id="{A57B3C18-97C3-41E1-B4C9-87A915BF6917}"/>
              </a:ext>
            </a:extLst>
          </p:cNvPr>
          <p:cNvSpPr>
            <a:spLocks noGrp="1"/>
          </p:cNvSpPr>
          <p:nvPr/>
        </p:nvSpPr>
        <p:spPr>
          <a:xfrm>
            <a:off x="3448050" y="3962400"/>
            <a:ext cx="2247900" cy="514350"/>
          </a:xfrm>
          <a:prstGeom prst="rect">
            <a:avLst/>
          </a:prstGeom>
          <a:noFill/>
          <a:ln w="0">
            <a:noFill/>
            <a:prstDash val="solid"/>
          </a:ln>
        </p:spPr>
        <p:txBody>
          <a:bodyPr wrap="square" lIns="0" tIns="0" rIns="0" bIns="0" anchor="t">
            <a:noAutofit/>
          </a:bodyPr>
          <a:lstStyle/>
          <a:p>
            <a:pPr algn="ctr">
              <a:defRPr sz="1875" b="1" i="0">
                <a:solidFill>
                  <a:srgbClr val="162B45"/>
                </a:solidFill>
                <a:latin typeface="Calibri"/>
                <a:ea typeface="Calibri"/>
                <a:cs typeface="Calibri"/>
              </a:defRPr>
            </a:pPr>
            <a:r>
              <a:rPr sz="1875" b="1" i="0">
                <a:solidFill>
                  <a:srgbClr val="162B45"/>
                </a:solidFill>
                <a:latin typeface="Calibri"/>
                <a:ea typeface="Calibri"/>
                <a:cs typeface="Calibri"/>
              </a:rPr>
              <a:t>Assemble evidence</a:t>
            </a:r>
          </a:p>
        </p:txBody>
      </p:sp>
      <p:sp>
        <p:nvSpPr>
          <p:cNvPr id="15" name="">
            <a:extLst>
              <a:ext uri="{FF2B5EF4-FFF2-40B4-BE49-F238E27FC236}">
                <ns2:creationId id="{B5EDD914-7F03-42D5-A036-F07BD216BADF}"/>
              </a:ext>
            </a:extLst>
          </p:cNvPr>
          <p:cNvSpPr>
            <a:spLocks noGrp="1"/>
          </p:cNvSpPr>
          <p:nvPr/>
        </p:nvSpPr>
        <p:spPr>
          <a:xfrm>
            <a:off x="3448050" y="4629150"/>
            <a:ext cx="2247900" cy="1028700"/>
          </a:xfrm>
          <a:prstGeom prst="rect">
            <a:avLst/>
          </a:prstGeom>
          <a:noFill/>
          <a:ln w="0">
            <a:noFill/>
            <a:prstDash val="solid"/>
          </a:ln>
        </p:spPr>
        <p:txBody>
          <a:bodyPr wrap="square" lIns="0" tIns="0" rIns="0" bIns="0" anchor="t">
            <a:noAutofit/>
          </a:bodyPr>
          <a:lstStyle/>
          <a:p>
            <a:pPr algn="ctr">
              <a:defRPr sz="1425" b="0" i="0">
                <a:solidFill>
                  <a:srgbClr val="5F7187"/>
                </a:solidFill>
                <a:latin typeface="Calibri"/>
                <a:ea typeface="Calibri"/>
                <a:cs typeface="Calibri"/>
              </a:defRPr>
            </a:pPr>
            <a:r>
              <a:rPr sz="1425" b="0" i="0">
                <a:solidFill>
                  <a:srgbClr val="5F7187"/>
                </a:solidFill>
                <a:latin typeface="Calibri"/>
                <a:ea typeface="Calibri"/>
                <a:cs typeface="Calibri"/>
              </a:rPr>
              <a:t>Collect auditable material before using testimony to explain gaps.</a:t>
            </a:r>
          </a:p>
        </p:txBody>
      </p:sp>
      <p:sp>
        <p:nvSpPr>
          <p:cNvPr id="16" name="">
            <a:extLst>
              <a:ext uri="{FF2B5EF4-FFF2-40B4-BE49-F238E27FC236}">
                <ns2:creationId id="{38817BC9-4371-4175-9AE0-DCD66A38A704}"/>
                <adec:decorative val="1"/>
              </a:ext>
            </a:extLst>
          </p:cNvPr>
          <p:cNvSpPr>
            <a:spLocks noGrp="1"/>
          </p:cNvSpPr>
          <p:nvPr/>
        </p:nvSpPr>
        <p:spPr>
          <a:xfrm>
            <a:off x="6991350" y="2990850"/>
            <a:ext cx="685800" cy="685800"/>
          </a:xfrm>
          <a:prstGeom prst="ellipse">
            <a:avLst/>
          </a:prstGeom>
          <a:solidFill>
            <a:srgbClr val="F5F8FA"/>
          </a:solidFill>
          <a:ln w="28575">
            <a:solidFill>
              <a:srgbClr val="0F766E"/>
            </a:solidFill>
            <a:prstDash val="solid"/>
          </a:ln>
        </p:spPr>
      </p:sp>
      <p:sp>
        <p:nvSpPr>
          <p:cNvPr id="17" name="">
            <a:extLst>
              <a:ext uri="{FF2B5EF4-FFF2-40B4-BE49-F238E27FC236}">
                <ns2:creationId id="{9AAFE262-92CD-4311-938A-1FE14E34C1CE}"/>
              </a:ext>
            </a:extLst>
          </p:cNvPr>
          <p:cNvSpPr>
            <a:spLocks noGrp="1"/>
          </p:cNvSpPr>
          <p:nvPr/>
        </p:nvSpPr>
        <p:spPr>
          <a:xfrm>
            <a:off x="7134225" y="3143250"/>
            <a:ext cx="400050" cy="361950"/>
          </a:xfrm>
          <a:prstGeom prst="rect">
            <a:avLst/>
          </a:prstGeom>
          <a:noFill/>
          <a:ln w="0">
            <a:noFill/>
            <a:prstDash val="solid"/>
          </a:ln>
        </p:spPr>
        <p:txBody>
          <a:bodyPr wrap="square" lIns="0" tIns="0" rIns="0" bIns="0" anchor="ctr">
            <a:noAutofit/>
          </a:bodyPr>
          <a:lstStyle/>
          <a:p>
            <a:pPr algn="ctr">
              <a:defRPr sz="2100" b="1" i="0">
                <a:solidFill>
                  <a:srgbClr val="0F766E"/>
                </a:solidFill>
                <a:latin typeface="Calibri"/>
                <a:ea typeface="Calibri"/>
                <a:cs typeface="Calibri"/>
              </a:defRPr>
            </a:pPr>
            <a:r>
              <a:rPr sz="2100" b="1" i="0">
                <a:solidFill>
                  <a:srgbClr val="0F766E"/>
                </a:solidFill>
                <a:latin typeface="Calibri"/>
                <a:ea typeface="Calibri"/>
                <a:cs typeface="Calibri"/>
              </a:rPr>
              <a:t>3</a:t>
            </a:r>
          </a:p>
        </p:txBody>
      </p:sp>
      <p:sp>
        <p:nvSpPr>
          <p:cNvPr id="18" name="">
            <a:extLst>
              <a:ext uri="{FF2B5EF4-FFF2-40B4-BE49-F238E27FC236}">
                <ns2:creationId id="{8FF8317D-CD89-4F58-B7D1-41FBC7ACAD39}"/>
              </a:ext>
            </a:extLst>
          </p:cNvPr>
          <p:cNvSpPr>
            <a:spLocks noGrp="1"/>
          </p:cNvSpPr>
          <p:nvPr/>
        </p:nvSpPr>
        <p:spPr>
          <a:xfrm>
            <a:off x="6210300" y="3962400"/>
            <a:ext cx="2247900" cy="514350"/>
          </a:xfrm>
          <a:prstGeom prst="rect">
            <a:avLst/>
          </a:prstGeom>
          <a:noFill/>
          <a:ln w="0">
            <a:noFill/>
            <a:prstDash val="solid"/>
          </a:ln>
        </p:spPr>
        <p:txBody>
          <a:bodyPr wrap="square" lIns="0" tIns="0" rIns="0" bIns="0" anchor="t">
            <a:noAutofit/>
          </a:bodyPr>
          <a:lstStyle/>
          <a:p>
            <a:pPr algn="ctr">
              <a:defRPr sz="1875" b="1" i="0">
                <a:solidFill>
                  <a:srgbClr val="162B45"/>
                </a:solidFill>
                <a:latin typeface="Calibri"/>
                <a:ea typeface="Calibri"/>
                <a:cs typeface="Calibri"/>
              </a:defRPr>
            </a:pPr>
            <a:r>
              <a:rPr sz="1875" b="1" i="0">
                <a:solidFill>
                  <a:srgbClr val="162B45"/>
                </a:solidFill>
                <a:latin typeface="Calibri"/>
                <a:ea typeface="Calibri"/>
                <a:cs typeface="Calibri"/>
              </a:rPr>
              <a:t>Score descriptors</a:t>
            </a:r>
          </a:p>
        </p:txBody>
      </p:sp>
      <p:sp>
        <p:nvSpPr>
          <p:cNvPr id="19" name="">
            <a:extLst>
              <a:ext uri="{FF2B5EF4-FFF2-40B4-BE49-F238E27FC236}">
                <ns2:creationId id="{E1CBB62D-9216-4600-B3FB-AD592DE1FB9F}"/>
              </a:ext>
            </a:extLst>
          </p:cNvPr>
          <p:cNvSpPr>
            <a:spLocks noGrp="1"/>
          </p:cNvSpPr>
          <p:nvPr/>
        </p:nvSpPr>
        <p:spPr>
          <a:xfrm>
            <a:off x="6210300" y="4629150"/>
            <a:ext cx="2247900" cy="1028700"/>
          </a:xfrm>
          <a:prstGeom prst="rect">
            <a:avLst/>
          </a:prstGeom>
          <a:noFill/>
          <a:ln w="0">
            <a:noFill/>
            <a:prstDash val="solid"/>
          </a:ln>
        </p:spPr>
        <p:txBody>
          <a:bodyPr wrap="square" lIns="0" tIns="0" rIns="0" bIns="0" anchor="t">
            <a:noAutofit/>
          </a:bodyPr>
          <a:lstStyle/>
          <a:p>
            <a:pPr algn="ctr">
              <a:defRPr sz="1425" b="0" i="0">
                <a:solidFill>
                  <a:srgbClr val="5F7187"/>
                </a:solidFill>
                <a:latin typeface="Calibri"/>
                <a:ea typeface="Calibri"/>
                <a:cs typeface="Calibri"/>
              </a:defRPr>
            </a:pPr>
            <a:r>
              <a:rPr sz="1425" b="0" i="0">
                <a:solidFill>
                  <a:srgbClr val="5F7187"/>
                </a:solidFill>
                <a:latin typeface="Calibri"/>
                <a:ea typeface="Calibri"/>
                <a:cs typeface="Calibri"/>
              </a:rPr>
              <a:t>Record evidence, rationale, uncertainty and applicability for each judgement.</a:t>
            </a:r>
          </a:p>
        </p:txBody>
      </p:sp>
      <p:sp>
        <p:nvSpPr>
          <p:cNvPr id="20" name="">
            <a:extLst>
              <a:ext uri="{FF2B5EF4-FFF2-40B4-BE49-F238E27FC236}">
                <ns2:creationId id="{56252F08-C2EF-4E1F-9567-FEF83D3042B3}"/>
                <adec:decorative val="1"/>
              </a:ext>
            </a:extLst>
          </p:cNvPr>
          <p:cNvSpPr>
            <a:spLocks noGrp="1"/>
          </p:cNvSpPr>
          <p:nvPr/>
        </p:nvSpPr>
        <p:spPr>
          <a:xfrm>
            <a:off x="9753600" y="2990850"/>
            <a:ext cx="685800" cy="685800"/>
          </a:xfrm>
          <a:prstGeom prst="ellipse">
            <a:avLst/>
          </a:prstGeom>
          <a:solidFill>
            <a:srgbClr val="0F766E"/>
          </a:solidFill>
          <a:ln w="28575">
            <a:solidFill>
              <a:srgbClr val="0F766E"/>
            </a:solidFill>
            <a:prstDash val="solid"/>
          </a:ln>
        </p:spPr>
      </p:sp>
      <p:sp>
        <p:nvSpPr>
          <p:cNvPr id="21" name="">
            <a:extLst>
              <a:ext uri="{FF2B5EF4-FFF2-40B4-BE49-F238E27FC236}">
                <ns2:creationId id="{F50AD265-D28C-4CC3-930F-C5176D708547}"/>
              </a:ext>
            </a:extLst>
          </p:cNvPr>
          <p:cNvSpPr>
            <a:spLocks noGrp="1"/>
          </p:cNvSpPr>
          <p:nvPr/>
        </p:nvSpPr>
        <p:spPr>
          <a:xfrm>
            <a:off x="9896475" y="3143250"/>
            <a:ext cx="400050" cy="361950"/>
          </a:xfrm>
          <a:prstGeom prst="rect">
            <a:avLst/>
          </a:prstGeom>
          <a:noFill/>
          <a:ln w="0">
            <a:noFill/>
            <a:prstDash val="solid"/>
          </a:ln>
        </p:spPr>
        <p:txBody>
          <a:bodyPr wrap="square" lIns="0" tIns="0" rIns="0" bIns="0" anchor="ctr">
            <a:noAutofit/>
          </a:bodyPr>
          <a:lstStyle/>
          <a:p>
            <a:pPr algn="ctr">
              <a:defRPr sz="2100" b="1" i="0">
                <a:solidFill>
                  <a:srgbClr val="FFFFFF"/>
                </a:solidFill>
                <a:latin typeface="Calibri"/>
                <a:ea typeface="Calibri"/>
                <a:cs typeface="Calibri"/>
              </a:defRPr>
            </a:pPr>
            <a:r>
              <a:rPr sz="2100" b="1" i="0">
                <a:solidFill>
                  <a:srgbClr val="FFFFFF"/>
                </a:solidFill>
                <a:latin typeface="Calibri"/>
                <a:ea typeface="Calibri"/>
                <a:cs typeface="Calibri"/>
              </a:rPr>
              <a:t>4</a:t>
            </a:r>
          </a:p>
        </p:txBody>
      </p:sp>
      <p:sp>
        <p:nvSpPr>
          <p:cNvPr id="22" name="">
            <a:extLst>
              <a:ext uri="{FF2B5EF4-FFF2-40B4-BE49-F238E27FC236}">
                <ns2:creationId id="{52209A37-ACC5-4E44-BC1C-65F3E6892073}"/>
              </a:ext>
            </a:extLst>
          </p:cNvPr>
          <p:cNvSpPr>
            <a:spLocks noGrp="1"/>
          </p:cNvSpPr>
          <p:nvPr/>
        </p:nvSpPr>
        <p:spPr>
          <a:xfrm>
            <a:off x="8972550" y="3962400"/>
            <a:ext cx="2247900" cy="514350"/>
          </a:xfrm>
          <a:prstGeom prst="rect">
            <a:avLst/>
          </a:prstGeom>
          <a:noFill/>
          <a:ln w="0">
            <a:noFill/>
            <a:prstDash val="solid"/>
          </a:ln>
        </p:spPr>
        <p:txBody>
          <a:bodyPr wrap="square" lIns="0" tIns="0" rIns="0" bIns="0" anchor="t">
            <a:noAutofit/>
          </a:bodyPr>
          <a:lstStyle/>
          <a:p>
            <a:pPr algn="ctr">
              <a:defRPr sz="1875" b="1" i="0">
                <a:solidFill>
                  <a:srgbClr val="162B45"/>
                </a:solidFill>
                <a:latin typeface="Calibri"/>
                <a:ea typeface="Calibri"/>
                <a:cs typeface="Calibri"/>
              </a:defRPr>
            </a:pPr>
            <a:r>
              <a:rPr sz="1875" b="1" i="0">
                <a:solidFill>
                  <a:srgbClr val="162B45"/>
                </a:solidFill>
                <a:latin typeface="Calibri"/>
                <a:ea typeface="Calibri"/>
                <a:cs typeface="Calibri"/>
              </a:rPr>
              <a:t>Calibrate and plan</a:t>
            </a:r>
          </a:p>
        </p:txBody>
      </p:sp>
      <p:sp>
        <p:nvSpPr>
          <p:cNvPr id="23" name="">
            <a:extLst>
              <a:ext uri="{FF2B5EF4-FFF2-40B4-BE49-F238E27FC236}">
                <ns2:creationId id="{09AB4411-3876-4B1D-A0CC-2012B538C4AB}"/>
              </a:ext>
            </a:extLst>
          </p:cNvPr>
          <p:cNvSpPr>
            <a:spLocks noGrp="1"/>
          </p:cNvSpPr>
          <p:nvPr/>
        </p:nvSpPr>
        <p:spPr>
          <a:xfrm>
            <a:off x="8972550" y="4629150"/>
            <a:ext cx="2247900" cy="1028700"/>
          </a:xfrm>
          <a:prstGeom prst="rect">
            <a:avLst/>
          </a:prstGeom>
          <a:noFill/>
          <a:ln w="0">
            <a:noFill/>
            <a:prstDash val="solid"/>
          </a:ln>
        </p:spPr>
        <p:txBody>
          <a:bodyPr wrap="square" lIns="0" tIns="0" rIns="0" bIns="0" anchor="t">
            <a:noAutofit/>
          </a:bodyPr>
          <a:lstStyle/>
          <a:p>
            <a:pPr algn="ctr">
              <a:defRPr sz="1425" b="0" i="0">
                <a:solidFill>
                  <a:srgbClr val="5F7187"/>
                </a:solidFill>
                <a:latin typeface="Calibri"/>
                <a:ea typeface="Calibri"/>
                <a:cs typeface="Calibri"/>
              </a:defRPr>
            </a:pPr>
            <a:r>
              <a:rPr sz="1425" b="0" i="0">
                <a:solidFill>
                  <a:srgbClr val="5F7187"/>
                </a:solidFill>
                <a:latin typeface="Calibri"/>
                <a:ea typeface="Calibri"/>
                <a:cs typeface="Calibri"/>
              </a:rPr>
              <a:t>Invite factual correction and turn domain patterns into sequenced actions.</a:t>
            </a:r>
          </a:p>
        </p:txBody>
      </p:sp>
      <p:sp>
        <p:nvSpPr>
          <p:cNvPr id="24" name="">
            <a:extLst>
              <a:ext uri="{FF2B5EF4-FFF2-40B4-BE49-F238E27FC236}">
                <ns2:creationId id="{AFB93F0E-94AD-44D2-ADD7-4CA405CA91AB}"/>
                <adec:decorative val="1"/>
              </a:ext>
            </a:extLst>
          </p:cNvPr>
          <p:cNvSpPr>
            <a:spLocks noGrp="1"/>
          </p:cNvSpPr>
          <p:nvPr/>
        </p:nvSpPr>
        <p:spPr>
          <a:xfrm>
            <a:off x="552450" y="6419850"/>
            <a:ext cx="11087100" cy="0"/>
          </a:xfrm>
          <a:prstGeom prst="line">
            <a:avLst/>
          </a:prstGeom>
          <a:noFill/>
          <a:ln w="9525">
            <a:solidFill>
              <a:srgbClr val="D5E3E3"/>
            </a:solidFill>
            <a:prstDash val="solid"/>
          </a:ln>
        </p:spPr>
      </p:sp>
      <p:sp>
        <p:nvSpPr>
          <p:cNvPr id="25" name="">
            <a:extLst>
              <a:ext uri="{FF2B5EF4-FFF2-40B4-BE49-F238E27FC236}">
                <ns2:creationId id="{EF22857C-83EF-424F-92D3-94EB861F301E}"/>
              </a:ext>
            </a:extLst>
          </p:cNvPr>
          <p:cNvSpPr>
            <a:spLocks noGrp="1"/>
          </p:cNvSpPr>
          <p:nvPr/>
        </p:nvSpPr>
        <p:spPr>
          <a:xfrm>
            <a:off x="552450" y="6496050"/>
            <a:ext cx="2952750" cy="190500"/>
          </a:xfrm>
          <a:prstGeom prst="rect">
            <a:avLst/>
          </a:prstGeom>
          <a:noFill/>
          <a:ln w="0">
            <a:noFill/>
            <a:prstDash val="solid"/>
          </a:ln>
        </p:spPr>
        <p:txBody>
          <a:bodyPr wrap="square" lIns="0" tIns="0" rIns="0" bIns="0" anchor="ctr">
            <a:noAutofit/>
          </a:bodyPr>
          <a:lstStyle/>
          <a:p>
            <a:pPr algn="l">
              <a:defRPr sz="900" b="0" i="0">
                <a:solidFill>
                  <a:srgbClr val="5F7187"/>
                </a:solidFill>
                <a:latin typeface="Calibri"/>
                <a:ea typeface="Calibri"/>
                <a:cs typeface="Calibri"/>
              </a:defRPr>
            </a:pPr>
            <a:r>
              <a:rPr sz="900" b="0" i="0">
                <a:solidFill>
                  <a:srgbClr val="5F7187"/>
                </a:solidFill>
                <a:latin typeface="Calibri"/>
                <a:ea typeface="Calibri"/>
                <a:cs typeface="Calibri"/>
              </a:rPr>
              <a:t>HDRL v1.0.1  •  Kit v1.1.0  •  30 Jul 2026</a:t>
            </a:r>
          </a:p>
        </p:txBody>
      </p:sp>
      <p:sp>
        <p:nvSpPr>
          <p:cNvPr id="26" name="">
            <a:extLst>
              <a:ext uri="{FF2B5EF4-FFF2-40B4-BE49-F238E27FC236}">
                <ns2:creationId id="{C1F5DD86-AD6E-4105-9287-E040569026E6}"/>
              </a:ext>
            </a:extLst>
          </p:cNvPr>
          <p:cNvSpPr>
            <a:spLocks noGrp="1"/>
          </p:cNvSpPr>
          <p:nvPr/>
        </p:nvSpPr>
        <p:spPr>
          <a:xfrm>
            <a:off x="3524250" y="6496050"/>
            <a:ext cx="6096000" cy="190500"/>
          </a:xfrm>
          <a:prstGeom prst="rect">
            <a:avLst/>
          </a:prstGeom>
          <a:noFill/>
          <a:ln w="0">
            <a:noFill/>
            <a:prstDash val="solid"/>
          </a:ln>
        </p:spPr>
        <p:txBody>
          <a:bodyPr wrap="square" lIns="0" tIns="0" rIns="0" bIns="0" anchor="ctr">
            <a:noAutofit/>
          </a:bodyPr>
          <a:lstStyle/>
          <a:p>
            <a:pPr algn="ctr">
              <a:defRPr sz="825" b="0" i="0">
                <a:solidFill>
                  <a:srgbClr val="5F7187"/>
                </a:solidFill>
                <a:latin typeface="Calibri"/>
                <a:ea typeface="Calibri"/>
                <a:cs typeface="Calibri"/>
              </a:defRPr>
            </a:pPr>
            <a:r>
              <a:rPr sz="825" b="0" i="0">
                <a:solidFill>
                  <a:srgbClr val="5F7187"/>
                </a:solidFill>
                <a:latin typeface="Calibri"/>
                <a:ea typeface="Calibri"/>
                <a:cs typeface="Calibri"/>
              </a:rPr>
              <a:t>RDS: commissioner &amp; IP owner  •  OPL Advisory: originator &amp; developer  •  </a:t>
            </a:r>
            <a:r>
              <a:rPr sz="825" b="0" i="0">
                <a:solidFill>
                  <a:srgbClr val="5F7187"/>
                </a:solidFill>
                <a:latin typeface="Calibri"/>
                <a:ea typeface="Calibri"/>
                <a:cs typeface="Calibri"/>
                <a:hlinkClick r:id="R802c892dc4924a18" tooltip="Read the Creative Commons Attribution 4.0 licence"/>
              </a:rPr>
              <a:t>CC BY 4.0</a:t>
            </a:r>
          </a:p>
        </p:txBody>
      </p:sp>
      <p:sp>
        <p:nvSpPr>
          <p:cNvPr id="27" name="">
            <a:extLst>
              <a:ext uri="{FF2B5EF4-FFF2-40B4-BE49-F238E27FC236}">
                <ns2:creationId id="{7F8F5461-7C05-4C89-8F8D-03A5E41986F6}"/>
              </a:ext>
            </a:extLst>
          </p:cNvPr>
          <p:cNvSpPr>
            <a:spLocks noGrp="1"/>
          </p:cNvSpPr>
          <p:nvPr/>
        </p:nvSpPr>
        <p:spPr>
          <a:xfrm>
            <a:off x="9048750" y="6496050"/>
            <a:ext cx="2590800" cy="190500"/>
          </a:xfrm>
          <a:prstGeom prst="rect">
            <a:avLst/>
          </a:prstGeom>
          <a:noFill/>
          <a:ln w="0">
            <a:noFill/>
            <a:prstDash val="solid"/>
          </a:ln>
        </p:spPr>
        <p:txBody>
          <a:bodyPr wrap="square" lIns="0" tIns="0" rIns="0" bIns="0" anchor="ctr">
            <a:noAutofit/>
          </a:bodyPr>
          <a:lstStyle/>
          <a:p>
            <a:pPr algn="r">
              <a:defRPr sz="900" b="0" i="0">
                <a:solidFill>
                  <a:srgbClr val="5F7187"/>
                </a:solidFill>
                <a:latin typeface="Calibri"/>
                <a:ea typeface="Calibri"/>
                <a:cs typeface="Calibri"/>
              </a:defRPr>
            </a:pPr>
            <a:r>
              <a:rPr sz="900" b="0" i="0">
                <a:solidFill>
                  <a:srgbClr val="5F7187"/>
                </a:solidFill>
                <a:latin typeface="Calibri"/>
                <a:ea typeface="Calibri"/>
                <a:cs typeface="Calibri"/>
                <a:hlinkClick r:id="Ra914d6a6c6994c99" tooltip="Open the HDRL Framework website"/>
              </a:rPr>
              <a:t>hdrlframework.org</a:t>
            </a:r>
            <a:r>
              <a:rPr sz="900" b="0" i="0">
                <a:solidFill>
                  <a:srgbClr val="5F7187"/>
                </a:solidFill>
                <a:latin typeface="Calibri"/>
                <a:ea typeface="Calibri"/>
                <a:cs typeface="Calibri"/>
              </a:rPr>
              <a:t>  •  10</a:t>
            </a:r>
          </a:p>
        </p:txBody>
      </p:sp>
    </p:spTree>
    <p:extLst>
      <p:ext uri="{BB962C8B-B14F-4D97-AF65-F5344CB8AC3E}">
        <ns5:creationId val="709412481"/>
      </p:ext>
    </p:extLst>
  </p:cSld>
</p:sld>
</file>

<file path=ppt/slides/slide11.xml><?xml version="1.0" encoding="utf-8"?>
<p:sld xmlns:a="http://schemas.openxmlformats.org/drawingml/2006/main" xmlns:adec="http://schemas.microsoft.com/office/drawing/2017/decorative" xmlns:ns2="http://schemas.microsoft.com/office/drawing/2014/main" xmlns:ns5="http://schemas.microsoft.com/office/powerpoint/2010/main" xmlns:p="http://schemas.openxmlformats.org/presentationml/2006/main" xmlns:r="http://schemas.openxmlformats.org/officeDocument/2006/relationships">
  <p:cSld>
    <p:bg>
      <p:bgPr>
        <a:solidFill>
          <a:srgbClr val="F5F8FA"/>
        </a:solidFill>
      </p:bgPr>
    </p:bg>
    <p:spTree>
      <p:nvGrpSpPr>
        <p:cNvPr id="1" name=""/>
        <p:cNvGrpSpPr/>
        <p:nvPr/>
      </p:nvGrpSpPr>
      <p:grpSpPr>
        <a:xfrm/>
      </p:grpSpPr>
      <p:sp>
        <p:nvSpPr>
          <p:cNvPr id="22" name="hdrl-mini-mark">
            <a:extLst>
              <a:ext uri="{FF2B5EF4-FFF2-40B4-BE49-F238E27FC236}">
                <ns2:creationId id="{67984110-E292-4CF0-B167-758C8F3632F0}"/>
                <adec:decorative val="1"/>
              </a:ext>
            </a:extLst>
          </p:cNvPr>
          <p:cNvSpPr>
            <a:spLocks noGrp="1"/>
          </p:cNvSpPr>
          <p:nvPr/>
        </p:nvSpPr>
        <p:spPr>
          <a:xfrm>
            <a:off x="552450" y="361950"/>
            <a:ext cx="514350" cy="514350"/>
          </a:xfrm>
          <a:prstGeom prst="octagon">
            <a:avLst/>
          </a:prstGeom>
          <a:solidFill>
            <a:srgbClr val="0F766E"/>
          </a:solidFill>
          <a:ln w="0">
            <a:noFill/>
            <a:prstDash val="solid"/>
          </a:ln>
        </p:spPr>
      </p:sp>
      <p:sp>
        <p:nvSpPr>
          <p:cNvPr id="2" name="hdrl-mini-text">
            <a:extLst>
              <a:ext uri="{FF2B5EF4-FFF2-40B4-BE49-F238E27FC236}">
                <ns2:creationId id="{6477AE2A-C774-4A1C-BC01-458B317BC26B}"/>
                <adec:decorative val="1"/>
              </a:ext>
            </a:extLst>
          </p:cNvPr>
          <p:cNvSpPr>
            <a:spLocks noGrp="1"/>
          </p:cNvSpPr>
          <p:nvPr/>
        </p:nvSpPr>
        <p:spPr>
          <a:xfrm>
            <a:off x="581025" y="504825"/>
            <a:ext cx="476250" cy="209550"/>
          </a:xfrm>
          <a:prstGeom prst="rect">
            <a:avLst/>
          </a:prstGeom>
          <a:noFill/>
          <a:ln w="0">
            <a:noFill/>
            <a:prstDash val="solid"/>
          </a:ln>
        </p:spPr>
        <p:txBody>
          <a:bodyPr wrap="square" lIns="0" tIns="0" rIns="0" bIns="0" anchor="ctr">
            <a:noAutofit/>
          </a:bodyPr>
          <a:lstStyle/>
          <a:p>
            <a:pPr algn="ctr">
              <a:defRPr sz="750" b="1" i="0">
                <a:solidFill>
                  <a:srgbClr val="FFFFFF"/>
                </a:solidFill>
                <a:latin typeface="Calibri"/>
                <a:ea typeface="Calibri"/>
                <a:cs typeface="Calibri"/>
              </a:defRPr>
            </a:pPr>
            <a:r>
              <a:rPr sz="750" b="1" i="0">
                <a:solidFill>
                  <a:srgbClr val="FFFFFF"/>
                </a:solidFill>
                <a:latin typeface="Calibri"/>
                <a:ea typeface="Calibri"/>
                <a:cs typeface="Calibri"/>
              </a:rPr>
              <a:t>HDRL</a:t>
            </a:r>
          </a:p>
        </p:txBody>
      </p:sp>
      <p:sp>
        <p:nvSpPr>
          <p:cNvPr id="3" name="brand-label">
            <a:extLst>
              <a:ext uri="{FF2B5EF4-FFF2-40B4-BE49-F238E27FC236}">
                <ns2:creationId id="{EEB60340-6D0E-413D-B793-F2C8F2C19F1D}"/>
                <adec:decorative val="1"/>
              </a:ext>
            </a:extLst>
          </p:cNvPr>
          <p:cNvSpPr>
            <a:spLocks noGrp="1"/>
          </p:cNvSpPr>
          <p:nvPr/>
        </p:nvSpPr>
        <p:spPr>
          <a:xfrm>
            <a:off x="1257300" y="495300"/>
            <a:ext cx="4572000" cy="190500"/>
          </a:xfrm>
          <a:prstGeom prst="rect">
            <a:avLst/>
          </a:prstGeom>
          <a:noFill/>
          <a:ln w="0">
            <a:noFill/>
            <a:prstDash val="solid"/>
          </a:ln>
        </p:spPr>
        <p:txBody>
          <a:bodyPr wrap="square" lIns="0" tIns="0" rIns="0" bIns="0" anchor="ctr">
            <a:noAutofit/>
          </a:bodyPr>
          <a:lstStyle/>
          <a:p>
            <a:pPr algn="l">
              <a:defRPr sz="1200" b="1" i="0">
                <a:solidFill>
                  <a:srgbClr val="0F766E"/>
                </a:solidFill>
                <a:latin typeface="Calibri"/>
                <a:ea typeface="Calibri"/>
                <a:cs typeface="Calibri"/>
              </a:defRPr>
            </a:pPr>
            <a:r>
              <a:rPr sz="1200" b="1" i="0">
                <a:solidFill>
                  <a:srgbClr val="0F766E"/>
                </a:solidFill>
                <a:latin typeface="Calibri"/>
                <a:ea typeface="Calibri"/>
                <a:cs typeface="Calibri"/>
              </a:rPr>
              <a:t>HEALTH DATA READINESS LEVEL FRAMEWORK</a:t>
            </a:r>
          </a:p>
        </p:txBody>
      </p:sp>
      <p:sp>
        <p:nvSpPr>
          <p:cNvPr id="4" name="slide-title" title="Choose the unit before interpreting the score" descr="Slide title: Choose the unit before interpreting the score">
            <a:extLst>
              <a:ext uri="{FF2B5EF4-FFF2-40B4-BE49-F238E27FC236}">
                <ns2:creationId id="{A2E2124A-E65B-42FA-B5DA-5FAAA800264C}"/>
              </a:ext>
            </a:extLst>
          </p:cNvPr>
          <p:cNvSpPr>
            <a:spLocks noGrp="1"/>
          </p:cNvSpPr>
          <p:nvPr>
            <p:ph type="title"/>
          </p:nvPr>
        </p:nvSpPr>
        <p:spPr>
          <a:xfrm>
            <a:off x="666750" y="1104900"/>
            <a:ext cx="10858500" cy="990600"/>
          </a:xfrm>
          <a:prstGeom prst="rect">
            <a:avLst/>
          </a:prstGeom>
          <a:noFill/>
          <a:ln w="0">
            <a:noFill/>
            <a:prstDash val="solid"/>
          </a:ln>
        </p:spPr>
        <p:txBody>
          <a:bodyPr wrap="square" lIns="0" tIns="0" rIns="0" bIns="0" anchor="t">
            <a:noAutofit/>
          </a:bodyPr>
          <a:lstStyle/>
          <a:p>
            <a:pPr algn="l">
              <a:defRPr sz="3675" b="1" i="0">
                <a:solidFill>
                  <a:srgbClr val="162B45"/>
                </a:solidFill>
                <a:latin typeface="Calibri"/>
                <a:ea typeface="Calibri"/>
                <a:cs typeface="Calibri"/>
              </a:defRPr>
            </a:pPr>
            <a:r>
              <a:rPr sz="3675" b="1" i="0">
                <a:solidFill>
                  <a:srgbClr val="162B45"/>
                </a:solidFill>
                <a:latin typeface="Calibri"/>
                <a:ea typeface="Calibri"/>
                <a:cs typeface="Calibri"/>
              </a:rPr>
              <a:t>Choose the unit before interpreting the score</a:t>
            </a:r>
          </a:p>
        </p:txBody>
      </p:sp>
      <p:sp>
        <p:nvSpPr>
          <p:cNvPr id="5" name="">
            <a:extLst>
              <a:ext uri="{FF2B5EF4-FFF2-40B4-BE49-F238E27FC236}">
                <ns2:creationId id="{0F2C8718-F872-4083-A92D-95EF3DCAAB80}"/>
                <adec:decorative val="1"/>
              </a:ext>
            </a:extLst>
          </p:cNvPr>
          <p:cNvSpPr>
            <a:spLocks noGrp="1"/>
          </p:cNvSpPr>
          <p:nvPr/>
        </p:nvSpPr>
        <p:spPr>
          <a:xfrm>
            <a:off x="723900" y="2724150"/>
            <a:ext cx="3143250" cy="2533650"/>
          </a:xfrm>
          <a:prstGeom prst="roundRect">
            <a:avLst>
              <a:gd name="adj" fmla="val 3008"/>
            </a:avLst>
          </a:prstGeom>
          <a:solidFill>
            <a:srgbClr val="FFFFFF"/>
          </a:solidFill>
          <a:ln w="9525">
            <a:solidFill>
              <a:srgbClr val="D5E3E3"/>
            </a:solidFill>
            <a:prstDash val="solid"/>
          </a:ln>
        </p:spPr>
      </p:sp>
      <p:sp>
        <p:nvSpPr>
          <p:cNvPr id="6" name="">
            <a:extLst>
              <a:ext uri="{FF2B5EF4-FFF2-40B4-BE49-F238E27FC236}">
                <ns2:creationId id="{D4F0753B-7676-41A7-9156-6CF75C4E7499}"/>
              </a:ext>
            </a:extLst>
          </p:cNvPr>
          <p:cNvSpPr>
            <a:spLocks noGrp="1"/>
          </p:cNvSpPr>
          <p:nvPr/>
        </p:nvSpPr>
        <p:spPr>
          <a:xfrm>
            <a:off x="990600" y="2990850"/>
            <a:ext cx="2609850" cy="381000"/>
          </a:xfrm>
          <a:prstGeom prst="rect">
            <a:avLst/>
          </a:prstGeom>
          <a:noFill/>
          <a:ln w="0">
            <a:noFill/>
            <a:prstDash val="solid"/>
          </a:ln>
        </p:spPr>
        <p:txBody>
          <a:bodyPr wrap="square" lIns="0" tIns="0" rIns="0" bIns="0" anchor="t">
            <a:noAutofit/>
          </a:bodyPr>
          <a:lstStyle/>
          <a:p>
            <a:pPr algn="ctr">
              <a:defRPr sz="2100" b="1" i="0">
                <a:solidFill>
                  <a:srgbClr val="3B82F6"/>
                </a:solidFill>
                <a:latin typeface="Calibri"/>
                <a:ea typeface="Calibri"/>
                <a:cs typeface="Calibri"/>
              </a:defRPr>
            </a:pPr>
            <a:r>
              <a:rPr sz="2100" b="1" i="0">
                <a:solidFill>
                  <a:srgbClr val="3B82F6"/>
                </a:solidFill>
                <a:latin typeface="Calibri"/>
                <a:ea typeface="Calibri"/>
                <a:cs typeface="Calibri"/>
              </a:rPr>
              <a:t>SYSTEM</a:t>
            </a:r>
          </a:p>
        </p:txBody>
      </p:sp>
      <p:sp>
        <p:nvSpPr>
          <p:cNvPr id="7" name="">
            <a:extLst>
              <a:ext uri="{FF2B5EF4-FFF2-40B4-BE49-F238E27FC236}">
                <ns2:creationId id="{B66AF34D-9B30-4E90-A43A-0D8D189634C5}"/>
              </a:ext>
            </a:extLst>
          </p:cNvPr>
          <p:cNvSpPr>
            <a:spLocks noGrp="1"/>
          </p:cNvSpPr>
          <p:nvPr/>
        </p:nvSpPr>
        <p:spPr>
          <a:xfrm>
            <a:off x="1028700" y="3600450"/>
            <a:ext cx="2533650" cy="495300"/>
          </a:xfrm>
          <a:prstGeom prst="rect">
            <a:avLst/>
          </a:prstGeom>
          <a:noFill/>
          <a:ln w="0">
            <a:noFill/>
            <a:prstDash val="solid"/>
          </a:ln>
        </p:spPr>
        <p:txBody>
          <a:bodyPr wrap="square" lIns="0" tIns="0" rIns="0" bIns="0" anchor="t">
            <a:noAutofit/>
          </a:bodyPr>
          <a:lstStyle/>
          <a:p>
            <a:pPr algn="ctr">
              <a:defRPr sz="1725" b="1" i="0">
                <a:solidFill>
                  <a:srgbClr val="162B45"/>
                </a:solidFill>
                <a:latin typeface="Calibri"/>
                <a:ea typeface="Calibri"/>
                <a:cs typeface="Calibri"/>
              </a:defRPr>
            </a:pPr>
            <a:r>
              <a:rPr sz="1725" b="1" i="0">
                <a:solidFill>
                  <a:srgbClr val="162B45"/>
                </a:solidFill>
                <a:latin typeface="Calibri"/>
                <a:ea typeface="Calibri"/>
                <a:cs typeface="Calibri"/>
              </a:rPr>
              <a:t>Nation, region or health system</a:t>
            </a:r>
          </a:p>
        </p:txBody>
      </p:sp>
      <p:sp>
        <p:nvSpPr>
          <p:cNvPr id="8" name="">
            <a:extLst>
              <a:ext uri="{FF2B5EF4-FFF2-40B4-BE49-F238E27FC236}">
                <ns2:creationId id="{CD8AD18C-9036-4626-B564-0B9942B0C4B9}"/>
              </a:ext>
            </a:extLst>
          </p:cNvPr>
          <p:cNvSpPr>
            <a:spLocks noGrp="1"/>
          </p:cNvSpPr>
          <p:nvPr/>
        </p:nvSpPr>
        <p:spPr>
          <a:xfrm>
            <a:off x="1066800" y="4324350"/>
            <a:ext cx="2457450" cy="704850"/>
          </a:xfrm>
          <a:prstGeom prst="rect">
            <a:avLst/>
          </a:prstGeom>
          <a:noFill/>
          <a:ln w="0">
            <a:noFill/>
            <a:prstDash val="solid"/>
          </a:ln>
        </p:spPr>
        <p:txBody>
          <a:bodyPr wrap="square" lIns="0" tIns="0" rIns="0" bIns="0" anchor="t">
            <a:noAutofit/>
          </a:bodyPr>
          <a:lstStyle/>
          <a:p>
            <a:pPr algn="ctr">
              <a:defRPr sz="1500" b="0" i="0">
                <a:solidFill>
                  <a:srgbClr val="5F7187"/>
                </a:solidFill>
                <a:latin typeface="Calibri"/>
                <a:ea typeface="Calibri"/>
                <a:cs typeface="Calibri"/>
              </a:defRPr>
            </a:pPr>
            <a:r>
              <a:rPr sz="1500" b="0" i="0">
                <a:solidFill>
                  <a:srgbClr val="5F7187"/>
                </a:solidFill>
                <a:latin typeface="Calibri"/>
                <a:ea typeface="Calibri"/>
                <a:cs typeface="Calibri"/>
              </a:rPr>
              <a:t>Best for policy, shared infrastructure and system constraints.</a:t>
            </a:r>
          </a:p>
        </p:txBody>
      </p:sp>
      <p:sp>
        <p:nvSpPr>
          <p:cNvPr id="9" name="">
            <a:extLst>
              <a:ext uri="{FF2B5EF4-FFF2-40B4-BE49-F238E27FC236}">
                <ns2:creationId id="{B5A66671-10E4-4920-BFE4-B0AE72F38F44}"/>
                <adec:decorative val="1"/>
              </a:ext>
            </a:extLst>
          </p:cNvPr>
          <p:cNvSpPr>
            <a:spLocks noGrp="1"/>
          </p:cNvSpPr>
          <p:nvPr/>
        </p:nvSpPr>
        <p:spPr>
          <a:xfrm>
            <a:off x="4514850" y="2724150"/>
            <a:ext cx="3143250" cy="2533650"/>
          </a:xfrm>
          <a:prstGeom prst="roundRect">
            <a:avLst>
              <a:gd name="adj" fmla="val 3008"/>
            </a:avLst>
          </a:prstGeom>
          <a:solidFill>
            <a:srgbClr val="FFFFFF"/>
          </a:solidFill>
          <a:ln w="9525">
            <a:solidFill>
              <a:srgbClr val="D5E3E3"/>
            </a:solidFill>
            <a:prstDash val="solid"/>
          </a:ln>
        </p:spPr>
      </p:sp>
      <p:sp>
        <p:nvSpPr>
          <p:cNvPr id="10" name="">
            <a:extLst>
              <a:ext uri="{FF2B5EF4-FFF2-40B4-BE49-F238E27FC236}">
                <ns2:creationId id="{F498C95B-1050-447B-8573-2BF6F4290167}"/>
              </a:ext>
            </a:extLst>
          </p:cNvPr>
          <p:cNvSpPr>
            <a:spLocks noGrp="1"/>
          </p:cNvSpPr>
          <p:nvPr/>
        </p:nvSpPr>
        <p:spPr>
          <a:xfrm>
            <a:off x="4781550" y="2990850"/>
            <a:ext cx="2609850" cy="381000"/>
          </a:xfrm>
          <a:prstGeom prst="rect">
            <a:avLst/>
          </a:prstGeom>
          <a:noFill/>
          <a:ln w="0">
            <a:noFill/>
            <a:prstDash val="solid"/>
          </a:ln>
        </p:spPr>
        <p:txBody>
          <a:bodyPr wrap="square" lIns="0" tIns="0" rIns="0" bIns="0" anchor="t">
            <a:noAutofit/>
          </a:bodyPr>
          <a:lstStyle/>
          <a:p>
            <a:pPr algn="ctr">
              <a:defRPr sz="2100" b="1" i="0">
                <a:solidFill>
                  <a:srgbClr val="0F766E"/>
                </a:solidFill>
                <a:latin typeface="Calibri"/>
                <a:ea typeface="Calibri"/>
                <a:cs typeface="Calibri"/>
              </a:defRPr>
            </a:pPr>
            <a:r>
              <a:rPr sz="2100" b="1" i="0">
                <a:solidFill>
                  <a:srgbClr val="0F766E"/>
                </a:solidFill>
                <a:latin typeface="Calibri"/>
                <a:ea typeface="Calibri"/>
                <a:cs typeface="Calibri"/>
              </a:rPr>
              <a:t>SERVICE</a:t>
            </a:r>
          </a:p>
        </p:txBody>
      </p:sp>
      <p:sp>
        <p:nvSpPr>
          <p:cNvPr id="11" name="">
            <a:extLst>
              <a:ext uri="{FF2B5EF4-FFF2-40B4-BE49-F238E27FC236}">
                <ns2:creationId id="{B646FBD2-8976-4978-A699-6DC6ABD5EE5E}"/>
              </a:ext>
            </a:extLst>
          </p:cNvPr>
          <p:cNvSpPr>
            <a:spLocks noGrp="1"/>
          </p:cNvSpPr>
          <p:nvPr/>
        </p:nvSpPr>
        <p:spPr>
          <a:xfrm>
            <a:off x="4819650" y="3600450"/>
            <a:ext cx="2533650" cy="495300"/>
          </a:xfrm>
          <a:prstGeom prst="rect">
            <a:avLst/>
          </a:prstGeom>
          <a:noFill/>
          <a:ln w="0">
            <a:noFill/>
            <a:prstDash val="solid"/>
          </a:ln>
        </p:spPr>
        <p:txBody>
          <a:bodyPr wrap="square" lIns="0" tIns="0" rIns="0" bIns="0" anchor="t">
            <a:noAutofit/>
          </a:bodyPr>
          <a:lstStyle/>
          <a:p>
            <a:pPr algn="ctr">
              <a:defRPr sz="1725" b="1" i="0">
                <a:solidFill>
                  <a:srgbClr val="162B45"/>
                </a:solidFill>
                <a:latin typeface="Calibri"/>
                <a:ea typeface="Calibri"/>
                <a:cs typeface="Calibri"/>
              </a:defRPr>
            </a:pPr>
            <a:r>
              <a:rPr sz="1725" b="1" i="0">
                <a:solidFill>
                  <a:srgbClr val="162B45"/>
                </a:solidFill>
                <a:latin typeface="Calibri"/>
                <a:ea typeface="Calibri"/>
                <a:cs typeface="Calibri"/>
              </a:rPr>
              <a:t>TRE, SDE or data service</a:t>
            </a:r>
          </a:p>
        </p:txBody>
      </p:sp>
      <p:sp>
        <p:nvSpPr>
          <p:cNvPr id="12" name="">
            <a:extLst>
              <a:ext uri="{FF2B5EF4-FFF2-40B4-BE49-F238E27FC236}">
                <ns2:creationId id="{0DA618C0-3CAB-449B-B365-5FB3F93D43DB}"/>
              </a:ext>
            </a:extLst>
          </p:cNvPr>
          <p:cNvSpPr>
            <a:spLocks noGrp="1"/>
          </p:cNvSpPr>
          <p:nvPr/>
        </p:nvSpPr>
        <p:spPr>
          <a:xfrm>
            <a:off x="4857750" y="4324350"/>
            <a:ext cx="2457450" cy="704850"/>
          </a:xfrm>
          <a:prstGeom prst="rect">
            <a:avLst/>
          </a:prstGeom>
          <a:noFill/>
          <a:ln w="0">
            <a:noFill/>
            <a:prstDash val="solid"/>
          </a:ln>
        </p:spPr>
        <p:txBody>
          <a:bodyPr wrap="square" lIns="0" tIns="0" rIns="0" bIns="0" anchor="t">
            <a:noAutofit/>
          </a:bodyPr>
          <a:lstStyle/>
          <a:p>
            <a:pPr algn="ctr">
              <a:defRPr sz="1500" b="0" i="0">
                <a:solidFill>
                  <a:srgbClr val="5F7187"/>
                </a:solidFill>
                <a:latin typeface="Calibri"/>
                <a:ea typeface="Calibri"/>
                <a:cs typeface="Calibri"/>
              </a:defRPr>
            </a:pPr>
            <a:r>
              <a:rPr sz="1500" b="0" i="0">
                <a:solidFill>
                  <a:srgbClr val="5F7187"/>
                </a:solidFill>
                <a:latin typeface="Calibri"/>
                <a:ea typeface="Calibri"/>
                <a:cs typeface="Calibri"/>
              </a:rPr>
              <a:t>Best for operational capability and service improvement.</a:t>
            </a:r>
          </a:p>
        </p:txBody>
      </p:sp>
      <p:sp>
        <p:nvSpPr>
          <p:cNvPr id="13" name="">
            <a:extLst>
              <a:ext uri="{FF2B5EF4-FFF2-40B4-BE49-F238E27FC236}">
                <ns2:creationId id="{A9A1C0AF-DA35-4F32-8044-655F9DB01759}"/>
                <adec:decorative val="1"/>
              </a:ext>
            </a:extLst>
          </p:cNvPr>
          <p:cNvSpPr>
            <a:spLocks noGrp="1"/>
          </p:cNvSpPr>
          <p:nvPr/>
        </p:nvSpPr>
        <p:spPr>
          <a:xfrm>
            <a:off x="8305800" y="2552700"/>
            <a:ext cx="3143250" cy="2876550"/>
          </a:xfrm>
          <a:prstGeom prst="roundRect">
            <a:avLst>
              <a:gd name="adj" fmla="val 2649"/>
            </a:avLst>
          </a:prstGeom>
          <a:solidFill>
            <a:srgbClr val="0F766E"/>
          </a:solidFill>
          <a:ln w="9525">
            <a:solidFill>
              <a:srgbClr val="0F766E"/>
            </a:solidFill>
            <a:prstDash val="solid"/>
          </a:ln>
        </p:spPr>
      </p:sp>
      <p:sp>
        <p:nvSpPr>
          <p:cNvPr id="14" name="">
            <a:extLst>
              <a:ext uri="{FF2B5EF4-FFF2-40B4-BE49-F238E27FC236}">
                <ns2:creationId id="{0EB6A2D1-8CE4-4D57-B0CC-F7D7B72D35BC}"/>
              </a:ext>
            </a:extLst>
          </p:cNvPr>
          <p:cNvSpPr>
            <a:spLocks noGrp="1"/>
          </p:cNvSpPr>
          <p:nvPr/>
        </p:nvSpPr>
        <p:spPr>
          <a:xfrm>
            <a:off x="8572500" y="2876550"/>
            <a:ext cx="2609850" cy="381000"/>
          </a:xfrm>
          <a:prstGeom prst="rect">
            <a:avLst/>
          </a:prstGeom>
          <a:noFill/>
          <a:ln w="0">
            <a:noFill/>
            <a:prstDash val="solid"/>
          </a:ln>
        </p:spPr>
        <p:txBody>
          <a:bodyPr wrap="square" lIns="0" tIns="0" rIns="0" bIns="0" anchor="t">
            <a:noAutofit/>
          </a:bodyPr>
          <a:lstStyle/>
          <a:p>
            <a:pPr algn="ctr">
              <a:defRPr sz="2100" b="1" i="0">
                <a:solidFill>
                  <a:srgbClr val="FFFFFF"/>
                </a:solidFill>
                <a:latin typeface="Calibri"/>
                <a:ea typeface="Calibri"/>
                <a:cs typeface="Calibri"/>
              </a:defRPr>
            </a:pPr>
            <a:r>
              <a:rPr sz="2100" b="1" i="0">
                <a:solidFill>
                  <a:srgbClr val="FFFFFF"/>
                </a:solidFill>
                <a:latin typeface="Calibri"/>
                <a:ea typeface="Calibri"/>
                <a:cs typeface="Calibri"/>
              </a:rPr>
              <a:t>DUAL LEVEL</a:t>
            </a:r>
          </a:p>
        </p:txBody>
      </p:sp>
      <p:sp>
        <p:nvSpPr>
          <p:cNvPr id="15" name="">
            <a:extLst>
              <a:ext uri="{FF2B5EF4-FFF2-40B4-BE49-F238E27FC236}">
                <ns2:creationId id="{A809A1AC-F23F-4565-9BDD-882CE2C0D41E}"/>
              </a:ext>
            </a:extLst>
          </p:cNvPr>
          <p:cNvSpPr>
            <a:spLocks noGrp="1"/>
          </p:cNvSpPr>
          <p:nvPr/>
        </p:nvSpPr>
        <p:spPr>
          <a:xfrm>
            <a:off x="8610600" y="3524250"/>
            <a:ext cx="2533650" cy="571500"/>
          </a:xfrm>
          <a:prstGeom prst="rect">
            <a:avLst/>
          </a:prstGeom>
          <a:noFill/>
          <a:ln w="0">
            <a:noFill/>
            <a:prstDash val="solid"/>
          </a:ln>
        </p:spPr>
        <p:txBody>
          <a:bodyPr wrap="square" lIns="0" tIns="0" rIns="0" bIns="0" anchor="t">
            <a:noAutofit/>
          </a:bodyPr>
          <a:lstStyle/>
          <a:p>
            <a:pPr algn="ctr">
              <a:defRPr sz="1725" b="1" i="0">
                <a:solidFill>
                  <a:srgbClr val="FFFFFF"/>
                </a:solidFill>
                <a:latin typeface="Calibri"/>
                <a:ea typeface="Calibri"/>
                <a:cs typeface="Calibri"/>
              </a:defRPr>
            </a:pPr>
            <a:r>
              <a:rPr sz="1725" b="1" i="0">
                <a:solidFill>
                  <a:srgbClr val="FFFFFF"/>
                </a:solidFill>
                <a:latin typeface="Calibri"/>
                <a:ea typeface="Calibri"/>
                <a:cs typeface="Calibri"/>
              </a:rPr>
              <a:t>System context + service evidence</a:t>
            </a:r>
          </a:p>
        </p:txBody>
      </p:sp>
      <p:sp>
        <p:nvSpPr>
          <p:cNvPr id="16" name="">
            <a:extLst>
              <a:ext uri="{FF2B5EF4-FFF2-40B4-BE49-F238E27FC236}">
                <ns2:creationId id="{8D761A74-9C7C-4F13-ADC0-427995D355ED}"/>
              </a:ext>
            </a:extLst>
          </p:cNvPr>
          <p:cNvSpPr>
            <a:spLocks noGrp="1"/>
          </p:cNvSpPr>
          <p:nvPr/>
        </p:nvSpPr>
        <p:spPr>
          <a:xfrm>
            <a:off x="8648700" y="4286250"/>
            <a:ext cx="2457450" cy="914400"/>
          </a:xfrm>
          <a:prstGeom prst="rect">
            <a:avLst/>
          </a:prstGeom>
          <a:noFill/>
          <a:ln w="0">
            <a:noFill/>
            <a:prstDash val="solid"/>
          </a:ln>
        </p:spPr>
        <p:txBody>
          <a:bodyPr wrap="square" lIns="0" tIns="0" rIns="0" bIns="0" anchor="t">
            <a:noAutofit/>
          </a:bodyPr>
          <a:lstStyle/>
          <a:p>
            <a:pPr algn="ctr">
              <a:defRPr sz="1350" b="0" i="0">
                <a:solidFill>
                  <a:srgbClr val="FFFFFF"/>
                </a:solidFill>
                <a:latin typeface="Calibri"/>
                <a:ea typeface="Calibri"/>
                <a:cs typeface="Calibri"/>
              </a:defRPr>
            </a:pPr>
            <a:r>
              <a:rPr sz="1350" b="0" i="0">
                <a:solidFill>
                  <a:srgbClr val="FFFFFF"/>
                </a:solidFill>
                <a:latin typeface="Calibri"/>
                <a:ea typeface="Calibri"/>
                <a:cs typeface="Calibri"/>
              </a:rPr>
              <a:t>Separates shared constraints from local capability while keeping both evidence records explicit.</a:t>
            </a:r>
          </a:p>
        </p:txBody>
      </p:sp>
      <p:sp>
        <p:nvSpPr>
          <p:cNvPr id="17" name="">
            <a:extLst>
              <a:ext uri="{FF2B5EF4-FFF2-40B4-BE49-F238E27FC236}">
                <ns2:creationId id="{FDB03D2C-F681-437F-B06C-4B037C56353C}"/>
              </a:ext>
            </a:extLst>
          </p:cNvPr>
          <p:cNvSpPr>
            <a:spLocks noGrp="1"/>
          </p:cNvSpPr>
          <p:nvPr/>
        </p:nvSpPr>
        <p:spPr>
          <a:xfrm>
            <a:off x="800100" y="5734050"/>
            <a:ext cx="10572750" cy="361950"/>
          </a:xfrm>
          <a:prstGeom prst="rect">
            <a:avLst/>
          </a:prstGeom>
          <a:noFill/>
          <a:ln w="0">
            <a:noFill/>
            <a:prstDash val="solid"/>
          </a:ln>
        </p:spPr>
        <p:txBody>
          <a:bodyPr wrap="square" lIns="0" tIns="0" rIns="0" bIns="0" anchor="t">
            <a:noAutofit/>
          </a:bodyPr>
          <a:lstStyle/>
          <a:p>
            <a:pPr algn="ctr">
              <a:defRPr sz="1575" b="1" i="0">
                <a:solidFill>
                  <a:srgbClr val="115E59"/>
                </a:solidFill>
                <a:latin typeface="Calibri"/>
                <a:ea typeface="Calibri"/>
                <a:cs typeface="Calibri"/>
              </a:defRPr>
            </a:pPr>
            <a:r>
              <a:rPr sz="1575" b="1" i="0">
                <a:solidFill>
                  <a:srgbClr val="115E59"/>
                </a:solidFill>
                <a:latin typeface="Calibri"/>
                <a:ea typeface="Calibri"/>
                <a:cs typeface="Calibri"/>
              </a:rPr>
              <a:t>State the boundary, date, evidence standard and aggregation convention whenever results are shared.</a:t>
            </a:r>
          </a:p>
        </p:txBody>
      </p:sp>
      <p:sp>
        <p:nvSpPr>
          <p:cNvPr id="18" name="">
            <a:extLst>
              <a:ext uri="{FF2B5EF4-FFF2-40B4-BE49-F238E27FC236}">
                <ns2:creationId id="{30BE09C7-9356-4398-97FA-03278E438774}"/>
                <adec:decorative val="1"/>
              </a:ext>
            </a:extLst>
          </p:cNvPr>
          <p:cNvSpPr>
            <a:spLocks noGrp="1"/>
          </p:cNvSpPr>
          <p:nvPr/>
        </p:nvSpPr>
        <p:spPr>
          <a:xfrm>
            <a:off x="552450" y="6419850"/>
            <a:ext cx="11087100" cy="0"/>
          </a:xfrm>
          <a:prstGeom prst="line">
            <a:avLst/>
          </a:prstGeom>
          <a:noFill/>
          <a:ln w="9525">
            <a:solidFill>
              <a:srgbClr val="D5E3E3"/>
            </a:solidFill>
            <a:prstDash val="solid"/>
          </a:ln>
        </p:spPr>
      </p:sp>
      <p:sp>
        <p:nvSpPr>
          <p:cNvPr id="19" name="">
            <a:extLst>
              <a:ext uri="{FF2B5EF4-FFF2-40B4-BE49-F238E27FC236}">
                <ns2:creationId id="{AEDEFC2E-91F8-4612-B112-243E0BF152A2}"/>
              </a:ext>
            </a:extLst>
          </p:cNvPr>
          <p:cNvSpPr>
            <a:spLocks noGrp="1"/>
          </p:cNvSpPr>
          <p:nvPr/>
        </p:nvSpPr>
        <p:spPr>
          <a:xfrm>
            <a:off x="552450" y="6496050"/>
            <a:ext cx="2952750" cy="190500"/>
          </a:xfrm>
          <a:prstGeom prst="rect">
            <a:avLst/>
          </a:prstGeom>
          <a:noFill/>
          <a:ln w="0">
            <a:noFill/>
            <a:prstDash val="solid"/>
          </a:ln>
        </p:spPr>
        <p:txBody>
          <a:bodyPr wrap="square" lIns="0" tIns="0" rIns="0" bIns="0" anchor="ctr">
            <a:noAutofit/>
          </a:bodyPr>
          <a:lstStyle/>
          <a:p>
            <a:pPr algn="l">
              <a:defRPr sz="900" b="0" i="0">
                <a:solidFill>
                  <a:srgbClr val="5F7187"/>
                </a:solidFill>
                <a:latin typeface="Calibri"/>
                <a:ea typeface="Calibri"/>
                <a:cs typeface="Calibri"/>
              </a:defRPr>
            </a:pPr>
            <a:r>
              <a:rPr sz="900" b="0" i="0">
                <a:solidFill>
                  <a:srgbClr val="5F7187"/>
                </a:solidFill>
                <a:latin typeface="Calibri"/>
                <a:ea typeface="Calibri"/>
                <a:cs typeface="Calibri"/>
              </a:rPr>
              <a:t>HDRL v1.0.1  •  Kit v1.1.0  •  30 Jul 2026</a:t>
            </a:r>
          </a:p>
        </p:txBody>
      </p:sp>
      <p:sp>
        <p:nvSpPr>
          <p:cNvPr id="20" name="">
            <a:extLst>
              <a:ext uri="{FF2B5EF4-FFF2-40B4-BE49-F238E27FC236}">
                <ns2:creationId id="{A9B202F4-770B-44B8-BC57-7801C11EED61}"/>
              </a:ext>
            </a:extLst>
          </p:cNvPr>
          <p:cNvSpPr>
            <a:spLocks noGrp="1"/>
          </p:cNvSpPr>
          <p:nvPr/>
        </p:nvSpPr>
        <p:spPr>
          <a:xfrm>
            <a:off x="3524250" y="6496050"/>
            <a:ext cx="6096000" cy="190500"/>
          </a:xfrm>
          <a:prstGeom prst="rect">
            <a:avLst/>
          </a:prstGeom>
          <a:noFill/>
          <a:ln w="0">
            <a:noFill/>
            <a:prstDash val="solid"/>
          </a:ln>
        </p:spPr>
        <p:txBody>
          <a:bodyPr wrap="square" lIns="0" tIns="0" rIns="0" bIns="0" anchor="ctr">
            <a:noAutofit/>
          </a:bodyPr>
          <a:lstStyle/>
          <a:p>
            <a:pPr algn="ctr">
              <a:defRPr sz="825" b="0" i="0">
                <a:solidFill>
                  <a:srgbClr val="5F7187"/>
                </a:solidFill>
                <a:latin typeface="Calibri"/>
                <a:ea typeface="Calibri"/>
                <a:cs typeface="Calibri"/>
              </a:defRPr>
            </a:pPr>
            <a:r>
              <a:rPr sz="825" b="0" i="0">
                <a:solidFill>
                  <a:srgbClr val="5F7187"/>
                </a:solidFill>
                <a:latin typeface="Calibri"/>
                <a:ea typeface="Calibri"/>
                <a:cs typeface="Calibri"/>
              </a:rPr>
              <a:t>RDS: commissioner &amp; IP owner  •  OPL Advisory: originator &amp; developer  •  </a:t>
            </a:r>
            <a:r>
              <a:rPr sz="825" b="0" i="0">
                <a:solidFill>
                  <a:srgbClr val="5F7187"/>
                </a:solidFill>
                <a:latin typeface="Calibri"/>
                <a:ea typeface="Calibri"/>
                <a:cs typeface="Calibri"/>
                <a:hlinkClick r:id="R4dd92bcb87864647" tooltip="Read the Creative Commons Attribution 4.0 licence"/>
              </a:rPr>
              <a:t>CC BY 4.0</a:t>
            </a:r>
          </a:p>
        </p:txBody>
      </p:sp>
      <p:sp>
        <p:nvSpPr>
          <p:cNvPr id="21" name="">
            <a:extLst>
              <a:ext uri="{FF2B5EF4-FFF2-40B4-BE49-F238E27FC236}">
                <ns2:creationId id="{6518933A-7634-4034-8F02-3B28C7BEE6C6}"/>
              </a:ext>
            </a:extLst>
          </p:cNvPr>
          <p:cNvSpPr>
            <a:spLocks noGrp="1"/>
          </p:cNvSpPr>
          <p:nvPr/>
        </p:nvSpPr>
        <p:spPr>
          <a:xfrm>
            <a:off x="9048750" y="6496050"/>
            <a:ext cx="2590800" cy="190500"/>
          </a:xfrm>
          <a:prstGeom prst="rect">
            <a:avLst/>
          </a:prstGeom>
          <a:noFill/>
          <a:ln w="0">
            <a:noFill/>
            <a:prstDash val="solid"/>
          </a:ln>
        </p:spPr>
        <p:txBody>
          <a:bodyPr wrap="square" lIns="0" tIns="0" rIns="0" bIns="0" anchor="ctr">
            <a:noAutofit/>
          </a:bodyPr>
          <a:lstStyle/>
          <a:p>
            <a:pPr algn="r">
              <a:defRPr sz="900" b="0" i="0">
                <a:solidFill>
                  <a:srgbClr val="5F7187"/>
                </a:solidFill>
                <a:latin typeface="Calibri"/>
                <a:ea typeface="Calibri"/>
                <a:cs typeface="Calibri"/>
              </a:defRPr>
            </a:pPr>
            <a:r>
              <a:rPr sz="900" b="0" i="0">
                <a:solidFill>
                  <a:srgbClr val="5F7187"/>
                </a:solidFill>
                <a:latin typeface="Calibri"/>
                <a:ea typeface="Calibri"/>
                <a:cs typeface="Calibri"/>
                <a:hlinkClick r:id="Rffc7ad04d1ec4071" tooltip="Open the HDRL Framework website"/>
              </a:rPr>
              <a:t>hdrlframework.org</a:t>
            </a:r>
            <a:r>
              <a:rPr sz="900" b="0" i="0">
                <a:solidFill>
                  <a:srgbClr val="5F7187"/>
                </a:solidFill>
                <a:latin typeface="Calibri"/>
                <a:ea typeface="Calibri"/>
                <a:cs typeface="Calibri"/>
              </a:rPr>
              <a:t>  •  11</a:t>
            </a:r>
          </a:p>
        </p:txBody>
      </p:sp>
    </p:spTree>
    <p:extLst>
      <p:ext uri="{BB962C8B-B14F-4D97-AF65-F5344CB8AC3E}">
        <ns5:creationId val="1350612259"/>
      </p:ext>
    </p:extLst>
  </p:cSld>
</p:sld>
</file>

<file path=ppt/slides/slide12.xml><?xml version="1.0" encoding="utf-8"?>
<p:sld xmlns:a="http://schemas.openxmlformats.org/drawingml/2006/main" xmlns:adec="http://schemas.microsoft.com/office/drawing/2017/decorative" xmlns:ns2="http://schemas.microsoft.com/office/drawing/2014/main" xmlns:ns5="http://schemas.microsoft.com/office/powerpoint/2010/main" xmlns:p="http://schemas.openxmlformats.org/presentationml/2006/main" xmlns:r="http://schemas.openxmlformats.org/officeDocument/2006/relationships">
  <p:cSld>
    <p:bg>
      <p:bgPr>
        <a:solidFill>
          <a:srgbClr val="FFFFFF"/>
        </a:solidFill>
      </p:bgPr>
    </p:bg>
    <p:spTree>
      <p:nvGrpSpPr>
        <p:cNvPr id="1" name=""/>
        <p:cNvGrpSpPr/>
        <p:nvPr/>
      </p:nvGrpSpPr>
      <p:grpSpPr>
        <a:xfrm/>
      </p:grpSpPr>
      <p:sp>
        <p:nvSpPr>
          <p:cNvPr id="27" name="hdrl-mini-mark">
            <a:extLst>
              <a:ext uri="{FF2B5EF4-FFF2-40B4-BE49-F238E27FC236}">
                <ns2:creationId id="{6D20C771-3567-47CF-AED9-E131A3A0AC83}"/>
                <adec:decorative val="1"/>
              </a:ext>
            </a:extLst>
          </p:cNvPr>
          <p:cNvSpPr>
            <a:spLocks noGrp="1"/>
          </p:cNvSpPr>
          <p:nvPr/>
        </p:nvSpPr>
        <p:spPr>
          <a:xfrm>
            <a:off x="552450" y="361950"/>
            <a:ext cx="514350" cy="514350"/>
          </a:xfrm>
          <a:prstGeom prst="octagon">
            <a:avLst/>
          </a:prstGeom>
          <a:solidFill>
            <a:srgbClr val="0F766E"/>
          </a:solidFill>
          <a:ln w="0">
            <a:noFill/>
            <a:prstDash val="solid"/>
          </a:ln>
        </p:spPr>
      </p:sp>
      <p:sp>
        <p:nvSpPr>
          <p:cNvPr id="2" name="hdrl-mini-text">
            <a:extLst>
              <a:ext uri="{FF2B5EF4-FFF2-40B4-BE49-F238E27FC236}">
                <ns2:creationId id="{5BE386E7-8027-46A8-A8A8-34CDB41DFDE6}"/>
                <adec:decorative val="1"/>
              </a:ext>
            </a:extLst>
          </p:cNvPr>
          <p:cNvSpPr>
            <a:spLocks noGrp="1"/>
          </p:cNvSpPr>
          <p:nvPr/>
        </p:nvSpPr>
        <p:spPr>
          <a:xfrm>
            <a:off x="581025" y="504825"/>
            <a:ext cx="476250" cy="209550"/>
          </a:xfrm>
          <a:prstGeom prst="rect">
            <a:avLst/>
          </a:prstGeom>
          <a:noFill/>
          <a:ln w="0">
            <a:noFill/>
            <a:prstDash val="solid"/>
          </a:ln>
        </p:spPr>
        <p:txBody>
          <a:bodyPr wrap="square" lIns="0" tIns="0" rIns="0" bIns="0" anchor="ctr">
            <a:noAutofit/>
          </a:bodyPr>
          <a:lstStyle/>
          <a:p>
            <a:pPr algn="ctr">
              <a:defRPr sz="750" b="1" i="0">
                <a:solidFill>
                  <a:srgbClr val="FFFFFF"/>
                </a:solidFill>
                <a:latin typeface="Calibri"/>
                <a:ea typeface="Calibri"/>
                <a:cs typeface="Calibri"/>
              </a:defRPr>
            </a:pPr>
            <a:r>
              <a:rPr sz="750" b="1" i="0">
                <a:solidFill>
                  <a:srgbClr val="FFFFFF"/>
                </a:solidFill>
                <a:latin typeface="Calibri"/>
                <a:ea typeface="Calibri"/>
                <a:cs typeface="Calibri"/>
              </a:rPr>
              <a:t>HDRL</a:t>
            </a:r>
          </a:p>
        </p:txBody>
      </p:sp>
      <p:sp>
        <p:nvSpPr>
          <p:cNvPr id="3" name="brand-label">
            <a:extLst>
              <a:ext uri="{FF2B5EF4-FFF2-40B4-BE49-F238E27FC236}">
                <ns2:creationId id="{51DC22DA-6EB5-4240-8C0E-C4ABDD793151}"/>
                <adec:decorative val="1"/>
              </a:ext>
            </a:extLst>
          </p:cNvPr>
          <p:cNvSpPr>
            <a:spLocks noGrp="1"/>
          </p:cNvSpPr>
          <p:nvPr/>
        </p:nvSpPr>
        <p:spPr>
          <a:xfrm>
            <a:off x="1257300" y="495300"/>
            <a:ext cx="4572000" cy="190500"/>
          </a:xfrm>
          <a:prstGeom prst="rect">
            <a:avLst/>
          </a:prstGeom>
          <a:noFill/>
          <a:ln w="0">
            <a:noFill/>
            <a:prstDash val="solid"/>
          </a:ln>
        </p:spPr>
        <p:txBody>
          <a:bodyPr wrap="square" lIns="0" tIns="0" rIns="0" bIns="0" anchor="ctr">
            <a:noAutofit/>
          </a:bodyPr>
          <a:lstStyle/>
          <a:p>
            <a:pPr algn="l">
              <a:defRPr sz="1200" b="1" i="0">
                <a:solidFill>
                  <a:srgbClr val="0F766E"/>
                </a:solidFill>
                <a:latin typeface="Calibri"/>
                <a:ea typeface="Calibri"/>
                <a:cs typeface="Calibri"/>
              </a:defRPr>
            </a:pPr>
            <a:r>
              <a:rPr sz="1200" b="1" i="0">
                <a:solidFill>
                  <a:srgbClr val="0F766E"/>
                </a:solidFill>
                <a:latin typeface="Calibri"/>
                <a:ea typeface="Calibri"/>
                <a:cs typeface="Calibri"/>
              </a:rPr>
              <a:t>HEALTH DATA READINESS LEVEL FRAMEWORK</a:t>
            </a:r>
          </a:p>
        </p:txBody>
      </p:sp>
      <p:sp>
        <p:nvSpPr>
          <p:cNvPr id="4" name="slide-title" title="Use the result for a roadmap—not a single verdict" descr="Slide title: Use the result for a roadmap—not a single verdict">
            <a:extLst>
              <a:ext uri="{FF2B5EF4-FFF2-40B4-BE49-F238E27FC236}">
                <ns2:creationId id="{E390D50D-6E69-4685-ACA1-D73AA1D54DE3}"/>
              </a:ext>
            </a:extLst>
          </p:cNvPr>
          <p:cNvSpPr>
            <a:spLocks noGrp="1"/>
          </p:cNvSpPr>
          <p:nvPr>
            <p:ph type="title"/>
          </p:nvPr>
        </p:nvSpPr>
        <p:spPr>
          <a:xfrm>
            <a:off x="666750" y="1104900"/>
            <a:ext cx="10858500" cy="990600"/>
          </a:xfrm>
          <a:prstGeom prst="rect">
            <a:avLst/>
          </a:prstGeom>
          <a:noFill/>
          <a:ln w="0">
            <a:noFill/>
            <a:prstDash val="solid"/>
          </a:ln>
        </p:spPr>
        <p:txBody>
          <a:bodyPr wrap="square" lIns="0" tIns="0" rIns="0" bIns="0" anchor="t">
            <a:noAutofit/>
          </a:bodyPr>
          <a:lstStyle/>
          <a:p>
            <a:pPr algn="l">
              <a:defRPr sz="3675" b="1" i="0">
                <a:solidFill>
                  <a:srgbClr val="162B45"/>
                </a:solidFill>
                <a:latin typeface="Calibri"/>
                <a:ea typeface="Calibri"/>
                <a:cs typeface="Calibri"/>
              </a:defRPr>
            </a:pPr>
            <a:r>
              <a:rPr sz="3675" b="1" i="0">
                <a:solidFill>
                  <a:srgbClr val="162B45"/>
                </a:solidFill>
                <a:latin typeface="Calibri"/>
                <a:ea typeface="Calibri"/>
                <a:cs typeface="Calibri"/>
              </a:rPr>
              <a:t>Use the result for a roadmap—not a single verdict</a:t>
            </a:r>
          </a:p>
        </p:txBody>
      </p:sp>
      <p:sp>
        <p:nvSpPr>
          <p:cNvPr id="5" name="">
            <a:extLst>
              <a:ext uri="{FF2B5EF4-FFF2-40B4-BE49-F238E27FC236}">
                <ns2:creationId id="{B98272AE-E4A5-49EC-B8CA-42CCCD9DB6C0}"/>
              </a:ext>
            </a:extLst>
          </p:cNvPr>
          <p:cNvSpPr>
            <a:spLocks noGrp="1"/>
          </p:cNvSpPr>
          <p:nvPr/>
        </p:nvSpPr>
        <p:spPr>
          <a:xfrm>
            <a:off x="723900" y="2533650"/>
            <a:ext cx="4953000" cy="323850"/>
          </a:xfrm>
          <a:prstGeom prst="rect">
            <a:avLst/>
          </a:prstGeom>
          <a:noFill/>
          <a:ln w="0">
            <a:noFill/>
            <a:prstDash val="solid"/>
          </a:ln>
        </p:spPr>
        <p:txBody>
          <a:bodyPr wrap="square" lIns="0" tIns="0" rIns="0" bIns="0" anchor="t">
            <a:noAutofit/>
          </a:bodyPr>
          <a:lstStyle/>
          <a:p>
            <a:pPr algn="l">
              <a:defRPr sz="1800" b="1" i="0">
                <a:solidFill>
                  <a:srgbClr val="0F766E"/>
                </a:solidFill>
                <a:latin typeface="Calibri"/>
                <a:ea typeface="Calibri"/>
                <a:cs typeface="Calibri"/>
              </a:defRPr>
            </a:pPr>
            <a:r>
              <a:rPr sz="1800" b="1" i="0">
                <a:solidFill>
                  <a:srgbClr val="0F766E"/>
                </a:solidFill>
                <a:latin typeface="Calibri"/>
                <a:ea typeface="Calibri"/>
                <a:cs typeface="Calibri"/>
              </a:rPr>
              <a:t>AN ASSESSMENT CAN SUPPORT</a:t>
            </a:r>
          </a:p>
        </p:txBody>
      </p:sp>
      <p:sp>
        <p:nvSpPr>
          <p:cNvPr id="6" name="">
            <a:extLst>
              <a:ext uri="{FF2B5EF4-FFF2-40B4-BE49-F238E27FC236}">
                <ns2:creationId id="{DAA32388-CD92-4584-9403-55AD374C0A4C}"/>
              </a:ext>
            </a:extLst>
          </p:cNvPr>
          <p:cNvSpPr>
            <a:spLocks noGrp="1"/>
          </p:cNvSpPr>
          <p:nvPr/>
        </p:nvSpPr>
        <p:spPr>
          <a:xfrm>
            <a:off x="6572250" y="2533650"/>
            <a:ext cx="4953000" cy="323850"/>
          </a:xfrm>
          <a:prstGeom prst="rect">
            <a:avLst/>
          </a:prstGeom>
          <a:noFill/>
          <a:ln w="0">
            <a:noFill/>
            <a:prstDash val="solid"/>
          </a:ln>
        </p:spPr>
        <p:txBody>
          <a:bodyPr wrap="square" lIns="0" tIns="0" rIns="0" bIns="0" anchor="t">
            <a:noAutofit/>
          </a:bodyPr>
          <a:lstStyle/>
          <a:p>
            <a:pPr algn="l">
              <a:defRPr sz="1800" b="1" i="0">
                <a:solidFill>
                  <a:srgbClr val="E94B66"/>
                </a:solidFill>
                <a:latin typeface="Calibri"/>
                <a:ea typeface="Calibri"/>
                <a:cs typeface="Calibri"/>
              </a:defRPr>
            </a:pPr>
            <a:r>
              <a:rPr sz="1800" b="1" i="0">
                <a:solidFill>
                  <a:srgbClr val="E94B66"/>
                </a:solidFill>
                <a:latin typeface="Calibri"/>
                <a:ea typeface="Calibri"/>
                <a:cs typeface="Calibri"/>
              </a:rPr>
              <a:t>IT SHOULD NOT BE USED TO</a:t>
            </a:r>
          </a:p>
        </p:txBody>
      </p:sp>
      <p:sp>
        <p:nvSpPr>
          <p:cNvPr id="7" name="">
            <a:extLst>
              <a:ext uri="{FF2B5EF4-FFF2-40B4-BE49-F238E27FC236}">
                <ns2:creationId id="{0C1B59F2-A126-483B-8534-16D0092F96B4}"/>
                <adec:decorative val="1"/>
              </a:ext>
            </a:extLst>
          </p:cNvPr>
          <p:cNvSpPr>
            <a:spLocks noGrp="1"/>
          </p:cNvSpPr>
          <p:nvPr/>
        </p:nvSpPr>
        <p:spPr>
          <a:xfrm>
            <a:off x="762000" y="3238500"/>
            <a:ext cx="95250" cy="95250"/>
          </a:xfrm>
          <a:prstGeom prst="ellipse">
            <a:avLst/>
          </a:prstGeom>
          <a:solidFill>
            <a:srgbClr val="0F766E"/>
          </a:solidFill>
          <a:ln w="0">
            <a:noFill/>
            <a:prstDash val="solid"/>
          </a:ln>
        </p:spPr>
      </p:sp>
      <p:sp>
        <p:nvSpPr>
          <p:cNvPr id="8" name="">
            <a:extLst>
              <a:ext uri="{FF2B5EF4-FFF2-40B4-BE49-F238E27FC236}">
                <ns2:creationId id="{0382BDDB-FBD2-4AA1-85F6-1F9FCDE0AC4D}"/>
              </a:ext>
            </a:extLst>
          </p:cNvPr>
          <p:cNvSpPr>
            <a:spLocks noGrp="1"/>
          </p:cNvSpPr>
          <p:nvPr/>
        </p:nvSpPr>
        <p:spPr>
          <a:xfrm>
            <a:off x="1009650" y="3143250"/>
            <a:ext cx="4705350" cy="400050"/>
          </a:xfrm>
          <a:prstGeom prst="rect">
            <a:avLst/>
          </a:prstGeom>
          <a:noFill/>
          <a:ln w="0">
            <a:noFill/>
            <a:prstDash val="solid"/>
          </a:ln>
        </p:spPr>
        <p:txBody>
          <a:bodyPr wrap="square" lIns="0" tIns="0" rIns="0" bIns="0" anchor="t">
            <a:noAutofit/>
          </a:bodyPr>
          <a:lstStyle/>
          <a:p>
            <a:pPr algn="l">
              <a:defRPr sz="1650" b="0" i="0">
                <a:solidFill>
                  <a:srgbClr val="162B45"/>
                </a:solidFill>
                <a:latin typeface="Calibri"/>
                <a:ea typeface="Calibri"/>
                <a:cs typeface="Calibri"/>
              </a:defRPr>
            </a:pPr>
            <a:r>
              <a:rPr sz="1650" b="0" i="0">
                <a:solidFill>
                  <a:srgbClr val="162B45"/>
                </a:solidFill>
                <a:latin typeface="Calibri"/>
                <a:ea typeface="Calibri"/>
                <a:cs typeface="Calibri"/>
              </a:rPr>
              <a:t>Build a shared view of strengths and constraints</a:t>
            </a:r>
          </a:p>
        </p:txBody>
      </p:sp>
      <p:sp>
        <p:nvSpPr>
          <p:cNvPr id="9" name="">
            <a:extLst>
              <a:ext uri="{FF2B5EF4-FFF2-40B4-BE49-F238E27FC236}">
                <ns2:creationId id="{7BD86F3F-0303-4FBA-9813-6026CDA09DDA}"/>
                <adec:decorative val="1"/>
              </a:ext>
            </a:extLst>
          </p:cNvPr>
          <p:cNvSpPr>
            <a:spLocks noGrp="1"/>
          </p:cNvSpPr>
          <p:nvPr/>
        </p:nvSpPr>
        <p:spPr>
          <a:xfrm>
            <a:off x="762000" y="3829050"/>
            <a:ext cx="95250" cy="95250"/>
          </a:xfrm>
          <a:prstGeom prst="ellipse">
            <a:avLst/>
          </a:prstGeom>
          <a:solidFill>
            <a:srgbClr val="0F766E"/>
          </a:solidFill>
          <a:ln w="0">
            <a:noFill/>
            <a:prstDash val="solid"/>
          </a:ln>
        </p:spPr>
      </p:sp>
      <p:sp>
        <p:nvSpPr>
          <p:cNvPr id="10" name="">
            <a:extLst>
              <a:ext uri="{FF2B5EF4-FFF2-40B4-BE49-F238E27FC236}">
                <ns2:creationId id="{E5251E9C-D643-4E22-A392-1A3FCE89600B}"/>
              </a:ext>
            </a:extLst>
          </p:cNvPr>
          <p:cNvSpPr>
            <a:spLocks noGrp="1"/>
          </p:cNvSpPr>
          <p:nvPr/>
        </p:nvSpPr>
        <p:spPr>
          <a:xfrm>
            <a:off x="1009650" y="3733800"/>
            <a:ext cx="4705350" cy="400050"/>
          </a:xfrm>
          <a:prstGeom prst="rect">
            <a:avLst/>
          </a:prstGeom>
          <a:noFill/>
          <a:ln w="0">
            <a:noFill/>
            <a:prstDash val="solid"/>
          </a:ln>
        </p:spPr>
        <p:txBody>
          <a:bodyPr wrap="square" lIns="0" tIns="0" rIns="0" bIns="0" anchor="t">
            <a:noAutofit/>
          </a:bodyPr>
          <a:lstStyle/>
          <a:p>
            <a:pPr algn="l">
              <a:defRPr sz="1650" b="0" i="0">
                <a:solidFill>
                  <a:srgbClr val="162B45"/>
                </a:solidFill>
                <a:latin typeface="Calibri"/>
                <a:ea typeface="Calibri"/>
                <a:cs typeface="Calibri"/>
              </a:defRPr>
            </a:pPr>
            <a:r>
              <a:rPr sz="1650" b="0" i="0">
                <a:solidFill>
                  <a:srgbClr val="162B45"/>
                </a:solidFill>
                <a:latin typeface="Calibri"/>
                <a:ea typeface="Calibri"/>
                <a:cs typeface="Calibri"/>
              </a:rPr>
              <a:t>Compare maturity patterns across domains</a:t>
            </a:r>
          </a:p>
        </p:txBody>
      </p:sp>
      <p:sp>
        <p:nvSpPr>
          <p:cNvPr id="11" name="">
            <a:extLst>
              <a:ext uri="{FF2B5EF4-FFF2-40B4-BE49-F238E27FC236}">
                <ns2:creationId id="{D411D0E5-D9F6-421A-ACE0-BE9B7E623FE8}"/>
                <adec:decorative val="1"/>
              </a:ext>
            </a:extLst>
          </p:cNvPr>
          <p:cNvSpPr>
            <a:spLocks noGrp="1"/>
          </p:cNvSpPr>
          <p:nvPr/>
        </p:nvSpPr>
        <p:spPr>
          <a:xfrm>
            <a:off x="762000" y="4419600"/>
            <a:ext cx="95250" cy="95250"/>
          </a:xfrm>
          <a:prstGeom prst="ellipse">
            <a:avLst/>
          </a:prstGeom>
          <a:solidFill>
            <a:srgbClr val="0F766E"/>
          </a:solidFill>
          <a:ln w="0">
            <a:noFill/>
            <a:prstDash val="solid"/>
          </a:ln>
        </p:spPr>
      </p:sp>
      <p:sp>
        <p:nvSpPr>
          <p:cNvPr id="12" name="">
            <a:extLst>
              <a:ext uri="{FF2B5EF4-FFF2-40B4-BE49-F238E27FC236}">
                <ns2:creationId id="{31706B3F-84E8-4CEA-BE9F-D3F7B17E0E04}"/>
              </a:ext>
            </a:extLst>
          </p:cNvPr>
          <p:cNvSpPr>
            <a:spLocks noGrp="1"/>
          </p:cNvSpPr>
          <p:nvPr/>
        </p:nvSpPr>
        <p:spPr>
          <a:xfrm>
            <a:off x="1009650" y="4324350"/>
            <a:ext cx="4705350" cy="400050"/>
          </a:xfrm>
          <a:prstGeom prst="rect">
            <a:avLst/>
          </a:prstGeom>
          <a:noFill/>
          <a:ln w="0">
            <a:noFill/>
            <a:prstDash val="solid"/>
          </a:ln>
        </p:spPr>
        <p:txBody>
          <a:bodyPr wrap="square" lIns="0" tIns="0" rIns="0" bIns="0" anchor="t">
            <a:noAutofit/>
          </a:bodyPr>
          <a:lstStyle/>
          <a:p>
            <a:pPr algn="l">
              <a:defRPr sz="1650" b="0" i="0">
                <a:solidFill>
                  <a:srgbClr val="162B45"/>
                </a:solidFill>
                <a:latin typeface="Calibri"/>
                <a:ea typeface="Calibri"/>
                <a:cs typeface="Calibri"/>
              </a:defRPr>
            </a:pPr>
            <a:r>
              <a:rPr sz="1650" b="0" i="0">
                <a:solidFill>
                  <a:srgbClr val="162B45"/>
                </a:solidFill>
                <a:latin typeface="Calibri"/>
                <a:ea typeface="Calibri"/>
                <a:cs typeface="Calibri"/>
              </a:rPr>
              <a:t>Prioritise policy, service, workforce and infrastructure actions</a:t>
            </a:r>
          </a:p>
        </p:txBody>
      </p:sp>
      <p:sp>
        <p:nvSpPr>
          <p:cNvPr id="13" name="">
            <a:extLst>
              <a:ext uri="{FF2B5EF4-FFF2-40B4-BE49-F238E27FC236}">
                <ns2:creationId id="{99C56E90-EE92-4148-BD6A-9B8BB0350175}"/>
                <adec:decorative val="1"/>
              </a:ext>
            </a:extLst>
          </p:cNvPr>
          <p:cNvSpPr>
            <a:spLocks noGrp="1"/>
          </p:cNvSpPr>
          <p:nvPr/>
        </p:nvSpPr>
        <p:spPr>
          <a:xfrm>
            <a:off x="762000" y="5010150"/>
            <a:ext cx="95250" cy="95250"/>
          </a:xfrm>
          <a:prstGeom prst="ellipse">
            <a:avLst/>
          </a:prstGeom>
          <a:solidFill>
            <a:srgbClr val="0F766E"/>
          </a:solidFill>
          <a:ln w="0">
            <a:noFill/>
            <a:prstDash val="solid"/>
          </a:ln>
        </p:spPr>
      </p:sp>
      <p:sp>
        <p:nvSpPr>
          <p:cNvPr id="14" name="">
            <a:extLst>
              <a:ext uri="{FF2B5EF4-FFF2-40B4-BE49-F238E27FC236}">
                <ns2:creationId id="{EDCBF4FF-0A21-4D1E-B189-B164CA879BC0}"/>
              </a:ext>
            </a:extLst>
          </p:cNvPr>
          <p:cNvSpPr>
            <a:spLocks noGrp="1"/>
          </p:cNvSpPr>
          <p:nvPr/>
        </p:nvSpPr>
        <p:spPr>
          <a:xfrm>
            <a:off x="1009650" y="4914900"/>
            <a:ext cx="4705350" cy="400050"/>
          </a:xfrm>
          <a:prstGeom prst="rect">
            <a:avLst/>
          </a:prstGeom>
          <a:noFill/>
          <a:ln w="0">
            <a:noFill/>
            <a:prstDash val="solid"/>
          </a:ln>
        </p:spPr>
        <p:txBody>
          <a:bodyPr wrap="square" lIns="0" tIns="0" rIns="0" bIns="0" anchor="t">
            <a:noAutofit/>
          </a:bodyPr>
          <a:lstStyle/>
          <a:p>
            <a:pPr algn="l">
              <a:defRPr sz="1650" b="0" i="0">
                <a:solidFill>
                  <a:srgbClr val="162B45"/>
                </a:solidFill>
                <a:latin typeface="Calibri"/>
                <a:ea typeface="Calibri"/>
                <a:cs typeface="Calibri"/>
              </a:defRPr>
            </a:pPr>
            <a:r>
              <a:rPr sz="1650" b="0" i="0">
                <a:solidFill>
                  <a:srgbClr val="162B45"/>
                </a:solidFill>
                <a:latin typeface="Calibri"/>
                <a:ea typeface="Calibri"/>
                <a:cs typeface="Calibri"/>
              </a:rPr>
              <a:t>Track documented progress over time</a:t>
            </a:r>
          </a:p>
        </p:txBody>
      </p:sp>
      <p:sp>
        <p:nvSpPr>
          <p:cNvPr id="15" name="">
            <a:extLst>
              <a:ext uri="{FF2B5EF4-FFF2-40B4-BE49-F238E27FC236}">
                <ns2:creationId id="{211C5865-4003-41D8-AC4C-762BF65CA739}"/>
                <adec:decorative val="1"/>
              </a:ext>
            </a:extLst>
          </p:cNvPr>
          <p:cNvSpPr>
            <a:spLocks noGrp="1"/>
          </p:cNvSpPr>
          <p:nvPr/>
        </p:nvSpPr>
        <p:spPr>
          <a:xfrm>
            <a:off x="6610350" y="3238500"/>
            <a:ext cx="95250" cy="95250"/>
          </a:xfrm>
          <a:prstGeom prst="ellipse">
            <a:avLst/>
          </a:prstGeom>
          <a:solidFill>
            <a:srgbClr val="E94B66"/>
          </a:solidFill>
          <a:ln w="0">
            <a:noFill/>
            <a:prstDash val="solid"/>
          </a:ln>
        </p:spPr>
      </p:sp>
      <p:sp>
        <p:nvSpPr>
          <p:cNvPr id="16" name="">
            <a:extLst>
              <a:ext uri="{FF2B5EF4-FFF2-40B4-BE49-F238E27FC236}">
                <ns2:creationId id="{D9D4F531-4290-4068-A5D0-CFA9EF95F682}"/>
              </a:ext>
            </a:extLst>
          </p:cNvPr>
          <p:cNvSpPr>
            <a:spLocks noGrp="1"/>
          </p:cNvSpPr>
          <p:nvPr/>
        </p:nvSpPr>
        <p:spPr>
          <a:xfrm>
            <a:off x="6858000" y="3143250"/>
            <a:ext cx="4514850" cy="400050"/>
          </a:xfrm>
          <a:prstGeom prst="rect">
            <a:avLst/>
          </a:prstGeom>
          <a:noFill/>
          <a:ln w="0">
            <a:noFill/>
            <a:prstDash val="solid"/>
          </a:ln>
        </p:spPr>
        <p:txBody>
          <a:bodyPr wrap="square" lIns="0" tIns="0" rIns="0" bIns="0" anchor="t">
            <a:noAutofit/>
          </a:bodyPr>
          <a:lstStyle/>
          <a:p>
            <a:pPr algn="l">
              <a:defRPr sz="1650" b="0" i="0">
                <a:solidFill>
                  <a:srgbClr val="162B45"/>
                </a:solidFill>
                <a:latin typeface="Calibri"/>
                <a:ea typeface="Calibri"/>
                <a:cs typeface="Calibri"/>
              </a:defRPr>
            </a:pPr>
            <a:r>
              <a:rPr sz="1650" b="0" i="0">
                <a:solidFill>
                  <a:srgbClr val="162B45"/>
                </a:solidFill>
                <a:latin typeface="Calibri"/>
                <a:ea typeface="Calibri"/>
                <a:cs typeface="Calibri"/>
              </a:rPr>
              <a:t>Collapse readiness into one overall score</a:t>
            </a:r>
          </a:p>
        </p:txBody>
      </p:sp>
      <p:sp>
        <p:nvSpPr>
          <p:cNvPr id="17" name="">
            <a:extLst>
              <a:ext uri="{FF2B5EF4-FFF2-40B4-BE49-F238E27FC236}">
                <ns2:creationId id="{07A9035A-712E-4C8B-A938-22F2EF8D44F5}"/>
                <adec:decorative val="1"/>
              </a:ext>
            </a:extLst>
          </p:cNvPr>
          <p:cNvSpPr>
            <a:spLocks noGrp="1"/>
          </p:cNvSpPr>
          <p:nvPr/>
        </p:nvSpPr>
        <p:spPr>
          <a:xfrm>
            <a:off x="6610350" y="3829050"/>
            <a:ext cx="95250" cy="95250"/>
          </a:xfrm>
          <a:prstGeom prst="ellipse">
            <a:avLst/>
          </a:prstGeom>
          <a:solidFill>
            <a:srgbClr val="E94B66"/>
          </a:solidFill>
          <a:ln w="0">
            <a:noFill/>
            <a:prstDash val="solid"/>
          </a:ln>
        </p:spPr>
      </p:sp>
      <p:sp>
        <p:nvSpPr>
          <p:cNvPr id="18" name="">
            <a:extLst>
              <a:ext uri="{FF2B5EF4-FFF2-40B4-BE49-F238E27FC236}">
                <ns2:creationId id="{945750F7-6F53-42FE-8793-99C952548A36}"/>
              </a:ext>
            </a:extLst>
          </p:cNvPr>
          <p:cNvSpPr>
            <a:spLocks noGrp="1"/>
          </p:cNvSpPr>
          <p:nvPr/>
        </p:nvSpPr>
        <p:spPr>
          <a:xfrm>
            <a:off x="6858000" y="3733800"/>
            <a:ext cx="4514850" cy="400050"/>
          </a:xfrm>
          <a:prstGeom prst="rect">
            <a:avLst/>
          </a:prstGeom>
          <a:noFill/>
          <a:ln w="0">
            <a:noFill/>
            <a:prstDash val="solid"/>
          </a:ln>
        </p:spPr>
        <p:txBody>
          <a:bodyPr wrap="square" lIns="0" tIns="0" rIns="0" bIns="0" anchor="t">
            <a:noAutofit/>
          </a:bodyPr>
          <a:lstStyle/>
          <a:p>
            <a:pPr algn="l">
              <a:defRPr sz="1650" b="0" i="0">
                <a:solidFill>
                  <a:srgbClr val="162B45"/>
                </a:solidFill>
                <a:latin typeface="Calibri"/>
                <a:ea typeface="Calibri"/>
                <a:cs typeface="Calibri"/>
              </a:defRPr>
            </a:pPr>
            <a:r>
              <a:rPr sz="1650" b="0" i="0">
                <a:solidFill>
                  <a:srgbClr val="162B45"/>
                </a:solidFill>
                <a:latin typeface="Calibri"/>
                <a:ea typeface="Calibri"/>
                <a:cs typeface="Calibri"/>
              </a:rPr>
              <a:t>Rank organisations without scope and context</a:t>
            </a:r>
          </a:p>
        </p:txBody>
      </p:sp>
      <p:sp>
        <p:nvSpPr>
          <p:cNvPr id="19" name="">
            <a:extLst>
              <a:ext uri="{FF2B5EF4-FFF2-40B4-BE49-F238E27FC236}">
                <ns2:creationId id="{1A8685EB-4D4E-4AC9-9C75-960F7C4C5942}"/>
                <adec:decorative val="1"/>
              </a:ext>
            </a:extLst>
          </p:cNvPr>
          <p:cNvSpPr>
            <a:spLocks noGrp="1"/>
          </p:cNvSpPr>
          <p:nvPr/>
        </p:nvSpPr>
        <p:spPr>
          <a:xfrm>
            <a:off x="6610350" y="4419600"/>
            <a:ext cx="95250" cy="95250"/>
          </a:xfrm>
          <a:prstGeom prst="ellipse">
            <a:avLst/>
          </a:prstGeom>
          <a:solidFill>
            <a:srgbClr val="E94B66"/>
          </a:solidFill>
          <a:ln w="0">
            <a:noFill/>
            <a:prstDash val="solid"/>
          </a:ln>
        </p:spPr>
      </p:sp>
      <p:sp>
        <p:nvSpPr>
          <p:cNvPr id="20" name="">
            <a:extLst>
              <a:ext uri="{FF2B5EF4-FFF2-40B4-BE49-F238E27FC236}">
                <ns2:creationId id="{3B7D0619-B5FE-4304-97E7-28696452BDEA}"/>
              </a:ext>
            </a:extLst>
          </p:cNvPr>
          <p:cNvSpPr>
            <a:spLocks noGrp="1"/>
          </p:cNvSpPr>
          <p:nvPr/>
        </p:nvSpPr>
        <p:spPr>
          <a:xfrm>
            <a:off x="6858000" y="4324350"/>
            <a:ext cx="4514850" cy="400050"/>
          </a:xfrm>
          <a:prstGeom prst="rect">
            <a:avLst/>
          </a:prstGeom>
          <a:noFill/>
          <a:ln w="0">
            <a:noFill/>
            <a:prstDash val="solid"/>
          </a:ln>
        </p:spPr>
        <p:txBody>
          <a:bodyPr wrap="square" lIns="0" tIns="0" rIns="0" bIns="0" anchor="t">
            <a:noAutofit/>
          </a:bodyPr>
          <a:lstStyle/>
          <a:p>
            <a:pPr algn="l">
              <a:defRPr sz="1650" b="0" i="0">
                <a:solidFill>
                  <a:srgbClr val="162B45"/>
                </a:solidFill>
                <a:latin typeface="Calibri"/>
                <a:ea typeface="Calibri"/>
                <a:cs typeface="Calibri"/>
              </a:defRPr>
            </a:pPr>
            <a:r>
              <a:rPr sz="1650" b="0" i="0">
                <a:solidFill>
                  <a:srgbClr val="162B45"/>
                </a:solidFill>
                <a:latin typeface="Calibri"/>
                <a:ea typeface="Calibri"/>
                <a:cs typeface="Calibri"/>
              </a:rPr>
              <a:t>Replace legal, ethical or security decisions</a:t>
            </a:r>
          </a:p>
        </p:txBody>
      </p:sp>
      <p:sp>
        <p:nvSpPr>
          <p:cNvPr id="21" name="">
            <a:extLst>
              <a:ext uri="{FF2B5EF4-FFF2-40B4-BE49-F238E27FC236}">
                <ns2:creationId id="{277EBC2B-58CA-4CC4-BD68-B5FC43D33A97}"/>
                <adec:decorative val="1"/>
              </a:ext>
            </a:extLst>
          </p:cNvPr>
          <p:cNvSpPr>
            <a:spLocks noGrp="1"/>
          </p:cNvSpPr>
          <p:nvPr/>
        </p:nvSpPr>
        <p:spPr>
          <a:xfrm>
            <a:off x="6610350" y="5010150"/>
            <a:ext cx="95250" cy="95250"/>
          </a:xfrm>
          <a:prstGeom prst="ellipse">
            <a:avLst/>
          </a:prstGeom>
          <a:solidFill>
            <a:srgbClr val="E94B66"/>
          </a:solidFill>
          <a:ln w="0">
            <a:noFill/>
            <a:prstDash val="solid"/>
          </a:ln>
        </p:spPr>
      </p:sp>
      <p:sp>
        <p:nvSpPr>
          <p:cNvPr id="22" name="">
            <a:extLst>
              <a:ext uri="{FF2B5EF4-FFF2-40B4-BE49-F238E27FC236}">
                <ns2:creationId id="{72602DD2-DEDC-4939-8269-AC9EB4CE0C72}"/>
              </a:ext>
            </a:extLst>
          </p:cNvPr>
          <p:cNvSpPr>
            <a:spLocks noGrp="1"/>
          </p:cNvSpPr>
          <p:nvPr/>
        </p:nvSpPr>
        <p:spPr>
          <a:xfrm>
            <a:off x="6858000" y="4914900"/>
            <a:ext cx="4514850" cy="400050"/>
          </a:xfrm>
          <a:prstGeom prst="rect">
            <a:avLst/>
          </a:prstGeom>
          <a:noFill/>
          <a:ln w="0">
            <a:noFill/>
            <a:prstDash val="solid"/>
          </a:ln>
        </p:spPr>
        <p:txBody>
          <a:bodyPr wrap="square" lIns="0" tIns="0" rIns="0" bIns="0" anchor="t">
            <a:noAutofit/>
          </a:bodyPr>
          <a:lstStyle/>
          <a:p>
            <a:pPr algn="l">
              <a:defRPr sz="1650" b="0" i="0">
                <a:solidFill>
                  <a:srgbClr val="162B45"/>
                </a:solidFill>
                <a:latin typeface="Calibri"/>
                <a:ea typeface="Calibri"/>
                <a:cs typeface="Calibri"/>
              </a:defRPr>
            </a:pPr>
            <a:r>
              <a:rPr sz="1650" b="0" i="0">
                <a:solidFill>
                  <a:srgbClr val="162B45"/>
                </a:solidFill>
                <a:latin typeface="Calibri"/>
                <a:ea typeface="Calibri"/>
                <a:cs typeface="Calibri"/>
              </a:rPr>
              <a:t>Publish sensitive evidence without permission</a:t>
            </a:r>
          </a:p>
        </p:txBody>
      </p:sp>
      <p:sp>
        <p:nvSpPr>
          <p:cNvPr id="23" name="">
            <a:extLst>
              <a:ext uri="{FF2B5EF4-FFF2-40B4-BE49-F238E27FC236}">
                <ns2:creationId id="{C648FC2F-5C77-4348-8A91-B4DB6B17507A}"/>
                <adec:decorative val="1"/>
              </a:ext>
            </a:extLst>
          </p:cNvPr>
          <p:cNvSpPr>
            <a:spLocks noGrp="1"/>
          </p:cNvSpPr>
          <p:nvPr/>
        </p:nvSpPr>
        <p:spPr>
          <a:xfrm>
            <a:off x="552450" y="6419850"/>
            <a:ext cx="11087100" cy="0"/>
          </a:xfrm>
          <a:prstGeom prst="line">
            <a:avLst/>
          </a:prstGeom>
          <a:noFill/>
          <a:ln w="9525">
            <a:solidFill>
              <a:srgbClr val="D5E3E3"/>
            </a:solidFill>
            <a:prstDash val="solid"/>
          </a:ln>
        </p:spPr>
      </p:sp>
      <p:sp>
        <p:nvSpPr>
          <p:cNvPr id="24" name="">
            <a:extLst>
              <a:ext uri="{FF2B5EF4-FFF2-40B4-BE49-F238E27FC236}">
                <ns2:creationId id="{3A31E519-A25D-47CF-ADA3-7F2E117F1B75}"/>
              </a:ext>
            </a:extLst>
          </p:cNvPr>
          <p:cNvSpPr>
            <a:spLocks noGrp="1"/>
          </p:cNvSpPr>
          <p:nvPr/>
        </p:nvSpPr>
        <p:spPr>
          <a:xfrm>
            <a:off x="552450" y="6496050"/>
            <a:ext cx="2952750" cy="190500"/>
          </a:xfrm>
          <a:prstGeom prst="rect">
            <a:avLst/>
          </a:prstGeom>
          <a:noFill/>
          <a:ln w="0">
            <a:noFill/>
            <a:prstDash val="solid"/>
          </a:ln>
        </p:spPr>
        <p:txBody>
          <a:bodyPr wrap="square" lIns="0" tIns="0" rIns="0" bIns="0" anchor="ctr">
            <a:noAutofit/>
          </a:bodyPr>
          <a:lstStyle/>
          <a:p>
            <a:pPr algn="l">
              <a:defRPr sz="900" b="0" i="0">
                <a:solidFill>
                  <a:srgbClr val="5F7187"/>
                </a:solidFill>
                <a:latin typeface="Calibri"/>
                <a:ea typeface="Calibri"/>
                <a:cs typeface="Calibri"/>
              </a:defRPr>
            </a:pPr>
            <a:r>
              <a:rPr sz="900" b="0" i="0">
                <a:solidFill>
                  <a:srgbClr val="5F7187"/>
                </a:solidFill>
                <a:latin typeface="Calibri"/>
                <a:ea typeface="Calibri"/>
                <a:cs typeface="Calibri"/>
              </a:rPr>
              <a:t>HDRL v1.0.1  •  Kit v1.1.0  •  30 Jul 2026</a:t>
            </a:r>
          </a:p>
        </p:txBody>
      </p:sp>
      <p:sp>
        <p:nvSpPr>
          <p:cNvPr id="25" name="">
            <a:extLst>
              <a:ext uri="{FF2B5EF4-FFF2-40B4-BE49-F238E27FC236}">
                <ns2:creationId id="{7442117E-F351-48CA-83DE-0D23C1640918}"/>
              </a:ext>
            </a:extLst>
          </p:cNvPr>
          <p:cNvSpPr>
            <a:spLocks noGrp="1"/>
          </p:cNvSpPr>
          <p:nvPr/>
        </p:nvSpPr>
        <p:spPr>
          <a:xfrm>
            <a:off x="3524250" y="6496050"/>
            <a:ext cx="6096000" cy="190500"/>
          </a:xfrm>
          <a:prstGeom prst="rect">
            <a:avLst/>
          </a:prstGeom>
          <a:noFill/>
          <a:ln w="0">
            <a:noFill/>
            <a:prstDash val="solid"/>
          </a:ln>
        </p:spPr>
        <p:txBody>
          <a:bodyPr wrap="square" lIns="0" tIns="0" rIns="0" bIns="0" anchor="ctr">
            <a:noAutofit/>
          </a:bodyPr>
          <a:lstStyle/>
          <a:p>
            <a:pPr algn="ctr">
              <a:defRPr sz="825" b="0" i="0">
                <a:solidFill>
                  <a:srgbClr val="5F7187"/>
                </a:solidFill>
                <a:latin typeface="Calibri"/>
                <a:ea typeface="Calibri"/>
                <a:cs typeface="Calibri"/>
              </a:defRPr>
            </a:pPr>
            <a:r>
              <a:rPr sz="825" b="0" i="0">
                <a:solidFill>
                  <a:srgbClr val="5F7187"/>
                </a:solidFill>
                <a:latin typeface="Calibri"/>
                <a:ea typeface="Calibri"/>
                <a:cs typeface="Calibri"/>
              </a:rPr>
              <a:t>RDS: commissioner &amp; IP owner  •  OPL Advisory: originator &amp; developer  •  </a:t>
            </a:r>
            <a:r>
              <a:rPr sz="825" b="0" i="0">
                <a:solidFill>
                  <a:srgbClr val="5F7187"/>
                </a:solidFill>
                <a:latin typeface="Calibri"/>
                <a:ea typeface="Calibri"/>
                <a:cs typeface="Calibri"/>
                <a:hlinkClick r:id="R64363694776345b6" tooltip="Read the Creative Commons Attribution 4.0 licence"/>
              </a:rPr>
              <a:t>CC BY 4.0</a:t>
            </a:r>
          </a:p>
        </p:txBody>
      </p:sp>
      <p:sp>
        <p:nvSpPr>
          <p:cNvPr id="26" name="">
            <a:extLst>
              <a:ext uri="{FF2B5EF4-FFF2-40B4-BE49-F238E27FC236}">
                <ns2:creationId id="{B6718C0D-0C33-46BD-918F-FA2621718432}"/>
              </a:ext>
            </a:extLst>
          </p:cNvPr>
          <p:cNvSpPr>
            <a:spLocks noGrp="1"/>
          </p:cNvSpPr>
          <p:nvPr/>
        </p:nvSpPr>
        <p:spPr>
          <a:xfrm>
            <a:off x="9048750" y="6496050"/>
            <a:ext cx="2590800" cy="190500"/>
          </a:xfrm>
          <a:prstGeom prst="rect">
            <a:avLst/>
          </a:prstGeom>
          <a:noFill/>
          <a:ln w="0">
            <a:noFill/>
            <a:prstDash val="solid"/>
          </a:ln>
        </p:spPr>
        <p:txBody>
          <a:bodyPr wrap="square" lIns="0" tIns="0" rIns="0" bIns="0" anchor="ctr">
            <a:noAutofit/>
          </a:bodyPr>
          <a:lstStyle/>
          <a:p>
            <a:pPr algn="r">
              <a:defRPr sz="900" b="0" i="0">
                <a:solidFill>
                  <a:srgbClr val="5F7187"/>
                </a:solidFill>
                <a:latin typeface="Calibri"/>
                <a:ea typeface="Calibri"/>
                <a:cs typeface="Calibri"/>
              </a:defRPr>
            </a:pPr>
            <a:r>
              <a:rPr sz="900" b="0" i="0">
                <a:solidFill>
                  <a:srgbClr val="5F7187"/>
                </a:solidFill>
                <a:latin typeface="Calibri"/>
                <a:ea typeface="Calibri"/>
                <a:cs typeface="Calibri"/>
                <a:hlinkClick r:id="R0541941c74814254" tooltip="Open the HDRL Framework website"/>
              </a:rPr>
              <a:t>hdrlframework.org</a:t>
            </a:r>
            <a:r>
              <a:rPr sz="900" b="0" i="0">
                <a:solidFill>
                  <a:srgbClr val="5F7187"/>
                </a:solidFill>
                <a:latin typeface="Calibri"/>
                <a:ea typeface="Calibri"/>
                <a:cs typeface="Calibri"/>
              </a:rPr>
              <a:t>  •  12</a:t>
            </a:r>
          </a:p>
        </p:txBody>
      </p:sp>
    </p:spTree>
    <p:extLst>
      <p:ext uri="{BB962C8B-B14F-4D97-AF65-F5344CB8AC3E}">
        <ns5:creationId val="334785490"/>
      </p:ext>
    </p:extLst>
  </p:cSld>
</p:sld>
</file>

<file path=ppt/slides/slide13.xml><?xml version="1.0" encoding="utf-8"?>
<p:sld xmlns:a="http://schemas.openxmlformats.org/drawingml/2006/main" xmlns:adec="http://schemas.microsoft.com/office/drawing/2017/decorative" xmlns:ns2="http://schemas.microsoft.com/office/drawing/2014/main" xmlns:ns5="http://schemas.microsoft.com/office/powerpoint/2010/main" xmlns:p="http://schemas.openxmlformats.org/presentationml/2006/main" xmlns:r="http://schemas.openxmlformats.org/officeDocument/2006/relationships">
  <p:cSld>
    <p:bg>
      <p:bgPr>
        <a:solidFill>
          <a:srgbClr val="F5F8FA"/>
        </a:solidFill>
      </p:bgPr>
    </p:bg>
    <p:spTree>
      <p:nvGrpSpPr>
        <p:cNvPr id="1" name=""/>
        <p:cNvGrpSpPr/>
        <p:nvPr/>
      </p:nvGrpSpPr>
      <p:grpSpPr>
        <a:xfrm/>
      </p:grpSpPr>
      <p:sp>
        <p:nvSpPr>
          <p:cNvPr id="22" name="hdrl-mini-mark">
            <a:extLst>
              <a:ext uri="{FF2B5EF4-FFF2-40B4-BE49-F238E27FC236}">
                <ns2:creationId id="{BBCE15AD-B36F-4071-9460-617921FFA1EA}"/>
                <adec:decorative val="1"/>
              </a:ext>
            </a:extLst>
          </p:cNvPr>
          <p:cNvSpPr>
            <a:spLocks noGrp="1"/>
          </p:cNvSpPr>
          <p:nvPr/>
        </p:nvSpPr>
        <p:spPr>
          <a:xfrm>
            <a:off x="552450" y="361950"/>
            <a:ext cx="514350" cy="514350"/>
          </a:xfrm>
          <a:prstGeom prst="octagon">
            <a:avLst/>
          </a:prstGeom>
          <a:solidFill>
            <a:srgbClr val="0F766E"/>
          </a:solidFill>
          <a:ln w="0">
            <a:noFill/>
            <a:prstDash val="solid"/>
          </a:ln>
        </p:spPr>
      </p:sp>
      <p:sp>
        <p:nvSpPr>
          <p:cNvPr id="2" name="hdrl-mini-text">
            <a:extLst>
              <a:ext uri="{FF2B5EF4-FFF2-40B4-BE49-F238E27FC236}">
                <ns2:creationId id="{A41B2D56-7CC5-4D70-85DE-5B5A19E108CB}"/>
                <adec:decorative val="1"/>
              </a:ext>
            </a:extLst>
          </p:cNvPr>
          <p:cNvSpPr>
            <a:spLocks noGrp="1"/>
          </p:cNvSpPr>
          <p:nvPr/>
        </p:nvSpPr>
        <p:spPr>
          <a:xfrm>
            <a:off x="581025" y="504825"/>
            <a:ext cx="476250" cy="209550"/>
          </a:xfrm>
          <a:prstGeom prst="rect">
            <a:avLst/>
          </a:prstGeom>
          <a:noFill/>
          <a:ln w="0">
            <a:noFill/>
            <a:prstDash val="solid"/>
          </a:ln>
        </p:spPr>
        <p:txBody>
          <a:bodyPr wrap="square" lIns="0" tIns="0" rIns="0" bIns="0" anchor="ctr">
            <a:noAutofit/>
          </a:bodyPr>
          <a:lstStyle/>
          <a:p>
            <a:pPr algn="ctr">
              <a:defRPr sz="750" b="1" i="0">
                <a:solidFill>
                  <a:srgbClr val="FFFFFF"/>
                </a:solidFill>
                <a:latin typeface="Calibri"/>
                <a:ea typeface="Calibri"/>
                <a:cs typeface="Calibri"/>
              </a:defRPr>
            </a:pPr>
            <a:r>
              <a:rPr sz="750" b="1" i="0">
                <a:solidFill>
                  <a:srgbClr val="FFFFFF"/>
                </a:solidFill>
                <a:latin typeface="Calibri"/>
                <a:ea typeface="Calibri"/>
                <a:cs typeface="Calibri"/>
              </a:rPr>
              <a:t>HDRL</a:t>
            </a:r>
          </a:p>
        </p:txBody>
      </p:sp>
      <p:sp>
        <p:nvSpPr>
          <p:cNvPr id="3" name="brand-label">
            <a:extLst>
              <a:ext uri="{FF2B5EF4-FFF2-40B4-BE49-F238E27FC236}">
                <ns2:creationId id="{6322AC37-F247-43E1-8932-E379BA05C751}"/>
                <adec:decorative val="1"/>
              </a:ext>
            </a:extLst>
          </p:cNvPr>
          <p:cNvSpPr>
            <a:spLocks noGrp="1"/>
          </p:cNvSpPr>
          <p:nvPr/>
        </p:nvSpPr>
        <p:spPr>
          <a:xfrm>
            <a:off x="1257300" y="495300"/>
            <a:ext cx="4572000" cy="190500"/>
          </a:xfrm>
          <a:prstGeom prst="rect">
            <a:avLst/>
          </a:prstGeom>
          <a:noFill/>
          <a:ln w="0">
            <a:noFill/>
            <a:prstDash val="solid"/>
          </a:ln>
        </p:spPr>
        <p:txBody>
          <a:bodyPr wrap="square" lIns="0" tIns="0" rIns="0" bIns="0" anchor="ctr">
            <a:noAutofit/>
          </a:bodyPr>
          <a:lstStyle/>
          <a:p>
            <a:pPr algn="l">
              <a:defRPr sz="1200" b="1" i="0">
                <a:solidFill>
                  <a:srgbClr val="0F766E"/>
                </a:solidFill>
                <a:latin typeface="Calibri"/>
                <a:ea typeface="Calibri"/>
                <a:cs typeface="Calibri"/>
              </a:defRPr>
            </a:pPr>
            <a:r>
              <a:rPr sz="1200" b="1" i="0">
                <a:solidFill>
                  <a:srgbClr val="0F766E"/>
                </a:solidFill>
                <a:latin typeface="Calibri"/>
                <a:ea typeface="Calibri"/>
                <a:cs typeface="Calibri"/>
              </a:rPr>
              <a:t>HEALTH DATA READINESS LEVEL FRAMEWORK</a:t>
            </a:r>
          </a:p>
        </p:txBody>
      </p:sp>
      <p:sp>
        <p:nvSpPr>
          <p:cNvPr id="4" name="slide-title" title="HDRL combines evidence synthesis with first-principles design" descr="Slide title: HDRL combines evidence synthesis with first-principles design">
            <a:extLst>
              <a:ext uri="{FF2B5EF4-FFF2-40B4-BE49-F238E27FC236}">
                <ns2:creationId id="{7709E1CD-6D39-43D0-B1E1-23BBAD1E3BF6}"/>
              </a:ext>
            </a:extLst>
          </p:cNvPr>
          <p:cNvSpPr>
            <a:spLocks noGrp="1"/>
          </p:cNvSpPr>
          <p:nvPr>
            <p:ph type="title"/>
          </p:nvPr>
        </p:nvSpPr>
        <p:spPr>
          <a:xfrm>
            <a:off x="666750" y="1104900"/>
            <a:ext cx="10858500" cy="990600"/>
          </a:xfrm>
          <a:prstGeom prst="rect">
            <a:avLst/>
          </a:prstGeom>
          <a:noFill/>
          <a:ln w="0">
            <a:noFill/>
            <a:prstDash val="solid"/>
          </a:ln>
        </p:spPr>
        <p:txBody>
          <a:bodyPr wrap="square" lIns="0" tIns="0" rIns="0" bIns="0" anchor="t">
            <a:noAutofit/>
          </a:bodyPr>
          <a:lstStyle/>
          <a:p>
            <a:pPr algn="l">
              <a:defRPr sz="3675" b="1" i="0">
                <a:solidFill>
                  <a:srgbClr val="162B45"/>
                </a:solidFill>
                <a:latin typeface="Calibri"/>
                <a:ea typeface="Calibri"/>
                <a:cs typeface="Calibri"/>
              </a:defRPr>
            </a:pPr>
            <a:r>
              <a:rPr sz="3675" b="1" i="0">
                <a:solidFill>
                  <a:srgbClr val="162B45"/>
                </a:solidFill>
                <a:latin typeface="Calibri"/>
                <a:ea typeface="Calibri"/>
                <a:cs typeface="Calibri"/>
              </a:rPr>
              <a:t>HDRL combines evidence synthesis with first-principles design</a:t>
            </a:r>
          </a:p>
        </p:txBody>
      </p:sp>
      <p:sp>
        <p:nvSpPr>
          <p:cNvPr id="5" name="">
            <a:extLst>
              <a:ext uri="{FF2B5EF4-FFF2-40B4-BE49-F238E27FC236}">
                <ns2:creationId id="{120A0DB5-08DB-4F47-B773-1F9DAE435340}"/>
              </a:ext>
            </a:extLst>
          </p:cNvPr>
          <p:cNvSpPr>
            <a:spLocks noGrp="1"/>
          </p:cNvSpPr>
          <p:nvPr/>
        </p:nvSpPr>
        <p:spPr>
          <a:xfrm>
            <a:off x="704850" y="2495550"/>
            <a:ext cx="2476500" cy="914400"/>
          </a:xfrm>
          <a:prstGeom prst="rect">
            <a:avLst/>
          </a:prstGeom>
          <a:noFill/>
          <a:ln w="0">
            <a:noFill/>
            <a:prstDash val="solid"/>
          </a:ln>
        </p:spPr>
        <p:txBody>
          <a:bodyPr wrap="square" lIns="0" tIns="0" rIns="0" bIns="0" anchor="t">
            <a:noAutofit/>
          </a:bodyPr>
          <a:lstStyle/>
          <a:p>
            <a:pPr algn="l">
              <a:defRPr sz="6000" b="1" i="0">
                <a:solidFill>
                  <a:srgbClr val="0F766E"/>
                </a:solidFill>
                <a:latin typeface="Calibri"/>
                <a:ea typeface="Calibri"/>
                <a:cs typeface="Calibri"/>
              </a:defRPr>
            </a:pPr>
            <a:r>
              <a:rPr sz="6000" b="1" i="0">
                <a:solidFill>
                  <a:srgbClr val="0F766E"/>
                </a:solidFill>
                <a:latin typeface="Calibri"/>
                <a:ea typeface="Calibri"/>
                <a:cs typeface="Calibri"/>
              </a:rPr>
              <a:t>56</a:t>
            </a:r>
          </a:p>
        </p:txBody>
      </p:sp>
      <p:sp>
        <p:nvSpPr>
          <p:cNvPr id="6" name="">
            <a:extLst>
              <a:ext uri="{FF2B5EF4-FFF2-40B4-BE49-F238E27FC236}">
                <ns2:creationId id="{489CAE74-01AA-40ED-B9B0-89FAA98EA0B5}"/>
              </a:ext>
            </a:extLst>
          </p:cNvPr>
          <p:cNvSpPr>
            <a:spLocks noGrp="1"/>
          </p:cNvSpPr>
          <p:nvPr/>
        </p:nvSpPr>
        <p:spPr>
          <a:xfrm>
            <a:off x="742950" y="3371850"/>
            <a:ext cx="3238500" cy="381000"/>
          </a:xfrm>
          <a:prstGeom prst="rect">
            <a:avLst/>
          </a:prstGeom>
          <a:noFill/>
          <a:ln w="0">
            <a:noFill/>
            <a:prstDash val="solid"/>
          </a:ln>
        </p:spPr>
        <p:txBody>
          <a:bodyPr wrap="square" lIns="0" tIns="0" rIns="0" bIns="0" anchor="t">
            <a:noAutofit/>
          </a:bodyPr>
          <a:lstStyle/>
          <a:p>
            <a:pPr algn="l">
              <a:defRPr sz="1950" b="1" i="0">
                <a:solidFill>
                  <a:srgbClr val="162B45"/>
                </a:solidFill>
                <a:latin typeface="Calibri"/>
                <a:ea typeface="Calibri"/>
                <a:cs typeface="Calibri"/>
              </a:defRPr>
            </a:pPr>
            <a:r>
              <a:rPr sz="1950" b="1" i="0">
                <a:solidFill>
                  <a:srgbClr val="162B45"/>
                </a:solidFill>
                <a:latin typeface="Calibri"/>
                <a:ea typeface="Calibri"/>
                <a:cs typeface="Calibri"/>
              </a:rPr>
              <a:t>source frameworks</a:t>
            </a:r>
          </a:p>
        </p:txBody>
      </p:sp>
      <p:sp>
        <p:nvSpPr>
          <p:cNvPr id="7" name="">
            <a:extLst>
              <a:ext uri="{FF2B5EF4-FFF2-40B4-BE49-F238E27FC236}">
                <ns2:creationId id="{9E6F2D91-DCBE-48CE-A7C8-B6AE45537C42}"/>
              </a:ext>
            </a:extLst>
          </p:cNvPr>
          <p:cNvSpPr>
            <a:spLocks noGrp="1"/>
          </p:cNvSpPr>
          <p:nvPr/>
        </p:nvSpPr>
        <p:spPr>
          <a:xfrm>
            <a:off x="3829050" y="2533650"/>
            <a:ext cx="571500" cy="323850"/>
          </a:xfrm>
          <a:prstGeom prst="rect">
            <a:avLst/>
          </a:prstGeom>
          <a:noFill/>
          <a:ln w="0">
            <a:noFill/>
            <a:prstDash val="solid"/>
          </a:ln>
        </p:spPr>
        <p:txBody>
          <a:bodyPr wrap="square" lIns="0" tIns="0" rIns="0" bIns="0" anchor="t">
            <a:noAutofit/>
          </a:bodyPr>
          <a:lstStyle/>
          <a:p>
            <a:pPr algn="l">
              <a:defRPr sz="1650" b="1" i="0">
                <a:solidFill>
                  <a:srgbClr val="0F766E"/>
                </a:solidFill>
                <a:latin typeface="Calibri"/>
                <a:ea typeface="Calibri"/>
                <a:cs typeface="Calibri"/>
              </a:defRPr>
            </a:pPr>
            <a:r>
              <a:rPr sz="1650" b="1" i="0">
                <a:solidFill>
                  <a:srgbClr val="0F766E"/>
                </a:solidFill>
                <a:latin typeface="Calibri"/>
                <a:ea typeface="Calibri"/>
                <a:cs typeface="Calibri"/>
              </a:rPr>
              <a:t>01</a:t>
            </a:r>
          </a:p>
        </p:txBody>
      </p:sp>
      <p:sp>
        <p:nvSpPr>
          <p:cNvPr id="8" name="">
            <a:extLst>
              <a:ext uri="{FF2B5EF4-FFF2-40B4-BE49-F238E27FC236}">
                <ns2:creationId id="{3A3FD2BC-1688-4322-8777-14AA03650204}"/>
              </a:ext>
            </a:extLst>
          </p:cNvPr>
          <p:cNvSpPr>
            <a:spLocks noGrp="1"/>
          </p:cNvSpPr>
          <p:nvPr/>
        </p:nvSpPr>
        <p:spPr>
          <a:xfrm>
            <a:off x="4514850" y="2533650"/>
            <a:ext cx="6191250" cy="323850"/>
          </a:xfrm>
          <a:prstGeom prst="rect">
            <a:avLst/>
          </a:prstGeom>
          <a:noFill/>
          <a:ln w="0">
            <a:noFill/>
            <a:prstDash val="solid"/>
          </a:ln>
        </p:spPr>
        <p:txBody>
          <a:bodyPr wrap="square" lIns="0" tIns="0" rIns="0" bIns="0" anchor="t">
            <a:noAutofit/>
          </a:bodyPr>
          <a:lstStyle/>
          <a:p>
            <a:pPr algn="l">
              <a:defRPr sz="1875" b="1" i="0">
                <a:solidFill>
                  <a:srgbClr val="162B45"/>
                </a:solidFill>
                <a:latin typeface="Calibri"/>
                <a:ea typeface="Calibri"/>
                <a:cs typeface="Calibri"/>
              </a:defRPr>
            </a:pPr>
            <a:r>
              <a:rPr sz="1875" b="1" i="0">
                <a:solidFill>
                  <a:srgbClr val="162B45"/>
                </a:solidFill>
                <a:latin typeface="Calibri"/>
                <a:ea typeface="Calibri"/>
                <a:cs typeface="Calibri"/>
              </a:rPr>
              <a:t>Structured landscape review</a:t>
            </a:r>
          </a:p>
        </p:txBody>
      </p:sp>
      <p:sp>
        <p:nvSpPr>
          <p:cNvPr id="9" name="">
            <a:extLst>
              <a:ext uri="{FF2B5EF4-FFF2-40B4-BE49-F238E27FC236}">
                <ns2:creationId id="{FEA5E57B-F0A4-4746-A838-77D14785EA8C}"/>
              </a:ext>
            </a:extLst>
          </p:cNvPr>
          <p:cNvSpPr>
            <a:spLocks noGrp="1"/>
          </p:cNvSpPr>
          <p:nvPr/>
        </p:nvSpPr>
        <p:spPr>
          <a:xfrm>
            <a:off x="4514850" y="2933700"/>
            <a:ext cx="6477000" cy="609600"/>
          </a:xfrm>
          <a:prstGeom prst="rect">
            <a:avLst/>
          </a:prstGeom>
          <a:noFill/>
          <a:ln w="0">
            <a:noFill/>
            <a:prstDash val="solid"/>
          </a:ln>
        </p:spPr>
        <p:txBody>
          <a:bodyPr wrap="square" lIns="0" tIns="0" rIns="0" bIns="0" anchor="t">
            <a:noAutofit/>
          </a:bodyPr>
          <a:lstStyle/>
          <a:p>
            <a:pPr algn="l">
              <a:defRPr sz="1350" b="0" i="0">
                <a:solidFill>
                  <a:srgbClr val="5F7187"/>
                </a:solidFill>
                <a:latin typeface="Calibri"/>
                <a:ea typeface="Calibri"/>
                <a:cs typeface="Calibri"/>
              </a:defRPr>
            </a:pPr>
            <a:r>
              <a:rPr sz="1350" b="0" i="0">
                <a:solidFill>
                  <a:srgbClr val="5F7187"/>
                </a:solidFill>
                <a:latin typeface="Calibri"/>
                <a:ea typeface="Calibri"/>
                <a:cs typeface="Calibri"/>
              </a:rPr>
              <a:t>Three AI models searched and synthesised the landscape; retained claims were checked by a human reviewer against primary or authoritative sources.</a:t>
            </a:r>
          </a:p>
        </p:txBody>
      </p:sp>
      <p:sp>
        <p:nvSpPr>
          <p:cNvPr id="10" name="">
            <a:extLst>
              <a:ext uri="{FF2B5EF4-FFF2-40B4-BE49-F238E27FC236}">
                <ns2:creationId id="{43461141-7F66-431C-83E8-54024C465833}"/>
              </a:ext>
            </a:extLst>
          </p:cNvPr>
          <p:cNvSpPr>
            <a:spLocks noGrp="1"/>
          </p:cNvSpPr>
          <p:nvPr/>
        </p:nvSpPr>
        <p:spPr>
          <a:xfrm>
            <a:off x="3829050" y="3562350"/>
            <a:ext cx="571500" cy="323850"/>
          </a:xfrm>
          <a:prstGeom prst="rect">
            <a:avLst/>
          </a:prstGeom>
          <a:noFill/>
          <a:ln w="0">
            <a:noFill/>
            <a:prstDash val="solid"/>
          </a:ln>
        </p:spPr>
        <p:txBody>
          <a:bodyPr wrap="square" lIns="0" tIns="0" rIns="0" bIns="0" anchor="t">
            <a:noAutofit/>
          </a:bodyPr>
          <a:lstStyle/>
          <a:p>
            <a:pPr algn="l">
              <a:defRPr sz="1650" b="1" i="0">
                <a:solidFill>
                  <a:srgbClr val="0F766E"/>
                </a:solidFill>
                <a:latin typeface="Calibri"/>
                <a:ea typeface="Calibri"/>
                <a:cs typeface="Calibri"/>
              </a:defRPr>
            </a:pPr>
            <a:r>
              <a:rPr sz="1650" b="1" i="0">
                <a:solidFill>
                  <a:srgbClr val="0F766E"/>
                </a:solidFill>
                <a:latin typeface="Calibri"/>
                <a:ea typeface="Calibri"/>
                <a:cs typeface="Calibri"/>
              </a:rPr>
              <a:t>02</a:t>
            </a:r>
          </a:p>
        </p:txBody>
      </p:sp>
      <p:sp>
        <p:nvSpPr>
          <p:cNvPr id="11" name="">
            <a:extLst>
              <a:ext uri="{FF2B5EF4-FFF2-40B4-BE49-F238E27FC236}">
                <ns2:creationId id="{1B4A62D1-238C-4ADE-B54F-92BC4F29C410}"/>
              </a:ext>
            </a:extLst>
          </p:cNvPr>
          <p:cNvSpPr>
            <a:spLocks noGrp="1"/>
          </p:cNvSpPr>
          <p:nvPr/>
        </p:nvSpPr>
        <p:spPr>
          <a:xfrm>
            <a:off x="4514850" y="3562350"/>
            <a:ext cx="6191250" cy="323850"/>
          </a:xfrm>
          <a:prstGeom prst="rect">
            <a:avLst/>
          </a:prstGeom>
          <a:noFill/>
          <a:ln w="0">
            <a:noFill/>
            <a:prstDash val="solid"/>
          </a:ln>
        </p:spPr>
        <p:txBody>
          <a:bodyPr wrap="square" lIns="0" tIns="0" rIns="0" bIns="0" anchor="t">
            <a:noAutofit/>
          </a:bodyPr>
          <a:lstStyle/>
          <a:p>
            <a:pPr algn="l">
              <a:defRPr sz="1875" b="1" i="0">
                <a:solidFill>
                  <a:srgbClr val="162B45"/>
                </a:solidFill>
                <a:latin typeface="Calibri"/>
                <a:ea typeface="Calibri"/>
                <a:cs typeface="Calibri"/>
              </a:defRPr>
            </a:pPr>
            <a:r>
              <a:rPr sz="1875" b="1" i="0">
                <a:solidFill>
                  <a:srgbClr val="162B45"/>
                </a:solidFill>
                <a:latin typeface="Calibri"/>
                <a:ea typeface="Calibri"/>
                <a:cs typeface="Calibri"/>
              </a:rPr>
              <a:t>First-principles analysis</a:t>
            </a:r>
          </a:p>
        </p:txBody>
      </p:sp>
      <p:sp>
        <p:nvSpPr>
          <p:cNvPr id="12" name="">
            <a:extLst>
              <a:ext uri="{FF2B5EF4-FFF2-40B4-BE49-F238E27FC236}">
                <ns2:creationId id="{2E54A050-D4C1-4351-AC99-129F259C3B40}"/>
              </a:ext>
            </a:extLst>
          </p:cNvPr>
          <p:cNvSpPr>
            <a:spLocks noGrp="1"/>
          </p:cNvSpPr>
          <p:nvPr/>
        </p:nvSpPr>
        <p:spPr>
          <a:xfrm>
            <a:off x="4514850" y="3962400"/>
            <a:ext cx="6477000" cy="609600"/>
          </a:xfrm>
          <a:prstGeom prst="rect">
            <a:avLst/>
          </a:prstGeom>
          <a:noFill/>
          <a:ln w="0">
            <a:noFill/>
            <a:prstDash val="solid"/>
          </a:ln>
        </p:spPr>
        <p:txBody>
          <a:bodyPr wrap="square" lIns="0" tIns="0" rIns="0" bIns="0" anchor="t">
            <a:noAutofit/>
          </a:bodyPr>
          <a:lstStyle/>
          <a:p>
            <a:pPr algn="l">
              <a:defRPr sz="1350" b="0" i="0">
                <a:solidFill>
                  <a:srgbClr val="5F7187"/>
                </a:solidFill>
                <a:latin typeface="Calibri"/>
                <a:ea typeface="Calibri"/>
                <a:cs typeface="Calibri"/>
              </a:defRPr>
            </a:pPr>
            <a:r>
              <a:rPr sz="1350" b="0" i="0">
                <a:solidFill>
                  <a:srgbClr val="5F7187"/>
                </a:solidFill>
                <a:latin typeface="Calibri"/>
                <a:ea typeface="Calibri"/>
                <a:cs typeface="Calibri"/>
              </a:rPr>
              <a:t>Necessary, enabling and excellence conditions were derived independently for trusted health-data research.</a:t>
            </a:r>
          </a:p>
        </p:txBody>
      </p:sp>
      <p:sp>
        <p:nvSpPr>
          <p:cNvPr id="13" name="">
            <a:extLst>
              <a:ext uri="{FF2B5EF4-FFF2-40B4-BE49-F238E27FC236}">
                <ns2:creationId id="{1BE12B5F-48FE-4501-A590-2D388B6DDCF8}"/>
              </a:ext>
            </a:extLst>
          </p:cNvPr>
          <p:cNvSpPr>
            <a:spLocks noGrp="1"/>
          </p:cNvSpPr>
          <p:nvPr/>
        </p:nvSpPr>
        <p:spPr>
          <a:xfrm>
            <a:off x="3829050" y="4591050"/>
            <a:ext cx="571500" cy="323850"/>
          </a:xfrm>
          <a:prstGeom prst="rect">
            <a:avLst/>
          </a:prstGeom>
          <a:noFill/>
          <a:ln w="0">
            <a:noFill/>
            <a:prstDash val="solid"/>
          </a:ln>
        </p:spPr>
        <p:txBody>
          <a:bodyPr wrap="square" lIns="0" tIns="0" rIns="0" bIns="0" anchor="t">
            <a:noAutofit/>
          </a:bodyPr>
          <a:lstStyle/>
          <a:p>
            <a:pPr algn="l">
              <a:defRPr sz="1650" b="1" i="0">
                <a:solidFill>
                  <a:srgbClr val="0F766E"/>
                </a:solidFill>
                <a:latin typeface="Calibri"/>
                <a:ea typeface="Calibri"/>
                <a:cs typeface="Calibri"/>
              </a:defRPr>
            </a:pPr>
            <a:r>
              <a:rPr sz="1650" b="1" i="0">
                <a:solidFill>
                  <a:srgbClr val="0F766E"/>
                </a:solidFill>
                <a:latin typeface="Calibri"/>
                <a:ea typeface="Calibri"/>
                <a:cs typeface="Calibri"/>
              </a:rPr>
              <a:t>03</a:t>
            </a:r>
          </a:p>
        </p:txBody>
      </p:sp>
      <p:sp>
        <p:nvSpPr>
          <p:cNvPr id="14" name="">
            <a:extLst>
              <a:ext uri="{FF2B5EF4-FFF2-40B4-BE49-F238E27FC236}">
                <ns2:creationId id="{93AE34A0-5525-4B5B-B100-9D54E128FE59}"/>
              </a:ext>
            </a:extLst>
          </p:cNvPr>
          <p:cNvSpPr>
            <a:spLocks noGrp="1"/>
          </p:cNvSpPr>
          <p:nvPr/>
        </p:nvSpPr>
        <p:spPr>
          <a:xfrm>
            <a:off x="4514850" y="4591050"/>
            <a:ext cx="6191250" cy="323850"/>
          </a:xfrm>
          <a:prstGeom prst="rect">
            <a:avLst/>
          </a:prstGeom>
          <a:noFill/>
          <a:ln w="0">
            <a:noFill/>
            <a:prstDash val="solid"/>
          </a:ln>
        </p:spPr>
        <p:txBody>
          <a:bodyPr wrap="square" lIns="0" tIns="0" rIns="0" bIns="0" anchor="t">
            <a:noAutofit/>
          </a:bodyPr>
          <a:lstStyle/>
          <a:p>
            <a:pPr algn="l">
              <a:defRPr sz="1875" b="1" i="0">
                <a:solidFill>
                  <a:srgbClr val="162B45"/>
                </a:solidFill>
                <a:latin typeface="Calibri"/>
                <a:ea typeface="Calibri"/>
                <a:cs typeface="Calibri"/>
              </a:defRPr>
            </a:pPr>
            <a:r>
              <a:rPr sz="1875" b="1" i="0">
                <a:solidFill>
                  <a:srgbClr val="162B45"/>
                </a:solidFill>
                <a:latin typeface="Calibri"/>
                <a:ea typeface="Calibri"/>
                <a:cs typeface="Calibri"/>
              </a:rPr>
              <a:t>Stakeholder calibration</a:t>
            </a:r>
          </a:p>
        </p:txBody>
      </p:sp>
      <p:sp>
        <p:nvSpPr>
          <p:cNvPr id="15" name="">
            <a:extLst>
              <a:ext uri="{FF2B5EF4-FFF2-40B4-BE49-F238E27FC236}">
                <ns2:creationId id="{6C5F7409-B02F-417D-B940-5940929FAD59}"/>
              </a:ext>
            </a:extLst>
          </p:cNvPr>
          <p:cNvSpPr>
            <a:spLocks noGrp="1"/>
          </p:cNvSpPr>
          <p:nvPr/>
        </p:nvSpPr>
        <p:spPr>
          <a:xfrm>
            <a:off x="4514850" y="4991100"/>
            <a:ext cx="6477000" cy="609600"/>
          </a:xfrm>
          <a:prstGeom prst="rect">
            <a:avLst/>
          </a:prstGeom>
          <a:noFill/>
          <a:ln w="0">
            <a:noFill/>
            <a:prstDash val="solid"/>
          </a:ln>
        </p:spPr>
        <p:txBody>
          <a:bodyPr wrap="square" lIns="0" tIns="0" rIns="0" bIns="0" anchor="t">
            <a:noAutofit/>
          </a:bodyPr>
          <a:lstStyle/>
          <a:p>
            <a:pPr algn="l">
              <a:defRPr sz="1350" b="0" i="0">
                <a:solidFill>
                  <a:srgbClr val="5F7187"/>
                </a:solidFill>
                <a:latin typeface="Calibri"/>
                <a:ea typeface="Calibri"/>
                <a:cs typeface="Calibri"/>
              </a:defRPr>
            </a:pPr>
            <a:r>
              <a:rPr sz="1350" b="0" i="0">
                <a:solidFill>
                  <a:srgbClr val="5F7187"/>
                </a:solidFill>
                <a:latin typeface="Calibri"/>
                <a:ea typeface="Calibri"/>
                <a:cs typeface="Calibri"/>
              </a:rPr>
              <a:t>The emerging model was refined through practical engagement and its first field application.</a:t>
            </a:r>
          </a:p>
        </p:txBody>
      </p:sp>
      <p:sp>
        <p:nvSpPr>
          <p:cNvPr id="16" name="">
            <a:extLst>
              <a:ext uri="{FF2B5EF4-FFF2-40B4-BE49-F238E27FC236}">
                <ns2:creationId id="{83A4AA24-6C80-4866-B59D-E2A3965619D6}"/>
                <adec:decorative val="1"/>
              </a:ext>
            </a:extLst>
          </p:cNvPr>
          <p:cNvSpPr>
            <a:spLocks noGrp="1"/>
          </p:cNvSpPr>
          <p:nvPr/>
        </p:nvSpPr>
        <p:spPr>
          <a:xfrm>
            <a:off x="723900" y="4914900"/>
            <a:ext cx="2686050" cy="876300"/>
          </a:xfrm>
          <a:prstGeom prst="roundRect">
            <a:avLst>
              <a:gd name="adj" fmla="val 8696"/>
            </a:avLst>
          </a:prstGeom>
          <a:solidFill>
            <a:srgbClr val="FFFFFF"/>
          </a:solidFill>
          <a:ln w="9525">
            <a:solidFill>
              <a:srgbClr val="D5E3E3"/>
            </a:solidFill>
            <a:prstDash val="solid"/>
          </a:ln>
        </p:spPr>
      </p:sp>
      <p:sp>
        <p:nvSpPr>
          <p:cNvPr id="17" name="">
            <a:extLst>
              <a:ext uri="{FF2B5EF4-FFF2-40B4-BE49-F238E27FC236}">
                <ns2:creationId id="{0ACD1955-093E-4A6E-A71D-8B6E55AEF97E}"/>
              </a:ext>
            </a:extLst>
          </p:cNvPr>
          <p:cNvSpPr>
            <a:spLocks noGrp="1"/>
          </p:cNvSpPr>
          <p:nvPr/>
        </p:nvSpPr>
        <p:spPr>
          <a:xfrm>
            <a:off x="895350" y="5086350"/>
            <a:ext cx="2343150" cy="514350"/>
          </a:xfrm>
          <a:prstGeom prst="rect">
            <a:avLst/>
          </a:prstGeom>
          <a:noFill/>
          <a:ln w="0">
            <a:noFill/>
            <a:prstDash val="solid"/>
          </a:ln>
        </p:spPr>
        <p:txBody>
          <a:bodyPr wrap="square" lIns="0" tIns="0" rIns="0" bIns="0" anchor="t">
            <a:noAutofit/>
          </a:bodyPr>
          <a:lstStyle/>
          <a:p>
            <a:pPr algn="ctr">
              <a:defRPr sz="1500" b="1" i="0">
                <a:solidFill>
                  <a:srgbClr val="115E59"/>
                </a:solidFill>
                <a:latin typeface="Calibri"/>
                <a:ea typeface="Calibri"/>
                <a:cs typeface="Calibri"/>
              </a:defRPr>
            </a:pPr>
            <a:r>
              <a:rPr sz="1500" b="1" i="0">
                <a:solidFill>
                  <a:srgbClr val="115E59"/>
                </a:solidFill>
                <a:latin typeface="Calibri"/>
                <a:ea typeface="Calibri"/>
                <a:cs typeface="Calibri"/>
              </a:rPr>
              <a:t>AI supported synthesis.</a:t>
            </a:r>
          </a:p>
          <a:p>
            <a:pPr algn="ctr">
              <a:defRPr sz="1500" b="1" i="0">
                <a:solidFill>
                  <a:srgbClr val="115E59"/>
                </a:solidFill>
                <a:latin typeface="Calibri"/>
                <a:ea typeface="Calibri"/>
                <a:cs typeface="Calibri"/>
              </a:defRPr>
            </a:pPr>
            <a:r>
              <a:rPr sz="1500" b="1" i="0">
                <a:solidFill>
                  <a:srgbClr val="115E59"/>
                </a:solidFill>
                <a:latin typeface="Calibri"/>
                <a:ea typeface="Calibri"/>
                <a:cs typeface="Calibri"/>
              </a:rPr>
              <a:t>It was not a source of authority.</a:t>
            </a:r>
          </a:p>
        </p:txBody>
      </p:sp>
      <p:sp>
        <p:nvSpPr>
          <p:cNvPr id="18" name="">
            <a:extLst>
              <a:ext uri="{FF2B5EF4-FFF2-40B4-BE49-F238E27FC236}">
                <ns2:creationId id="{37373DE9-1633-42D4-B21F-3DAD989DA21D}"/>
                <adec:decorative val="1"/>
              </a:ext>
            </a:extLst>
          </p:cNvPr>
          <p:cNvSpPr>
            <a:spLocks noGrp="1"/>
          </p:cNvSpPr>
          <p:nvPr/>
        </p:nvSpPr>
        <p:spPr>
          <a:xfrm>
            <a:off x="552450" y="6419850"/>
            <a:ext cx="11087100" cy="0"/>
          </a:xfrm>
          <a:prstGeom prst="line">
            <a:avLst/>
          </a:prstGeom>
          <a:noFill/>
          <a:ln w="9525">
            <a:solidFill>
              <a:srgbClr val="D5E3E3"/>
            </a:solidFill>
            <a:prstDash val="solid"/>
          </a:ln>
        </p:spPr>
      </p:sp>
      <p:sp>
        <p:nvSpPr>
          <p:cNvPr id="19" name="">
            <a:extLst>
              <a:ext uri="{FF2B5EF4-FFF2-40B4-BE49-F238E27FC236}">
                <ns2:creationId id="{CB470E90-0CBC-4AE0-BFCD-8792D6DA4D81}"/>
              </a:ext>
            </a:extLst>
          </p:cNvPr>
          <p:cNvSpPr>
            <a:spLocks noGrp="1"/>
          </p:cNvSpPr>
          <p:nvPr/>
        </p:nvSpPr>
        <p:spPr>
          <a:xfrm>
            <a:off x="552450" y="6496050"/>
            <a:ext cx="2952750" cy="190500"/>
          </a:xfrm>
          <a:prstGeom prst="rect">
            <a:avLst/>
          </a:prstGeom>
          <a:noFill/>
          <a:ln w="0">
            <a:noFill/>
            <a:prstDash val="solid"/>
          </a:ln>
        </p:spPr>
        <p:txBody>
          <a:bodyPr wrap="square" lIns="0" tIns="0" rIns="0" bIns="0" anchor="ctr">
            <a:noAutofit/>
          </a:bodyPr>
          <a:lstStyle/>
          <a:p>
            <a:pPr algn="l">
              <a:defRPr sz="900" b="0" i="0">
                <a:solidFill>
                  <a:srgbClr val="5F7187"/>
                </a:solidFill>
                <a:latin typeface="Calibri"/>
                <a:ea typeface="Calibri"/>
                <a:cs typeface="Calibri"/>
              </a:defRPr>
            </a:pPr>
            <a:r>
              <a:rPr sz="900" b="0" i="0">
                <a:solidFill>
                  <a:srgbClr val="5F7187"/>
                </a:solidFill>
                <a:latin typeface="Calibri"/>
                <a:ea typeface="Calibri"/>
                <a:cs typeface="Calibri"/>
              </a:rPr>
              <a:t>HDRL v1.0.1  •  Kit v1.1.0  •  30 Jul 2026</a:t>
            </a:r>
          </a:p>
        </p:txBody>
      </p:sp>
      <p:sp>
        <p:nvSpPr>
          <p:cNvPr id="20" name="">
            <a:extLst>
              <a:ext uri="{FF2B5EF4-FFF2-40B4-BE49-F238E27FC236}">
                <ns2:creationId id="{6F391A60-A03D-49BE-9D09-7635C610D7FA}"/>
              </a:ext>
            </a:extLst>
          </p:cNvPr>
          <p:cNvSpPr>
            <a:spLocks noGrp="1"/>
          </p:cNvSpPr>
          <p:nvPr/>
        </p:nvSpPr>
        <p:spPr>
          <a:xfrm>
            <a:off x="3524250" y="6496050"/>
            <a:ext cx="6096000" cy="190500"/>
          </a:xfrm>
          <a:prstGeom prst="rect">
            <a:avLst/>
          </a:prstGeom>
          <a:noFill/>
          <a:ln w="0">
            <a:noFill/>
            <a:prstDash val="solid"/>
          </a:ln>
        </p:spPr>
        <p:txBody>
          <a:bodyPr wrap="square" lIns="0" tIns="0" rIns="0" bIns="0" anchor="ctr">
            <a:noAutofit/>
          </a:bodyPr>
          <a:lstStyle/>
          <a:p>
            <a:pPr algn="ctr">
              <a:defRPr sz="825" b="0" i="0">
                <a:solidFill>
                  <a:srgbClr val="5F7187"/>
                </a:solidFill>
                <a:latin typeface="Calibri"/>
                <a:ea typeface="Calibri"/>
                <a:cs typeface="Calibri"/>
              </a:defRPr>
            </a:pPr>
            <a:r>
              <a:rPr sz="825" b="0" i="0">
                <a:solidFill>
                  <a:srgbClr val="5F7187"/>
                </a:solidFill>
                <a:latin typeface="Calibri"/>
                <a:ea typeface="Calibri"/>
                <a:cs typeface="Calibri"/>
              </a:rPr>
              <a:t>RDS: commissioner &amp; IP owner  •  OPL Advisory: originator &amp; developer  •  </a:t>
            </a:r>
            <a:r>
              <a:rPr sz="825" b="0" i="0">
                <a:solidFill>
                  <a:srgbClr val="5F7187"/>
                </a:solidFill>
                <a:latin typeface="Calibri"/>
                <a:ea typeface="Calibri"/>
                <a:cs typeface="Calibri"/>
                <a:hlinkClick r:id="R7f9bb10b7748460e" tooltip="Read the Creative Commons Attribution 4.0 licence"/>
              </a:rPr>
              <a:t>CC BY 4.0</a:t>
            </a:r>
          </a:p>
        </p:txBody>
      </p:sp>
      <p:sp>
        <p:nvSpPr>
          <p:cNvPr id="21" name="">
            <a:extLst>
              <a:ext uri="{FF2B5EF4-FFF2-40B4-BE49-F238E27FC236}">
                <ns2:creationId id="{C686C4F8-F73F-4383-9793-F17AE2852F94}"/>
              </a:ext>
            </a:extLst>
          </p:cNvPr>
          <p:cNvSpPr>
            <a:spLocks noGrp="1"/>
          </p:cNvSpPr>
          <p:nvPr/>
        </p:nvSpPr>
        <p:spPr>
          <a:xfrm>
            <a:off x="9048750" y="6496050"/>
            <a:ext cx="2590800" cy="190500"/>
          </a:xfrm>
          <a:prstGeom prst="rect">
            <a:avLst/>
          </a:prstGeom>
          <a:noFill/>
          <a:ln w="0">
            <a:noFill/>
            <a:prstDash val="solid"/>
          </a:ln>
        </p:spPr>
        <p:txBody>
          <a:bodyPr wrap="square" lIns="0" tIns="0" rIns="0" bIns="0" anchor="ctr">
            <a:noAutofit/>
          </a:bodyPr>
          <a:lstStyle/>
          <a:p>
            <a:pPr algn="r">
              <a:defRPr sz="900" b="0" i="0">
                <a:solidFill>
                  <a:srgbClr val="5F7187"/>
                </a:solidFill>
                <a:latin typeface="Calibri"/>
                <a:ea typeface="Calibri"/>
                <a:cs typeface="Calibri"/>
              </a:defRPr>
            </a:pPr>
            <a:r>
              <a:rPr sz="900" b="0" i="0">
                <a:solidFill>
                  <a:srgbClr val="5F7187"/>
                </a:solidFill>
                <a:latin typeface="Calibri"/>
                <a:ea typeface="Calibri"/>
                <a:cs typeface="Calibri"/>
                <a:hlinkClick r:id="R42a2b4919496411c" tooltip="Open the HDRL Framework website"/>
              </a:rPr>
              <a:t>hdrlframework.org</a:t>
            </a:r>
            <a:r>
              <a:rPr sz="900" b="0" i="0">
                <a:solidFill>
                  <a:srgbClr val="5F7187"/>
                </a:solidFill>
                <a:latin typeface="Calibri"/>
                <a:ea typeface="Calibri"/>
                <a:cs typeface="Calibri"/>
              </a:rPr>
              <a:t>  •  13</a:t>
            </a:r>
          </a:p>
        </p:txBody>
      </p:sp>
    </p:spTree>
    <p:extLst>
      <p:ext uri="{BB962C8B-B14F-4D97-AF65-F5344CB8AC3E}">
        <ns5:creationId val="1178079498"/>
      </p:ext>
    </p:extLst>
  </p:cSld>
</p:sld>
</file>

<file path=ppt/slides/slide14.xml><?xml version="1.0" encoding="utf-8"?>
<p:sld xmlns:a="http://schemas.openxmlformats.org/drawingml/2006/main" xmlns:adec="http://schemas.microsoft.com/office/drawing/2017/decorative" xmlns:ns2="http://schemas.microsoft.com/office/drawing/2014/main" xmlns:ns5="http://schemas.microsoft.com/office/powerpoint/2010/main" xmlns:p="http://schemas.openxmlformats.org/presentationml/2006/main" xmlns:r="http://schemas.openxmlformats.org/officeDocument/2006/relationships">
  <p:cSld>
    <p:bg>
      <p:bgPr>
        <a:solidFill>
          <a:srgbClr val="FFFFFF"/>
        </a:solidFill>
      </p:bgPr>
    </p:bg>
    <p:spTree>
      <p:nvGrpSpPr>
        <p:cNvPr id="1" name=""/>
        <p:cNvGrpSpPr/>
        <p:nvPr/>
      </p:nvGrpSpPr>
      <p:grpSpPr>
        <a:xfrm/>
      </p:grpSpPr>
      <p:sp>
        <p:nvSpPr>
          <p:cNvPr id="32" name="hdrl-mini-mark">
            <a:extLst>
              <a:ext uri="{FF2B5EF4-FFF2-40B4-BE49-F238E27FC236}">
                <ns2:creationId id="{248CBCA2-427F-437C-B8DC-EAE5FE881B35}"/>
                <adec:decorative val="1"/>
              </a:ext>
            </a:extLst>
          </p:cNvPr>
          <p:cNvSpPr>
            <a:spLocks noGrp="1"/>
          </p:cNvSpPr>
          <p:nvPr/>
        </p:nvSpPr>
        <p:spPr>
          <a:xfrm>
            <a:off x="552450" y="361950"/>
            <a:ext cx="514350" cy="514350"/>
          </a:xfrm>
          <a:prstGeom prst="octagon">
            <a:avLst/>
          </a:prstGeom>
          <a:solidFill>
            <a:srgbClr val="0F766E"/>
          </a:solidFill>
          <a:ln w="0">
            <a:noFill/>
            <a:prstDash val="solid"/>
          </a:ln>
        </p:spPr>
      </p:sp>
      <p:sp>
        <p:nvSpPr>
          <p:cNvPr id="2" name="hdrl-mini-text">
            <a:extLst>
              <a:ext uri="{FF2B5EF4-FFF2-40B4-BE49-F238E27FC236}">
                <ns2:creationId id="{B2EDADCE-1D08-468C-AF7F-FE468948C37C}"/>
                <adec:decorative val="1"/>
              </a:ext>
            </a:extLst>
          </p:cNvPr>
          <p:cNvSpPr>
            <a:spLocks noGrp="1"/>
          </p:cNvSpPr>
          <p:nvPr/>
        </p:nvSpPr>
        <p:spPr>
          <a:xfrm>
            <a:off x="581025" y="504825"/>
            <a:ext cx="476250" cy="209550"/>
          </a:xfrm>
          <a:prstGeom prst="rect">
            <a:avLst/>
          </a:prstGeom>
          <a:noFill/>
          <a:ln w="0">
            <a:noFill/>
            <a:prstDash val="solid"/>
          </a:ln>
        </p:spPr>
        <p:txBody>
          <a:bodyPr wrap="square" lIns="0" tIns="0" rIns="0" bIns="0" anchor="ctr">
            <a:noAutofit/>
          </a:bodyPr>
          <a:lstStyle/>
          <a:p>
            <a:pPr algn="ctr">
              <a:defRPr sz="750" b="1" i="0">
                <a:solidFill>
                  <a:srgbClr val="FFFFFF"/>
                </a:solidFill>
                <a:latin typeface="Calibri"/>
                <a:ea typeface="Calibri"/>
                <a:cs typeface="Calibri"/>
              </a:defRPr>
            </a:pPr>
            <a:r>
              <a:rPr sz="750" b="1" i="0">
                <a:solidFill>
                  <a:srgbClr val="FFFFFF"/>
                </a:solidFill>
                <a:latin typeface="Calibri"/>
                <a:ea typeface="Calibri"/>
                <a:cs typeface="Calibri"/>
              </a:rPr>
              <a:t>HDRL</a:t>
            </a:r>
          </a:p>
        </p:txBody>
      </p:sp>
      <p:sp>
        <p:nvSpPr>
          <p:cNvPr id="3" name="brand-label">
            <a:extLst>
              <a:ext uri="{FF2B5EF4-FFF2-40B4-BE49-F238E27FC236}">
                <ns2:creationId id="{5A5488D3-9790-467B-A189-06267859A0F6}"/>
                <adec:decorative val="1"/>
              </a:ext>
            </a:extLst>
          </p:cNvPr>
          <p:cNvSpPr>
            <a:spLocks noGrp="1"/>
          </p:cNvSpPr>
          <p:nvPr/>
        </p:nvSpPr>
        <p:spPr>
          <a:xfrm>
            <a:off x="1257300" y="495300"/>
            <a:ext cx="4572000" cy="190500"/>
          </a:xfrm>
          <a:prstGeom prst="rect">
            <a:avLst/>
          </a:prstGeom>
          <a:noFill/>
          <a:ln w="0">
            <a:noFill/>
            <a:prstDash val="solid"/>
          </a:ln>
        </p:spPr>
        <p:txBody>
          <a:bodyPr wrap="square" lIns="0" tIns="0" rIns="0" bIns="0" anchor="ctr">
            <a:noAutofit/>
          </a:bodyPr>
          <a:lstStyle/>
          <a:p>
            <a:pPr algn="l">
              <a:defRPr sz="1200" b="1" i="0">
                <a:solidFill>
                  <a:srgbClr val="0F766E"/>
                </a:solidFill>
                <a:latin typeface="Calibri"/>
                <a:ea typeface="Calibri"/>
                <a:cs typeface="Calibri"/>
              </a:defRPr>
            </a:pPr>
            <a:r>
              <a:rPr sz="1200" b="1" i="0">
                <a:solidFill>
                  <a:srgbClr val="0F766E"/>
                </a:solidFill>
                <a:latin typeface="Calibri"/>
                <a:ea typeface="Calibri"/>
                <a:cs typeface="Calibri"/>
              </a:rPr>
              <a:t>HEALTH DATA READINESS LEVEL FRAMEWORK</a:t>
            </a:r>
          </a:p>
        </p:txBody>
      </p:sp>
      <p:sp>
        <p:nvSpPr>
          <p:cNvPr id="4" name="slide-title" title="The first application tested one framework across three different systems" descr="Slide title: The first application tested one framework across three different systems">
            <a:extLst>
              <a:ext uri="{FF2B5EF4-FFF2-40B4-BE49-F238E27FC236}">
                <ns2:creationId id="{5A9F7455-ED5E-49A6-8AD6-4681E658AFB5}"/>
              </a:ext>
            </a:extLst>
          </p:cNvPr>
          <p:cNvSpPr>
            <a:spLocks noGrp="1"/>
          </p:cNvSpPr>
          <p:nvPr>
            <p:ph type="title"/>
          </p:nvPr>
        </p:nvSpPr>
        <p:spPr>
          <a:xfrm>
            <a:off x="666750" y="1104900"/>
            <a:ext cx="10858500" cy="990600"/>
          </a:xfrm>
          <a:prstGeom prst="rect">
            <a:avLst/>
          </a:prstGeom>
          <a:noFill/>
          <a:ln w="0">
            <a:noFill/>
            <a:prstDash val="solid"/>
          </a:ln>
        </p:spPr>
        <p:txBody>
          <a:bodyPr wrap="square" lIns="0" tIns="0" rIns="0" bIns="0" anchor="t">
            <a:noAutofit/>
          </a:bodyPr>
          <a:lstStyle/>
          <a:p>
            <a:pPr algn="l">
              <a:defRPr sz="3675" b="1" i="0">
                <a:solidFill>
                  <a:srgbClr val="162B45"/>
                </a:solidFill>
                <a:latin typeface="Calibri"/>
                <a:ea typeface="Calibri"/>
                <a:cs typeface="Calibri"/>
              </a:defRPr>
            </a:pPr>
            <a:r>
              <a:rPr sz="3675" b="1" i="0">
                <a:solidFill>
                  <a:srgbClr val="162B45"/>
                </a:solidFill>
                <a:latin typeface="Calibri"/>
                <a:ea typeface="Calibri"/>
                <a:cs typeface="Calibri"/>
              </a:rPr>
              <a:t>The first application tested one framework across three different systems</a:t>
            </a:r>
          </a:p>
        </p:txBody>
      </p:sp>
      <p:sp>
        <p:nvSpPr>
          <p:cNvPr id="5" name="">
            <a:extLst>
              <a:ext uri="{FF2B5EF4-FFF2-40B4-BE49-F238E27FC236}">
                <ns2:creationId id="{336B880D-3F5E-4ABD-9EFC-6E2B03BE5327}"/>
                <adec:decorative val="1"/>
              </a:ext>
            </a:extLst>
          </p:cNvPr>
          <p:cNvSpPr>
            <a:spLocks noGrp="1"/>
          </p:cNvSpPr>
          <p:nvPr/>
        </p:nvSpPr>
        <p:spPr>
          <a:xfrm>
            <a:off x="819150" y="2628900"/>
            <a:ext cx="781050" cy="781050"/>
          </a:xfrm>
          <a:prstGeom prst="octagon">
            <a:avLst/>
          </a:prstGeom>
          <a:solidFill>
            <a:srgbClr val="3B82F6"/>
          </a:solidFill>
          <a:ln w="0">
            <a:noFill/>
            <a:prstDash val="solid"/>
          </a:ln>
        </p:spPr>
      </p:sp>
      <p:sp>
        <p:nvSpPr>
          <p:cNvPr id="6" name="">
            <a:extLst>
              <a:ext uri="{FF2B5EF4-FFF2-40B4-BE49-F238E27FC236}">
                <ns2:creationId id="{82BF8F27-283A-4B81-B411-25BE564BFE0F}"/>
              </a:ext>
            </a:extLst>
          </p:cNvPr>
          <p:cNvSpPr>
            <a:spLocks noGrp="1"/>
          </p:cNvSpPr>
          <p:nvPr/>
        </p:nvSpPr>
        <p:spPr>
          <a:xfrm>
            <a:off x="990600" y="2828925"/>
            <a:ext cx="438150" cy="323850"/>
          </a:xfrm>
          <a:prstGeom prst="rect">
            <a:avLst/>
          </a:prstGeom>
          <a:noFill/>
          <a:ln w="0">
            <a:noFill/>
            <a:prstDash val="solid"/>
          </a:ln>
        </p:spPr>
        <p:txBody>
          <a:bodyPr wrap="square" lIns="0" tIns="0" rIns="0" bIns="0" anchor="t">
            <a:noAutofit/>
          </a:bodyPr>
          <a:lstStyle/>
          <a:p>
            <a:pPr algn="ctr">
              <a:defRPr sz="1950" b="1" i="0">
                <a:solidFill>
                  <a:srgbClr val="FFFFFF"/>
                </a:solidFill>
                <a:latin typeface="Calibri"/>
                <a:ea typeface="Calibri"/>
                <a:cs typeface="Calibri"/>
              </a:defRPr>
            </a:pPr>
            <a:r>
              <a:rPr sz="1950" b="1" i="0">
                <a:solidFill>
                  <a:srgbClr val="FFFFFF"/>
                </a:solidFill>
                <a:latin typeface="Calibri"/>
                <a:ea typeface="Calibri"/>
                <a:cs typeface="Calibri"/>
              </a:rPr>
              <a:t>1</a:t>
            </a:r>
          </a:p>
        </p:txBody>
      </p:sp>
      <p:sp>
        <p:nvSpPr>
          <p:cNvPr id="7" name="">
            <a:extLst>
              <a:ext uri="{FF2B5EF4-FFF2-40B4-BE49-F238E27FC236}">
                <ns2:creationId id="{42187EE5-23F6-47FD-88F5-3556A5A9C538}"/>
              </a:ext>
            </a:extLst>
          </p:cNvPr>
          <p:cNvSpPr>
            <a:spLocks noGrp="1"/>
          </p:cNvSpPr>
          <p:nvPr/>
        </p:nvSpPr>
        <p:spPr>
          <a:xfrm>
            <a:off x="1809750" y="2781300"/>
            <a:ext cx="2343150" cy="400050"/>
          </a:xfrm>
          <a:prstGeom prst="rect">
            <a:avLst/>
          </a:prstGeom>
          <a:noFill/>
          <a:ln w="0">
            <a:noFill/>
            <a:prstDash val="solid"/>
          </a:ln>
        </p:spPr>
        <p:txBody>
          <a:bodyPr wrap="square" lIns="0" tIns="0" rIns="0" bIns="0" anchor="ctr">
            <a:noAutofit/>
          </a:bodyPr>
          <a:lstStyle/>
          <a:p>
            <a:pPr algn="l">
              <a:defRPr sz="1725" b="1" i="0">
                <a:solidFill>
                  <a:srgbClr val="162B45"/>
                </a:solidFill>
                <a:latin typeface="Calibri"/>
                <a:ea typeface="Calibri"/>
                <a:cs typeface="Calibri"/>
              </a:defRPr>
            </a:pPr>
            <a:r>
              <a:rPr sz="1725" b="1" i="0">
                <a:solidFill>
                  <a:srgbClr val="162B45"/>
                </a:solidFill>
                <a:latin typeface="Calibri"/>
                <a:ea typeface="Calibri"/>
                <a:cs typeface="Calibri"/>
              </a:rPr>
              <a:t>SCOTLAND</a:t>
            </a:r>
          </a:p>
        </p:txBody>
      </p:sp>
      <p:sp>
        <p:nvSpPr>
          <p:cNvPr id="8" name="">
            <a:extLst>
              <a:ext uri="{FF2B5EF4-FFF2-40B4-BE49-F238E27FC236}">
                <ns2:creationId id="{12455772-755B-43DC-BAB0-FBE9BB6C27D5}"/>
                <adec:decorative val="1"/>
              </a:ext>
            </a:extLst>
          </p:cNvPr>
          <p:cNvSpPr>
            <a:spLocks noGrp="1"/>
          </p:cNvSpPr>
          <p:nvPr/>
        </p:nvSpPr>
        <p:spPr>
          <a:xfrm>
            <a:off x="4552950" y="2628900"/>
            <a:ext cx="781050" cy="781050"/>
          </a:xfrm>
          <a:prstGeom prst="octagon">
            <a:avLst/>
          </a:prstGeom>
          <a:solidFill>
            <a:srgbClr val="0D9488"/>
          </a:solidFill>
          <a:ln w="0">
            <a:noFill/>
            <a:prstDash val="solid"/>
          </a:ln>
        </p:spPr>
      </p:sp>
      <p:sp>
        <p:nvSpPr>
          <p:cNvPr id="9" name="">
            <a:extLst>
              <a:ext uri="{FF2B5EF4-FFF2-40B4-BE49-F238E27FC236}">
                <ns2:creationId id="{B0E6A110-3B3C-428F-A142-13B8A78BEA3C}"/>
              </a:ext>
            </a:extLst>
          </p:cNvPr>
          <p:cNvSpPr>
            <a:spLocks noGrp="1"/>
          </p:cNvSpPr>
          <p:nvPr/>
        </p:nvSpPr>
        <p:spPr>
          <a:xfrm>
            <a:off x="4724400" y="2828925"/>
            <a:ext cx="438150" cy="323850"/>
          </a:xfrm>
          <a:prstGeom prst="rect">
            <a:avLst/>
          </a:prstGeom>
          <a:noFill/>
          <a:ln w="0">
            <a:noFill/>
            <a:prstDash val="solid"/>
          </a:ln>
        </p:spPr>
        <p:txBody>
          <a:bodyPr wrap="square" lIns="0" tIns="0" rIns="0" bIns="0" anchor="t">
            <a:noAutofit/>
          </a:bodyPr>
          <a:lstStyle/>
          <a:p>
            <a:pPr algn="ctr">
              <a:defRPr sz="1950" b="1" i="0">
                <a:solidFill>
                  <a:srgbClr val="FFFFFF"/>
                </a:solidFill>
                <a:latin typeface="Calibri"/>
                <a:ea typeface="Calibri"/>
                <a:cs typeface="Calibri"/>
              </a:defRPr>
            </a:pPr>
            <a:r>
              <a:rPr sz="1950" b="1" i="0">
                <a:solidFill>
                  <a:srgbClr val="FFFFFF"/>
                </a:solidFill>
                <a:latin typeface="Calibri"/>
                <a:ea typeface="Calibri"/>
                <a:cs typeface="Calibri"/>
              </a:rPr>
              <a:t>2</a:t>
            </a:r>
          </a:p>
        </p:txBody>
      </p:sp>
      <p:sp>
        <p:nvSpPr>
          <p:cNvPr id="10" name="">
            <a:extLst>
              <a:ext uri="{FF2B5EF4-FFF2-40B4-BE49-F238E27FC236}">
                <ns2:creationId id="{0664B161-FD96-486D-9706-7E121C58EF3A}"/>
              </a:ext>
            </a:extLst>
          </p:cNvPr>
          <p:cNvSpPr>
            <a:spLocks noGrp="1"/>
          </p:cNvSpPr>
          <p:nvPr/>
        </p:nvSpPr>
        <p:spPr>
          <a:xfrm>
            <a:off x="5543550" y="2781300"/>
            <a:ext cx="2343150" cy="400050"/>
          </a:xfrm>
          <a:prstGeom prst="rect">
            <a:avLst/>
          </a:prstGeom>
          <a:noFill/>
          <a:ln w="0">
            <a:noFill/>
            <a:prstDash val="solid"/>
          </a:ln>
        </p:spPr>
        <p:txBody>
          <a:bodyPr wrap="square" lIns="0" tIns="0" rIns="0" bIns="0" anchor="ctr">
            <a:noAutofit/>
          </a:bodyPr>
          <a:lstStyle/>
          <a:p>
            <a:pPr algn="l">
              <a:defRPr sz="1725" b="1" i="0">
                <a:solidFill>
                  <a:srgbClr val="162B45"/>
                </a:solidFill>
                <a:latin typeface="Calibri"/>
                <a:ea typeface="Calibri"/>
                <a:cs typeface="Calibri"/>
              </a:defRPr>
            </a:pPr>
            <a:r>
              <a:rPr sz="1725" b="1" i="0">
                <a:solidFill>
                  <a:srgbClr val="162B45"/>
                </a:solidFill>
                <a:latin typeface="Calibri"/>
                <a:ea typeface="Calibri"/>
                <a:cs typeface="Calibri"/>
              </a:rPr>
              <a:t>WALES</a:t>
            </a:r>
          </a:p>
        </p:txBody>
      </p:sp>
      <p:sp>
        <p:nvSpPr>
          <p:cNvPr id="11" name="">
            <a:extLst>
              <a:ext uri="{FF2B5EF4-FFF2-40B4-BE49-F238E27FC236}">
                <ns2:creationId id="{9D51B31B-44FC-443B-A52A-B2ECBB3DC660}"/>
                <adec:decorative val="1"/>
              </a:ext>
            </a:extLst>
          </p:cNvPr>
          <p:cNvSpPr>
            <a:spLocks noGrp="1"/>
          </p:cNvSpPr>
          <p:nvPr/>
        </p:nvSpPr>
        <p:spPr>
          <a:xfrm>
            <a:off x="8286750" y="2628900"/>
            <a:ext cx="781050" cy="781050"/>
          </a:xfrm>
          <a:prstGeom prst="octagon">
            <a:avLst/>
          </a:prstGeom>
          <a:solidFill>
            <a:srgbClr val="8B5CF6"/>
          </a:solidFill>
          <a:ln w="0">
            <a:noFill/>
            <a:prstDash val="solid"/>
          </a:ln>
        </p:spPr>
      </p:sp>
      <p:sp>
        <p:nvSpPr>
          <p:cNvPr id="12" name="">
            <a:extLst>
              <a:ext uri="{FF2B5EF4-FFF2-40B4-BE49-F238E27FC236}">
                <ns2:creationId id="{75D3AB0E-E8FE-437F-BF53-810B6D0849ED}"/>
              </a:ext>
            </a:extLst>
          </p:cNvPr>
          <p:cNvSpPr>
            <a:spLocks noGrp="1"/>
          </p:cNvSpPr>
          <p:nvPr/>
        </p:nvSpPr>
        <p:spPr>
          <a:xfrm>
            <a:off x="8458200" y="2828925"/>
            <a:ext cx="438150" cy="323850"/>
          </a:xfrm>
          <a:prstGeom prst="rect">
            <a:avLst/>
          </a:prstGeom>
          <a:noFill/>
          <a:ln w="0">
            <a:noFill/>
            <a:prstDash val="solid"/>
          </a:ln>
        </p:spPr>
        <p:txBody>
          <a:bodyPr wrap="square" lIns="0" tIns="0" rIns="0" bIns="0" anchor="t">
            <a:noAutofit/>
          </a:bodyPr>
          <a:lstStyle/>
          <a:p>
            <a:pPr algn="ctr">
              <a:defRPr sz="1950" b="1" i="0">
                <a:solidFill>
                  <a:srgbClr val="FFFFFF"/>
                </a:solidFill>
                <a:latin typeface="Calibri"/>
                <a:ea typeface="Calibri"/>
                <a:cs typeface="Calibri"/>
              </a:defRPr>
            </a:pPr>
            <a:r>
              <a:rPr sz="1950" b="1" i="0">
                <a:solidFill>
                  <a:srgbClr val="FFFFFF"/>
                </a:solidFill>
                <a:latin typeface="Calibri"/>
                <a:ea typeface="Calibri"/>
                <a:cs typeface="Calibri"/>
              </a:rPr>
              <a:t>3</a:t>
            </a:r>
          </a:p>
        </p:txBody>
      </p:sp>
      <p:sp>
        <p:nvSpPr>
          <p:cNvPr id="13" name="">
            <a:extLst>
              <a:ext uri="{FF2B5EF4-FFF2-40B4-BE49-F238E27FC236}">
                <ns2:creationId id="{B8A78916-8D8B-496B-B0DF-587B9A6FFAD9}"/>
              </a:ext>
            </a:extLst>
          </p:cNvPr>
          <p:cNvSpPr>
            <a:spLocks noGrp="1"/>
          </p:cNvSpPr>
          <p:nvPr/>
        </p:nvSpPr>
        <p:spPr>
          <a:xfrm>
            <a:off x="9277350" y="2781300"/>
            <a:ext cx="2343150" cy="400050"/>
          </a:xfrm>
          <a:prstGeom prst="rect">
            <a:avLst/>
          </a:prstGeom>
          <a:noFill/>
          <a:ln w="0">
            <a:noFill/>
            <a:prstDash val="solid"/>
          </a:ln>
        </p:spPr>
        <p:txBody>
          <a:bodyPr wrap="square" lIns="0" tIns="0" rIns="0" bIns="0" anchor="ctr">
            <a:noAutofit/>
          </a:bodyPr>
          <a:lstStyle/>
          <a:p>
            <a:pPr algn="l">
              <a:defRPr sz="1725" b="1" i="0">
                <a:solidFill>
                  <a:srgbClr val="162B45"/>
                </a:solidFill>
                <a:latin typeface="Calibri"/>
                <a:ea typeface="Calibri"/>
                <a:cs typeface="Calibri"/>
              </a:defRPr>
            </a:pPr>
            <a:r>
              <a:rPr sz="1725" b="1" i="0">
                <a:solidFill>
                  <a:srgbClr val="162B45"/>
                </a:solidFill>
                <a:latin typeface="Calibri"/>
                <a:ea typeface="Calibri"/>
                <a:cs typeface="Calibri"/>
              </a:rPr>
              <a:t>NORTHERN IRELAND</a:t>
            </a:r>
          </a:p>
        </p:txBody>
      </p:sp>
      <p:sp>
        <p:nvSpPr>
          <p:cNvPr id="14" name="">
            <a:extLst>
              <a:ext uri="{FF2B5EF4-FFF2-40B4-BE49-F238E27FC236}">
                <ns2:creationId id="{2A0C6906-0F4F-4602-BA64-429F50C21B7F}"/>
                <adec:decorative val="1"/>
              </a:ext>
            </a:extLst>
          </p:cNvPr>
          <p:cNvSpPr>
            <a:spLocks noGrp="1"/>
          </p:cNvSpPr>
          <p:nvPr/>
        </p:nvSpPr>
        <p:spPr>
          <a:xfrm>
            <a:off x="819150" y="3829050"/>
            <a:ext cx="10420350" cy="0"/>
          </a:xfrm>
          <a:prstGeom prst="line">
            <a:avLst/>
          </a:prstGeom>
          <a:noFill/>
          <a:ln w="19050">
            <a:solidFill>
              <a:srgbClr val="D5E3E3"/>
            </a:solidFill>
            <a:prstDash val="solid"/>
          </a:ln>
        </p:spPr>
      </p:sp>
      <p:sp>
        <p:nvSpPr>
          <p:cNvPr id="15" name="">
            <a:extLst>
              <a:ext uri="{FF2B5EF4-FFF2-40B4-BE49-F238E27FC236}">
                <ns2:creationId id="{25E6F17E-5D10-42DB-A434-FCB57ADECE08}"/>
                <adec:decorative val="1"/>
              </a:ext>
            </a:extLst>
          </p:cNvPr>
          <p:cNvSpPr>
            <a:spLocks noGrp="1"/>
          </p:cNvSpPr>
          <p:nvPr/>
        </p:nvSpPr>
        <p:spPr>
          <a:xfrm>
            <a:off x="914400" y="4267200"/>
            <a:ext cx="95250" cy="95250"/>
          </a:xfrm>
          <a:prstGeom prst="ellipse">
            <a:avLst/>
          </a:prstGeom>
          <a:solidFill>
            <a:srgbClr val="3B82F6"/>
          </a:solidFill>
          <a:ln w="0">
            <a:noFill/>
            <a:prstDash val="solid"/>
          </a:ln>
        </p:spPr>
      </p:sp>
      <p:sp>
        <p:nvSpPr>
          <p:cNvPr id="16" name="">
            <a:extLst>
              <a:ext uri="{FF2B5EF4-FFF2-40B4-BE49-F238E27FC236}">
                <ns2:creationId id="{42995DA7-10B4-40D0-AE58-313E65A5BB57}"/>
              </a:ext>
            </a:extLst>
          </p:cNvPr>
          <p:cNvSpPr>
            <a:spLocks noGrp="1"/>
          </p:cNvSpPr>
          <p:nvPr/>
        </p:nvSpPr>
        <p:spPr>
          <a:xfrm>
            <a:off x="1162050" y="4171950"/>
            <a:ext cx="3048000" cy="400050"/>
          </a:xfrm>
          <a:prstGeom prst="rect">
            <a:avLst/>
          </a:prstGeom>
          <a:noFill/>
          <a:ln w="0">
            <a:noFill/>
            <a:prstDash val="solid"/>
          </a:ln>
        </p:spPr>
        <p:txBody>
          <a:bodyPr wrap="square" lIns="0" tIns="0" rIns="0" bIns="0" anchor="t">
            <a:noAutofit/>
          </a:bodyPr>
          <a:lstStyle/>
          <a:p>
            <a:pPr algn="l">
              <a:defRPr sz="1575" b="0" i="0">
                <a:solidFill>
                  <a:srgbClr val="162B45"/>
                </a:solidFill>
                <a:latin typeface="Calibri"/>
                <a:ea typeface="Calibri"/>
                <a:cs typeface="Calibri"/>
              </a:defRPr>
            </a:pPr>
            <a:r>
              <a:rPr sz="1575" b="0" i="0">
                <a:solidFill>
                  <a:srgbClr val="162B45"/>
                </a:solidFill>
                <a:latin typeface="Calibri"/>
                <a:ea typeface="Calibri"/>
                <a:cs typeface="Calibri"/>
              </a:rPr>
              <a:t>Documentary evidence</a:t>
            </a:r>
          </a:p>
        </p:txBody>
      </p:sp>
      <p:sp>
        <p:nvSpPr>
          <p:cNvPr id="17" name="">
            <a:extLst>
              <a:ext uri="{FF2B5EF4-FFF2-40B4-BE49-F238E27FC236}">
                <ns2:creationId id="{1A2D48FF-4B3F-4DE5-9139-96FB1E6699AE}"/>
                <adec:decorative val="1"/>
              </a:ext>
            </a:extLst>
          </p:cNvPr>
          <p:cNvSpPr>
            <a:spLocks noGrp="1"/>
          </p:cNvSpPr>
          <p:nvPr/>
        </p:nvSpPr>
        <p:spPr>
          <a:xfrm>
            <a:off x="4552950" y="4267200"/>
            <a:ext cx="95250" cy="95250"/>
          </a:xfrm>
          <a:prstGeom prst="ellipse">
            <a:avLst/>
          </a:prstGeom>
          <a:solidFill>
            <a:srgbClr val="06B6D4"/>
          </a:solidFill>
          <a:ln w="0">
            <a:noFill/>
            <a:prstDash val="solid"/>
          </a:ln>
        </p:spPr>
      </p:sp>
      <p:sp>
        <p:nvSpPr>
          <p:cNvPr id="18" name="">
            <a:extLst>
              <a:ext uri="{FF2B5EF4-FFF2-40B4-BE49-F238E27FC236}">
                <ns2:creationId id="{1BEF5365-0F3B-406E-9013-113EB7143804}"/>
              </a:ext>
            </a:extLst>
          </p:cNvPr>
          <p:cNvSpPr>
            <a:spLocks noGrp="1"/>
          </p:cNvSpPr>
          <p:nvPr/>
        </p:nvSpPr>
        <p:spPr>
          <a:xfrm>
            <a:off x="4800600" y="4171950"/>
            <a:ext cx="3048000" cy="400050"/>
          </a:xfrm>
          <a:prstGeom prst="rect">
            <a:avLst/>
          </a:prstGeom>
          <a:noFill/>
          <a:ln w="0">
            <a:noFill/>
            <a:prstDash val="solid"/>
          </a:ln>
        </p:spPr>
        <p:txBody>
          <a:bodyPr wrap="square" lIns="0" tIns="0" rIns="0" bIns="0" anchor="t">
            <a:noAutofit/>
          </a:bodyPr>
          <a:lstStyle/>
          <a:p>
            <a:pPr algn="l">
              <a:defRPr sz="1575" b="0" i="0">
                <a:solidFill>
                  <a:srgbClr val="162B45"/>
                </a:solidFill>
                <a:latin typeface="Calibri"/>
                <a:ea typeface="Calibri"/>
                <a:cs typeface="Calibri"/>
              </a:defRPr>
            </a:pPr>
            <a:r>
              <a:rPr sz="1575" b="0" i="0">
                <a:solidFill>
                  <a:srgbClr val="162B45"/>
                </a:solidFill>
                <a:latin typeface="Calibri"/>
                <a:ea typeface="Calibri"/>
                <a:cs typeface="Calibri"/>
              </a:rPr>
              <a:t>Stakeholder interviews</a:t>
            </a:r>
          </a:p>
        </p:txBody>
      </p:sp>
      <p:sp>
        <p:nvSpPr>
          <p:cNvPr id="19" name="">
            <a:extLst>
              <a:ext uri="{FF2B5EF4-FFF2-40B4-BE49-F238E27FC236}">
                <ns2:creationId id="{CD6E8440-7810-4C33-8B83-02B0B42D2AE2}"/>
                <adec:decorative val="1"/>
              </a:ext>
            </a:extLst>
          </p:cNvPr>
          <p:cNvSpPr>
            <a:spLocks noGrp="1"/>
          </p:cNvSpPr>
          <p:nvPr/>
        </p:nvSpPr>
        <p:spPr>
          <a:xfrm>
            <a:off x="8191500" y="4267200"/>
            <a:ext cx="95250" cy="95250"/>
          </a:xfrm>
          <a:prstGeom prst="ellipse">
            <a:avLst/>
          </a:prstGeom>
          <a:solidFill>
            <a:srgbClr val="6366F1"/>
          </a:solidFill>
          <a:ln w="0">
            <a:noFill/>
            <a:prstDash val="solid"/>
          </a:ln>
        </p:spPr>
      </p:sp>
      <p:sp>
        <p:nvSpPr>
          <p:cNvPr id="20" name="">
            <a:extLst>
              <a:ext uri="{FF2B5EF4-FFF2-40B4-BE49-F238E27FC236}">
                <ns2:creationId id="{B5FB889C-3935-4E53-A872-3DB6015FB1F3}"/>
              </a:ext>
            </a:extLst>
          </p:cNvPr>
          <p:cNvSpPr>
            <a:spLocks noGrp="1"/>
          </p:cNvSpPr>
          <p:nvPr/>
        </p:nvSpPr>
        <p:spPr>
          <a:xfrm>
            <a:off x="8439150" y="4171950"/>
            <a:ext cx="3048000" cy="400050"/>
          </a:xfrm>
          <a:prstGeom prst="rect">
            <a:avLst/>
          </a:prstGeom>
          <a:noFill/>
          <a:ln w="0">
            <a:noFill/>
            <a:prstDash val="solid"/>
          </a:ln>
        </p:spPr>
        <p:txBody>
          <a:bodyPr wrap="square" lIns="0" tIns="0" rIns="0" bIns="0" anchor="t">
            <a:noAutofit/>
          </a:bodyPr>
          <a:lstStyle/>
          <a:p>
            <a:pPr algn="l">
              <a:defRPr sz="1575" b="0" i="0">
                <a:solidFill>
                  <a:srgbClr val="162B45"/>
                </a:solidFill>
                <a:latin typeface="Calibri"/>
                <a:ea typeface="Calibri"/>
                <a:cs typeface="Calibri"/>
              </a:defRPr>
            </a:pPr>
            <a:r>
              <a:rPr sz="1575" b="0" i="0">
                <a:solidFill>
                  <a:srgbClr val="162B45"/>
                </a:solidFill>
                <a:latin typeface="Calibri"/>
                <a:ea typeface="Calibri"/>
                <a:cs typeface="Calibri"/>
              </a:rPr>
              <a:t>National workshops</a:t>
            </a:r>
          </a:p>
        </p:txBody>
      </p:sp>
      <p:sp>
        <p:nvSpPr>
          <p:cNvPr id="21" name="">
            <a:extLst>
              <a:ext uri="{FF2B5EF4-FFF2-40B4-BE49-F238E27FC236}">
                <ns2:creationId id="{C1B4B59A-41F4-4638-9236-28BD833612A6}"/>
                <adec:decorative val="1"/>
              </a:ext>
            </a:extLst>
          </p:cNvPr>
          <p:cNvSpPr>
            <a:spLocks noGrp="1"/>
          </p:cNvSpPr>
          <p:nvPr/>
        </p:nvSpPr>
        <p:spPr>
          <a:xfrm>
            <a:off x="914400" y="4876800"/>
            <a:ext cx="95250" cy="95250"/>
          </a:xfrm>
          <a:prstGeom prst="ellipse">
            <a:avLst/>
          </a:prstGeom>
          <a:solidFill>
            <a:srgbClr val="8B5CF6"/>
          </a:solidFill>
          <a:ln w="0">
            <a:noFill/>
            <a:prstDash val="solid"/>
          </a:ln>
        </p:spPr>
      </p:sp>
      <p:sp>
        <p:nvSpPr>
          <p:cNvPr id="22" name="">
            <a:extLst>
              <a:ext uri="{FF2B5EF4-FFF2-40B4-BE49-F238E27FC236}">
                <ns2:creationId id="{D7CADB01-35D9-4507-99B7-35227BAA62CF}"/>
              </a:ext>
            </a:extLst>
          </p:cNvPr>
          <p:cNvSpPr>
            <a:spLocks noGrp="1"/>
          </p:cNvSpPr>
          <p:nvPr/>
        </p:nvSpPr>
        <p:spPr>
          <a:xfrm>
            <a:off x="1162050" y="4781550"/>
            <a:ext cx="3048000" cy="400050"/>
          </a:xfrm>
          <a:prstGeom prst="rect">
            <a:avLst/>
          </a:prstGeom>
          <a:noFill/>
          <a:ln w="0">
            <a:noFill/>
            <a:prstDash val="solid"/>
          </a:ln>
        </p:spPr>
        <p:txBody>
          <a:bodyPr wrap="square" lIns="0" tIns="0" rIns="0" bIns="0" anchor="t">
            <a:noAutofit/>
          </a:bodyPr>
          <a:lstStyle/>
          <a:p>
            <a:pPr algn="l">
              <a:defRPr sz="1575" b="0" i="0">
                <a:solidFill>
                  <a:srgbClr val="162B45"/>
                </a:solidFill>
                <a:latin typeface="Calibri"/>
                <a:ea typeface="Calibri"/>
                <a:cs typeface="Calibri"/>
              </a:defRPr>
            </a:pPr>
            <a:r>
              <a:rPr sz="1575" b="0" i="0">
                <a:solidFill>
                  <a:srgbClr val="162B45"/>
                </a:solidFill>
                <a:latin typeface="Calibri"/>
                <a:ea typeface="Calibri"/>
                <a:cs typeface="Calibri"/>
              </a:rPr>
              <a:t>Structured Right of Reply</a:t>
            </a:r>
          </a:p>
        </p:txBody>
      </p:sp>
      <p:sp>
        <p:nvSpPr>
          <p:cNvPr id="23" name="">
            <a:extLst>
              <a:ext uri="{FF2B5EF4-FFF2-40B4-BE49-F238E27FC236}">
                <ns2:creationId id="{37891AAB-2BC4-4397-AD52-14FD55C875D6}"/>
                <adec:decorative val="1"/>
              </a:ext>
            </a:extLst>
          </p:cNvPr>
          <p:cNvSpPr>
            <a:spLocks noGrp="1"/>
          </p:cNvSpPr>
          <p:nvPr/>
        </p:nvSpPr>
        <p:spPr>
          <a:xfrm>
            <a:off x="4552950" y="4876800"/>
            <a:ext cx="95250" cy="95250"/>
          </a:xfrm>
          <a:prstGeom prst="ellipse">
            <a:avLst/>
          </a:prstGeom>
          <a:solidFill>
            <a:srgbClr val="10B981"/>
          </a:solidFill>
          <a:ln w="0">
            <a:noFill/>
            <a:prstDash val="solid"/>
          </a:ln>
        </p:spPr>
      </p:sp>
      <p:sp>
        <p:nvSpPr>
          <p:cNvPr id="24" name="">
            <a:extLst>
              <a:ext uri="{FF2B5EF4-FFF2-40B4-BE49-F238E27FC236}">
                <ns2:creationId id="{9416FC76-1539-4EFD-A827-6A77CF177F0C}"/>
              </a:ext>
            </a:extLst>
          </p:cNvPr>
          <p:cNvSpPr>
            <a:spLocks noGrp="1"/>
          </p:cNvSpPr>
          <p:nvPr/>
        </p:nvSpPr>
        <p:spPr>
          <a:xfrm>
            <a:off x="4800600" y="4781550"/>
            <a:ext cx="3048000" cy="400050"/>
          </a:xfrm>
          <a:prstGeom prst="rect">
            <a:avLst/>
          </a:prstGeom>
          <a:noFill/>
          <a:ln w="0">
            <a:noFill/>
            <a:prstDash val="solid"/>
          </a:ln>
        </p:spPr>
        <p:txBody>
          <a:bodyPr wrap="square" lIns="0" tIns="0" rIns="0" bIns="0" anchor="t">
            <a:noAutofit/>
          </a:bodyPr>
          <a:lstStyle/>
          <a:p>
            <a:pPr algn="l">
              <a:defRPr sz="1575" b="0" i="0">
                <a:solidFill>
                  <a:srgbClr val="162B45"/>
                </a:solidFill>
                <a:latin typeface="Calibri"/>
                <a:ea typeface="Calibri"/>
                <a:cs typeface="Calibri"/>
              </a:defRPr>
            </a:pPr>
            <a:r>
              <a:rPr sz="1575" b="0" i="0">
                <a:solidFill>
                  <a:srgbClr val="162B45"/>
                </a:solidFill>
                <a:latin typeface="Calibri"/>
                <a:ea typeface="Calibri"/>
                <a:cs typeface="Calibri"/>
              </a:rPr>
              <a:t>Cross-nation calibration</a:t>
            </a:r>
          </a:p>
        </p:txBody>
      </p:sp>
      <p:sp>
        <p:nvSpPr>
          <p:cNvPr id="25" name="">
            <a:extLst>
              <a:ext uri="{FF2B5EF4-FFF2-40B4-BE49-F238E27FC236}">
                <ns2:creationId id="{47FAF1C8-0D18-4DB9-B16C-1BFB41357611}"/>
                <adec:decorative val="1"/>
              </a:ext>
            </a:extLst>
          </p:cNvPr>
          <p:cNvSpPr>
            <a:spLocks noGrp="1"/>
          </p:cNvSpPr>
          <p:nvPr/>
        </p:nvSpPr>
        <p:spPr>
          <a:xfrm>
            <a:off x="8191500" y="4876800"/>
            <a:ext cx="95250" cy="95250"/>
          </a:xfrm>
          <a:prstGeom prst="ellipse">
            <a:avLst/>
          </a:prstGeom>
          <a:solidFill>
            <a:srgbClr val="F59E0B"/>
          </a:solidFill>
          <a:ln w="0">
            <a:noFill/>
            <a:prstDash val="solid"/>
          </a:ln>
        </p:spPr>
      </p:sp>
      <p:sp>
        <p:nvSpPr>
          <p:cNvPr id="26" name="">
            <a:extLst>
              <a:ext uri="{FF2B5EF4-FFF2-40B4-BE49-F238E27FC236}">
                <ns2:creationId id="{8C39D7AD-5AF3-4B85-8F4E-B52935B59731}"/>
              </a:ext>
            </a:extLst>
          </p:cNvPr>
          <p:cNvSpPr>
            <a:spLocks noGrp="1"/>
          </p:cNvSpPr>
          <p:nvPr/>
        </p:nvSpPr>
        <p:spPr>
          <a:xfrm>
            <a:off x="8439150" y="4781550"/>
            <a:ext cx="3048000" cy="400050"/>
          </a:xfrm>
          <a:prstGeom prst="rect">
            <a:avLst/>
          </a:prstGeom>
          <a:noFill/>
          <a:ln w="0">
            <a:noFill/>
            <a:prstDash val="solid"/>
          </a:ln>
        </p:spPr>
        <p:txBody>
          <a:bodyPr wrap="square" lIns="0" tIns="0" rIns="0" bIns="0" anchor="t">
            <a:noAutofit/>
          </a:bodyPr>
          <a:lstStyle/>
          <a:p>
            <a:pPr algn="l">
              <a:defRPr sz="1575" b="0" i="0">
                <a:solidFill>
                  <a:srgbClr val="162B45"/>
                </a:solidFill>
                <a:latin typeface="Calibri"/>
                <a:ea typeface="Calibri"/>
                <a:cs typeface="Calibri"/>
              </a:defRPr>
            </a:pPr>
            <a:r>
              <a:rPr sz="1575" b="0" i="0">
                <a:solidFill>
                  <a:srgbClr val="162B45"/>
                </a:solidFill>
                <a:latin typeface="Calibri"/>
                <a:ea typeface="Calibri"/>
                <a:cs typeface="Calibri"/>
              </a:rPr>
              <a:t>Two research use-case stress tests</a:t>
            </a:r>
          </a:p>
        </p:txBody>
      </p:sp>
      <p:sp>
        <p:nvSpPr>
          <p:cNvPr id="27" name="">
            <a:extLst>
              <a:ext uri="{FF2B5EF4-FFF2-40B4-BE49-F238E27FC236}">
                <ns2:creationId id="{46C4A4C2-3218-44C2-8C43-5CE896AD63C9}"/>
              </a:ext>
            </a:extLst>
          </p:cNvPr>
          <p:cNvSpPr>
            <a:spLocks noGrp="1"/>
          </p:cNvSpPr>
          <p:nvPr/>
        </p:nvSpPr>
        <p:spPr>
          <a:xfrm>
            <a:off x="914400" y="5657850"/>
            <a:ext cx="10363200" cy="361950"/>
          </a:xfrm>
          <a:prstGeom prst="rect">
            <a:avLst/>
          </a:prstGeom>
          <a:noFill/>
          <a:ln w="0">
            <a:noFill/>
            <a:prstDash val="solid"/>
          </a:ln>
        </p:spPr>
        <p:txBody>
          <a:bodyPr wrap="square" lIns="0" tIns="0" rIns="0" bIns="0" anchor="t">
            <a:noAutofit/>
          </a:bodyPr>
          <a:lstStyle/>
          <a:p>
            <a:pPr algn="ctr">
              <a:defRPr sz="1650" b="1" i="0">
                <a:solidFill>
                  <a:srgbClr val="115E59"/>
                </a:solidFill>
                <a:latin typeface="Calibri"/>
                <a:ea typeface="Calibri"/>
                <a:cs typeface="Calibri"/>
              </a:defRPr>
            </a:pPr>
            <a:r>
              <a:rPr sz="1650" b="1" i="0">
                <a:solidFill>
                  <a:srgbClr val="115E59"/>
                </a:solidFill>
                <a:latin typeface="Calibri"/>
                <a:ea typeface="Calibri"/>
                <a:cs typeface="Calibri"/>
              </a:rPr>
              <a:t>The purpose was a consistent, decision-useful view—not a national league table.</a:t>
            </a:r>
          </a:p>
        </p:txBody>
      </p:sp>
      <p:sp>
        <p:nvSpPr>
          <p:cNvPr id="28" name="">
            <a:extLst>
              <a:ext uri="{FF2B5EF4-FFF2-40B4-BE49-F238E27FC236}">
                <ns2:creationId id="{AD5C01D8-96DF-4F8B-85D7-174AE8CE4A14}"/>
                <adec:decorative val="1"/>
              </a:ext>
            </a:extLst>
          </p:cNvPr>
          <p:cNvSpPr>
            <a:spLocks noGrp="1"/>
          </p:cNvSpPr>
          <p:nvPr/>
        </p:nvSpPr>
        <p:spPr>
          <a:xfrm>
            <a:off x="552450" y="6419850"/>
            <a:ext cx="11087100" cy="0"/>
          </a:xfrm>
          <a:prstGeom prst="line">
            <a:avLst/>
          </a:prstGeom>
          <a:noFill/>
          <a:ln w="9525">
            <a:solidFill>
              <a:srgbClr val="D5E3E3"/>
            </a:solidFill>
            <a:prstDash val="solid"/>
          </a:ln>
        </p:spPr>
      </p:sp>
      <p:sp>
        <p:nvSpPr>
          <p:cNvPr id="29" name="">
            <a:extLst>
              <a:ext uri="{FF2B5EF4-FFF2-40B4-BE49-F238E27FC236}">
                <ns2:creationId id="{3554C7D5-CACB-4BBB-BD00-B348F4C29443}"/>
              </a:ext>
            </a:extLst>
          </p:cNvPr>
          <p:cNvSpPr>
            <a:spLocks noGrp="1"/>
          </p:cNvSpPr>
          <p:nvPr/>
        </p:nvSpPr>
        <p:spPr>
          <a:xfrm>
            <a:off x="552450" y="6496050"/>
            <a:ext cx="2952750" cy="190500"/>
          </a:xfrm>
          <a:prstGeom prst="rect">
            <a:avLst/>
          </a:prstGeom>
          <a:noFill/>
          <a:ln w="0">
            <a:noFill/>
            <a:prstDash val="solid"/>
          </a:ln>
        </p:spPr>
        <p:txBody>
          <a:bodyPr wrap="square" lIns="0" tIns="0" rIns="0" bIns="0" anchor="ctr">
            <a:noAutofit/>
          </a:bodyPr>
          <a:lstStyle/>
          <a:p>
            <a:pPr algn="l">
              <a:defRPr sz="900" b="0" i="0">
                <a:solidFill>
                  <a:srgbClr val="5F7187"/>
                </a:solidFill>
                <a:latin typeface="Calibri"/>
                <a:ea typeface="Calibri"/>
                <a:cs typeface="Calibri"/>
              </a:defRPr>
            </a:pPr>
            <a:r>
              <a:rPr sz="900" b="0" i="0">
                <a:solidFill>
                  <a:srgbClr val="5F7187"/>
                </a:solidFill>
                <a:latin typeface="Calibri"/>
                <a:ea typeface="Calibri"/>
                <a:cs typeface="Calibri"/>
              </a:rPr>
              <a:t>HDRL v1.0.1  •  Kit v1.1.0  •  30 Jul 2026</a:t>
            </a:r>
          </a:p>
        </p:txBody>
      </p:sp>
      <p:sp>
        <p:nvSpPr>
          <p:cNvPr id="30" name="">
            <a:extLst>
              <a:ext uri="{FF2B5EF4-FFF2-40B4-BE49-F238E27FC236}">
                <ns2:creationId id="{42627A48-7256-40C9-A63F-B36041170F1B}"/>
              </a:ext>
            </a:extLst>
          </p:cNvPr>
          <p:cNvSpPr>
            <a:spLocks noGrp="1"/>
          </p:cNvSpPr>
          <p:nvPr/>
        </p:nvSpPr>
        <p:spPr>
          <a:xfrm>
            <a:off x="3524250" y="6496050"/>
            <a:ext cx="6096000" cy="190500"/>
          </a:xfrm>
          <a:prstGeom prst="rect">
            <a:avLst/>
          </a:prstGeom>
          <a:noFill/>
          <a:ln w="0">
            <a:noFill/>
            <a:prstDash val="solid"/>
          </a:ln>
        </p:spPr>
        <p:txBody>
          <a:bodyPr wrap="square" lIns="0" tIns="0" rIns="0" bIns="0" anchor="ctr">
            <a:noAutofit/>
          </a:bodyPr>
          <a:lstStyle/>
          <a:p>
            <a:pPr algn="ctr">
              <a:defRPr sz="825" b="0" i="0">
                <a:solidFill>
                  <a:srgbClr val="5F7187"/>
                </a:solidFill>
                <a:latin typeface="Calibri"/>
                <a:ea typeface="Calibri"/>
                <a:cs typeface="Calibri"/>
              </a:defRPr>
            </a:pPr>
            <a:r>
              <a:rPr sz="825" b="0" i="0">
                <a:solidFill>
                  <a:srgbClr val="5F7187"/>
                </a:solidFill>
                <a:latin typeface="Calibri"/>
                <a:ea typeface="Calibri"/>
                <a:cs typeface="Calibri"/>
              </a:rPr>
              <a:t>RDS: commissioner &amp; IP owner  •  OPL Advisory: originator &amp; developer  •  </a:t>
            </a:r>
            <a:r>
              <a:rPr sz="825" b="0" i="0">
                <a:solidFill>
                  <a:srgbClr val="5F7187"/>
                </a:solidFill>
                <a:latin typeface="Calibri"/>
                <a:ea typeface="Calibri"/>
                <a:cs typeface="Calibri"/>
                <a:hlinkClick r:id="R77a11ec0899f4925" tooltip="Read the Creative Commons Attribution 4.0 licence"/>
              </a:rPr>
              <a:t>CC BY 4.0</a:t>
            </a:r>
          </a:p>
        </p:txBody>
      </p:sp>
      <p:sp>
        <p:nvSpPr>
          <p:cNvPr id="31" name="">
            <a:extLst>
              <a:ext uri="{FF2B5EF4-FFF2-40B4-BE49-F238E27FC236}">
                <ns2:creationId id="{DF67C20A-26BC-4498-847D-3857EDF8EE45}"/>
              </a:ext>
            </a:extLst>
          </p:cNvPr>
          <p:cNvSpPr>
            <a:spLocks noGrp="1"/>
          </p:cNvSpPr>
          <p:nvPr/>
        </p:nvSpPr>
        <p:spPr>
          <a:xfrm>
            <a:off x="9048750" y="6496050"/>
            <a:ext cx="2590800" cy="190500"/>
          </a:xfrm>
          <a:prstGeom prst="rect">
            <a:avLst/>
          </a:prstGeom>
          <a:noFill/>
          <a:ln w="0">
            <a:noFill/>
            <a:prstDash val="solid"/>
          </a:ln>
        </p:spPr>
        <p:txBody>
          <a:bodyPr wrap="square" lIns="0" tIns="0" rIns="0" bIns="0" anchor="ctr">
            <a:noAutofit/>
          </a:bodyPr>
          <a:lstStyle/>
          <a:p>
            <a:pPr algn="r">
              <a:defRPr sz="900" b="0" i="0">
                <a:solidFill>
                  <a:srgbClr val="5F7187"/>
                </a:solidFill>
                <a:latin typeface="Calibri"/>
                <a:ea typeface="Calibri"/>
                <a:cs typeface="Calibri"/>
              </a:defRPr>
            </a:pPr>
            <a:r>
              <a:rPr sz="900" b="0" i="0">
                <a:solidFill>
                  <a:srgbClr val="5F7187"/>
                </a:solidFill>
                <a:latin typeface="Calibri"/>
                <a:ea typeface="Calibri"/>
                <a:cs typeface="Calibri"/>
                <a:hlinkClick r:id="R8f08d6a2eb5d49ef" tooltip="Open the HDRL Framework website"/>
              </a:rPr>
              <a:t>hdrlframework.org</a:t>
            </a:r>
            <a:r>
              <a:rPr sz="900" b="0" i="0">
                <a:solidFill>
                  <a:srgbClr val="5F7187"/>
                </a:solidFill>
                <a:latin typeface="Calibri"/>
                <a:ea typeface="Calibri"/>
                <a:cs typeface="Calibri"/>
              </a:rPr>
              <a:t>  •  14</a:t>
            </a:r>
          </a:p>
        </p:txBody>
      </p:sp>
    </p:spTree>
    <p:extLst>
      <p:ext uri="{BB962C8B-B14F-4D97-AF65-F5344CB8AC3E}">
        <ns5:creationId val="418460314"/>
      </p:ext>
    </p:extLst>
  </p:cSld>
</p:sld>
</file>

<file path=ppt/slides/slide15.xml><?xml version="1.0" encoding="utf-8"?>
<p:sld xmlns:a="http://schemas.openxmlformats.org/drawingml/2006/main" xmlns:adec="http://schemas.microsoft.com/office/drawing/2017/decorative" xmlns:ns2="http://schemas.microsoft.com/office/drawing/2014/main" xmlns:ns5="http://schemas.microsoft.com/office/powerpoint/2010/main" xmlns:p="http://schemas.openxmlformats.org/presentationml/2006/main" xmlns:r="http://schemas.openxmlformats.org/officeDocument/2006/relationships">
  <p:cSld>
    <p:bg>
      <p:bgPr>
        <a:solidFill>
          <a:srgbClr val="17395B"/>
        </a:solidFill>
      </p:bgPr>
    </p:bg>
    <p:spTree>
      <p:nvGrpSpPr>
        <p:cNvPr id="1" name=""/>
        <p:cNvGrpSpPr/>
        <p:nvPr/>
      </p:nvGrpSpPr>
      <p:grpSpPr>
        <a:xfrm/>
      </p:grpSpPr>
      <p:sp>
        <p:nvSpPr>
          <p:cNvPr id="29" name="hdrl-mini-mark">
            <a:extLst>
              <a:ext uri="{FF2B5EF4-FFF2-40B4-BE49-F238E27FC236}">
                <ns2:creationId id="{9D14BAE0-16EE-454A-89D8-A61CD04C95B7}"/>
                <adec:decorative val="1"/>
              </a:ext>
            </a:extLst>
          </p:cNvPr>
          <p:cNvSpPr>
            <a:spLocks noGrp="1"/>
          </p:cNvSpPr>
          <p:nvPr/>
        </p:nvSpPr>
        <p:spPr>
          <a:xfrm>
            <a:off x="552450" y="361950"/>
            <a:ext cx="514350" cy="514350"/>
          </a:xfrm>
          <a:prstGeom prst="octagon">
            <a:avLst/>
          </a:prstGeom>
          <a:solidFill>
            <a:srgbClr val="FFFFFF"/>
          </a:solidFill>
          <a:ln w="0">
            <a:noFill/>
            <a:prstDash val="solid"/>
          </a:ln>
        </p:spPr>
      </p:sp>
      <p:sp>
        <p:nvSpPr>
          <p:cNvPr id="2" name="hdrl-mini-text">
            <a:extLst>
              <a:ext uri="{FF2B5EF4-FFF2-40B4-BE49-F238E27FC236}">
                <ns2:creationId id="{46A39525-AF90-4ABB-8565-8CA62DA94A3F}"/>
                <adec:decorative val="1"/>
              </a:ext>
            </a:extLst>
          </p:cNvPr>
          <p:cNvSpPr>
            <a:spLocks noGrp="1"/>
          </p:cNvSpPr>
          <p:nvPr/>
        </p:nvSpPr>
        <p:spPr>
          <a:xfrm>
            <a:off x="581025" y="504825"/>
            <a:ext cx="476250" cy="209550"/>
          </a:xfrm>
          <a:prstGeom prst="rect">
            <a:avLst/>
          </a:prstGeom>
          <a:noFill/>
          <a:ln w="0">
            <a:noFill/>
            <a:prstDash val="solid"/>
          </a:ln>
        </p:spPr>
        <p:txBody>
          <a:bodyPr wrap="square" lIns="0" tIns="0" rIns="0" bIns="0" anchor="ctr">
            <a:noAutofit/>
          </a:bodyPr>
          <a:lstStyle/>
          <a:p>
            <a:pPr algn="ctr">
              <a:defRPr sz="750" b="1" i="0">
                <a:solidFill>
                  <a:srgbClr val="0F766E"/>
                </a:solidFill>
                <a:latin typeface="Calibri"/>
                <a:ea typeface="Calibri"/>
                <a:cs typeface="Calibri"/>
              </a:defRPr>
            </a:pPr>
            <a:r>
              <a:rPr sz="750" b="1" i="0">
                <a:solidFill>
                  <a:srgbClr val="0F766E"/>
                </a:solidFill>
                <a:latin typeface="Calibri"/>
                <a:ea typeface="Calibri"/>
                <a:cs typeface="Calibri"/>
              </a:rPr>
              <a:t>HDRL</a:t>
            </a:r>
          </a:p>
        </p:txBody>
      </p:sp>
      <p:sp>
        <p:nvSpPr>
          <p:cNvPr id="3" name="brand-label">
            <a:extLst>
              <a:ext uri="{FF2B5EF4-FFF2-40B4-BE49-F238E27FC236}">
                <ns2:creationId id="{F729DDE1-980C-408A-ADAC-B96C5FA8E67B}"/>
                <adec:decorative val="1"/>
              </a:ext>
            </a:extLst>
          </p:cNvPr>
          <p:cNvSpPr>
            <a:spLocks noGrp="1"/>
          </p:cNvSpPr>
          <p:nvPr/>
        </p:nvSpPr>
        <p:spPr>
          <a:xfrm>
            <a:off x="1257300" y="495300"/>
            <a:ext cx="4572000" cy="190500"/>
          </a:xfrm>
          <a:prstGeom prst="rect">
            <a:avLst/>
          </a:prstGeom>
          <a:noFill/>
          <a:ln w="0">
            <a:noFill/>
            <a:prstDash val="solid"/>
          </a:ln>
        </p:spPr>
        <p:txBody>
          <a:bodyPr wrap="square" lIns="0" tIns="0" rIns="0" bIns="0" anchor="ctr">
            <a:noAutofit/>
          </a:bodyPr>
          <a:lstStyle/>
          <a:p>
            <a:pPr algn="l">
              <a:defRPr sz="1200" b="1" i="0">
                <a:solidFill>
                  <a:srgbClr val="FFFFFF"/>
                </a:solidFill>
                <a:latin typeface="Calibri"/>
                <a:ea typeface="Calibri"/>
                <a:cs typeface="Calibri"/>
              </a:defRPr>
            </a:pPr>
            <a:r>
              <a:rPr sz="1200" b="1" i="0">
                <a:solidFill>
                  <a:srgbClr val="FFFFFF"/>
                </a:solidFill>
                <a:latin typeface="Calibri"/>
                <a:ea typeface="Calibri"/>
                <a:cs typeface="Calibri"/>
              </a:rPr>
              <a:t>HEALTH DATA READINESS LEVEL FRAMEWORK</a:t>
            </a:r>
          </a:p>
        </p:txBody>
      </p:sp>
      <p:sp>
        <p:nvSpPr>
          <p:cNvPr id="4" name="slide-title" title="Formative use showed practical value—not validation" descr="Slide title: Formative use showed practical value—not validation">
            <a:extLst>
              <a:ext uri="{FF2B5EF4-FFF2-40B4-BE49-F238E27FC236}">
                <ns2:creationId id="{1C0EA1D3-C03A-4C5A-97B5-EAC3290F8370}"/>
              </a:ext>
            </a:extLst>
          </p:cNvPr>
          <p:cNvSpPr>
            <a:spLocks noGrp="1"/>
          </p:cNvSpPr>
          <p:nvPr>
            <p:ph type="title"/>
          </p:nvPr>
        </p:nvSpPr>
        <p:spPr>
          <a:xfrm>
            <a:off x="666750" y="1104900"/>
            <a:ext cx="10858500" cy="990600"/>
          </a:xfrm>
          <a:prstGeom prst="rect">
            <a:avLst/>
          </a:prstGeom>
          <a:noFill/>
          <a:ln w="0">
            <a:noFill/>
            <a:prstDash val="solid"/>
          </a:ln>
        </p:spPr>
        <p:txBody>
          <a:bodyPr wrap="square" lIns="0" tIns="0" rIns="0" bIns="0" anchor="t">
            <a:noAutofit/>
          </a:bodyPr>
          <a:lstStyle/>
          <a:p>
            <a:pPr algn="l">
              <a:defRPr sz="3675" b="1" i="0">
                <a:solidFill>
                  <a:srgbClr val="FFFFFF"/>
                </a:solidFill>
                <a:latin typeface="Calibri"/>
                <a:ea typeface="Calibri"/>
                <a:cs typeface="Calibri"/>
              </a:defRPr>
            </a:pPr>
            <a:r>
              <a:rPr sz="3675" b="1" i="0">
                <a:solidFill>
                  <a:srgbClr val="FFFFFF"/>
                </a:solidFill>
                <a:latin typeface="Calibri"/>
                <a:ea typeface="Calibri"/>
                <a:cs typeface="Calibri"/>
              </a:rPr>
              <a:t>Formative use showed practical value—not validation</a:t>
            </a:r>
          </a:p>
        </p:txBody>
      </p:sp>
      <p:sp>
        <p:nvSpPr>
          <p:cNvPr id="5" name="">
            <a:extLst>
              <a:ext uri="{FF2B5EF4-FFF2-40B4-BE49-F238E27FC236}">
                <ns2:creationId id="{2AC4BBC2-EAC0-4250-8122-644BE800FE63}"/>
              </a:ext>
            </a:extLst>
          </p:cNvPr>
          <p:cNvSpPr>
            <a:spLocks noGrp="1"/>
          </p:cNvSpPr>
          <p:nvPr/>
        </p:nvSpPr>
        <p:spPr>
          <a:xfrm>
            <a:off x="723900" y="2419350"/>
            <a:ext cx="4953000" cy="342900"/>
          </a:xfrm>
          <a:prstGeom prst="rect">
            <a:avLst/>
          </a:prstGeom>
          <a:noFill/>
          <a:ln w="0">
            <a:noFill/>
            <a:prstDash val="solid"/>
          </a:ln>
        </p:spPr>
        <p:txBody>
          <a:bodyPr wrap="square" lIns="0" tIns="0" rIns="0" bIns="0" anchor="t">
            <a:noAutofit/>
          </a:bodyPr>
          <a:lstStyle/>
          <a:p>
            <a:pPr algn="l">
              <a:defRPr sz="1725" b="1" i="0">
                <a:solidFill>
                  <a:srgbClr val="A7E6DB"/>
                </a:solidFill>
                <a:latin typeface="Calibri"/>
                <a:ea typeface="Calibri"/>
                <a:cs typeface="Calibri"/>
              </a:defRPr>
            </a:pPr>
            <a:r>
              <a:rPr sz="1725" b="1" i="0">
                <a:solidFill>
                  <a:srgbClr val="A7E6DB"/>
                </a:solidFill>
                <a:latin typeface="Calibri"/>
                <a:ea typeface="Calibri"/>
                <a:cs typeface="Calibri"/>
              </a:rPr>
              <a:t>THE APPLICATION SHOWED HDRL CAN</a:t>
            </a:r>
          </a:p>
        </p:txBody>
      </p:sp>
      <p:sp>
        <p:nvSpPr>
          <p:cNvPr id="6" name="">
            <a:extLst>
              <a:ext uri="{FF2B5EF4-FFF2-40B4-BE49-F238E27FC236}">
                <ns2:creationId id="{356B05D4-3FAC-4A70-93F3-3F22CD599922}"/>
              </a:ext>
            </a:extLst>
          </p:cNvPr>
          <p:cNvSpPr>
            <a:spLocks noGrp="1"/>
          </p:cNvSpPr>
          <p:nvPr/>
        </p:nvSpPr>
        <p:spPr>
          <a:xfrm>
            <a:off x="6572250" y="2419350"/>
            <a:ext cx="4667250" cy="342900"/>
          </a:xfrm>
          <a:prstGeom prst="rect">
            <a:avLst/>
          </a:prstGeom>
          <a:noFill/>
          <a:ln w="0">
            <a:noFill/>
            <a:prstDash val="solid"/>
          </a:ln>
        </p:spPr>
        <p:txBody>
          <a:bodyPr wrap="square" lIns="0" tIns="0" rIns="0" bIns="0" anchor="t">
            <a:noAutofit/>
          </a:bodyPr>
          <a:lstStyle/>
          <a:p>
            <a:pPr algn="l">
              <a:defRPr sz="1725" b="1" i="0">
                <a:solidFill>
                  <a:srgbClr val="FF9FB2"/>
                </a:solidFill>
                <a:latin typeface="Calibri"/>
                <a:ea typeface="Calibri"/>
                <a:cs typeface="Calibri"/>
              </a:defRPr>
            </a:pPr>
            <a:r>
              <a:rPr sz="1725" b="1" i="0">
                <a:solidFill>
                  <a:srgbClr val="FF9FB2"/>
                </a:solidFill>
                <a:latin typeface="Calibri"/>
                <a:ea typeface="Calibri"/>
                <a:cs typeface="Calibri"/>
              </a:rPr>
              <a:t>IT DID NOT ESTABLISH</a:t>
            </a:r>
          </a:p>
        </p:txBody>
      </p:sp>
      <p:sp>
        <p:nvSpPr>
          <p:cNvPr id="7" name="">
            <a:extLst>
              <a:ext uri="{FF2B5EF4-FFF2-40B4-BE49-F238E27FC236}">
                <ns2:creationId id="{2FD1F335-3B37-4E04-B5E6-92F8CCBDB535}"/>
                <adec:decorative val="1"/>
              </a:ext>
            </a:extLst>
          </p:cNvPr>
          <p:cNvSpPr>
            <a:spLocks noGrp="1"/>
          </p:cNvSpPr>
          <p:nvPr/>
        </p:nvSpPr>
        <p:spPr>
          <a:xfrm>
            <a:off x="781050" y="3162300"/>
            <a:ext cx="95250" cy="95250"/>
          </a:xfrm>
          <a:prstGeom prst="ellipse">
            <a:avLst/>
          </a:prstGeom>
          <a:solidFill>
            <a:srgbClr val="A7E6DB"/>
          </a:solidFill>
          <a:ln w="0">
            <a:noFill/>
            <a:prstDash val="solid"/>
          </a:ln>
        </p:spPr>
      </p:sp>
      <p:sp>
        <p:nvSpPr>
          <p:cNvPr id="8" name="">
            <a:extLst>
              <a:ext uri="{FF2B5EF4-FFF2-40B4-BE49-F238E27FC236}">
                <ns2:creationId id="{2B09C6A6-5ED2-4097-97B0-2916BE9D5511}"/>
              </a:ext>
            </a:extLst>
          </p:cNvPr>
          <p:cNvSpPr>
            <a:spLocks noGrp="1"/>
          </p:cNvSpPr>
          <p:nvPr/>
        </p:nvSpPr>
        <p:spPr>
          <a:xfrm>
            <a:off x="1028700" y="3067050"/>
            <a:ext cx="4705350" cy="400050"/>
          </a:xfrm>
          <a:prstGeom prst="rect">
            <a:avLst/>
          </a:prstGeom>
          <a:noFill/>
          <a:ln w="0">
            <a:noFill/>
            <a:prstDash val="solid"/>
          </a:ln>
        </p:spPr>
        <p:txBody>
          <a:bodyPr wrap="square" lIns="0" tIns="0" rIns="0" bIns="0" anchor="t">
            <a:noAutofit/>
          </a:bodyPr>
          <a:lstStyle/>
          <a:p>
            <a:pPr algn="l">
              <a:defRPr sz="1800" b="0" i="0">
                <a:solidFill>
                  <a:srgbClr val="FFFFFF"/>
                </a:solidFill>
                <a:latin typeface="Calibri"/>
                <a:ea typeface="Calibri"/>
                <a:cs typeface="Calibri"/>
              </a:defRPr>
            </a:pPr>
            <a:r>
              <a:rPr sz="1800" b="0" i="0">
                <a:solidFill>
                  <a:srgbClr val="FFFFFF"/>
                </a:solidFill>
                <a:latin typeface="Calibri"/>
                <a:ea typeface="Calibri"/>
                <a:cs typeface="Calibri"/>
              </a:rPr>
              <a:t>Structure evidence consistently</a:t>
            </a:r>
          </a:p>
        </p:txBody>
      </p:sp>
      <p:sp>
        <p:nvSpPr>
          <p:cNvPr id="9" name="">
            <a:extLst>
              <a:ext uri="{FF2B5EF4-FFF2-40B4-BE49-F238E27FC236}">
                <ns2:creationId id="{16242BFE-ADAA-4F53-8A85-1696188D4B1F}"/>
                <adec:decorative val="1"/>
              </a:ext>
            </a:extLst>
          </p:cNvPr>
          <p:cNvSpPr>
            <a:spLocks noGrp="1"/>
          </p:cNvSpPr>
          <p:nvPr/>
        </p:nvSpPr>
        <p:spPr>
          <a:xfrm>
            <a:off x="781050" y="3752850"/>
            <a:ext cx="95250" cy="95250"/>
          </a:xfrm>
          <a:prstGeom prst="ellipse">
            <a:avLst/>
          </a:prstGeom>
          <a:solidFill>
            <a:srgbClr val="A7E6DB"/>
          </a:solidFill>
          <a:ln w="0">
            <a:noFill/>
            <a:prstDash val="solid"/>
          </a:ln>
        </p:spPr>
      </p:sp>
      <p:sp>
        <p:nvSpPr>
          <p:cNvPr id="10" name="">
            <a:extLst>
              <a:ext uri="{FF2B5EF4-FFF2-40B4-BE49-F238E27FC236}">
                <ns2:creationId id="{0A00175C-9983-47A4-8333-6051663F200F}"/>
              </a:ext>
            </a:extLst>
          </p:cNvPr>
          <p:cNvSpPr>
            <a:spLocks noGrp="1"/>
          </p:cNvSpPr>
          <p:nvPr/>
        </p:nvSpPr>
        <p:spPr>
          <a:xfrm>
            <a:off x="1028700" y="3657600"/>
            <a:ext cx="4705350" cy="400050"/>
          </a:xfrm>
          <a:prstGeom prst="rect">
            <a:avLst/>
          </a:prstGeom>
          <a:noFill/>
          <a:ln w="0">
            <a:noFill/>
            <a:prstDash val="solid"/>
          </a:ln>
        </p:spPr>
        <p:txBody>
          <a:bodyPr wrap="square" lIns="0" tIns="0" rIns="0" bIns="0" anchor="t">
            <a:noAutofit/>
          </a:bodyPr>
          <a:lstStyle/>
          <a:p>
            <a:pPr algn="l">
              <a:defRPr sz="1800" b="0" i="0">
                <a:solidFill>
                  <a:srgbClr val="FFFFFF"/>
                </a:solidFill>
                <a:latin typeface="Calibri"/>
                <a:ea typeface="Calibri"/>
                <a:cs typeface="Calibri"/>
              </a:defRPr>
            </a:pPr>
            <a:r>
              <a:rPr sz="1800" b="0" i="0">
                <a:solidFill>
                  <a:srgbClr val="FFFFFF"/>
                </a:solidFill>
                <a:latin typeface="Calibri"/>
                <a:ea typeface="Calibri"/>
                <a:cs typeface="Calibri"/>
              </a:rPr>
              <a:t>Surface dependencies and evidence gaps</a:t>
            </a:r>
          </a:p>
        </p:txBody>
      </p:sp>
      <p:sp>
        <p:nvSpPr>
          <p:cNvPr id="11" name="">
            <a:extLst>
              <a:ext uri="{FF2B5EF4-FFF2-40B4-BE49-F238E27FC236}">
                <ns2:creationId id="{33076C12-BD26-4778-89A9-6220A62C9C0D}"/>
                <adec:decorative val="1"/>
              </a:ext>
            </a:extLst>
          </p:cNvPr>
          <p:cNvSpPr>
            <a:spLocks noGrp="1"/>
          </p:cNvSpPr>
          <p:nvPr/>
        </p:nvSpPr>
        <p:spPr>
          <a:xfrm>
            <a:off x="781050" y="4343400"/>
            <a:ext cx="95250" cy="95250"/>
          </a:xfrm>
          <a:prstGeom prst="ellipse">
            <a:avLst/>
          </a:prstGeom>
          <a:solidFill>
            <a:srgbClr val="A7E6DB"/>
          </a:solidFill>
          <a:ln w="0">
            <a:noFill/>
            <a:prstDash val="solid"/>
          </a:ln>
        </p:spPr>
      </p:sp>
      <p:sp>
        <p:nvSpPr>
          <p:cNvPr id="12" name="">
            <a:extLst>
              <a:ext uri="{FF2B5EF4-FFF2-40B4-BE49-F238E27FC236}">
                <ns2:creationId id="{203835C5-B616-49B6-9EE0-0120FDDC0265}"/>
              </a:ext>
            </a:extLst>
          </p:cNvPr>
          <p:cNvSpPr>
            <a:spLocks noGrp="1"/>
          </p:cNvSpPr>
          <p:nvPr/>
        </p:nvSpPr>
        <p:spPr>
          <a:xfrm>
            <a:off x="1028700" y="4248150"/>
            <a:ext cx="4705350" cy="400050"/>
          </a:xfrm>
          <a:prstGeom prst="rect">
            <a:avLst/>
          </a:prstGeom>
          <a:noFill/>
          <a:ln w="0">
            <a:noFill/>
            <a:prstDash val="solid"/>
          </a:ln>
        </p:spPr>
        <p:txBody>
          <a:bodyPr wrap="square" lIns="0" tIns="0" rIns="0" bIns="0" anchor="t">
            <a:noAutofit/>
          </a:bodyPr>
          <a:lstStyle/>
          <a:p>
            <a:pPr algn="l">
              <a:defRPr sz="1800" b="0" i="0">
                <a:solidFill>
                  <a:srgbClr val="FFFFFF"/>
                </a:solidFill>
                <a:latin typeface="Calibri"/>
                <a:ea typeface="Calibri"/>
                <a:cs typeface="Calibri"/>
              </a:defRPr>
            </a:pPr>
            <a:r>
              <a:rPr sz="1800" b="0" i="0">
                <a:solidFill>
                  <a:srgbClr val="FFFFFF"/>
                </a:solidFill>
                <a:latin typeface="Calibri"/>
                <a:ea typeface="Calibri"/>
                <a:cs typeface="Calibri"/>
              </a:rPr>
              <a:t>Support cross-setting calibration</a:t>
            </a:r>
          </a:p>
        </p:txBody>
      </p:sp>
      <p:sp>
        <p:nvSpPr>
          <p:cNvPr id="13" name="">
            <a:extLst>
              <a:ext uri="{FF2B5EF4-FFF2-40B4-BE49-F238E27FC236}">
                <ns2:creationId id="{8C757423-A48A-4AAF-8995-3021D323B0F0}"/>
                <adec:decorative val="1"/>
              </a:ext>
            </a:extLst>
          </p:cNvPr>
          <p:cNvSpPr>
            <a:spLocks noGrp="1"/>
          </p:cNvSpPr>
          <p:nvPr/>
        </p:nvSpPr>
        <p:spPr>
          <a:xfrm>
            <a:off x="781050" y="4933950"/>
            <a:ext cx="95250" cy="95250"/>
          </a:xfrm>
          <a:prstGeom prst="ellipse">
            <a:avLst/>
          </a:prstGeom>
          <a:solidFill>
            <a:srgbClr val="A7E6DB"/>
          </a:solidFill>
          <a:ln w="0">
            <a:noFill/>
            <a:prstDash val="solid"/>
          </a:ln>
        </p:spPr>
      </p:sp>
      <p:sp>
        <p:nvSpPr>
          <p:cNvPr id="14" name="">
            <a:extLst>
              <a:ext uri="{FF2B5EF4-FFF2-40B4-BE49-F238E27FC236}">
                <ns2:creationId id="{EA164895-D4C2-48BD-871E-8E2B59484C1B}"/>
              </a:ext>
            </a:extLst>
          </p:cNvPr>
          <p:cNvSpPr>
            <a:spLocks noGrp="1"/>
          </p:cNvSpPr>
          <p:nvPr/>
        </p:nvSpPr>
        <p:spPr>
          <a:xfrm>
            <a:off x="1028700" y="4838700"/>
            <a:ext cx="4705350" cy="400050"/>
          </a:xfrm>
          <a:prstGeom prst="rect">
            <a:avLst/>
          </a:prstGeom>
          <a:noFill/>
          <a:ln w="0">
            <a:noFill/>
            <a:prstDash val="solid"/>
          </a:ln>
        </p:spPr>
        <p:txBody>
          <a:bodyPr wrap="square" lIns="0" tIns="0" rIns="0" bIns="0" anchor="t">
            <a:noAutofit/>
          </a:bodyPr>
          <a:lstStyle/>
          <a:p>
            <a:pPr algn="l">
              <a:defRPr sz="1800" b="0" i="0">
                <a:solidFill>
                  <a:srgbClr val="FFFFFF"/>
                </a:solidFill>
                <a:latin typeface="Calibri"/>
                <a:ea typeface="Calibri"/>
                <a:cs typeface="Calibri"/>
              </a:defRPr>
            </a:pPr>
            <a:r>
              <a:rPr sz="1800" b="0" i="0">
                <a:solidFill>
                  <a:srgbClr val="FFFFFF"/>
                </a:solidFill>
                <a:latin typeface="Calibri"/>
                <a:ea typeface="Calibri"/>
                <a:cs typeface="Calibri"/>
              </a:rPr>
              <a:t>Focus improvement planning</a:t>
            </a:r>
          </a:p>
        </p:txBody>
      </p:sp>
      <p:sp>
        <p:nvSpPr>
          <p:cNvPr id="15" name="">
            <a:extLst>
              <a:ext uri="{FF2B5EF4-FFF2-40B4-BE49-F238E27FC236}">
                <ns2:creationId id="{432953CB-D1DA-4B28-98B3-8C90725E8AC2}"/>
                <adec:decorative val="1"/>
              </a:ext>
            </a:extLst>
          </p:cNvPr>
          <p:cNvSpPr>
            <a:spLocks noGrp="1"/>
          </p:cNvSpPr>
          <p:nvPr/>
        </p:nvSpPr>
        <p:spPr>
          <a:xfrm>
            <a:off x="6629400" y="3162300"/>
            <a:ext cx="95250" cy="95250"/>
          </a:xfrm>
          <a:prstGeom prst="ellipse">
            <a:avLst/>
          </a:prstGeom>
          <a:solidFill>
            <a:srgbClr val="FF7E97"/>
          </a:solidFill>
          <a:ln w="0">
            <a:noFill/>
            <a:prstDash val="solid"/>
          </a:ln>
        </p:spPr>
      </p:sp>
      <p:sp>
        <p:nvSpPr>
          <p:cNvPr id="16" name="">
            <a:extLst>
              <a:ext uri="{FF2B5EF4-FFF2-40B4-BE49-F238E27FC236}">
                <ns2:creationId id="{B5B23A60-510F-4355-B401-E4EF3C6D0577}"/>
              </a:ext>
            </a:extLst>
          </p:cNvPr>
          <p:cNvSpPr>
            <a:spLocks noGrp="1"/>
          </p:cNvSpPr>
          <p:nvPr/>
        </p:nvSpPr>
        <p:spPr>
          <a:xfrm>
            <a:off x="6877050" y="3067050"/>
            <a:ext cx="4229100" cy="400050"/>
          </a:xfrm>
          <a:prstGeom prst="rect">
            <a:avLst/>
          </a:prstGeom>
          <a:noFill/>
          <a:ln w="0">
            <a:noFill/>
            <a:prstDash val="solid"/>
          </a:ln>
        </p:spPr>
        <p:txBody>
          <a:bodyPr wrap="square" lIns="0" tIns="0" rIns="0" bIns="0" anchor="t">
            <a:noAutofit/>
          </a:bodyPr>
          <a:lstStyle/>
          <a:p>
            <a:pPr algn="l">
              <a:defRPr sz="1800" b="0" i="0">
                <a:solidFill>
                  <a:srgbClr val="FFFFFF"/>
                </a:solidFill>
                <a:latin typeface="Calibri"/>
                <a:ea typeface="Calibri"/>
                <a:cs typeface="Calibri"/>
              </a:defRPr>
            </a:pPr>
            <a:r>
              <a:rPr sz="1800" b="0" i="0">
                <a:solidFill>
                  <a:srgbClr val="FFFFFF"/>
                </a:solidFill>
                <a:latin typeface="Calibri"/>
                <a:ea typeface="Calibri"/>
                <a:cs typeface="Calibri"/>
              </a:rPr>
              <a:t>Content validity</a:t>
            </a:r>
          </a:p>
        </p:txBody>
      </p:sp>
      <p:sp>
        <p:nvSpPr>
          <p:cNvPr id="17" name="">
            <a:extLst>
              <a:ext uri="{FF2B5EF4-FFF2-40B4-BE49-F238E27FC236}">
                <ns2:creationId id="{D4D8FD73-2C71-49E3-8A93-0CC5FE400A1D}"/>
                <adec:decorative val="1"/>
              </a:ext>
            </a:extLst>
          </p:cNvPr>
          <p:cNvSpPr>
            <a:spLocks noGrp="1"/>
          </p:cNvSpPr>
          <p:nvPr/>
        </p:nvSpPr>
        <p:spPr>
          <a:xfrm>
            <a:off x="6629400" y="3752850"/>
            <a:ext cx="95250" cy="95250"/>
          </a:xfrm>
          <a:prstGeom prst="ellipse">
            <a:avLst/>
          </a:prstGeom>
          <a:solidFill>
            <a:srgbClr val="FF7E97"/>
          </a:solidFill>
          <a:ln w="0">
            <a:noFill/>
            <a:prstDash val="solid"/>
          </a:ln>
        </p:spPr>
      </p:sp>
      <p:sp>
        <p:nvSpPr>
          <p:cNvPr id="18" name="">
            <a:extLst>
              <a:ext uri="{FF2B5EF4-FFF2-40B4-BE49-F238E27FC236}">
                <ns2:creationId id="{1F059AF1-01F4-4BFA-86C1-081A95FAAD10}"/>
              </a:ext>
            </a:extLst>
          </p:cNvPr>
          <p:cNvSpPr>
            <a:spLocks noGrp="1"/>
          </p:cNvSpPr>
          <p:nvPr/>
        </p:nvSpPr>
        <p:spPr>
          <a:xfrm>
            <a:off x="6877050" y="3657600"/>
            <a:ext cx="4229100" cy="400050"/>
          </a:xfrm>
          <a:prstGeom prst="rect">
            <a:avLst/>
          </a:prstGeom>
          <a:noFill/>
          <a:ln w="0">
            <a:noFill/>
            <a:prstDash val="solid"/>
          </a:ln>
        </p:spPr>
        <p:txBody>
          <a:bodyPr wrap="square" lIns="0" tIns="0" rIns="0" bIns="0" anchor="t">
            <a:noAutofit/>
          </a:bodyPr>
          <a:lstStyle/>
          <a:p>
            <a:pPr algn="l">
              <a:defRPr sz="1800" b="0" i="0">
                <a:solidFill>
                  <a:srgbClr val="FFFFFF"/>
                </a:solidFill>
                <a:latin typeface="Calibri"/>
                <a:ea typeface="Calibri"/>
                <a:cs typeface="Calibri"/>
              </a:defRPr>
            </a:pPr>
            <a:r>
              <a:rPr sz="1800" b="0" i="0">
                <a:solidFill>
                  <a:srgbClr val="FFFFFF"/>
                </a:solidFill>
                <a:latin typeface="Calibri"/>
                <a:ea typeface="Calibri"/>
                <a:cs typeface="Calibri"/>
              </a:rPr>
              <a:t>Inter-rater reliability</a:t>
            </a:r>
          </a:p>
        </p:txBody>
      </p:sp>
      <p:sp>
        <p:nvSpPr>
          <p:cNvPr id="19" name="">
            <a:extLst>
              <a:ext uri="{FF2B5EF4-FFF2-40B4-BE49-F238E27FC236}">
                <ns2:creationId id="{214C4280-ABAC-4B50-BF87-E9D4C4415CAF}"/>
                <adec:decorative val="1"/>
              </a:ext>
            </a:extLst>
          </p:cNvPr>
          <p:cNvSpPr>
            <a:spLocks noGrp="1"/>
          </p:cNvSpPr>
          <p:nvPr/>
        </p:nvSpPr>
        <p:spPr>
          <a:xfrm>
            <a:off x="6629400" y="4343400"/>
            <a:ext cx="95250" cy="95250"/>
          </a:xfrm>
          <a:prstGeom prst="ellipse">
            <a:avLst/>
          </a:prstGeom>
          <a:solidFill>
            <a:srgbClr val="FF7E97"/>
          </a:solidFill>
          <a:ln w="0">
            <a:noFill/>
            <a:prstDash val="solid"/>
          </a:ln>
        </p:spPr>
      </p:sp>
      <p:sp>
        <p:nvSpPr>
          <p:cNvPr id="20" name="">
            <a:extLst>
              <a:ext uri="{FF2B5EF4-FFF2-40B4-BE49-F238E27FC236}">
                <ns2:creationId id="{08042DC3-D56E-4D8A-B858-7E2D30657400}"/>
              </a:ext>
            </a:extLst>
          </p:cNvPr>
          <p:cNvSpPr>
            <a:spLocks noGrp="1"/>
          </p:cNvSpPr>
          <p:nvPr/>
        </p:nvSpPr>
        <p:spPr>
          <a:xfrm>
            <a:off x="6877050" y="4248150"/>
            <a:ext cx="4229100" cy="400050"/>
          </a:xfrm>
          <a:prstGeom prst="rect">
            <a:avLst/>
          </a:prstGeom>
          <a:noFill/>
          <a:ln w="0">
            <a:noFill/>
            <a:prstDash val="solid"/>
          </a:ln>
        </p:spPr>
        <p:txBody>
          <a:bodyPr wrap="square" lIns="0" tIns="0" rIns="0" bIns="0" anchor="t">
            <a:noAutofit/>
          </a:bodyPr>
          <a:lstStyle/>
          <a:p>
            <a:pPr algn="l">
              <a:defRPr sz="1800" b="0" i="0">
                <a:solidFill>
                  <a:srgbClr val="FFFFFF"/>
                </a:solidFill>
                <a:latin typeface="Calibri"/>
                <a:ea typeface="Calibri"/>
                <a:cs typeface="Calibri"/>
              </a:defRPr>
            </a:pPr>
            <a:r>
              <a:rPr sz="1800" b="0" i="0">
                <a:solidFill>
                  <a:srgbClr val="FFFFFF"/>
                </a:solidFill>
                <a:latin typeface="Calibri"/>
                <a:ea typeface="Calibri"/>
                <a:cs typeface="Calibri"/>
              </a:rPr>
              <a:t>Responsiveness or predictive validity</a:t>
            </a:r>
          </a:p>
        </p:txBody>
      </p:sp>
      <p:sp>
        <p:nvSpPr>
          <p:cNvPr id="21" name="">
            <a:extLst>
              <a:ext uri="{FF2B5EF4-FFF2-40B4-BE49-F238E27FC236}">
                <ns2:creationId id="{72199C22-FA8D-4114-B60D-57FB6F476A95}"/>
                <adec:decorative val="1"/>
              </a:ext>
            </a:extLst>
          </p:cNvPr>
          <p:cNvSpPr>
            <a:spLocks noGrp="1"/>
          </p:cNvSpPr>
          <p:nvPr/>
        </p:nvSpPr>
        <p:spPr>
          <a:xfrm>
            <a:off x="6629400" y="4933950"/>
            <a:ext cx="95250" cy="95250"/>
          </a:xfrm>
          <a:prstGeom prst="ellipse">
            <a:avLst/>
          </a:prstGeom>
          <a:solidFill>
            <a:srgbClr val="FF7E97"/>
          </a:solidFill>
          <a:ln w="0">
            <a:noFill/>
            <a:prstDash val="solid"/>
          </a:ln>
        </p:spPr>
      </p:sp>
      <p:sp>
        <p:nvSpPr>
          <p:cNvPr id="22" name="">
            <a:extLst>
              <a:ext uri="{FF2B5EF4-FFF2-40B4-BE49-F238E27FC236}">
                <ns2:creationId id="{7BBB1C93-D71A-45E7-9D14-5725BD1AE806}"/>
              </a:ext>
            </a:extLst>
          </p:cNvPr>
          <p:cNvSpPr>
            <a:spLocks noGrp="1"/>
          </p:cNvSpPr>
          <p:nvPr/>
        </p:nvSpPr>
        <p:spPr>
          <a:xfrm>
            <a:off x="6877050" y="4838700"/>
            <a:ext cx="4229100" cy="400050"/>
          </a:xfrm>
          <a:prstGeom prst="rect">
            <a:avLst/>
          </a:prstGeom>
          <a:noFill/>
          <a:ln w="0">
            <a:noFill/>
            <a:prstDash val="solid"/>
          </a:ln>
        </p:spPr>
        <p:txBody>
          <a:bodyPr wrap="square" lIns="0" tIns="0" rIns="0" bIns="0" anchor="t">
            <a:noAutofit/>
          </a:bodyPr>
          <a:lstStyle/>
          <a:p>
            <a:pPr algn="l">
              <a:defRPr sz="1800" b="0" i="0">
                <a:solidFill>
                  <a:srgbClr val="FFFFFF"/>
                </a:solidFill>
                <a:latin typeface="Calibri"/>
                <a:ea typeface="Calibri"/>
                <a:cs typeface="Calibri"/>
              </a:defRPr>
            </a:pPr>
            <a:r>
              <a:rPr sz="1800" b="0" i="0">
                <a:solidFill>
                  <a:srgbClr val="FFFFFF"/>
                </a:solidFill>
                <a:latin typeface="Calibri"/>
                <a:ea typeface="Calibri"/>
                <a:cs typeface="Calibri"/>
              </a:rPr>
              <a:t>Fitness for accreditation</a:t>
            </a:r>
          </a:p>
        </p:txBody>
      </p:sp>
      <p:sp>
        <p:nvSpPr>
          <p:cNvPr id="23" name="">
            <a:extLst>
              <a:ext uri="{FF2B5EF4-FFF2-40B4-BE49-F238E27FC236}">
                <ns2:creationId id="{C7ADC32D-33AF-42EE-922B-99FE2046C459}"/>
                <adec:decorative val="1"/>
              </a:ext>
            </a:extLst>
          </p:cNvPr>
          <p:cNvSpPr>
            <a:spLocks noGrp="1"/>
          </p:cNvSpPr>
          <p:nvPr/>
        </p:nvSpPr>
        <p:spPr>
          <a:xfrm>
            <a:off x="1485900" y="5657850"/>
            <a:ext cx="9220200" cy="457200"/>
          </a:xfrm>
          <a:prstGeom prst="roundRect">
            <a:avLst>
              <a:gd name="adj" fmla="val 16667"/>
            </a:avLst>
          </a:prstGeom>
          <a:solidFill>
            <a:srgbClr val="234D6B"/>
          </a:solidFill>
          <a:ln w="9525">
            <a:solidFill>
              <a:srgbClr val="5D7890"/>
            </a:solidFill>
            <a:prstDash val="solid"/>
          </a:ln>
        </p:spPr>
      </p:sp>
      <p:sp>
        <p:nvSpPr>
          <p:cNvPr id="24" name="">
            <a:extLst>
              <a:ext uri="{FF2B5EF4-FFF2-40B4-BE49-F238E27FC236}">
                <ns2:creationId id="{43588E1F-9AE0-46EC-A884-3564189C2E29}"/>
              </a:ext>
            </a:extLst>
          </p:cNvPr>
          <p:cNvSpPr>
            <a:spLocks noGrp="1"/>
          </p:cNvSpPr>
          <p:nvPr/>
        </p:nvSpPr>
        <p:spPr>
          <a:xfrm>
            <a:off x="1676400" y="5762625"/>
            <a:ext cx="8839200" cy="247650"/>
          </a:xfrm>
          <a:prstGeom prst="rect">
            <a:avLst/>
          </a:prstGeom>
          <a:noFill/>
          <a:ln w="0">
            <a:noFill/>
            <a:prstDash val="solid"/>
          </a:ln>
        </p:spPr>
        <p:txBody>
          <a:bodyPr wrap="square" lIns="0" tIns="0" rIns="0" bIns="0" anchor="t">
            <a:noAutofit/>
          </a:bodyPr>
          <a:lstStyle/>
          <a:p>
            <a:pPr algn="ctr">
              <a:defRPr sz="1500" b="1" i="0">
                <a:solidFill>
                  <a:srgbClr val="D9E8F1"/>
                </a:solidFill>
                <a:latin typeface="Calibri"/>
                <a:ea typeface="Calibri"/>
                <a:cs typeface="Calibri"/>
              </a:defRPr>
            </a:pPr>
            <a:r>
              <a:rPr sz="1500" b="1" i="0">
                <a:solidFill>
                  <a:srgbClr val="D9E8F1"/>
                </a:solidFill>
                <a:latin typeface="Calibri"/>
                <a:ea typeface="Calibri"/>
                <a:cs typeface="Calibri"/>
              </a:rPr>
              <a:t>Evidence-informed and formatively applied. Further independent validation is required.</a:t>
            </a:r>
          </a:p>
        </p:txBody>
      </p:sp>
      <p:sp>
        <p:nvSpPr>
          <p:cNvPr id="25" name="">
            <a:extLst>
              <a:ext uri="{FF2B5EF4-FFF2-40B4-BE49-F238E27FC236}">
                <ns2:creationId id="{F1FCEA41-C88C-4FF1-9288-BDC283462CD0}"/>
                <adec:decorative val="1"/>
              </a:ext>
            </a:extLst>
          </p:cNvPr>
          <p:cNvSpPr>
            <a:spLocks noGrp="1"/>
          </p:cNvSpPr>
          <p:nvPr/>
        </p:nvSpPr>
        <p:spPr>
          <a:xfrm>
            <a:off x="552450" y="6419850"/>
            <a:ext cx="11087100" cy="0"/>
          </a:xfrm>
          <a:prstGeom prst="line">
            <a:avLst/>
          </a:prstGeom>
          <a:noFill/>
          <a:ln w="9525">
            <a:solidFill>
              <a:srgbClr val="6F879B"/>
            </a:solidFill>
            <a:prstDash val="solid"/>
          </a:ln>
        </p:spPr>
      </p:sp>
      <p:sp>
        <p:nvSpPr>
          <p:cNvPr id="26" name="">
            <a:extLst>
              <a:ext uri="{FF2B5EF4-FFF2-40B4-BE49-F238E27FC236}">
                <ns2:creationId id="{39EAC021-3A6D-4098-A29B-63E5D0A85017}"/>
              </a:ext>
            </a:extLst>
          </p:cNvPr>
          <p:cNvSpPr>
            <a:spLocks noGrp="1"/>
          </p:cNvSpPr>
          <p:nvPr/>
        </p:nvSpPr>
        <p:spPr>
          <a:xfrm>
            <a:off x="552450" y="6496050"/>
            <a:ext cx="2952750" cy="190500"/>
          </a:xfrm>
          <a:prstGeom prst="rect">
            <a:avLst/>
          </a:prstGeom>
          <a:noFill/>
          <a:ln w="0">
            <a:noFill/>
            <a:prstDash val="solid"/>
          </a:ln>
        </p:spPr>
        <p:txBody>
          <a:bodyPr wrap="square" lIns="0" tIns="0" rIns="0" bIns="0" anchor="ctr">
            <a:noAutofit/>
          </a:bodyPr>
          <a:lstStyle/>
          <a:p>
            <a:pPr algn="l">
              <a:defRPr sz="900" b="0" i="0">
                <a:solidFill>
                  <a:srgbClr val="B9CBD9"/>
                </a:solidFill>
                <a:latin typeface="Calibri"/>
                <a:ea typeface="Calibri"/>
                <a:cs typeface="Calibri"/>
              </a:defRPr>
            </a:pPr>
            <a:r>
              <a:rPr sz="900" b="0" i="0">
                <a:solidFill>
                  <a:srgbClr val="B9CBD9"/>
                </a:solidFill>
                <a:latin typeface="Calibri"/>
                <a:ea typeface="Calibri"/>
                <a:cs typeface="Calibri"/>
              </a:rPr>
              <a:t>HDRL v1.0.1  •  Kit v1.1.0  •  30 Jul 2026</a:t>
            </a:r>
          </a:p>
        </p:txBody>
      </p:sp>
      <p:sp>
        <p:nvSpPr>
          <p:cNvPr id="27" name="">
            <a:extLst>
              <a:ext uri="{FF2B5EF4-FFF2-40B4-BE49-F238E27FC236}">
                <ns2:creationId id="{2CF90488-CD1A-4B27-BCC2-3069C66D47E4}"/>
              </a:ext>
            </a:extLst>
          </p:cNvPr>
          <p:cNvSpPr>
            <a:spLocks noGrp="1"/>
          </p:cNvSpPr>
          <p:nvPr/>
        </p:nvSpPr>
        <p:spPr>
          <a:xfrm>
            <a:off x="3524250" y="6496050"/>
            <a:ext cx="6096000" cy="190500"/>
          </a:xfrm>
          <a:prstGeom prst="rect">
            <a:avLst/>
          </a:prstGeom>
          <a:noFill/>
          <a:ln w="0">
            <a:noFill/>
            <a:prstDash val="solid"/>
          </a:ln>
        </p:spPr>
        <p:txBody>
          <a:bodyPr wrap="square" lIns="0" tIns="0" rIns="0" bIns="0" anchor="ctr">
            <a:noAutofit/>
          </a:bodyPr>
          <a:lstStyle/>
          <a:p>
            <a:pPr algn="ctr">
              <a:defRPr sz="825" b="0" i="0">
                <a:solidFill>
                  <a:srgbClr val="B9CBD9"/>
                </a:solidFill>
                <a:latin typeface="Calibri"/>
                <a:ea typeface="Calibri"/>
                <a:cs typeface="Calibri"/>
              </a:defRPr>
            </a:pPr>
            <a:r>
              <a:rPr sz="825" b="0" i="0">
                <a:solidFill>
                  <a:srgbClr val="B9CBD9"/>
                </a:solidFill>
                <a:latin typeface="Calibri"/>
                <a:ea typeface="Calibri"/>
                <a:cs typeface="Calibri"/>
              </a:rPr>
              <a:t>RDS: commissioner &amp; IP owner  •  OPL Advisory: originator &amp; developer  •  </a:t>
            </a:r>
            <a:r>
              <a:rPr sz="825" b="0" i="0">
                <a:solidFill>
                  <a:srgbClr val="B9CBD9"/>
                </a:solidFill>
                <a:latin typeface="Calibri"/>
                <a:ea typeface="Calibri"/>
                <a:cs typeface="Calibri"/>
                <a:hlinkClick r:id="R6c70ae93e4ab4e55" tooltip="Read the Creative Commons Attribution 4.0 licence"/>
              </a:rPr>
              <a:t>CC BY 4.0</a:t>
            </a:r>
          </a:p>
        </p:txBody>
      </p:sp>
      <p:sp>
        <p:nvSpPr>
          <p:cNvPr id="28" name="">
            <a:extLst>
              <a:ext uri="{FF2B5EF4-FFF2-40B4-BE49-F238E27FC236}">
                <ns2:creationId id="{0BDEFE29-D4DC-414C-9866-FDA00FB7FD33}"/>
              </a:ext>
            </a:extLst>
          </p:cNvPr>
          <p:cNvSpPr>
            <a:spLocks noGrp="1"/>
          </p:cNvSpPr>
          <p:nvPr/>
        </p:nvSpPr>
        <p:spPr>
          <a:xfrm>
            <a:off x="9048750" y="6496050"/>
            <a:ext cx="2590800" cy="190500"/>
          </a:xfrm>
          <a:prstGeom prst="rect">
            <a:avLst/>
          </a:prstGeom>
          <a:noFill/>
          <a:ln w="0">
            <a:noFill/>
            <a:prstDash val="solid"/>
          </a:ln>
        </p:spPr>
        <p:txBody>
          <a:bodyPr wrap="square" lIns="0" tIns="0" rIns="0" bIns="0" anchor="ctr">
            <a:noAutofit/>
          </a:bodyPr>
          <a:lstStyle/>
          <a:p>
            <a:pPr algn="r">
              <a:defRPr sz="900" b="0" i="0">
                <a:solidFill>
                  <a:srgbClr val="B9CBD9"/>
                </a:solidFill>
                <a:latin typeface="Calibri"/>
                <a:ea typeface="Calibri"/>
                <a:cs typeface="Calibri"/>
              </a:defRPr>
            </a:pPr>
            <a:r>
              <a:rPr sz="900" b="0" i="0">
                <a:solidFill>
                  <a:srgbClr val="B9CBD9"/>
                </a:solidFill>
                <a:latin typeface="Calibri"/>
                <a:ea typeface="Calibri"/>
                <a:cs typeface="Calibri"/>
                <a:hlinkClick r:id="R97fa16c447c74c29" tooltip="Open the HDRL Framework website"/>
              </a:rPr>
              <a:t>hdrlframework.org</a:t>
            </a:r>
            <a:r>
              <a:rPr sz="900" b="0" i="0">
                <a:solidFill>
                  <a:srgbClr val="B9CBD9"/>
                </a:solidFill>
                <a:latin typeface="Calibri"/>
                <a:ea typeface="Calibri"/>
                <a:cs typeface="Calibri"/>
              </a:rPr>
              <a:t>  •  15</a:t>
            </a:r>
          </a:p>
        </p:txBody>
      </p:sp>
    </p:spTree>
    <p:extLst>
      <p:ext uri="{BB962C8B-B14F-4D97-AF65-F5344CB8AC3E}">
        <ns5:creationId val="1027340999"/>
      </p:ext>
    </p:extLst>
  </p:cSld>
</p:sld>
</file>

<file path=ppt/slides/slide16.xml><?xml version="1.0" encoding="utf-8"?>
<p:sld xmlns:a="http://schemas.openxmlformats.org/drawingml/2006/main" xmlns:adec="http://schemas.microsoft.com/office/drawing/2017/decorative" xmlns:ns2="http://schemas.microsoft.com/office/drawing/2014/main" xmlns:ns5="http://schemas.microsoft.com/office/powerpoint/2010/main" xmlns:p="http://schemas.openxmlformats.org/presentationml/2006/main" xmlns:r="http://schemas.openxmlformats.org/officeDocument/2006/relationships">
  <p:cSld>
    <p:bg>
      <p:bgPr>
        <a:solidFill>
          <a:srgbClr val="FFFFFF"/>
        </a:solidFill>
      </p:bgPr>
    </p:bg>
    <p:spTree>
      <p:nvGrpSpPr>
        <p:cNvPr id="1" name=""/>
        <p:cNvGrpSpPr/>
        <p:nvPr/>
      </p:nvGrpSpPr>
      <p:grpSpPr>
        <a:xfrm/>
      </p:grpSpPr>
      <p:sp>
        <p:nvSpPr>
          <p:cNvPr id="19" name="hdrl-mini-mark">
            <a:extLst>
              <a:ext uri="{FF2B5EF4-FFF2-40B4-BE49-F238E27FC236}">
                <ns2:creationId id="{F9EBB358-1AB1-43F5-8F69-8ED7C1FD86CD}"/>
                <adec:decorative val="1"/>
              </a:ext>
            </a:extLst>
          </p:cNvPr>
          <p:cNvSpPr>
            <a:spLocks noGrp="1"/>
          </p:cNvSpPr>
          <p:nvPr/>
        </p:nvSpPr>
        <p:spPr>
          <a:xfrm>
            <a:off x="552450" y="361950"/>
            <a:ext cx="514350" cy="514350"/>
          </a:xfrm>
          <a:prstGeom prst="octagon">
            <a:avLst/>
          </a:prstGeom>
          <a:solidFill>
            <a:srgbClr val="0F766E"/>
          </a:solidFill>
          <a:ln w="0">
            <a:noFill/>
            <a:prstDash val="solid"/>
          </a:ln>
        </p:spPr>
      </p:sp>
      <p:sp>
        <p:nvSpPr>
          <p:cNvPr id="2" name="hdrl-mini-text">
            <a:extLst>
              <a:ext uri="{FF2B5EF4-FFF2-40B4-BE49-F238E27FC236}">
                <ns2:creationId id="{D2EF8D6E-FF52-4A08-8836-6687EA7E623B}"/>
                <adec:decorative val="1"/>
              </a:ext>
            </a:extLst>
          </p:cNvPr>
          <p:cNvSpPr>
            <a:spLocks noGrp="1"/>
          </p:cNvSpPr>
          <p:nvPr/>
        </p:nvSpPr>
        <p:spPr>
          <a:xfrm>
            <a:off x="581025" y="504825"/>
            <a:ext cx="476250" cy="209550"/>
          </a:xfrm>
          <a:prstGeom prst="rect">
            <a:avLst/>
          </a:prstGeom>
          <a:noFill/>
          <a:ln w="0">
            <a:noFill/>
            <a:prstDash val="solid"/>
          </a:ln>
        </p:spPr>
        <p:txBody>
          <a:bodyPr wrap="square" lIns="0" tIns="0" rIns="0" bIns="0" anchor="ctr">
            <a:noAutofit/>
          </a:bodyPr>
          <a:lstStyle/>
          <a:p>
            <a:pPr algn="ctr">
              <a:defRPr sz="750" b="1" i="0">
                <a:solidFill>
                  <a:srgbClr val="FFFFFF"/>
                </a:solidFill>
                <a:latin typeface="Calibri"/>
                <a:ea typeface="Calibri"/>
                <a:cs typeface="Calibri"/>
              </a:defRPr>
            </a:pPr>
            <a:r>
              <a:rPr sz="750" b="1" i="0">
                <a:solidFill>
                  <a:srgbClr val="FFFFFF"/>
                </a:solidFill>
                <a:latin typeface="Calibri"/>
                <a:ea typeface="Calibri"/>
                <a:cs typeface="Calibri"/>
              </a:rPr>
              <a:t>HDRL</a:t>
            </a:r>
          </a:p>
        </p:txBody>
      </p:sp>
      <p:sp>
        <p:nvSpPr>
          <p:cNvPr id="3" name="brand-label">
            <a:extLst>
              <a:ext uri="{FF2B5EF4-FFF2-40B4-BE49-F238E27FC236}">
                <ns2:creationId id="{0E90CA54-5754-4D4F-B514-D4C0412B3D20}"/>
                <adec:decorative val="1"/>
              </a:ext>
            </a:extLst>
          </p:cNvPr>
          <p:cNvSpPr>
            <a:spLocks noGrp="1"/>
          </p:cNvSpPr>
          <p:nvPr/>
        </p:nvSpPr>
        <p:spPr>
          <a:xfrm>
            <a:off x="1257300" y="495300"/>
            <a:ext cx="4572000" cy="190500"/>
          </a:xfrm>
          <a:prstGeom prst="rect">
            <a:avLst/>
          </a:prstGeom>
          <a:noFill/>
          <a:ln w="0">
            <a:noFill/>
            <a:prstDash val="solid"/>
          </a:ln>
        </p:spPr>
        <p:txBody>
          <a:bodyPr wrap="square" lIns="0" tIns="0" rIns="0" bIns="0" anchor="ctr">
            <a:noAutofit/>
          </a:bodyPr>
          <a:lstStyle/>
          <a:p>
            <a:pPr algn="l">
              <a:defRPr sz="1200" b="1" i="0">
                <a:solidFill>
                  <a:srgbClr val="0F766E"/>
                </a:solidFill>
                <a:latin typeface="Calibri"/>
                <a:ea typeface="Calibri"/>
                <a:cs typeface="Calibri"/>
              </a:defRPr>
            </a:pPr>
            <a:r>
              <a:rPr sz="1200" b="1" i="0">
                <a:solidFill>
                  <a:srgbClr val="0F766E"/>
                </a:solidFill>
                <a:latin typeface="Calibri"/>
                <a:ea typeface="Calibri"/>
                <a:cs typeface="Calibri"/>
              </a:rPr>
              <a:t>HEALTH DATA READINESS LEVEL FRAMEWORK</a:t>
            </a:r>
          </a:p>
        </p:txBody>
      </p:sp>
      <p:sp>
        <p:nvSpPr>
          <p:cNvPr id="4" name="slide-title" title="SATRE 2.0 and HDRL answer related—but different—questions" descr="Slide title: SATRE 2.0 and HDRL answer related—but different—questions">
            <a:extLst>
              <a:ext uri="{FF2B5EF4-FFF2-40B4-BE49-F238E27FC236}">
                <ns2:creationId id="{D59FD7F7-3776-4122-B8E2-AC754340C124}"/>
              </a:ext>
            </a:extLst>
          </p:cNvPr>
          <p:cNvSpPr>
            <a:spLocks noGrp="1"/>
          </p:cNvSpPr>
          <p:nvPr>
            <p:ph type="title"/>
          </p:nvPr>
        </p:nvSpPr>
        <p:spPr>
          <a:xfrm>
            <a:off x="666750" y="1104900"/>
            <a:ext cx="10858500" cy="990600"/>
          </a:xfrm>
          <a:prstGeom prst="rect">
            <a:avLst/>
          </a:prstGeom>
          <a:noFill/>
          <a:ln w="0">
            <a:noFill/>
            <a:prstDash val="solid"/>
          </a:ln>
        </p:spPr>
        <p:txBody>
          <a:bodyPr wrap="square" lIns="0" tIns="0" rIns="0" bIns="0" anchor="t">
            <a:noAutofit/>
          </a:bodyPr>
          <a:lstStyle/>
          <a:p>
            <a:pPr algn="l">
              <a:defRPr sz="3150" b="1" i="0">
                <a:solidFill>
                  <a:srgbClr val="162B45"/>
                </a:solidFill>
                <a:latin typeface="Calibri"/>
                <a:ea typeface="Calibri"/>
                <a:cs typeface="Calibri"/>
              </a:defRPr>
            </a:pPr>
            <a:r>
              <a:rPr sz="3150" b="1" i="0">
                <a:solidFill>
                  <a:srgbClr val="162B45"/>
                </a:solidFill>
                <a:latin typeface="Calibri"/>
                <a:ea typeface="Calibri"/>
                <a:cs typeface="Calibri"/>
              </a:rPr>
              <a:t>SATRE 2.0 and HDRL answer related—but</a:t>
            </a:r>
          </a:p>
          <a:p>
            <a:pPr algn="l">
              <a:defRPr sz="3150" b="1" i="0">
                <a:solidFill>
                  <a:srgbClr val="162B45"/>
                </a:solidFill>
                <a:latin typeface="Calibri"/>
                <a:ea typeface="Calibri"/>
                <a:cs typeface="Calibri"/>
              </a:defRPr>
            </a:pPr>
            <a:r>
              <a:rPr sz="3150" b="1" i="0">
                <a:solidFill>
                  <a:srgbClr val="162B45"/>
                </a:solidFill>
                <a:latin typeface="Calibri"/>
                <a:ea typeface="Calibri"/>
                <a:cs typeface="Calibri"/>
              </a:rPr>
              <a:t>different—questions</a:t>
            </a:r>
          </a:p>
        </p:txBody>
      </p:sp>
      <p:sp>
        <p:nvSpPr>
          <p:cNvPr id="5" name="">
            <a:extLst>
              <a:ext uri="{FF2B5EF4-FFF2-40B4-BE49-F238E27FC236}">
                <ns2:creationId id="{67D7F5D6-6528-4955-8B30-82C0080475E2}"/>
                <adec:decorative val="1"/>
              </a:ext>
            </a:extLst>
          </p:cNvPr>
          <p:cNvSpPr>
            <a:spLocks noGrp="1"/>
          </p:cNvSpPr>
          <p:nvPr/>
        </p:nvSpPr>
        <p:spPr>
          <a:xfrm>
            <a:off x="704850" y="2552700"/>
            <a:ext cx="4629150" cy="2609850"/>
          </a:xfrm>
          <a:prstGeom prst="roundRect">
            <a:avLst>
              <a:gd name="adj" fmla="val 2920"/>
            </a:avLst>
          </a:prstGeom>
          <a:solidFill>
            <a:srgbClr val="EAF2FF"/>
          </a:solidFill>
          <a:ln w="9525">
            <a:solidFill>
              <a:srgbClr val="BBD2FF"/>
            </a:solidFill>
            <a:prstDash val="solid"/>
          </a:ln>
        </p:spPr>
      </p:sp>
      <p:sp>
        <p:nvSpPr>
          <p:cNvPr id="6" name="">
            <a:extLst>
              <a:ext uri="{FF2B5EF4-FFF2-40B4-BE49-F238E27FC236}">
                <ns2:creationId id="{5C40B13A-A463-4403-B800-F633336926B7}"/>
              </a:ext>
            </a:extLst>
          </p:cNvPr>
          <p:cNvSpPr>
            <a:spLocks noGrp="1"/>
          </p:cNvSpPr>
          <p:nvPr/>
        </p:nvSpPr>
        <p:spPr>
          <a:xfrm>
            <a:off x="1009650" y="2857500"/>
            <a:ext cx="4000500" cy="400050"/>
          </a:xfrm>
          <a:prstGeom prst="rect">
            <a:avLst/>
          </a:prstGeom>
          <a:noFill/>
          <a:ln w="0">
            <a:noFill/>
            <a:prstDash val="solid"/>
          </a:ln>
        </p:spPr>
        <p:txBody>
          <a:bodyPr wrap="square" lIns="0" tIns="0" rIns="0" bIns="0" anchor="t">
            <a:noAutofit/>
          </a:bodyPr>
          <a:lstStyle/>
          <a:p>
            <a:pPr algn="ctr">
              <a:defRPr sz="2400" b="1" i="0">
                <a:solidFill>
                  <a:srgbClr val="3B82F6"/>
                </a:solidFill>
                <a:latin typeface="Calibri"/>
                <a:ea typeface="Calibri"/>
                <a:cs typeface="Calibri"/>
              </a:defRPr>
            </a:pPr>
            <a:r>
              <a:rPr sz="2400" b="1" i="0">
                <a:solidFill>
                  <a:srgbClr val="3B82F6"/>
                </a:solidFill>
                <a:latin typeface="Calibri"/>
                <a:ea typeface="Calibri"/>
                <a:cs typeface="Calibri"/>
              </a:rPr>
              <a:t>SATRE 2.0</a:t>
            </a:r>
          </a:p>
        </p:txBody>
      </p:sp>
      <p:sp>
        <p:nvSpPr>
          <p:cNvPr id="7" name="">
            <a:extLst>
              <a:ext uri="{FF2B5EF4-FFF2-40B4-BE49-F238E27FC236}">
                <ns2:creationId id="{CBFE0B69-BB8A-4317-8DE0-8506DD226AB6}"/>
              </a:ext>
            </a:extLst>
          </p:cNvPr>
          <p:cNvSpPr>
            <a:spLocks noGrp="1"/>
          </p:cNvSpPr>
          <p:nvPr/>
        </p:nvSpPr>
        <p:spPr>
          <a:xfrm>
            <a:off x="1104900" y="3543300"/>
            <a:ext cx="3810000" cy="723900"/>
          </a:xfrm>
          <a:prstGeom prst="rect">
            <a:avLst/>
          </a:prstGeom>
          <a:noFill/>
          <a:ln w="0">
            <a:noFill/>
            <a:prstDash val="solid"/>
          </a:ln>
        </p:spPr>
        <p:txBody>
          <a:bodyPr wrap="square" lIns="0" tIns="0" rIns="0" bIns="0" anchor="t">
            <a:noAutofit/>
          </a:bodyPr>
          <a:lstStyle/>
          <a:p>
            <a:pPr algn="ctr">
              <a:defRPr sz="1950" b="1" i="0">
                <a:solidFill>
                  <a:srgbClr val="162B45"/>
                </a:solidFill>
                <a:latin typeface="Calibri"/>
                <a:ea typeface="Calibri"/>
                <a:cs typeface="Calibri"/>
              </a:defRPr>
            </a:pPr>
            <a:r>
              <a:rPr sz="1950" b="1" i="0">
                <a:solidFill>
                  <a:srgbClr val="162B45"/>
                </a:solidFill>
                <a:latin typeface="Calibri"/>
                <a:ea typeface="Calibri"/>
                <a:cs typeface="Calibri"/>
              </a:rPr>
              <a:t>What should a safe, effective TRE or federation implement?</a:t>
            </a:r>
          </a:p>
        </p:txBody>
      </p:sp>
      <p:sp>
        <p:nvSpPr>
          <p:cNvPr id="8" name="">
            <a:extLst>
              <a:ext uri="{FF2B5EF4-FFF2-40B4-BE49-F238E27FC236}">
                <ns2:creationId id="{0BDD0A60-A9BB-44C8-BB7B-14153D7D27DF}"/>
              </a:ext>
            </a:extLst>
          </p:cNvPr>
          <p:cNvSpPr>
            <a:spLocks noGrp="1"/>
          </p:cNvSpPr>
          <p:nvPr/>
        </p:nvSpPr>
        <p:spPr>
          <a:xfrm>
            <a:off x="1143000" y="4400550"/>
            <a:ext cx="3733800" cy="647700"/>
          </a:xfrm>
          <a:prstGeom prst="rect">
            <a:avLst/>
          </a:prstGeom>
          <a:noFill/>
          <a:ln w="0">
            <a:noFill/>
            <a:prstDash val="solid"/>
          </a:ln>
        </p:spPr>
        <p:txBody>
          <a:bodyPr wrap="square" lIns="0" tIns="0" rIns="0" bIns="0" anchor="t">
            <a:noAutofit/>
          </a:bodyPr>
          <a:lstStyle/>
          <a:p>
            <a:pPr algn="ctr">
              <a:defRPr sz="1275" b="0" i="0">
                <a:solidFill>
                  <a:srgbClr val="5F7187"/>
                </a:solidFill>
                <a:latin typeface="Calibri"/>
                <a:ea typeface="Calibri"/>
                <a:cs typeface="Calibri"/>
              </a:defRPr>
            </a:pPr>
            <a:r>
              <a:rPr sz="1275" b="0" i="0">
                <a:solidFill>
                  <a:srgbClr val="5F7187"/>
                </a:solidFill>
                <a:latin typeface="Calibri"/>
                <a:ea typeface="Calibri"/>
                <a:cs typeface="Calibri"/>
              </a:rPr>
              <a:t>Detailed requirements and evaluation evidence for individual and federated TREs.</a:t>
            </a:r>
          </a:p>
        </p:txBody>
      </p:sp>
      <p:sp>
        <p:nvSpPr>
          <p:cNvPr id="9" name="">
            <a:extLst>
              <a:ext uri="{FF2B5EF4-FFF2-40B4-BE49-F238E27FC236}">
                <ns2:creationId id="{C64DF622-F1C7-4F36-9018-2FAD5CD49AA5}"/>
                <adec:decorative val="1"/>
              </a:ext>
            </a:extLst>
          </p:cNvPr>
          <p:cNvSpPr>
            <a:spLocks noGrp="1"/>
          </p:cNvSpPr>
          <p:nvPr/>
        </p:nvSpPr>
        <p:spPr>
          <a:xfrm>
            <a:off x="6858000" y="2552700"/>
            <a:ext cx="4629150" cy="2609850"/>
          </a:xfrm>
          <a:prstGeom prst="roundRect">
            <a:avLst>
              <a:gd name="adj" fmla="val 2920"/>
            </a:avLst>
          </a:prstGeom>
          <a:solidFill>
            <a:srgbClr val="EDF8F6"/>
          </a:solidFill>
          <a:ln w="9525">
            <a:solidFill>
              <a:srgbClr val="D5E3E3"/>
            </a:solidFill>
            <a:prstDash val="solid"/>
          </a:ln>
        </p:spPr>
      </p:sp>
      <p:sp>
        <p:nvSpPr>
          <p:cNvPr id="10" name="">
            <a:extLst>
              <a:ext uri="{FF2B5EF4-FFF2-40B4-BE49-F238E27FC236}">
                <ns2:creationId id="{499A1F77-B0B2-4800-A6D5-3A80E5BEF657}"/>
              </a:ext>
            </a:extLst>
          </p:cNvPr>
          <p:cNvSpPr>
            <a:spLocks noGrp="1"/>
          </p:cNvSpPr>
          <p:nvPr/>
        </p:nvSpPr>
        <p:spPr>
          <a:xfrm>
            <a:off x="7162800" y="2857500"/>
            <a:ext cx="4000500" cy="400050"/>
          </a:xfrm>
          <a:prstGeom prst="rect">
            <a:avLst/>
          </a:prstGeom>
          <a:noFill/>
          <a:ln w="0">
            <a:noFill/>
            <a:prstDash val="solid"/>
          </a:ln>
        </p:spPr>
        <p:txBody>
          <a:bodyPr wrap="square" lIns="0" tIns="0" rIns="0" bIns="0" anchor="t">
            <a:noAutofit/>
          </a:bodyPr>
          <a:lstStyle/>
          <a:p>
            <a:pPr algn="ctr">
              <a:defRPr sz="2400" b="1" i="0">
                <a:solidFill>
                  <a:srgbClr val="0F766E"/>
                </a:solidFill>
                <a:latin typeface="Calibri"/>
                <a:ea typeface="Calibri"/>
                <a:cs typeface="Calibri"/>
              </a:defRPr>
            </a:pPr>
            <a:r>
              <a:rPr sz="2400" b="1" i="0">
                <a:solidFill>
                  <a:srgbClr val="0F766E"/>
                </a:solidFill>
                <a:latin typeface="Calibri"/>
                <a:ea typeface="Calibri"/>
                <a:cs typeface="Calibri"/>
              </a:rPr>
              <a:t>HDRL</a:t>
            </a:r>
          </a:p>
        </p:txBody>
      </p:sp>
      <p:sp>
        <p:nvSpPr>
          <p:cNvPr id="11" name="">
            <a:extLst>
              <a:ext uri="{FF2B5EF4-FFF2-40B4-BE49-F238E27FC236}">
                <ns2:creationId id="{30545E55-D62C-407B-8429-6BF90F64AC78}"/>
              </a:ext>
            </a:extLst>
          </p:cNvPr>
          <p:cNvSpPr>
            <a:spLocks noGrp="1"/>
          </p:cNvSpPr>
          <p:nvPr/>
        </p:nvSpPr>
        <p:spPr>
          <a:xfrm>
            <a:off x="7258050" y="3429000"/>
            <a:ext cx="3810000" cy="876300"/>
          </a:xfrm>
          <a:prstGeom prst="rect">
            <a:avLst/>
          </a:prstGeom>
          <a:noFill/>
          <a:ln w="0">
            <a:noFill/>
            <a:prstDash val="solid"/>
          </a:ln>
        </p:spPr>
        <p:txBody>
          <a:bodyPr wrap="square" lIns="0" tIns="0" rIns="0" bIns="0" anchor="t">
            <a:noAutofit/>
          </a:bodyPr>
          <a:lstStyle/>
          <a:p>
            <a:pPr algn="ctr">
              <a:defRPr sz="1950" b="1" i="0">
                <a:solidFill>
                  <a:srgbClr val="162B45"/>
                </a:solidFill>
                <a:latin typeface="Calibri"/>
                <a:ea typeface="Calibri"/>
                <a:cs typeface="Calibri"/>
              </a:defRPr>
            </a:pPr>
            <a:r>
              <a:rPr sz="1950" b="1" i="0">
                <a:solidFill>
                  <a:srgbClr val="162B45"/>
                </a:solidFill>
                <a:latin typeface="Calibri"/>
                <a:ea typeface="Calibri"/>
                <a:cs typeface="Calibri"/>
              </a:rPr>
              <a:t>How mature and evidenced is the wider health-data research system or service?</a:t>
            </a:r>
          </a:p>
        </p:txBody>
      </p:sp>
      <p:sp>
        <p:nvSpPr>
          <p:cNvPr id="12" name="">
            <a:extLst>
              <a:ext uri="{FF2B5EF4-FFF2-40B4-BE49-F238E27FC236}">
                <ns2:creationId id="{2D43D989-1A8C-4C4E-850B-8B240471FE52}"/>
              </a:ext>
            </a:extLst>
          </p:cNvPr>
          <p:cNvSpPr>
            <a:spLocks noGrp="1"/>
          </p:cNvSpPr>
          <p:nvPr/>
        </p:nvSpPr>
        <p:spPr>
          <a:xfrm>
            <a:off x="7296150" y="4362450"/>
            <a:ext cx="3733800" cy="7239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A staged maturity view across data, delivery, trust, sustainability, workforce, governance and infrastructure.</a:t>
            </a:r>
          </a:p>
        </p:txBody>
      </p:sp>
      <p:sp>
        <p:nvSpPr>
          <p:cNvPr id="13" name="">
            <a:extLst>
              <a:ext uri="{FF2B5EF4-FFF2-40B4-BE49-F238E27FC236}">
                <ns2:creationId id="{B726E24B-6B05-4BBE-9D24-B76545D80BB0}"/>
                <adec:decorative val="1"/>
              </a:ext>
            </a:extLst>
          </p:cNvPr>
          <p:cNvSpPr>
            <a:spLocks noGrp="1"/>
          </p:cNvSpPr>
          <p:nvPr/>
        </p:nvSpPr>
        <p:spPr>
          <a:xfrm>
            <a:off x="2533650" y="5257800"/>
            <a:ext cx="7124700" cy="628650"/>
          </a:xfrm>
          <a:prstGeom prst="roundRect">
            <a:avLst>
              <a:gd name="adj" fmla="val 12121"/>
            </a:avLst>
          </a:prstGeom>
          <a:solidFill>
            <a:srgbClr val="FFFFFF"/>
          </a:solidFill>
          <a:ln w="19050">
            <a:solidFill>
              <a:srgbClr val="0F766E"/>
            </a:solidFill>
            <a:prstDash val="solid"/>
          </a:ln>
        </p:spPr>
      </p:sp>
      <p:sp>
        <p:nvSpPr>
          <p:cNvPr id="14" name="">
            <a:extLst>
              <a:ext uri="{FF2B5EF4-FFF2-40B4-BE49-F238E27FC236}">
                <ns2:creationId id="{802C07FE-2E0F-47D7-968E-15E88CC4A302}"/>
              </a:ext>
            </a:extLst>
          </p:cNvPr>
          <p:cNvSpPr>
            <a:spLocks noGrp="1"/>
          </p:cNvSpPr>
          <p:nvPr/>
        </p:nvSpPr>
        <p:spPr>
          <a:xfrm>
            <a:off x="2800350" y="5381625"/>
            <a:ext cx="6591300" cy="381000"/>
          </a:xfrm>
          <a:prstGeom prst="rect">
            <a:avLst/>
          </a:prstGeom>
          <a:noFill/>
          <a:ln w="0">
            <a:noFill/>
            <a:prstDash val="solid"/>
          </a:ln>
        </p:spPr>
        <p:txBody>
          <a:bodyPr wrap="square" lIns="0" tIns="0" rIns="0" bIns="0" anchor="t">
            <a:noAutofit/>
          </a:bodyPr>
          <a:lstStyle/>
          <a:p>
            <a:pPr algn="ctr">
              <a:defRPr sz="1350" b="1" i="0">
                <a:solidFill>
                  <a:srgbClr val="115E59"/>
                </a:solidFill>
                <a:latin typeface="Calibri"/>
                <a:ea typeface="Calibri"/>
                <a:cs typeface="Calibri"/>
              </a:defRPr>
            </a:pPr>
            <a:r>
              <a:rPr sz="1350" b="1" i="0">
                <a:solidFill>
                  <a:srgbClr val="115E59"/>
                </a:solidFill>
                <a:latin typeface="Calibri"/>
                <a:ea typeface="Calibri"/>
                <a:cs typeface="Calibri"/>
              </a:rPr>
              <a:t>Complementary—not interchangeable. Do not convert one score mechanically into the other.</a:t>
            </a:r>
          </a:p>
        </p:txBody>
      </p:sp>
      <p:sp>
        <p:nvSpPr>
          <p:cNvPr id="15" name="">
            <a:extLst>
              <a:ext uri="{FF2B5EF4-FFF2-40B4-BE49-F238E27FC236}">
                <ns2:creationId id="{F4DB5500-03B6-4D32-9774-EF837352820C}"/>
                <adec:decorative val="1"/>
              </a:ext>
            </a:extLst>
          </p:cNvPr>
          <p:cNvSpPr>
            <a:spLocks noGrp="1"/>
          </p:cNvSpPr>
          <p:nvPr/>
        </p:nvSpPr>
        <p:spPr>
          <a:xfrm>
            <a:off x="552450" y="6419850"/>
            <a:ext cx="11087100" cy="0"/>
          </a:xfrm>
          <a:prstGeom prst="line">
            <a:avLst/>
          </a:prstGeom>
          <a:noFill/>
          <a:ln w="9525">
            <a:solidFill>
              <a:srgbClr val="D5E3E3"/>
            </a:solidFill>
            <a:prstDash val="solid"/>
          </a:ln>
        </p:spPr>
      </p:sp>
      <p:sp>
        <p:nvSpPr>
          <p:cNvPr id="16" name="">
            <a:extLst>
              <a:ext uri="{FF2B5EF4-FFF2-40B4-BE49-F238E27FC236}">
                <ns2:creationId id="{CF045D11-9240-45F9-B16B-43C1702BC811}"/>
              </a:ext>
            </a:extLst>
          </p:cNvPr>
          <p:cNvSpPr>
            <a:spLocks noGrp="1"/>
          </p:cNvSpPr>
          <p:nvPr/>
        </p:nvSpPr>
        <p:spPr>
          <a:xfrm>
            <a:off x="552450" y="6496050"/>
            <a:ext cx="2952750" cy="190500"/>
          </a:xfrm>
          <a:prstGeom prst="rect">
            <a:avLst/>
          </a:prstGeom>
          <a:noFill/>
          <a:ln w="0">
            <a:noFill/>
            <a:prstDash val="solid"/>
          </a:ln>
        </p:spPr>
        <p:txBody>
          <a:bodyPr wrap="square" lIns="0" tIns="0" rIns="0" bIns="0" anchor="ctr">
            <a:noAutofit/>
          </a:bodyPr>
          <a:lstStyle/>
          <a:p>
            <a:pPr algn="l">
              <a:defRPr sz="900" b="0" i="0">
                <a:solidFill>
                  <a:srgbClr val="5F7187"/>
                </a:solidFill>
                <a:latin typeface="Calibri"/>
                <a:ea typeface="Calibri"/>
                <a:cs typeface="Calibri"/>
              </a:defRPr>
            </a:pPr>
            <a:r>
              <a:rPr sz="900" b="0" i="0">
                <a:solidFill>
                  <a:srgbClr val="5F7187"/>
                </a:solidFill>
                <a:latin typeface="Calibri"/>
                <a:ea typeface="Calibri"/>
                <a:cs typeface="Calibri"/>
              </a:rPr>
              <a:t>HDRL v1.0.1  •  Kit v1.1.0  •  30 Jul 2026</a:t>
            </a:r>
          </a:p>
        </p:txBody>
      </p:sp>
      <p:sp>
        <p:nvSpPr>
          <p:cNvPr id="17" name="">
            <a:extLst>
              <a:ext uri="{FF2B5EF4-FFF2-40B4-BE49-F238E27FC236}">
                <ns2:creationId id="{BF203A86-7E74-402E-BEB0-14BF18E8B196}"/>
              </a:ext>
            </a:extLst>
          </p:cNvPr>
          <p:cNvSpPr>
            <a:spLocks noGrp="1"/>
          </p:cNvSpPr>
          <p:nvPr/>
        </p:nvSpPr>
        <p:spPr>
          <a:xfrm>
            <a:off x="3524250" y="6496050"/>
            <a:ext cx="6096000" cy="190500"/>
          </a:xfrm>
          <a:prstGeom prst="rect">
            <a:avLst/>
          </a:prstGeom>
          <a:noFill/>
          <a:ln w="0">
            <a:noFill/>
            <a:prstDash val="solid"/>
          </a:ln>
        </p:spPr>
        <p:txBody>
          <a:bodyPr wrap="square" lIns="0" tIns="0" rIns="0" bIns="0" anchor="ctr">
            <a:noAutofit/>
          </a:bodyPr>
          <a:lstStyle/>
          <a:p>
            <a:pPr algn="ctr">
              <a:defRPr sz="825" b="0" i="0">
                <a:solidFill>
                  <a:srgbClr val="5F7187"/>
                </a:solidFill>
                <a:latin typeface="Calibri"/>
                <a:ea typeface="Calibri"/>
                <a:cs typeface="Calibri"/>
              </a:defRPr>
            </a:pPr>
            <a:r>
              <a:rPr sz="825" b="0" i="0">
                <a:solidFill>
                  <a:srgbClr val="5F7187"/>
                </a:solidFill>
                <a:latin typeface="Calibri"/>
                <a:ea typeface="Calibri"/>
                <a:cs typeface="Calibri"/>
              </a:rPr>
              <a:t>RDS: commissioner &amp; IP owner  •  OPL Advisory: originator &amp; developer  •  </a:t>
            </a:r>
            <a:r>
              <a:rPr sz="825" b="0" i="0">
                <a:solidFill>
                  <a:srgbClr val="5F7187"/>
                </a:solidFill>
                <a:latin typeface="Calibri"/>
                <a:ea typeface="Calibri"/>
                <a:cs typeface="Calibri"/>
                <a:hlinkClick r:id="Rcb4f618747794cdc" tooltip="Read the Creative Commons Attribution 4.0 licence"/>
              </a:rPr>
              <a:t>CC BY 4.0</a:t>
            </a:r>
          </a:p>
        </p:txBody>
      </p:sp>
      <p:sp>
        <p:nvSpPr>
          <p:cNvPr id="18" name="">
            <a:extLst>
              <a:ext uri="{FF2B5EF4-FFF2-40B4-BE49-F238E27FC236}">
                <ns2:creationId id="{D8080B6D-3684-4DD8-ACB7-8AD13BFC7899}"/>
              </a:ext>
            </a:extLst>
          </p:cNvPr>
          <p:cNvSpPr>
            <a:spLocks noGrp="1"/>
          </p:cNvSpPr>
          <p:nvPr/>
        </p:nvSpPr>
        <p:spPr>
          <a:xfrm>
            <a:off x="9048750" y="6496050"/>
            <a:ext cx="2590800" cy="190500"/>
          </a:xfrm>
          <a:prstGeom prst="rect">
            <a:avLst/>
          </a:prstGeom>
          <a:noFill/>
          <a:ln w="0">
            <a:noFill/>
            <a:prstDash val="solid"/>
          </a:ln>
        </p:spPr>
        <p:txBody>
          <a:bodyPr wrap="square" lIns="0" tIns="0" rIns="0" bIns="0" anchor="ctr">
            <a:noAutofit/>
          </a:bodyPr>
          <a:lstStyle/>
          <a:p>
            <a:pPr algn="r">
              <a:defRPr sz="900" b="0" i="0">
                <a:solidFill>
                  <a:srgbClr val="5F7187"/>
                </a:solidFill>
                <a:latin typeface="Calibri"/>
                <a:ea typeface="Calibri"/>
                <a:cs typeface="Calibri"/>
              </a:defRPr>
            </a:pPr>
            <a:r>
              <a:rPr sz="900" b="0" i="0">
                <a:solidFill>
                  <a:srgbClr val="5F7187"/>
                </a:solidFill>
                <a:latin typeface="Calibri"/>
                <a:ea typeface="Calibri"/>
                <a:cs typeface="Calibri"/>
                <a:hlinkClick r:id="R15ac386134164fcd" tooltip="Open the HDRL Framework website"/>
              </a:rPr>
              <a:t>hdrlframework.org</a:t>
            </a:r>
            <a:r>
              <a:rPr sz="900" b="0" i="0">
                <a:solidFill>
                  <a:srgbClr val="5F7187"/>
                </a:solidFill>
                <a:latin typeface="Calibri"/>
                <a:ea typeface="Calibri"/>
                <a:cs typeface="Calibri"/>
              </a:rPr>
              <a:t>  •  16</a:t>
            </a:r>
          </a:p>
        </p:txBody>
      </p:sp>
    </p:spTree>
    <p:extLst>
      <p:ext uri="{BB962C8B-B14F-4D97-AF65-F5344CB8AC3E}">
        <ns5:creationId val="1522391588"/>
      </p:ext>
    </p:extLst>
  </p:cSld>
</p:sld>
</file>

<file path=ppt/slides/slide17.xml><?xml version="1.0" encoding="utf-8"?>
<p:sld xmlns:a="http://schemas.openxmlformats.org/drawingml/2006/main" xmlns:adec="http://schemas.microsoft.com/office/drawing/2017/decorative" xmlns:ns2="http://schemas.microsoft.com/office/drawing/2014/main" xmlns:ns5="http://schemas.microsoft.com/office/powerpoint/2010/main" xmlns:p="http://schemas.openxmlformats.org/presentationml/2006/main" xmlns:r="http://schemas.openxmlformats.org/officeDocument/2006/relationships">
  <p:cSld>
    <p:bg>
      <p:bgPr>
        <a:solidFill>
          <a:srgbClr val="F5F8FA"/>
        </a:solidFill>
      </p:bgPr>
    </p:bg>
    <p:spTree>
      <p:nvGrpSpPr>
        <p:cNvPr id="1" name=""/>
        <p:cNvGrpSpPr/>
        <p:nvPr/>
      </p:nvGrpSpPr>
      <p:grpSpPr>
        <a:xfrm/>
      </p:grpSpPr>
      <p:sp>
        <p:nvSpPr>
          <p:cNvPr id="32" name="hdrl-mini-mark">
            <a:extLst>
              <a:ext uri="{FF2B5EF4-FFF2-40B4-BE49-F238E27FC236}">
                <ns2:creationId id="{69DB0A7E-A727-4264-98B2-5C1B2CDF2C91}"/>
                <adec:decorative val="1"/>
              </a:ext>
            </a:extLst>
          </p:cNvPr>
          <p:cNvSpPr>
            <a:spLocks noGrp="1"/>
          </p:cNvSpPr>
          <p:nvPr/>
        </p:nvSpPr>
        <p:spPr>
          <a:xfrm>
            <a:off x="552450" y="361950"/>
            <a:ext cx="514350" cy="514350"/>
          </a:xfrm>
          <a:prstGeom prst="octagon">
            <a:avLst/>
          </a:prstGeom>
          <a:solidFill>
            <a:srgbClr val="0F766E"/>
          </a:solidFill>
          <a:ln w="0">
            <a:noFill/>
            <a:prstDash val="solid"/>
          </a:ln>
        </p:spPr>
      </p:sp>
      <p:sp>
        <p:nvSpPr>
          <p:cNvPr id="2" name="hdrl-mini-text">
            <a:extLst>
              <a:ext uri="{FF2B5EF4-FFF2-40B4-BE49-F238E27FC236}">
                <ns2:creationId id="{417DFB96-2FE7-4461-B56B-9AF5C2FCC7B7}"/>
                <adec:decorative val="1"/>
              </a:ext>
            </a:extLst>
          </p:cNvPr>
          <p:cNvSpPr>
            <a:spLocks noGrp="1"/>
          </p:cNvSpPr>
          <p:nvPr/>
        </p:nvSpPr>
        <p:spPr>
          <a:xfrm>
            <a:off x="581025" y="504825"/>
            <a:ext cx="476250" cy="209550"/>
          </a:xfrm>
          <a:prstGeom prst="rect">
            <a:avLst/>
          </a:prstGeom>
          <a:noFill/>
          <a:ln w="0">
            <a:noFill/>
            <a:prstDash val="solid"/>
          </a:ln>
        </p:spPr>
        <p:txBody>
          <a:bodyPr wrap="square" lIns="0" tIns="0" rIns="0" bIns="0" anchor="ctr">
            <a:noAutofit/>
          </a:bodyPr>
          <a:lstStyle/>
          <a:p>
            <a:pPr algn="ctr">
              <a:defRPr sz="750" b="1" i="0">
                <a:solidFill>
                  <a:srgbClr val="FFFFFF"/>
                </a:solidFill>
                <a:latin typeface="Calibri"/>
                <a:ea typeface="Calibri"/>
                <a:cs typeface="Calibri"/>
              </a:defRPr>
            </a:pPr>
            <a:r>
              <a:rPr sz="750" b="1" i="0">
                <a:solidFill>
                  <a:srgbClr val="FFFFFF"/>
                </a:solidFill>
                <a:latin typeface="Calibri"/>
                <a:ea typeface="Calibri"/>
                <a:cs typeface="Calibri"/>
              </a:rPr>
              <a:t>HDRL</a:t>
            </a:r>
          </a:p>
        </p:txBody>
      </p:sp>
      <p:sp>
        <p:nvSpPr>
          <p:cNvPr id="3" name="brand-label">
            <a:extLst>
              <a:ext uri="{FF2B5EF4-FFF2-40B4-BE49-F238E27FC236}">
                <ns2:creationId id="{30A1A5A4-0540-435A-A47C-B2AF87314221}"/>
                <adec:decorative val="1"/>
              </a:ext>
            </a:extLst>
          </p:cNvPr>
          <p:cNvSpPr>
            <a:spLocks noGrp="1"/>
          </p:cNvSpPr>
          <p:nvPr/>
        </p:nvSpPr>
        <p:spPr>
          <a:xfrm>
            <a:off x="1257300" y="495300"/>
            <a:ext cx="4572000" cy="190500"/>
          </a:xfrm>
          <a:prstGeom prst="rect">
            <a:avLst/>
          </a:prstGeom>
          <a:noFill/>
          <a:ln w="0">
            <a:noFill/>
            <a:prstDash val="solid"/>
          </a:ln>
        </p:spPr>
        <p:txBody>
          <a:bodyPr wrap="square" lIns="0" tIns="0" rIns="0" bIns="0" anchor="ctr">
            <a:noAutofit/>
          </a:bodyPr>
          <a:lstStyle/>
          <a:p>
            <a:pPr algn="l">
              <a:defRPr sz="1200" b="1" i="0">
                <a:solidFill>
                  <a:srgbClr val="0F766E"/>
                </a:solidFill>
                <a:latin typeface="Calibri"/>
                <a:ea typeface="Calibri"/>
                <a:cs typeface="Calibri"/>
              </a:defRPr>
            </a:pPr>
            <a:r>
              <a:rPr sz="1200" b="1" i="0">
                <a:solidFill>
                  <a:srgbClr val="0F766E"/>
                </a:solidFill>
                <a:latin typeface="Calibri"/>
                <a:ea typeface="Calibri"/>
                <a:cs typeface="Calibri"/>
              </a:rPr>
              <a:t>HEALTH DATA READINESS LEVEL FRAMEWORK</a:t>
            </a:r>
          </a:p>
        </p:txBody>
      </p:sp>
      <p:sp>
        <p:nvSpPr>
          <p:cNvPr id="4" name="slide-title" title="The next phase is independent testing across different settings" descr="Slide title: The next phase is independent testing across different settings">
            <a:extLst>
              <a:ext uri="{FF2B5EF4-FFF2-40B4-BE49-F238E27FC236}">
                <ns2:creationId id="{3533D882-9F63-444A-A375-C3F076C14623}"/>
              </a:ext>
            </a:extLst>
          </p:cNvPr>
          <p:cNvSpPr>
            <a:spLocks noGrp="1"/>
          </p:cNvSpPr>
          <p:nvPr>
            <p:ph type="title"/>
          </p:nvPr>
        </p:nvSpPr>
        <p:spPr>
          <a:xfrm>
            <a:off x="666750" y="1104900"/>
            <a:ext cx="10858500" cy="990600"/>
          </a:xfrm>
          <a:prstGeom prst="rect">
            <a:avLst/>
          </a:prstGeom>
          <a:noFill/>
          <a:ln w="0">
            <a:noFill/>
            <a:prstDash val="solid"/>
          </a:ln>
        </p:spPr>
        <p:txBody>
          <a:bodyPr wrap="square" lIns="0" tIns="0" rIns="0" bIns="0" anchor="t">
            <a:noAutofit/>
          </a:bodyPr>
          <a:lstStyle/>
          <a:p>
            <a:pPr algn="l">
              <a:defRPr sz="3675" b="1" i="0">
                <a:solidFill>
                  <a:srgbClr val="162B45"/>
                </a:solidFill>
                <a:latin typeface="Calibri"/>
                <a:ea typeface="Calibri"/>
                <a:cs typeface="Calibri"/>
              </a:defRPr>
            </a:pPr>
            <a:r>
              <a:rPr sz="3675" b="1" i="0">
                <a:solidFill>
                  <a:srgbClr val="162B45"/>
                </a:solidFill>
                <a:latin typeface="Calibri"/>
                <a:ea typeface="Calibri"/>
                <a:cs typeface="Calibri"/>
              </a:rPr>
              <a:t>The next phase is independent testing across different settings</a:t>
            </a:r>
          </a:p>
        </p:txBody>
      </p:sp>
      <p:sp>
        <p:nvSpPr>
          <p:cNvPr id="5" name="">
            <a:extLst>
              <a:ext uri="{FF2B5EF4-FFF2-40B4-BE49-F238E27FC236}">
                <ns2:creationId id="{D699BCF8-6AF4-4A12-A026-98142A6FA264}"/>
              </a:ext>
            </a:extLst>
          </p:cNvPr>
          <p:cNvSpPr>
            <a:spLocks noGrp="1"/>
          </p:cNvSpPr>
          <p:nvPr/>
        </p:nvSpPr>
        <p:spPr>
          <a:xfrm>
            <a:off x="762000" y="2571750"/>
            <a:ext cx="514350" cy="304800"/>
          </a:xfrm>
          <a:prstGeom prst="rect">
            <a:avLst/>
          </a:prstGeom>
          <a:noFill/>
          <a:ln w="0">
            <a:noFill/>
            <a:prstDash val="solid"/>
          </a:ln>
        </p:spPr>
        <p:txBody>
          <a:bodyPr wrap="square" lIns="0" tIns="0" rIns="0" bIns="0" anchor="t">
            <a:noAutofit/>
          </a:bodyPr>
          <a:lstStyle/>
          <a:p>
            <a:pPr algn="l">
              <a:defRPr sz="1500" b="1" i="0">
                <a:solidFill>
                  <a:srgbClr val="0F766E"/>
                </a:solidFill>
                <a:latin typeface="Calibri"/>
                <a:ea typeface="Calibri"/>
                <a:cs typeface="Calibri"/>
              </a:defRPr>
            </a:pPr>
            <a:r>
              <a:rPr sz="1500" b="1" i="0">
                <a:solidFill>
                  <a:srgbClr val="0F766E"/>
                </a:solidFill>
                <a:latin typeface="Calibri"/>
                <a:ea typeface="Calibri"/>
                <a:cs typeface="Calibri"/>
              </a:rPr>
              <a:t>01</a:t>
            </a:r>
          </a:p>
        </p:txBody>
      </p:sp>
      <p:sp>
        <p:nvSpPr>
          <p:cNvPr id="6" name="">
            <a:extLst>
              <a:ext uri="{FF2B5EF4-FFF2-40B4-BE49-F238E27FC236}">
                <ns2:creationId id="{EA922ABA-057B-45E1-AE6B-51662105CD64}"/>
              </a:ext>
            </a:extLst>
          </p:cNvPr>
          <p:cNvSpPr>
            <a:spLocks noGrp="1"/>
          </p:cNvSpPr>
          <p:nvPr/>
        </p:nvSpPr>
        <p:spPr>
          <a:xfrm>
            <a:off x="1428750" y="2571750"/>
            <a:ext cx="2286000" cy="323850"/>
          </a:xfrm>
          <a:prstGeom prst="rect">
            <a:avLst/>
          </a:prstGeom>
          <a:noFill/>
          <a:ln w="0">
            <a:noFill/>
            <a:prstDash val="solid"/>
          </a:ln>
        </p:spPr>
        <p:txBody>
          <a:bodyPr wrap="square" lIns="0" tIns="0" rIns="0" bIns="0" anchor="t">
            <a:noAutofit/>
          </a:bodyPr>
          <a:lstStyle/>
          <a:p>
            <a:pPr algn="l">
              <a:defRPr sz="1875" b="1" i="0">
                <a:solidFill>
                  <a:srgbClr val="162B45"/>
                </a:solidFill>
                <a:latin typeface="Calibri"/>
                <a:ea typeface="Calibri"/>
                <a:cs typeface="Calibri"/>
              </a:defRPr>
            </a:pPr>
            <a:r>
              <a:rPr sz="1875" b="1" i="0">
                <a:solidFill>
                  <a:srgbClr val="162B45"/>
                </a:solidFill>
                <a:latin typeface="Calibri"/>
                <a:ea typeface="Calibri"/>
                <a:cs typeface="Calibri"/>
              </a:rPr>
              <a:t>Content validity</a:t>
            </a:r>
          </a:p>
        </p:txBody>
      </p:sp>
      <p:sp>
        <p:nvSpPr>
          <p:cNvPr id="7" name="">
            <a:extLst>
              <a:ext uri="{FF2B5EF4-FFF2-40B4-BE49-F238E27FC236}">
                <ns2:creationId id="{00C7C97E-668D-441D-AF16-591DA0F2E8A8}"/>
              </a:ext>
            </a:extLst>
          </p:cNvPr>
          <p:cNvSpPr>
            <a:spLocks noGrp="1"/>
          </p:cNvSpPr>
          <p:nvPr/>
        </p:nvSpPr>
        <p:spPr>
          <a:xfrm>
            <a:off x="1428750" y="2971800"/>
            <a:ext cx="4286250" cy="495300"/>
          </a:xfrm>
          <a:prstGeom prst="rect">
            <a:avLst/>
          </a:prstGeom>
          <a:noFill/>
          <a:ln w="0">
            <a:noFill/>
            <a:prstDash val="solid"/>
          </a:ln>
        </p:spPr>
        <p:txBody>
          <a:bodyPr wrap="square" lIns="0" tIns="0" rIns="0" bIns="0" anchor="t">
            <a:noAutofit/>
          </a:bodyPr>
          <a:lstStyle/>
          <a:p>
            <a:pPr algn="l">
              <a:defRPr sz="1425" b="0" i="0">
                <a:solidFill>
                  <a:srgbClr val="5F7187"/>
                </a:solidFill>
                <a:latin typeface="Calibri"/>
                <a:ea typeface="Calibri"/>
                <a:cs typeface="Calibri"/>
              </a:defRPr>
            </a:pPr>
            <a:r>
              <a:rPr sz="1425" b="0" i="0">
                <a:solidFill>
                  <a:srgbClr val="5F7187"/>
                </a:solidFill>
                <a:latin typeface="Calibri"/>
                <a:ea typeface="Calibri"/>
                <a:cs typeface="Calibri"/>
              </a:rPr>
              <a:t>Independent expert and public review</a:t>
            </a:r>
          </a:p>
        </p:txBody>
      </p:sp>
      <p:sp>
        <p:nvSpPr>
          <p:cNvPr id="8" name="">
            <a:extLst>
              <a:ext uri="{FF2B5EF4-FFF2-40B4-BE49-F238E27FC236}">
                <ns2:creationId id="{B0D3AB4F-1E4D-4DC5-B84E-9918CF65100F}"/>
                <adec:decorative val="1"/>
              </a:ext>
            </a:extLst>
          </p:cNvPr>
          <p:cNvSpPr>
            <a:spLocks noGrp="1"/>
          </p:cNvSpPr>
          <p:nvPr/>
        </p:nvSpPr>
        <p:spPr>
          <a:xfrm>
            <a:off x="1428750" y="3429000"/>
            <a:ext cx="4286250" cy="0"/>
          </a:xfrm>
          <a:prstGeom prst="line">
            <a:avLst/>
          </a:prstGeom>
          <a:noFill/>
          <a:ln w="9525">
            <a:solidFill>
              <a:srgbClr val="D5E3E3"/>
            </a:solidFill>
            <a:prstDash val="solid"/>
          </a:ln>
        </p:spPr>
      </p:sp>
      <p:sp>
        <p:nvSpPr>
          <p:cNvPr id="9" name="">
            <a:extLst>
              <a:ext uri="{FF2B5EF4-FFF2-40B4-BE49-F238E27FC236}">
                <ns2:creationId id="{D51B388F-42BC-4896-8006-9C7EC3D29A11}"/>
              </a:ext>
            </a:extLst>
          </p:cNvPr>
          <p:cNvSpPr>
            <a:spLocks noGrp="1"/>
          </p:cNvSpPr>
          <p:nvPr/>
        </p:nvSpPr>
        <p:spPr>
          <a:xfrm>
            <a:off x="6381750" y="2571750"/>
            <a:ext cx="514350" cy="304800"/>
          </a:xfrm>
          <a:prstGeom prst="rect">
            <a:avLst/>
          </a:prstGeom>
          <a:noFill/>
          <a:ln w="0">
            <a:noFill/>
            <a:prstDash val="solid"/>
          </a:ln>
        </p:spPr>
        <p:txBody>
          <a:bodyPr wrap="square" lIns="0" tIns="0" rIns="0" bIns="0" anchor="t">
            <a:noAutofit/>
          </a:bodyPr>
          <a:lstStyle/>
          <a:p>
            <a:pPr algn="l">
              <a:defRPr sz="1500" b="1" i="0">
                <a:solidFill>
                  <a:srgbClr val="0F766E"/>
                </a:solidFill>
                <a:latin typeface="Calibri"/>
                <a:ea typeface="Calibri"/>
                <a:cs typeface="Calibri"/>
              </a:defRPr>
            </a:pPr>
            <a:r>
              <a:rPr sz="1500" b="1" i="0">
                <a:solidFill>
                  <a:srgbClr val="0F766E"/>
                </a:solidFill>
                <a:latin typeface="Calibri"/>
                <a:ea typeface="Calibri"/>
                <a:cs typeface="Calibri"/>
              </a:rPr>
              <a:t>02</a:t>
            </a:r>
          </a:p>
        </p:txBody>
      </p:sp>
      <p:sp>
        <p:nvSpPr>
          <p:cNvPr id="10" name="">
            <a:extLst>
              <a:ext uri="{FF2B5EF4-FFF2-40B4-BE49-F238E27FC236}">
                <ns2:creationId id="{4F37104E-CBB9-40B9-811D-16DE7DA39B96}"/>
              </a:ext>
            </a:extLst>
          </p:cNvPr>
          <p:cNvSpPr>
            <a:spLocks noGrp="1"/>
          </p:cNvSpPr>
          <p:nvPr/>
        </p:nvSpPr>
        <p:spPr>
          <a:xfrm>
            <a:off x="7048500" y="2571750"/>
            <a:ext cx="2286000" cy="323850"/>
          </a:xfrm>
          <a:prstGeom prst="rect">
            <a:avLst/>
          </a:prstGeom>
          <a:noFill/>
          <a:ln w="0">
            <a:noFill/>
            <a:prstDash val="solid"/>
          </a:ln>
        </p:spPr>
        <p:txBody>
          <a:bodyPr wrap="square" lIns="0" tIns="0" rIns="0" bIns="0" anchor="t">
            <a:noAutofit/>
          </a:bodyPr>
          <a:lstStyle/>
          <a:p>
            <a:pPr algn="l">
              <a:defRPr sz="1875" b="1" i="0">
                <a:solidFill>
                  <a:srgbClr val="162B45"/>
                </a:solidFill>
                <a:latin typeface="Calibri"/>
                <a:ea typeface="Calibri"/>
                <a:cs typeface="Calibri"/>
              </a:defRPr>
            </a:pPr>
            <a:r>
              <a:rPr sz="1875" b="1" i="0">
                <a:solidFill>
                  <a:srgbClr val="162B45"/>
                </a:solidFill>
                <a:latin typeface="Calibri"/>
                <a:ea typeface="Calibri"/>
                <a:cs typeface="Calibri"/>
              </a:rPr>
              <a:t>Reliability</a:t>
            </a:r>
          </a:p>
        </p:txBody>
      </p:sp>
      <p:sp>
        <p:nvSpPr>
          <p:cNvPr id="11" name="">
            <a:extLst>
              <a:ext uri="{FF2B5EF4-FFF2-40B4-BE49-F238E27FC236}">
                <ns2:creationId id="{BB4DC6B8-3FB2-4371-8515-6EA6839B1B25}"/>
              </a:ext>
            </a:extLst>
          </p:cNvPr>
          <p:cNvSpPr>
            <a:spLocks noGrp="1"/>
          </p:cNvSpPr>
          <p:nvPr/>
        </p:nvSpPr>
        <p:spPr>
          <a:xfrm>
            <a:off x="7048500" y="2971800"/>
            <a:ext cx="4286250" cy="495300"/>
          </a:xfrm>
          <a:prstGeom prst="rect">
            <a:avLst/>
          </a:prstGeom>
          <a:noFill/>
          <a:ln w="0">
            <a:noFill/>
            <a:prstDash val="solid"/>
          </a:ln>
        </p:spPr>
        <p:txBody>
          <a:bodyPr wrap="square" lIns="0" tIns="0" rIns="0" bIns="0" anchor="t">
            <a:noAutofit/>
          </a:bodyPr>
          <a:lstStyle/>
          <a:p>
            <a:pPr algn="l">
              <a:defRPr sz="1425" b="0" i="0">
                <a:solidFill>
                  <a:srgbClr val="5F7187"/>
                </a:solidFill>
                <a:latin typeface="Calibri"/>
                <a:ea typeface="Calibri"/>
                <a:cs typeface="Calibri"/>
              </a:defRPr>
            </a:pPr>
            <a:r>
              <a:rPr sz="1425" b="0" i="0">
                <a:solidFill>
                  <a:srgbClr val="5F7187"/>
                </a:solidFill>
                <a:latin typeface="Calibri"/>
                <a:ea typeface="Calibri"/>
                <a:cs typeface="Calibri"/>
              </a:rPr>
              <a:t>Multiple assessors and inter-rater testing</a:t>
            </a:r>
          </a:p>
        </p:txBody>
      </p:sp>
      <p:sp>
        <p:nvSpPr>
          <p:cNvPr id="12" name="">
            <a:extLst>
              <a:ext uri="{FF2B5EF4-FFF2-40B4-BE49-F238E27FC236}">
                <ns2:creationId id="{3638159E-F749-4C8B-9F32-98E108F2AB47}"/>
                <adec:decorative val="1"/>
              </a:ext>
            </a:extLst>
          </p:cNvPr>
          <p:cNvSpPr>
            <a:spLocks noGrp="1"/>
          </p:cNvSpPr>
          <p:nvPr/>
        </p:nvSpPr>
        <p:spPr>
          <a:xfrm>
            <a:off x="7048500" y="3429000"/>
            <a:ext cx="4286250" cy="0"/>
          </a:xfrm>
          <a:prstGeom prst="line">
            <a:avLst/>
          </a:prstGeom>
          <a:noFill/>
          <a:ln w="9525">
            <a:solidFill>
              <a:srgbClr val="D5E3E3"/>
            </a:solidFill>
            <a:prstDash val="solid"/>
          </a:ln>
        </p:spPr>
      </p:sp>
      <p:sp>
        <p:nvSpPr>
          <p:cNvPr id="13" name="">
            <a:extLst>
              <a:ext uri="{FF2B5EF4-FFF2-40B4-BE49-F238E27FC236}">
                <ns2:creationId id="{0AB9C1D0-5788-4CD3-81F6-32D44F4FD087}"/>
              </a:ext>
            </a:extLst>
          </p:cNvPr>
          <p:cNvSpPr>
            <a:spLocks noGrp="1"/>
          </p:cNvSpPr>
          <p:nvPr/>
        </p:nvSpPr>
        <p:spPr>
          <a:xfrm>
            <a:off x="762000" y="3562350"/>
            <a:ext cx="514350" cy="304800"/>
          </a:xfrm>
          <a:prstGeom prst="rect">
            <a:avLst/>
          </a:prstGeom>
          <a:noFill/>
          <a:ln w="0">
            <a:noFill/>
            <a:prstDash val="solid"/>
          </a:ln>
        </p:spPr>
        <p:txBody>
          <a:bodyPr wrap="square" lIns="0" tIns="0" rIns="0" bIns="0" anchor="t">
            <a:noAutofit/>
          </a:bodyPr>
          <a:lstStyle/>
          <a:p>
            <a:pPr algn="l">
              <a:defRPr sz="1500" b="1" i="0">
                <a:solidFill>
                  <a:srgbClr val="0F766E"/>
                </a:solidFill>
                <a:latin typeface="Calibri"/>
                <a:ea typeface="Calibri"/>
                <a:cs typeface="Calibri"/>
              </a:defRPr>
            </a:pPr>
            <a:r>
              <a:rPr sz="1500" b="1" i="0">
                <a:solidFill>
                  <a:srgbClr val="0F766E"/>
                </a:solidFill>
                <a:latin typeface="Calibri"/>
                <a:ea typeface="Calibri"/>
                <a:cs typeface="Calibri"/>
              </a:rPr>
              <a:t>03</a:t>
            </a:r>
          </a:p>
        </p:txBody>
      </p:sp>
      <p:sp>
        <p:nvSpPr>
          <p:cNvPr id="14" name="">
            <a:extLst>
              <a:ext uri="{FF2B5EF4-FFF2-40B4-BE49-F238E27FC236}">
                <ns2:creationId id="{86211710-B136-4160-9F9F-713BE3881BED}"/>
              </a:ext>
            </a:extLst>
          </p:cNvPr>
          <p:cNvSpPr>
            <a:spLocks noGrp="1"/>
          </p:cNvSpPr>
          <p:nvPr/>
        </p:nvSpPr>
        <p:spPr>
          <a:xfrm>
            <a:off x="1428750" y="3562350"/>
            <a:ext cx="2286000" cy="323850"/>
          </a:xfrm>
          <a:prstGeom prst="rect">
            <a:avLst/>
          </a:prstGeom>
          <a:noFill/>
          <a:ln w="0">
            <a:noFill/>
            <a:prstDash val="solid"/>
          </a:ln>
        </p:spPr>
        <p:txBody>
          <a:bodyPr wrap="square" lIns="0" tIns="0" rIns="0" bIns="0" anchor="t">
            <a:noAutofit/>
          </a:bodyPr>
          <a:lstStyle/>
          <a:p>
            <a:pPr algn="l">
              <a:defRPr sz="1875" b="1" i="0">
                <a:solidFill>
                  <a:srgbClr val="162B45"/>
                </a:solidFill>
                <a:latin typeface="Calibri"/>
                <a:ea typeface="Calibri"/>
                <a:cs typeface="Calibri"/>
              </a:defRPr>
            </a:pPr>
            <a:r>
              <a:rPr sz="1875" b="1" i="0">
                <a:solidFill>
                  <a:srgbClr val="162B45"/>
                </a:solidFill>
                <a:latin typeface="Calibri"/>
                <a:ea typeface="Calibri"/>
                <a:cs typeface="Calibri"/>
              </a:rPr>
              <a:t>Sensitivity</a:t>
            </a:r>
          </a:p>
        </p:txBody>
      </p:sp>
      <p:sp>
        <p:nvSpPr>
          <p:cNvPr id="15" name="">
            <a:extLst>
              <a:ext uri="{FF2B5EF4-FFF2-40B4-BE49-F238E27FC236}">
                <ns2:creationId id="{1AC8DBB7-1446-4DE1-AE88-994987F9704D}"/>
              </a:ext>
            </a:extLst>
          </p:cNvPr>
          <p:cNvSpPr>
            <a:spLocks noGrp="1"/>
          </p:cNvSpPr>
          <p:nvPr/>
        </p:nvSpPr>
        <p:spPr>
          <a:xfrm>
            <a:off x="1428750" y="3962400"/>
            <a:ext cx="4286250" cy="495300"/>
          </a:xfrm>
          <a:prstGeom prst="rect">
            <a:avLst/>
          </a:prstGeom>
          <a:noFill/>
          <a:ln w="0">
            <a:noFill/>
            <a:prstDash val="solid"/>
          </a:ln>
        </p:spPr>
        <p:txBody>
          <a:bodyPr wrap="square" lIns="0" tIns="0" rIns="0" bIns="0" anchor="t">
            <a:noAutofit/>
          </a:bodyPr>
          <a:lstStyle/>
          <a:p>
            <a:pPr algn="l">
              <a:defRPr sz="1425" b="0" i="0">
                <a:solidFill>
                  <a:srgbClr val="5F7187"/>
                </a:solidFill>
                <a:latin typeface="Calibri"/>
                <a:ea typeface="Calibri"/>
                <a:cs typeface="Calibri"/>
              </a:defRPr>
            </a:pPr>
            <a:r>
              <a:rPr sz="1425" b="0" i="0">
                <a:solidFill>
                  <a:srgbClr val="5F7187"/>
                </a:solidFill>
                <a:latin typeface="Calibri"/>
                <a:ea typeface="Calibri"/>
                <a:cs typeface="Calibri"/>
              </a:rPr>
              <a:t>Test aggregation and scoring conventions</a:t>
            </a:r>
          </a:p>
        </p:txBody>
      </p:sp>
      <p:sp>
        <p:nvSpPr>
          <p:cNvPr id="16" name="">
            <a:extLst>
              <a:ext uri="{FF2B5EF4-FFF2-40B4-BE49-F238E27FC236}">
                <ns2:creationId id="{61061834-5D4D-4D65-88BB-B8C7ACA7BC2C}"/>
                <adec:decorative val="1"/>
              </a:ext>
            </a:extLst>
          </p:cNvPr>
          <p:cNvSpPr>
            <a:spLocks noGrp="1"/>
          </p:cNvSpPr>
          <p:nvPr/>
        </p:nvSpPr>
        <p:spPr>
          <a:xfrm>
            <a:off x="1428750" y="4419600"/>
            <a:ext cx="4286250" cy="0"/>
          </a:xfrm>
          <a:prstGeom prst="line">
            <a:avLst/>
          </a:prstGeom>
          <a:noFill/>
          <a:ln w="9525">
            <a:solidFill>
              <a:srgbClr val="D5E3E3"/>
            </a:solidFill>
            <a:prstDash val="solid"/>
          </a:ln>
        </p:spPr>
      </p:sp>
      <p:sp>
        <p:nvSpPr>
          <p:cNvPr id="17" name="">
            <a:extLst>
              <a:ext uri="{FF2B5EF4-FFF2-40B4-BE49-F238E27FC236}">
                <ns2:creationId id="{0579BE81-1295-457A-8C5B-CFBDC211CA84}"/>
              </a:ext>
            </a:extLst>
          </p:cNvPr>
          <p:cNvSpPr>
            <a:spLocks noGrp="1"/>
          </p:cNvSpPr>
          <p:nvPr/>
        </p:nvSpPr>
        <p:spPr>
          <a:xfrm>
            <a:off x="6381750" y="3562350"/>
            <a:ext cx="514350" cy="304800"/>
          </a:xfrm>
          <a:prstGeom prst="rect">
            <a:avLst/>
          </a:prstGeom>
          <a:noFill/>
          <a:ln w="0">
            <a:noFill/>
            <a:prstDash val="solid"/>
          </a:ln>
        </p:spPr>
        <p:txBody>
          <a:bodyPr wrap="square" lIns="0" tIns="0" rIns="0" bIns="0" anchor="t">
            <a:noAutofit/>
          </a:bodyPr>
          <a:lstStyle/>
          <a:p>
            <a:pPr algn="l">
              <a:defRPr sz="1500" b="1" i="0">
                <a:solidFill>
                  <a:srgbClr val="0F766E"/>
                </a:solidFill>
                <a:latin typeface="Calibri"/>
                <a:ea typeface="Calibri"/>
                <a:cs typeface="Calibri"/>
              </a:defRPr>
            </a:pPr>
            <a:r>
              <a:rPr sz="1500" b="1" i="0">
                <a:solidFill>
                  <a:srgbClr val="0F766E"/>
                </a:solidFill>
                <a:latin typeface="Calibri"/>
                <a:ea typeface="Calibri"/>
                <a:cs typeface="Calibri"/>
              </a:rPr>
              <a:t>04</a:t>
            </a:r>
          </a:p>
        </p:txBody>
      </p:sp>
      <p:sp>
        <p:nvSpPr>
          <p:cNvPr id="18" name="">
            <a:extLst>
              <a:ext uri="{FF2B5EF4-FFF2-40B4-BE49-F238E27FC236}">
                <ns2:creationId id="{34F027DA-1A17-44DA-88D7-1128A1336390}"/>
              </a:ext>
            </a:extLst>
          </p:cNvPr>
          <p:cNvSpPr>
            <a:spLocks noGrp="1"/>
          </p:cNvSpPr>
          <p:nvPr/>
        </p:nvSpPr>
        <p:spPr>
          <a:xfrm>
            <a:off x="7048500" y="3562350"/>
            <a:ext cx="2286000" cy="323850"/>
          </a:xfrm>
          <a:prstGeom prst="rect">
            <a:avLst/>
          </a:prstGeom>
          <a:noFill/>
          <a:ln w="0">
            <a:noFill/>
            <a:prstDash val="solid"/>
          </a:ln>
        </p:spPr>
        <p:txBody>
          <a:bodyPr wrap="square" lIns="0" tIns="0" rIns="0" bIns="0" anchor="t">
            <a:noAutofit/>
          </a:bodyPr>
          <a:lstStyle/>
          <a:p>
            <a:pPr algn="l">
              <a:defRPr sz="1875" b="1" i="0">
                <a:solidFill>
                  <a:srgbClr val="162B45"/>
                </a:solidFill>
                <a:latin typeface="Calibri"/>
                <a:ea typeface="Calibri"/>
                <a:cs typeface="Calibri"/>
              </a:defRPr>
            </a:pPr>
            <a:r>
              <a:rPr sz="1875" b="1" i="0">
                <a:solidFill>
                  <a:srgbClr val="162B45"/>
                </a:solidFill>
                <a:latin typeface="Calibri"/>
                <a:ea typeface="Calibri"/>
                <a:cs typeface="Calibri"/>
              </a:rPr>
              <a:t>Prospective use</a:t>
            </a:r>
          </a:p>
        </p:txBody>
      </p:sp>
      <p:sp>
        <p:nvSpPr>
          <p:cNvPr id="19" name="">
            <a:extLst>
              <a:ext uri="{FF2B5EF4-FFF2-40B4-BE49-F238E27FC236}">
                <ns2:creationId id="{79C3273E-80F2-4C4B-8F99-3063F2E37F9A}"/>
              </a:ext>
            </a:extLst>
          </p:cNvPr>
          <p:cNvSpPr>
            <a:spLocks noGrp="1"/>
          </p:cNvSpPr>
          <p:nvPr/>
        </p:nvSpPr>
        <p:spPr>
          <a:xfrm>
            <a:off x="7048500" y="3962400"/>
            <a:ext cx="4286250" cy="495300"/>
          </a:xfrm>
          <a:prstGeom prst="rect">
            <a:avLst/>
          </a:prstGeom>
          <a:noFill/>
          <a:ln w="0">
            <a:noFill/>
            <a:prstDash val="solid"/>
          </a:ln>
        </p:spPr>
        <p:txBody>
          <a:bodyPr wrap="square" lIns="0" tIns="0" rIns="0" bIns="0" anchor="t">
            <a:noAutofit/>
          </a:bodyPr>
          <a:lstStyle/>
          <a:p>
            <a:pPr algn="l">
              <a:defRPr sz="1425" b="0" i="0">
                <a:solidFill>
                  <a:srgbClr val="5F7187"/>
                </a:solidFill>
                <a:latin typeface="Calibri"/>
                <a:ea typeface="Calibri"/>
                <a:cs typeface="Calibri"/>
              </a:defRPr>
            </a:pPr>
            <a:r>
              <a:rPr sz="1425" b="0" i="0">
                <a:solidFill>
                  <a:srgbClr val="5F7187"/>
                </a:solidFill>
                <a:latin typeface="Calibri"/>
                <a:ea typeface="Calibri"/>
                <a:cs typeface="Calibri"/>
              </a:rPr>
              <a:t>Apply before and after improvement activity</a:t>
            </a:r>
          </a:p>
        </p:txBody>
      </p:sp>
      <p:sp>
        <p:nvSpPr>
          <p:cNvPr id="20" name="">
            <a:extLst>
              <a:ext uri="{FF2B5EF4-FFF2-40B4-BE49-F238E27FC236}">
                <ns2:creationId id="{D756AC7F-549D-45A9-BB5E-DD09E1A4321E}"/>
                <adec:decorative val="1"/>
              </a:ext>
            </a:extLst>
          </p:cNvPr>
          <p:cNvSpPr>
            <a:spLocks noGrp="1"/>
          </p:cNvSpPr>
          <p:nvPr/>
        </p:nvSpPr>
        <p:spPr>
          <a:xfrm>
            <a:off x="7048500" y="4419600"/>
            <a:ext cx="4286250" cy="0"/>
          </a:xfrm>
          <a:prstGeom prst="line">
            <a:avLst/>
          </a:prstGeom>
          <a:noFill/>
          <a:ln w="9525">
            <a:solidFill>
              <a:srgbClr val="D5E3E3"/>
            </a:solidFill>
            <a:prstDash val="solid"/>
          </a:ln>
        </p:spPr>
      </p:sp>
      <p:sp>
        <p:nvSpPr>
          <p:cNvPr id="21" name="">
            <a:extLst>
              <a:ext uri="{FF2B5EF4-FFF2-40B4-BE49-F238E27FC236}">
                <ns2:creationId id="{AAD339C9-3363-4CDC-A74E-BF0CEFC42CAD}"/>
              </a:ext>
            </a:extLst>
          </p:cNvPr>
          <p:cNvSpPr>
            <a:spLocks noGrp="1"/>
          </p:cNvSpPr>
          <p:nvPr/>
        </p:nvSpPr>
        <p:spPr>
          <a:xfrm>
            <a:off x="762000" y="4552950"/>
            <a:ext cx="514350" cy="304800"/>
          </a:xfrm>
          <a:prstGeom prst="rect">
            <a:avLst/>
          </a:prstGeom>
          <a:noFill/>
          <a:ln w="0">
            <a:noFill/>
            <a:prstDash val="solid"/>
          </a:ln>
        </p:spPr>
        <p:txBody>
          <a:bodyPr wrap="square" lIns="0" tIns="0" rIns="0" bIns="0" anchor="t">
            <a:noAutofit/>
          </a:bodyPr>
          <a:lstStyle/>
          <a:p>
            <a:pPr algn="l">
              <a:defRPr sz="1500" b="1" i="0">
                <a:solidFill>
                  <a:srgbClr val="0F766E"/>
                </a:solidFill>
                <a:latin typeface="Calibri"/>
                <a:ea typeface="Calibri"/>
                <a:cs typeface="Calibri"/>
              </a:defRPr>
            </a:pPr>
            <a:r>
              <a:rPr sz="1500" b="1" i="0">
                <a:solidFill>
                  <a:srgbClr val="0F766E"/>
                </a:solidFill>
                <a:latin typeface="Calibri"/>
                <a:ea typeface="Calibri"/>
                <a:cs typeface="Calibri"/>
              </a:rPr>
              <a:t>05</a:t>
            </a:r>
          </a:p>
        </p:txBody>
      </p:sp>
      <p:sp>
        <p:nvSpPr>
          <p:cNvPr id="22" name="">
            <a:extLst>
              <a:ext uri="{FF2B5EF4-FFF2-40B4-BE49-F238E27FC236}">
                <ns2:creationId id="{59B9EFE5-EE09-411B-9982-C4BDF4D9EC95}"/>
              </a:ext>
            </a:extLst>
          </p:cNvPr>
          <p:cNvSpPr>
            <a:spLocks noGrp="1"/>
          </p:cNvSpPr>
          <p:nvPr/>
        </p:nvSpPr>
        <p:spPr>
          <a:xfrm>
            <a:off x="1428750" y="4552950"/>
            <a:ext cx="2286000" cy="323850"/>
          </a:xfrm>
          <a:prstGeom prst="rect">
            <a:avLst/>
          </a:prstGeom>
          <a:noFill/>
          <a:ln w="0">
            <a:noFill/>
            <a:prstDash val="solid"/>
          </a:ln>
        </p:spPr>
        <p:txBody>
          <a:bodyPr wrap="square" lIns="0" tIns="0" rIns="0" bIns="0" anchor="t">
            <a:noAutofit/>
          </a:bodyPr>
          <a:lstStyle/>
          <a:p>
            <a:pPr algn="l">
              <a:defRPr sz="1875" b="1" i="0">
                <a:solidFill>
                  <a:srgbClr val="162B45"/>
                </a:solidFill>
                <a:latin typeface="Calibri"/>
                <a:ea typeface="Calibri"/>
                <a:cs typeface="Calibri"/>
              </a:defRPr>
            </a:pPr>
            <a:r>
              <a:rPr sz="1875" b="1" i="0">
                <a:solidFill>
                  <a:srgbClr val="162B45"/>
                </a:solidFill>
                <a:latin typeface="Calibri"/>
                <a:ea typeface="Calibri"/>
                <a:cs typeface="Calibri"/>
              </a:rPr>
              <a:t>Benchmarks</a:t>
            </a:r>
          </a:p>
        </p:txBody>
      </p:sp>
      <p:sp>
        <p:nvSpPr>
          <p:cNvPr id="23" name="">
            <a:extLst>
              <a:ext uri="{FF2B5EF4-FFF2-40B4-BE49-F238E27FC236}">
                <ns2:creationId id="{C42FA4CA-2F11-4E60-9926-81ED2B160D8C}"/>
              </a:ext>
            </a:extLst>
          </p:cNvPr>
          <p:cNvSpPr>
            <a:spLocks noGrp="1"/>
          </p:cNvSpPr>
          <p:nvPr/>
        </p:nvSpPr>
        <p:spPr>
          <a:xfrm>
            <a:off x="1428750" y="4953000"/>
            <a:ext cx="4286250" cy="495300"/>
          </a:xfrm>
          <a:prstGeom prst="rect">
            <a:avLst/>
          </a:prstGeom>
          <a:noFill/>
          <a:ln w="0">
            <a:noFill/>
            <a:prstDash val="solid"/>
          </a:ln>
        </p:spPr>
        <p:txBody>
          <a:bodyPr wrap="square" lIns="0" tIns="0" rIns="0" bIns="0" anchor="t">
            <a:noAutofit/>
          </a:bodyPr>
          <a:lstStyle/>
          <a:p>
            <a:pPr algn="l">
              <a:defRPr sz="1425" b="0" i="0">
                <a:solidFill>
                  <a:srgbClr val="5F7187"/>
                </a:solidFill>
                <a:latin typeface="Calibri"/>
                <a:ea typeface="Calibri"/>
                <a:cs typeface="Calibri"/>
              </a:defRPr>
            </a:pPr>
            <a:r>
              <a:rPr sz="1425" b="0" i="0">
                <a:solidFill>
                  <a:srgbClr val="5F7187"/>
                </a:solidFill>
                <a:latin typeface="Calibri"/>
                <a:ea typeface="Calibri"/>
                <a:cs typeface="Calibri"/>
              </a:rPr>
              <a:t>Refine Level 4 and 5 thresholds with UK and international data</a:t>
            </a:r>
          </a:p>
        </p:txBody>
      </p:sp>
      <p:sp>
        <p:nvSpPr>
          <p:cNvPr id="24" name="">
            <a:extLst>
              <a:ext uri="{FF2B5EF4-FFF2-40B4-BE49-F238E27FC236}">
                <ns2:creationId id="{7628D832-866F-4E39-BDB8-420D0D942270}"/>
              </a:ext>
            </a:extLst>
          </p:cNvPr>
          <p:cNvSpPr>
            <a:spLocks noGrp="1"/>
          </p:cNvSpPr>
          <p:nvPr/>
        </p:nvSpPr>
        <p:spPr>
          <a:xfrm>
            <a:off x="6381750" y="4552950"/>
            <a:ext cx="514350" cy="304800"/>
          </a:xfrm>
          <a:prstGeom prst="rect">
            <a:avLst/>
          </a:prstGeom>
          <a:noFill/>
          <a:ln w="0">
            <a:noFill/>
            <a:prstDash val="solid"/>
          </a:ln>
        </p:spPr>
        <p:txBody>
          <a:bodyPr wrap="square" lIns="0" tIns="0" rIns="0" bIns="0" anchor="t">
            <a:noAutofit/>
          </a:bodyPr>
          <a:lstStyle/>
          <a:p>
            <a:pPr algn="l">
              <a:defRPr sz="1500" b="1" i="0">
                <a:solidFill>
                  <a:srgbClr val="0F766E"/>
                </a:solidFill>
                <a:latin typeface="Calibri"/>
                <a:ea typeface="Calibri"/>
                <a:cs typeface="Calibri"/>
              </a:defRPr>
            </a:pPr>
            <a:r>
              <a:rPr sz="1500" b="1" i="0">
                <a:solidFill>
                  <a:srgbClr val="0F766E"/>
                </a:solidFill>
                <a:latin typeface="Calibri"/>
                <a:ea typeface="Calibri"/>
                <a:cs typeface="Calibri"/>
              </a:rPr>
              <a:t>06</a:t>
            </a:r>
          </a:p>
        </p:txBody>
      </p:sp>
      <p:sp>
        <p:nvSpPr>
          <p:cNvPr id="25" name="">
            <a:extLst>
              <a:ext uri="{FF2B5EF4-FFF2-40B4-BE49-F238E27FC236}">
                <ns2:creationId id="{26884D59-B6FC-4BA1-95DF-2C2226B6420C}"/>
              </a:ext>
            </a:extLst>
          </p:cNvPr>
          <p:cNvSpPr>
            <a:spLocks noGrp="1"/>
          </p:cNvSpPr>
          <p:nvPr/>
        </p:nvSpPr>
        <p:spPr>
          <a:xfrm>
            <a:off x="7048500" y="4552950"/>
            <a:ext cx="2286000" cy="323850"/>
          </a:xfrm>
          <a:prstGeom prst="rect">
            <a:avLst/>
          </a:prstGeom>
          <a:noFill/>
          <a:ln w="0">
            <a:noFill/>
            <a:prstDash val="solid"/>
          </a:ln>
        </p:spPr>
        <p:txBody>
          <a:bodyPr wrap="square" lIns="0" tIns="0" rIns="0" bIns="0" anchor="t">
            <a:noAutofit/>
          </a:bodyPr>
          <a:lstStyle/>
          <a:p>
            <a:pPr algn="l">
              <a:defRPr sz="1875" b="1" i="0">
                <a:solidFill>
                  <a:srgbClr val="162B45"/>
                </a:solidFill>
                <a:latin typeface="Calibri"/>
                <a:ea typeface="Calibri"/>
                <a:cs typeface="Calibri"/>
              </a:defRPr>
            </a:pPr>
            <a:r>
              <a:rPr sz="1875" b="1" i="0">
                <a:solidFill>
                  <a:srgbClr val="162B45"/>
                </a:solidFill>
                <a:latin typeface="Calibri"/>
                <a:ea typeface="Calibri"/>
                <a:cs typeface="Calibri"/>
              </a:rPr>
              <a:t>Transferability</a:t>
            </a:r>
          </a:p>
        </p:txBody>
      </p:sp>
      <p:sp>
        <p:nvSpPr>
          <p:cNvPr id="26" name="">
            <a:extLst>
              <a:ext uri="{FF2B5EF4-FFF2-40B4-BE49-F238E27FC236}">
                <ns2:creationId id="{2AEEA3D3-C118-479A-A297-98F4DC7AEEBB}"/>
              </a:ext>
            </a:extLst>
          </p:cNvPr>
          <p:cNvSpPr>
            <a:spLocks noGrp="1"/>
          </p:cNvSpPr>
          <p:nvPr/>
        </p:nvSpPr>
        <p:spPr>
          <a:xfrm>
            <a:off x="7048500" y="4953000"/>
            <a:ext cx="4286250" cy="495300"/>
          </a:xfrm>
          <a:prstGeom prst="rect">
            <a:avLst/>
          </a:prstGeom>
          <a:noFill/>
          <a:ln w="0">
            <a:noFill/>
            <a:prstDash val="solid"/>
          </a:ln>
        </p:spPr>
        <p:txBody>
          <a:bodyPr wrap="square" lIns="0" tIns="0" rIns="0" bIns="0" anchor="t">
            <a:noAutofit/>
          </a:bodyPr>
          <a:lstStyle/>
          <a:p>
            <a:pPr algn="l">
              <a:defRPr sz="1425" b="0" i="0">
                <a:solidFill>
                  <a:srgbClr val="5F7187"/>
                </a:solidFill>
                <a:latin typeface="Calibri"/>
                <a:ea typeface="Calibri"/>
                <a:cs typeface="Calibri"/>
              </a:defRPr>
            </a:pPr>
            <a:r>
              <a:rPr sz="1425" b="0" i="0">
                <a:solidFill>
                  <a:srgbClr val="5F7187"/>
                </a:solidFill>
                <a:latin typeface="Calibri"/>
                <a:ea typeface="Calibri"/>
                <a:cs typeface="Calibri"/>
              </a:rPr>
              <a:t>Test across different jurisdictions, architectures and service models</a:t>
            </a:r>
          </a:p>
        </p:txBody>
      </p:sp>
      <p:sp>
        <p:nvSpPr>
          <p:cNvPr id="27" name="">
            <a:extLst>
              <a:ext uri="{FF2B5EF4-FFF2-40B4-BE49-F238E27FC236}">
                <ns2:creationId id="{32BF0704-D28A-4EB3-81DF-305C8CC61A48}"/>
              </a:ext>
            </a:extLst>
          </p:cNvPr>
          <p:cNvSpPr>
            <a:spLocks noGrp="1"/>
          </p:cNvSpPr>
          <p:nvPr/>
        </p:nvSpPr>
        <p:spPr>
          <a:xfrm>
            <a:off x="762000" y="5676900"/>
            <a:ext cx="10572750" cy="381000"/>
          </a:xfrm>
          <a:prstGeom prst="rect">
            <a:avLst/>
          </a:prstGeom>
          <a:noFill/>
          <a:ln w="0">
            <a:noFill/>
            <a:prstDash val="solid"/>
          </a:ln>
        </p:spPr>
        <p:txBody>
          <a:bodyPr wrap="square" lIns="0" tIns="0" rIns="0" bIns="0" anchor="t">
            <a:noAutofit/>
          </a:bodyPr>
          <a:lstStyle/>
          <a:p>
            <a:pPr algn="ctr">
              <a:defRPr sz="1800" b="1" i="0">
                <a:solidFill>
                  <a:srgbClr val="115E59"/>
                </a:solidFill>
                <a:latin typeface="Calibri"/>
                <a:ea typeface="Calibri"/>
                <a:cs typeface="Calibri"/>
              </a:defRPr>
            </a:pPr>
            <a:r>
              <a:rPr sz="1800" b="1" i="0">
                <a:solidFill>
                  <a:srgbClr val="115E59"/>
                </a:solidFill>
                <a:latin typeface="Calibri"/>
                <a:ea typeface="Calibri"/>
                <a:cs typeface="Calibri"/>
              </a:rPr>
              <a:t>Useful challenge is more valuable than premature endorsement.</a:t>
            </a:r>
          </a:p>
        </p:txBody>
      </p:sp>
      <p:sp>
        <p:nvSpPr>
          <p:cNvPr id="28" name="">
            <a:extLst>
              <a:ext uri="{FF2B5EF4-FFF2-40B4-BE49-F238E27FC236}">
                <ns2:creationId id="{A2F39ABB-4FCD-4133-8566-8FF864221E0E}"/>
                <adec:decorative val="1"/>
              </a:ext>
            </a:extLst>
          </p:cNvPr>
          <p:cNvSpPr>
            <a:spLocks noGrp="1"/>
          </p:cNvSpPr>
          <p:nvPr/>
        </p:nvSpPr>
        <p:spPr>
          <a:xfrm>
            <a:off x="552450" y="6419850"/>
            <a:ext cx="11087100" cy="0"/>
          </a:xfrm>
          <a:prstGeom prst="line">
            <a:avLst/>
          </a:prstGeom>
          <a:noFill/>
          <a:ln w="9525">
            <a:solidFill>
              <a:srgbClr val="D5E3E3"/>
            </a:solidFill>
            <a:prstDash val="solid"/>
          </a:ln>
        </p:spPr>
      </p:sp>
      <p:sp>
        <p:nvSpPr>
          <p:cNvPr id="29" name="">
            <a:extLst>
              <a:ext uri="{FF2B5EF4-FFF2-40B4-BE49-F238E27FC236}">
                <ns2:creationId id="{1339B534-D8E5-410C-AD66-71C6957B95D4}"/>
              </a:ext>
            </a:extLst>
          </p:cNvPr>
          <p:cNvSpPr>
            <a:spLocks noGrp="1"/>
          </p:cNvSpPr>
          <p:nvPr/>
        </p:nvSpPr>
        <p:spPr>
          <a:xfrm>
            <a:off x="552450" y="6496050"/>
            <a:ext cx="2952750" cy="190500"/>
          </a:xfrm>
          <a:prstGeom prst="rect">
            <a:avLst/>
          </a:prstGeom>
          <a:noFill/>
          <a:ln w="0">
            <a:noFill/>
            <a:prstDash val="solid"/>
          </a:ln>
        </p:spPr>
        <p:txBody>
          <a:bodyPr wrap="square" lIns="0" tIns="0" rIns="0" bIns="0" anchor="ctr">
            <a:noAutofit/>
          </a:bodyPr>
          <a:lstStyle/>
          <a:p>
            <a:pPr algn="l">
              <a:defRPr sz="900" b="0" i="0">
                <a:solidFill>
                  <a:srgbClr val="5F7187"/>
                </a:solidFill>
                <a:latin typeface="Calibri"/>
                <a:ea typeface="Calibri"/>
                <a:cs typeface="Calibri"/>
              </a:defRPr>
            </a:pPr>
            <a:r>
              <a:rPr sz="900" b="0" i="0">
                <a:solidFill>
                  <a:srgbClr val="5F7187"/>
                </a:solidFill>
                <a:latin typeface="Calibri"/>
                <a:ea typeface="Calibri"/>
                <a:cs typeface="Calibri"/>
              </a:rPr>
              <a:t>HDRL v1.0.1  •  Kit v1.1.0  •  30 Jul 2026</a:t>
            </a:r>
          </a:p>
        </p:txBody>
      </p:sp>
      <p:sp>
        <p:nvSpPr>
          <p:cNvPr id="30" name="">
            <a:extLst>
              <a:ext uri="{FF2B5EF4-FFF2-40B4-BE49-F238E27FC236}">
                <ns2:creationId id="{5C287937-8461-4433-A39F-E2C9CFB7DDD4}"/>
              </a:ext>
            </a:extLst>
          </p:cNvPr>
          <p:cNvSpPr>
            <a:spLocks noGrp="1"/>
          </p:cNvSpPr>
          <p:nvPr/>
        </p:nvSpPr>
        <p:spPr>
          <a:xfrm>
            <a:off x="3524250" y="6496050"/>
            <a:ext cx="6096000" cy="190500"/>
          </a:xfrm>
          <a:prstGeom prst="rect">
            <a:avLst/>
          </a:prstGeom>
          <a:noFill/>
          <a:ln w="0">
            <a:noFill/>
            <a:prstDash val="solid"/>
          </a:ln>
        </p:spPr>
        <p:txBody>
          <a:bodyPr wrap="square" lIns="0" tIns="0" rIns="0" bIns="0" anchor="ctr">
            <a:noAutofit/>
          </a:bodyPr>
          <a:lstStyle/>
          <a:p>
            <a:pPr algn="ctr">
              <a:defRPr sz="825" b="0" i="0">
                <a:solidFill>
                  <a:srgbClr val="5F7187"/>
                </a:solidFill>
                <a:latin typeface="Calibri"/>
                <a:ea typeface="Calibri"/>
                <a:cs typeface="Calibri"/>
              </a:defRPr>
            </a:pPr>
            <a:r>
              <a:rPr sz="825" b="0" i="0">
                <a:solidFill>
                  <a:srgbClr val="5F7187"/>
                </a:solidFill>
                <a:latin typeface="Calibri"/>
                <a:ea typeface="Calibri"/>
                <a:cs typeface="Calibri"/>
              </a:rPr>
              <a:t>RDS: commissioner &amp; IP owner  •  OPL Advisory: originator &amp; developer  •  </a:t>
            </a:r>
            <a:r>
              <a:rPr sz="825" b="0" i="0">
                <a:solidFill>
                  <a:srgbClr val="5F7187"/>
                </a:solidFill>
                <a:latin typeface="Calibri"/>
                <a:ea typeface="Calibri"/>
                <a:cs typeface="Calibri"/>
                <a:hlinkClick r:id="R7a82c32d468249e6" tooltip="Read the Creative Commons Attribution 4.0 licence"/>
              </a:rPr>
              <a:t>CC BY 4.0</a:t>
            </a:r>
          </a:p>
        </p:txBody>
      </p:sp>
      <p:sp>
        <p:nvSpPr>
          <p:cNvPr id="31" name="">
            <a:extLst>
              <a:ext uri="{FF2B5EF4-FFF2-40B4-BE49-F238E27FC236}">
                <ns2:creationId id="{D033E00F-F30E-417C-B3E4-1B156E9038E7}"/>
              </a:ext>
            </a:extLst>
          </p:cNvPr>
          <p:cNvSpPr>
            <a:spLocks noGrp="1"/>
          </p:cNvSpPr>
          <p:nvPr/>
        </p:nvSpPr>
        <p:spPr>
          <a:xfrm>
            <a:off x="9048750" y="6496050"/>
            <a:ext cx="2590800" cy="190500"/>
          </a:xfrm>
          <a:prstGeom prst="rect">
            <a:avLst/>
          </a:prstGeom>
          <a:noFill/>
          <a:ln w="0">
            <a:noFill/>
            <a:prstDash val="solid"/>
          </a:ln>
        </p:spPr>
        <p:txBody>
          <a:bodyPr wrap="square" lIns="0" tIns="0" rIns="0" bIns="0" anchor="ctr">
            <a:noAutofit/>
          </a:bodyPr>
          <a:lstStyle/>
          <a:p>
            <a:pPr algn="r">
              <a:defRPr sz="900" b="0" i="0">
                <a:solidFill>
                  <a:srgbClr val="5F7187"/>
                </a:solidFill>
                <a:latin typeface="Calibri"/>
                <a:ea typeface="Calibri"/>
                <a:cs typeface="Calibri"/>
              </a:defRPr>
            </a:pPr>
            <a:r>
              <a:rPr sz="900" b="0" i="0">
                <a:solidFill>
                  <a:srgbClr val="5F7187"/>
                </a:solidFill>
                <a:latin typeface="Calibri"/>
                <a:ea typeface="Calibri"/>
                <a:cs typeface="Calibri"/>
                <a:hlinkClick r:id="R527e8c4704a14ee0" tooltip="Open the HDRL Framework website"/>
              </a:rPr>
              <a:t>hdrlframework.org</a:t>
            </a:r>
            <a:r>
              <a:rPr sz="900" b="0" i="0">
                <a:solidFill>
                  <a:srgbClr val="5F7187"/>
                </a:solidFill>
                <a:latin typeface="Calibri"/>
                <a:ea typeface="Calibri"/>
                <a:cs typeface="Calibri"/>
              </a:rPr>
              <a:t>  •  17</a:t>
            </a:r>
          </a:p>
        </p:txBody>
      </p:sp>
    </p:spTree>
    <p:extLst>
      <p:ext uri="{BB962C8B-B14F-4D97-AF65-F5344CB8AC3E}">
        <ns5:creationId val="1972940933"/>
      </p:ext>
    </p:extLst>
  </p:cSld>
</p:sld>
</file>

<file path=ppt/slides/slide18.xml><?xml version="1.0" encoding="utf-8"?>
<p:sld xmlns:a="http://schemas.openxmlformats.org/drawingml/2006/main" xmlns:adec="http://schemas.microsoft.com/office/drawing/2017/decorative" xmlns:ns2="http://schemas.microsoft.com/office/drawing/2014/main" xmlns:ns5="http://schemas.microsoft.com/office/powerpoint/2010/main" xmlns:p="http://schemas.openxmlformats.org/presentationml/2006/main" xmlns:r="http://schemas.openxmlformats.org/officeDocument/2006/relationships">
  <p:cSld>
    <p:bg>
      <p:bgPr>
        <a:solidFill>
          <a:srgbClr val="FFFFFF"/>
        </a:solidFill>
      </p:bgPr>
    </p:bg>
    <p:spTree>
      <p:nvGrpSpPr>
        <p:cNvPr id="1" name=""/>
        <p:cNvGrpSpPr/>
        <p:nvPr/>
      </p:nvGrpSpPr>
      <p:grpSpPr>
        <a:xfrm/>
      </p:grpSpPr>
      <p:sp>
        <p:nvSpPr>
          <p:cNvPr id="24" name="hdrl-mini-mark">
            <a:extLst>
              <a:ext uri="{FF2B5EF4-FFF2-40B4-BE49-F238E27FC236}">
                <ns2:creationId id="{26607546-07D9-4268-BA14-94F93C7256A1}"/>
                <adec:decorative val="1"/>
              </a:ext>
            </a:extLst>
          </p:cNvPr>
          <p:cNvSpPr>
            <a:spLocks noGrp="1"/>
          </p:cNvSpPr>
          <p:nvPr/>
        </p:nvSpPr>
        <p:spPr>
          <a:xfrm>
            <a:off x="552450" y="361950"/>
            <a:ext cx="514350" cy="514350"/>
          </a:xfrm>
          <a:prstGeom prst="octagon">
            <a:avLst/>
          </a:prstGeom>
          <a:solidFill>
            <a:srgbClr val="0F766E"/>
          </a:solidFill>
          <a:ln w="0">
            <a:noFill/>
            <a:prstDash val="solid"/>
          </a:ln>
        </p:spPr>
      </p:sp>
      <p:sp>
        <p:nvSpPr>
          <p:cNvPr id="2" name="hdrl-mini-text">
            <a:extLst>
              <a:ext uri="{FF2B5EF4-FFF2-40B4-BE49-F238E27FC236}">
                <ns2:creationId id="{9A6E2188-220F-498D-826D-0DD3293AC043}"/>
                <adec:decorative val="1"/>
              </a:ext>
            </a:extLst>
          </p:cNvPr>
          <p:cNvSpPr>
            <a:spLocks noGrp="1"/>
          </p:cNvSpPr>
          <p:nvPr/>
        </p:nvSpPr>
        <p:spPr>
          <a:xfrm>
            <a:off x="581025" y="504825"/>
            <a:ext cx="476250" cy="209550"/>
          </a:xfrm>
          <a:prstGeom prst="rect">
            <a:avLst/>
          </a:prstGeom>
          <a:noFill/>
          <a:ln w="0">
            <a:noFill/>
            <a:prstDash val="solid"/>
          </a:ln>
        </p:spPr>
        <p:txBody>
          <a:bodyPr wrap="square" lIns="0" tIns="0" rIns="0" bIns="0" anchor="ctr">
            <a:noAutofit/>
          </a:bodyPr>
          <a:lstStyle/>
          <a:p>
            <a:pPr algn="ctr">
              <a:defRPr sz="750" b="1" i="0">
                <a:solidFill>
                  <a:srgbClr val="FFFFFF"/>
                </a:solidFill>
                <a:latin typeface="Calibri"/>
                <a:ea typeface="Calibri"/>
                <a:cs typeface="Calibri"/>
              </a:defRPr>
            </a:pPr>
            <a:r>
              <a:rPr sz="750" b="1" i="0">
                <a:solidFill>
                  <a:srgbClr val="FFFFFF"/>
                </a:solidFill>
                <a:latin typeface="Calibri"/>
                <a:ea typeface="Calibri"/>
                <a:cs typeface="Calibri"/>
              </a:rPr>
              <a:t>HDRL</a:t>
            </a:r>
          </a:p>
        </p:txBody>
      </p:sp>
      <p:sp>
        <p:nvSpPr>
          <p:cNvPr id="3" name="brand-label">
            <a:extLst>
              <a:ext uri="{FF2B5EF4-FFF2-40B4-BE49-F238E27FC236}">
                <ns2:creationId id="{C5295E6C-BFDE-43DB-8ABB-4E6C60209D82}"/>
                <adec:decorative val="1"/>
              </a:ext>
            </a:extLst>
          </p:cNvPr>
          <p:cNvSpPr>
            <a:spLocks noGrp="1"/>
          </p:cNvSpPr>
          <p:nvPr/>
        </p:nvSpPr>
        <p:spPr>
          <a:xfrm>
            <a:off x="1257300" y="495300"/>
            <a:ext cx="4572000" cy="190500"/>
          </a:xfrm>
          <a:prstGeom prst="rect">
            <a:avLst/>
          </a:prstGeom>
          <a:noFill/>
          <a:ln w="0">
            <a:noFill/>
            <a:prstDash val="solid"/>
          </a:ln>
        </p:spPr>
        <p:txBody>
          <a:bodyPr wrap="square" lIns="0" tIns="0" rIns="0" bIns="0" anchor="ctr">
            <a:noAutofit/>
          </a:bodyPr>
          <a:lstStyle/>
          <a:p>
            <a:pPr algn="l">
              <a:defRPr sz="1200" b="1" i="0">
                <a:solidFill>
                  <a:srgbClr val="0F766E"/>
                </a:solidFill>
                <a:latin typeface="Calibri"/>
                <a:ea typeface="Calibri"/>
                <a:cs typeface="Calibri"/>
              </a:defRPr>
            </a:pPr>
            <a:r>
              <a:rPr sz="1200" b="1" i="0">
                <a:solidFill>
                  <a:srgbClr val="0F766E"/>
                </a:solidFill>
                <a:latin typeface="Calibri"/>
                <a:ea typeface="Calibri"/>
                <a:cs typeface="Calibri"/>
              </a:rPr>
              <a:t>HEALTH DATA READINESS LEVEL FRAMEWORK</a:t>
            </a:r>
          </a:p>
        </p:txBody>
      </p:sp>
      <p:sp>
        <p:nvSpPr>
          <p:cNvPr id="4" name="slide-title" title="Four questions for a constructive team discussion" descr="Slide title: Four questions for a constructive team discussion">
            <a:extLst>
              <a:ext uri="{FF2B5EF4-FFF2-40B4-BE49-F238E27FC236}">
                <ns2:creationId id="{D7D6B11B-624E-4E0D-8AFB-601AA4D58D7D}"/>
              </a:ext>
            </a:extLst>
          </p:cNvPr>
          <p:cNvSpPr>
            <a:spLocks noGrp="1"/>
          </p:cNvSpPr>
          <p:nvPr>
            <p:ph type="title"/>
          </p:nvPr>
        </p:nvSpPr>
        <p:spPr>
          <a:xfrm>
            <a:off x="666750" y="1104900"/>
            <a:ext cx="10858500" cy="990600"/>
          </a:xfrm>
          <a:prstGeom prst="rect">
            <a:avLst/>
          </a:prstGeom>
          <a:noFill/>
          <a:ln w="0">
            <a:noFill/>
            <a:prstDash val="solid"/>
          </a:ln>
        </p:spPr>
        <p:txBody>
          <a:bodyPr wrap="square" lIns="0" tIns="0" rIns="0" bIns="0" anchor="t">
            <a:noAutofit/>
          </a:bodyPr>
          <a:lstStyle/>
          <a:p>
            <a:pPr algn="l">
              <a:defRPr sz="3675" b="1" i="0">
                <a:solidFill>
                  <a:srgbClr val="162B45"/>
                </a:solidFill>
                <a:latin typeface="Calibri"/>
                <a:ea typeface="Calibri"/>
                <a:cs typeface="Calibri"/>
              </a:defRPr>
            </a:pPr>
            <a:r>
              <a:rPr sz="3675" b="1" i="0">
                <a:solidFill>
                  <a:srgbClr val="162B45"/>
                </a:solidFill>
                <a:latin typeface="Calibri"/>
                <a:ea typeface="Calibri"/>
                <a:cs typeface="Calibri"/>
              </a:rPr>
              <a:t>Four questions for a constructive team discussion</a:t>
            </a:r>
          </a:p>
        </p:txBody>
      </p:sp>
      <p:sp>
        <p:nvSpPr>
          <p:cNvPr id="5" name="">
            <a:extLst>
              <a:ext uri="{FF2B5EF4-FFF2-40B4-BE49-F238E27FC236}">
                <ns2:creationId id="{9AA0ADA7-D568-4080-A54B-2B6B5B3E29C0}"/>
                <adec:decorative val="1"/>
              </a:ext>
            </a:extLst>
          </p:cNvPr>
          <p:cNvSpPr>
            <a:spLocks noGrp="1"/>
          </p:cNvSpPr>
          <p:nvPr/>
        </p:nvSpPr>
        <p:spPr>
          <a:xfrm>
            <a:off x="857250" y="2476500"/>
            <a:ext cx="495300" cy="495300"/>
          </a:xfrm>
          <a:prstGeom prst="octagon">
            <a:avLst/>
          </a:prstGeom>
          <a:solidFill>
            <a:srgbClr val="0F766E"/>
          </a:solidFill>
          <a:ln w="0">
            <a:noFill/>
            <a:prstDash val="solid"/>
          </a:ln>
        </p:spPr>
      </p:sp>
      <p:sp>
        <p:nvSpPr>
          <p:cNvPr id="6" name="">
            <a:extLst>
              <a:ext uri="{FF2B5EF4-FFF2-40B4-BE49-F238E27FC236}">
                <ns2:creationId id="{BA57C843-EEF3-4114-9A7A-79A812C4070E}"/>
              </a:ext>
            </a:extLst>
          </p:cNvPr>
          <p:cNvSpPr>
            <a:spLocks noGrp="1"/>
          </p:cNvSpPr>
          <p:nvPr/>
        </p:nvSpPr>
        <p:spPr>
          <a:xfrm>
            <a:off x="971550" y="2590800"/>
            <a:ext cx="266700" cy="266700"/>
          </a:xfrm>
          <a:prstGeom prst="rect">
            <a:avLst/>
          </a:prstGeom>
          <a:noFill/>
          <a:ln w="0">
            <a:noFill/>
            <a:prstDash val="solid"/>
          </a:ln>
        </p:spPr>
        <p:txBody>
          <a:bodyPr wrap="square" lIns="0" tIns="0" rIns="0" bIns="0" anchor="ctr">
            <a:noAutofit/>
          </a:bodyPr>
          <a:lstStyle/>
          <a:p>
            <a:pPr algn="ctr">
              <a:defRPr sz="1500" b="1" i="0">
                <a:solidFill>
                  <a:srgbClr val="FFFFFF"/>
                </a:solidFill>
                <a:latin typeface="Calibri"/>
                <a:ea typeface="Calibri"/>
                <a:cs typeface="Calibri"/>
              </a:defRPr>
            </a:pPr>
            <a:r>
              <a:rPr sz="1500" b="1" i="0">
                <a:solidFill>
                  <a:srgbClr val="FFFFFF"/>
                </a:solidFill>
                <a:latin typeface="Calibri"/>
                <a:ea typeface="Calibri"/>
                <a:cs typeface="Calibri"/>
              </a:rPr>
              <a:t>1</a:t>
            </a:r>
          </a:p>
        </p:txBody>
      </p:sp>
      <p:sp>
        <p:nvSpPr>
          <p:cNvPr id="7" name="">
            <a:extLst>
              <a:ext uri="{FF2B5EF4-FFF2-40B4-BE49-F238E27FC236}">
                <ns2:creationId id="{4A464837-29BD-43A3-A87D-C357B90EA9CE}"/>
              </a:ext>
            </a:extLst>
          </p:cNvPr>
          <p:cNvSpPr>
            <a:spLocks noGrp="1"/>
          </p:cNvSpPr>
          <p:nvPr/>
        </p:nvSpPr>
        <p:spPr>
          <a:xfrm>
            <a:off x="1638300" y="2457450"/>
            <a:ext cx="9334500" cy="514350"/>
          </a:xfrm>
          <a:prstGeom prst="rect">
            <a:avLst/>
          </a:prstGeom>
          <a:noFill/>
          <a:ln w="0">
            <a:noFill/>
            <a:prstDash val="solid"/>
          </a:ln>
        </p:spPr>
        <p:txBody>
          <a:bodyPr wrap="square" lIns="0" tIns="0" rIns="0" bIns="0" anchor="ctr">
            <a:noAutofit/>
          </a:bodyPr>
          <a:lstStyle/>
          <a:p>
            <a:pPr algn="l">
              <a:defRPr sz="2025" b="1" i="0">
                <a:solidFill>
                  <a:srgbClr val="162B45"/>
                </a:solidFill>
                <a:latin typeface="Calibri"/>
                <a:ea typeface="Calibri"/>
                <a:cs typeface="Calibri"/>
              </a:defRPr>
            </a:pPr>
            <a:r>
              <a:rPr sz="2025" b="1" i="0">
                <a:solidFill>
                  <a:srgbClr val="162B45"/>
                </a:solidFill>
                <a:latin typeface="Calibri"/>
                <a:ea typeface="Calibri"/>
                <a:cs typeface="Calibri"/>
              </a:rPr>
              <a:t>Where does this framework fit—or fail to fit—our setting?</a:t>
            </a:r>
          </a:p>
        </p:txBody>
      </p:sp>
      <p:sp>
        <p:nvSpPr>
          <p:cNvPr id="8" name="">
            <a:extLst>
              <a:ext uri="{FF2B5EF4-FFF2-40B4-BE49-F238E27FC236}">
                <ns2:creationId id="{A7878B2C-1A22-4B34-B4E6-B7B8CC571B18}"/>
                <adec:decorative val="1"/>
              </a:ext>
            </a:extLst>
          </p:cNvPr>
          <p:cNvSpPr>
            <a:spLocks noGrp="1"/>
          </p:cNvSpPr>
          <p:nvPr/>
        </p:nvSpPr>
        <p:spPr>
          <a:xfrm>
            <a:off x="1638300" y="3105150"/>
            <a:ext cx="9334500" cy="0"/>
          </a:xfrm>
          <a:prstGeom prst="line">
            <a:avLst/>
          </a:prstGeom>
          <a:noFill/>
          <a:ln w="9525">
            <a:solidFill>
              <a:srgbClr val="D5E3E3"/>
            </a:solidFill>
            <a:prstDash val="solid"/>
          </a:ln>
        </p:spPr>
      </p:sp>
      <p:sp>
        <p:nvSpPr>
          <p:cNvPr id="9" name="">
            <a:extLst>
              <a:ext uri="{FF2B5EF4-FFF2-40B4-BE49-F238E27FC236}">
                <ns2:creationId id="{48F48002-5E45-4BA0-B662-AC095D7241F4}"/>
                <adec:decorative val="1"/>
              </a:ext>
            </a:extLst>
          </p:cNvPr>
          <p:cNvSpPr>
            <a:spLocks noGrp="1"/>
          </p:cNvSpPr>
          <p:nvPr/>
        </p:nvSpPr>
        <p:spPr>
          <a:xfrm>
            <a:off x="857250" y="3314700"/>
            <a:ext cx="495300" cy="495300"/>
          </a:xfrm>
          <a:prstGeom prst="octagon">
            <a:avLst/>
          </a:prstGeom>
          <a:solidFill>
            <a:srgbClr val="3B82F6"/>
          </a:solidFill>
          <a:ln w="0">
            <a:noFill/>
            <a:prstDash val="solid"/>
          </a:ln>
        </p:spPr>
      </p:sp>
      <p:sp>
        <p:nvSpPr>
          <p:cNvPr id="10" name="">
            <a:extLst>
              <a:ext uri="{FF2B5EF4-FFF2-40B4-BE49-F238E27FC236}">
                <ns2:creationId id="{8E8A2490-9BF0-4470-8E4A-180831C78894}"/>
              </a:ext>
            </a:extLst>
          </p:cNvPr>
          <p:cNvSpPr>
            <a:spLocks noGrp="1"/>
          </p:cNvSpPr>
          <p:nvPr/>
        </p:nvSpPr>
        <p:spPr>
          <a:xfrm>
            <a:off x="971550" y="3429000"/>
            <a:ext cx="266700" cy="266700"/>
          </a:xfrm>
          <a:prstGeom prst="rect">
            <a:avLst/>
          </a:prstGeom>
          <a:noFill/>
          <a:ln w="0">
            <a:noFill/>
            <a:prstDash val="solid"/>
          </a:ln>
        </p:spPr>
        <p:txBody>
          <a:bodyPr wrap="square" lIns="0" tIns="0" rIns="0" bIns="0" anchor="ctr">
            <a:noAutofit/>
          </a:bodyPr>
          <a:lstStyle/>
          <a:p>
            <a:pPr algn="ctr">
              <a:defRPr sz="1500" b="1" i="0">
                <a:solidFill>
                  <a:srgbClr val="FFFFFF"/>
                </a:solidFill>
                <a:latin typeface="Calibri"/>
                <a:ea typeface="Calibri"/>
                <a:cs typeface="Calibri"/>
              </a:defRPr>
            </a:pPr>
            <a:r>
              <a:rPr sz="1500" b="1" i="0">
                <a:solidFill>
                  <a:srgbClr val="FFFFFF"/>
                </a:solidFill>
                <a:latin typeface="Calibri"/>
                <a:ea typeface="Calibri"/>
                <a:cs typeface="Calibri"/>
              </a:rPr>
              <a:t>2</a:t>
            </a:r>
          </a:p>
        </p:txBody>
      </p:sp>
      <p:sp>
        <p:nvSpPr>
          <p:cNvPr id="11" name="">
            <a:extLst>
              <a:ext uri="{FF2B5EF4-FFF2-40B4-BE49-F238E27FC236}">
                <ns2:creationId id="{2E6DA68B-CE54-4D98-A29F-AD8DECB5AFB2}"/>
              </a:ext>
            </a:extLst>
          </p:cNvPr>
          <p:cNvSpPr>
            <a:spLocks noGrp="1"/>
          </p:cNvSpPr>
          <p:nvPr/>
        </p:nvSpPr>
        <p:spPr>
          <a:xfrm>
            <a:off x="1638300" y="3295650"/>
            <a:ext cx="9334500" cy="514350"/>
          </a:xfrm>
          <a:prstGeom prst="rect">
            <a:avLst/>
          </a:prstGeom>
          <a:noFill/>
          <a:ln w="0">
            <a:noFill/>
            <a:prstDash val="solid"/>
          </a:ln>
        </p:spPr>
        <p:txBody>
          <a:bodyPr wrap="square" lIns="0" tIns="0" rIns="0" bIns="0" anchor="ctr">
            <a:noAutofit/>
          </a:bodyPr>
          <a:lstStyle/>
          <a:p>
            <a:pPr algn="l">
              <a:defRPr sz="2025" b="1" i="0">
                <a:solidFill>
                  <a:srgbClr val="162B45"/>
                </a:solidFill>
                <a:latin typeface="Calibri"/>
                <a:ea typeface="Calibri"/>
                <a:cs typeface="Calibri"/>
              </a:defRPr>
            </a:pPr>
            <a:r>
              <a:rPr sz="2025" b="1" i="0">
                <a:solidFill>
                  <a:srgbClr val="162B45"/>
                </a:solidFill>
                <a:latin typeface="Calibri"/>
                <a:ea typeface="Calibri"/>
                <a:cs typeface="Calibri"/>
              </a:rPr>
              <a:t>Which indicators would be difficult to evidence consistently?</a:t>
            </a:r>
          </a:p>
        </p:txBody>
      </p:sp>
      <p:sp>
        <p:nvSpPr>
          <p:cNvPr id="12" name="">
            <a:extLst>
              <a:ext uri="{FF2B5EF4-FFF2-40B4-BE49-F238E27FC236}">
                <ns2:creationId id="{9616522E-CEEF-42EA-9CCB-A42F3810BF70}"/>
                <adec:decorative val="1"/>
              </a:ext>
            </a:extLst>
          </p:cNvPr>
          <p:cNvSpPr>
            <a:spLocks noGrp="1"/>
          </p:cNvSpPr>
          <p:nvPr/>
        </p:nvSpPr>
        <p:spPr>
          <a:xfrm>
            <a:off x="1638300" y="3943350"/>
            <a:ext cx="9334500" cy="0"/>
          </a:xfrm>
          <a:prstGeom prst="line">
            <a:avLst/>
          </a:prstGeom>
          <a:noFill/>
          <a:ln w="9525">
            <a:solidFill>
              <a:srgbClr val="D5E3E3"/>
            </a:solidFill>
            <a:prstDash val="solid"/>
          </a:ln>
        </p:spPr>
      </p:sp>
      <p:sp>
        <p:nvSpPr>
          <p:cNvPr id="13" name="">
            <a:extLst>
              <a:ext uri="{FF2B5EF4-FFF2-40B4-BE49-F238E27FC236}">
                <ns2:creationId id="{11122026-A435-4E24-8BFE-31EBF4382164}"/>
                <adec:decorative val="1"/>
              </a:ext>
            </a:extLst>
          </p:cNvPr>
          <p:cNvSpPr>
            <a:spLocks noGrp="1"/>
          </p:cNvSpPr>
          <p:nvPr/>
        </p:nvSpPr>
        <p:spPr>
          <a:xfrm>
            <a:off x="857250" y="4152900"/>
            <a:ext cx="495300" cy="495300"/>
          </a:xfrm>
          <a:prstGeom prst="octagon">
            <a:avLst/>
          </a:prstGeom>
          <a:solidFill>
            <a:srgbClr val="0F766E"/>
          </a:solidFill>
          <a:ln w="0">
            <a:noFill/>
            <a:prstDash val="solid"/>
          </a:ln>
        </p:spPr>
      </p:sp>
      <p:sp>
        <p:nvSpPr>
          <p:cNvPr id="14" name="">
            <a:extLst>
              <a:ext uri="{FF2B5EF4-FFF2-40B4-BE49-F238E27FC236}">
                <ns2:creationId id="{5EEC15BD-053E-4101-B356-897CAB4E749A}"/>
              </a:ext>
            </a:extLst>
          </p:cNvPr>
          <p:cNvSpPr>
            <a:spLocks noGrp="1"/>
          </p:cNvSpPr>
          <p:nvPr/>
        </p:nvSpPr>
        <p:spPr>
          <a:xfrm>
            <a:off x="971550" y="4267200"/>
            <a:ext cx="266700" cy="266700"/>
          </a:xfrm>
          <a:prstGeom prst="rect">
            <a:avLst/>
          </a:prstGeom>
          <a:noFill/>
          <a:ln w="0">
            <a:noFill/>
            <a:prstDash val="solid"/>
          </a:ln>
        </p:spPr>
        <p:txBody>
          <a:bodyPr wrap="square" lIns="0" tIns="0" rIns="0" bIns="0" anchor="ctr">
            <a:noAutofit/>
          </a:bodyPr>
          <a:lstStyle/>
          <a:p>
            <a:pPr algn="ctr">
              <a:defRPr sz="1500" b="1" i="0">
                <a:solidFill>
                  <a:srgbClr val="FFFFFF"/>
                </a:solidFill>
                <a:latin typeface="Calibri"/>
                <a:ea typeface="Calibri"/>
                <a:cs typeface="Calibri"/>
              </a:defRPr>
            </a:pPr>
            <a:r>
              <a:rPr sz="1500" b="1" i="0">
                <a:solidFill>
                  <a:srgbClr val="FFFFFF"/>
                </a:solidFill>
                <a:latin typeface="Calibri"/>
                <a:ea typeface="Calibri"/>
                <a:cs typeface="Calibri"/>
              </a:rPr>
              <a:t>3</a:t>
            </a:r>
          </a:p>
        </p:txBody>
      </p:sp>
      <p:sp>
        <p:nvSpPr>
          <p:cNvPr id="15" name="">
            <a:extLst>
              <a:ext uri="{FF2B5EF4-FFF2-40B4-BE49-F238E27FC236}">
                <ns2:creationId id="{2D4F18BB-0C8B-4E2C-B143-9377CCC6C0D5}"/>
              </a:ext>
            </a:extLst>
          </p:cNvPr>
          <p:cNvSpPr>
            <a:spLocks noGrp="1"/>
          </p:cNvSpPr>
          <p:nvPr/>
        </p:nvSpPr>
        <p:spPr>
          <a:xfrm>
            <a:off x="1638300" y="4133850"/>
            <a:ext cx="9334500" cy="514350"/>
          </a:xfrm>
          <a:prstGeom prst="rect">
            <a:avLst/>
          </a:prstGeom>
          <a:noFill/>
          <a:ln w="0">
            <a:noFill/>
            <a:prstDash val="solid"/>
          </a:ln>
        </p:spPr>
        <p:txBody>
          <a:bodyPr wrap="square" lIns="0" tIns="0" rIns="0" bIns="0" anchor="ctr">
            <a:noAutofit/>
          </a:bodyPr>
          <a:lstStyle/>
          <a:p>
            <a:pPr algn="l">
              <a:defRPr sz="2025" b="1" i="0">
                <a:solidFill>
                  <a:srgbClr val="162B45"/>
                </a:solidFill>
                <a:latin typeface="Calibri"/>
                <a:ea typeface="Calibri"/>
                <a:cs typeface="Calibri"/>
              </a:defRPr>
            </a:pPr>
            <a:r>
              <a:rPr sz="2025" b="1" i="0">
                <a:solidFill>
                  <a:srgbClr val="162B45"/>
                </a:solidFill>
                <a:latin typeface="Calibri"/>
                <a:ea typeface="Calibri"/>
                <a:cs typeface="Calibri"/>
              </a:rPr>
              <a:t>What would make the maturity descriptors more reliable between assessors?</a:t>
            </a:r>
          </a:p>
        </p:txBody>
      </p:sp>
      <p:sp>
        <p:nvSpPr>
          <p:cNvPr id="16" name="">
            <a:extLst>
              <a:ext uri="{FF2B5EF4-FFF2-40B4-BE49-F238E27FC236}">
                <ns2:creationId id="{4C8A4EC9-AF7A-4C17-B0BC-052133F9251F}"/>
                <adec:decorative val="1"/>
              </a:ext>
            </a:extLst>
          </p:cNvPr>
          <p:cNvSpPr>
            <a:spLocks noGrp="1"/>
          </p:cNvSpPr>
          <p:nvPr/>
        </p:nvSpPr>
        <p:spPr>
          <a:xfrm>
            <a:off x="1638300" y="4781550"/>
            <a:ext cx="9334500" cy="0"/>
          </a:xfrm>
          <a:prstGeom prst="line">
            <a:avLst/>
          </a:prstGeom>
          <a:noFill/>
          <a:ln w="9525">
            <a:solidFill>
              <a:srgbClr val="D5E3E3"/>
            </a:solidFill>
            <a:prstDash val="solid"/>
          </a:ln>
        </p:spPr>
      </p:sp>
      <p:sp>
        <p:nvSpPr>
          <p:cNvPr id="17" name="">
            <a:extLst>
              <a:ext uri="{FF2B5EF4-FFF2-40B4-BE49-F238E27FC236}">
                <ns2:creationId id="{F109ECCE-7018-45F2-B68F-5FDE4D57C690}"/>
                <adec:decorative val="1"/>
              </a:ext>
            </a:extLst>
          </p:cNvPr>
          <p:cNvSpPr>
            <a:spLocks noGrp="1"/>
          </p:cNvSpPr>
          <p:nvPr/>
        </p:nvSpPr>
        <p:spPr>
          <a:xfrm>
            <a:off x="857250" y="4991100"/>
            <a:ext cx="495300" cy="495300"/>
          </a:xfrm>
          <a:prstGeom prst="octagon">
            <a:avLst/>
          </a:prstGeom>
          <a:solidFill>
            <a:srgbClr val="3B82F6"/>
          </a:solidFill>
          <a:ln w="0">
            <a:noFill/>
            <a:prstDash val="solid"/>
          </a:ln>
        </p:spPr>
      </p:sp>
      <p:sp>
        <p:nvSpPr>
          <p:cNvPr id="18" name="">
            <a:extLst>
              <a:ext uri="{FF2B5EF4-FFF2-40B4-BE49-F238E27FC236}">
                <ns2:creationId id="{2D553A91-DD19-41F1-94D8-20B3207C1C3E}"/>
              </a:ext>
            </a:extLst>
          </p:cNvPr>
          <p:cNvSpPr>
            <a:spLocks noGrp="1"/>
          </p:cNvSpPr>
          <p:nvPr/>
        </p:nvSpPr>
        <p:spPr>
          <a:xfrm>
            <a:off x="971550" y="5105400"/>
            <a:ext cx="266700" cy="266700"/>
          </a:xfrm>
          <a:prstGeom prst="rect">
            <a:avLst/>
          </a:prstGeom>
          <a:noFill/>
          <a:ln w="0">
            <a:noFill/>
            <a:prstDash val="solid"/>
          </a:ln>
        </p:spPr>
        <p:txBody>
          <a:bodyPr wrap="square" lIns="0" tIns="0" rIns="0" bIns="0" anchor="ctr">
            <a:noAutofit/>
          </a:bodyPr>
          <a:lstStyle/>
          <a:p>
            <a:pPr algn="ctr">
              <a:defRPr sz="1500" b="1" i="0">
                <a:solidFill>
                  <a:srgbClr val="FFFFFF"/>
                </a:solidFill>
                <a:latin typeface="Calibri"/>
                <a:ea typeface="Calibri"/>
                <a:cs typeface="Calibri"/>
              </a:defRPr>
            </a:pPr>
            <a:r>
              <a:rPr sz="1500" b="1" i="0">
                <a:solidFill>
                  <a:srgbClr val="FFFFFF"/>
                </a:solidFill>
                <a:latin typeface="Calibri"/>
                <a:ea typeface="Calibri"/>
                <a:cs typeface="Calibri"/>
              </a:rPr>
              <a:t>4</a:t>
            </a:r>
          </a:p>
        </p:txBody>
      </p:sp>
      <p:sp>
        <p:nvSpPr>
          <p:cNvPr id="19" name="">
            <a:extLst>
              <a:ext uri="{FF2B5EF4-FFF2-40B4-BE49-F238E27FC236}">
                <ns2:creationId id="{C438779D-53E8-4C3B-9167-7708AB145B44}"/>
              </a:ext>
            </a:extLst>
          </p:cNvPr>
          <p:cNvSpPr>
            <a:spLocks noGrp="1"/>
          </p:cNvSpPr>
          <p:nvPr/>
        </p:nvSpPr>
        <p:spPr>
          <a:xfrm>
            <a:off x="1638300" y="4972050"/>
            <a:ext cx="9334500" cy="514350"/>
          </a:xfrm>
          <a:prstGeom prst="rect">
            <a:avLst/>
          </a:prstGeom>
          <a:noFill/>
          <a:ln w="0">
            <a:noFill/>
            <a:prstDash val="solid"/>
          </a:ln>
        </p:spPr>
        <p:txBody>
          <a:bodyPr wrap="square" lIns="0" tIns="0" rIns="0" bIns="0" anchor="ctr">
            <a:noAutofit/>
          </a:bodyPr>
          <a:lstStyle/>
          <a:p>
            <a:pPr algn="l">
              <a:defRPr sz="2025" b="1" i="0">
                <a:solidFill>
                  <a:srgbClr val="162B45"/>
                </a:solidFill>
                <a:latin typeface="Calibri"/>
                <a:ea typeface="Calibri"/>
                <a:cs typeface="Calibri"/>
              </a:defRPr>
            </a:pPr>
            <a:r>
              <a:rPr sz="2025" b="1" i="0">
                <a:solidFill>
                  <a:srgbClr val="162B45"/>
                </a:solidFill>
                <a:latin typeface="Calibri"/>
                <a:ea typeface="Calibri"/>
                <a:cs typeface="Calibri"/>
              </a:rPr>
              <a:t>What comparison or prospective test would add the most knowledge?</a:t>
            </a:r>
          </a:p>
        </p:txBody>
      </p:sp>
      <p:sp>
        <p:nvSpPr>
          <p:cNvPr id="20" name="">
            <a:extLst>
              <a:ext uri="{FF2B5EF4-FFF2-40B4-BE49-F238E27FC236}">
                <ns2:creationId id="{AFBB06CD-0970-4380-B2AF-ED716B6CEF6F}"/>
                <adec:decorative val="1"/>
              </a:ext>
            </a:extLst>
          </p:cNvPr>
          <p:cNvSpPr>
            <a:spLocks noGrp="1"/>
          </p:cNvSpPr>
          <p:nvPr/>
        </p:nvSpPr>
        <p:spPr>
          <a:xfrm>
            <a:off x="552450" y="6419850"/>
            <a:ext cx="11087100" cy="0"/>
          </a:xfrm>
          <a:prstGeom prst="line">
            <a:avLst/>
          </a:prstGeom>
          <a:noFill/>
          <a:ln w="9525">
            <a:solidFill>
              <a:srgbClr val="D5E3E3"/>
            </a:solidFill>
            <a:prstDash val="solid"/>
          </a:ln>
        </p:spPr>
      </p:sp>
      <p:sp>
        <p:nvSpPr>
          <p:cNvPr id="21" name="">
            <a:extLst>
              <a:ext uri="{FF2B5EF4-FFF2-40B4-BE49-F238E27FC236}">
                <ns2:creationId id="{239CC6CE-7C39-4302-BDEC-05BA66488321}"/>
              </a:ext>
            </a:extLst>
          </p:cNvPr>
          <p:cNvSpPr>
            <a:spLocks noGrp="1"/>
          </p:cNvSpPr>
          <p:nvPr/>
        </p:nvSpPr>
        <p:spPr>
          <a:xfrm>
            <a:off x="552450" y="6496050"/>
            <a:ext cx="2952750" cy="190500"/>
          </a:xfrm>
          <a:prstGeom prst="rect">
            <a:avLst/>
          </a:prstGeom>
          <a:noFill/>
          <a:ln w="0">
            <a:noFill/>
            <a:prstDash val="solid"/>
          </a:ln>
        </p:spPr>
        <p:txBody>
          <a:bodyPr wrap="square" lIns="0" tIns="0" rIns="0" bIns="0" anchor="ctr">
            <a:noAutofit/>
          </a:bodyPr>
          <a:lstStyle/>
          <a:p>
            <a:pPr algn="l">
              <a:defRPr sz="900" b="0" i="0">
                <a:solidFill>
                  <a:srgbClr val="5F7187"/>
                </a:solidFill>
                <a:latin typeface="Calibri"/>
                <a:ea typeface="Calibri"/>
                <a:cs typeface="Calibri"/>
              </a:defRPr>
            </a:pPr>
            <a:r>
              <a:rPr sz="900" b="0" i="0">
                <a:solidFill>
                  <a:srgbClr val="5F7187"/>
                </a:solidFill>
                <a:latin typeface="Calibri"/>
                <a:ea typeface="Calibri"/>
                <a:cs typeface="Calibri"/>
              </a:rPr>
              <a:t>HDRL v1.0.1  •  Kit v1.1.0  •  30 Jul 2026</a:t>
            </a:r>
          </a:p>
        </p:txBody>
      </p:sp>
      <p:sp>
        <p:nvSpPr>
          <p:cNvPr id="22" name="">
            <a:extLst>
              <a:ext uri="{FF2B5EF4-FFF2-40B4-BE49-F238E27FC236}">
                <ns2:creationId id="{56B4A1DC-26F2-48DF-A853-F8AD671CD005}"/>
              </a:ext>
            </a:extLst>
          </p:cNvPr>
          <p:cNvSpPr>
            <a:spLocks noGrp="1"/>
          </p:cNvSpPr>
          <p:nvPr/>
        </p:nvSpPr>
        <p:spPr>
          <a:xfrm>
            <a:off x="3524250" y="6496050"/>
            <a:ext cx="6096000" cy="190500"/>
          </a:xfrm>
          <a:prstGeom prst="rect">
            <a:avLst/>
          </a:prstGeom>
          <a:noFill/>
          <a:ln w="0">
            <a:noFill/>
            <a:prstDash val="solid"/>
          </a:ln>
        </p:spPr>
        <p:txBody>
          <a:bodyPr wrap="square" lIns="0" tIns="0" rIns="0" bIns="0" anchor="ctr">
            <a:noAutofit/>
          </a:bodyPr>
          <a:lstStyle/>
          <a:p>
            <a:pPr algn="ctr">
              <a:defRPr sz="825" b="0" i="0">
                <a:solidFill>
                  <a:srgbClr val="5F7187"/>
                </a:solidFill>
                <a:latin typeface="Calibri"/>
                <a:ea typeface="Calibri"/>
                <a:cs typeface="Calibri"/>
              </a:defRPr>
            </a:pPr>
            <a:r>
              <a:rPr sz="825" b="0" i="0">
                <a:solidFill>
                  <a:srgbClr val="5F7187"/>
                </a:solidFill>
                <a:latin typeface="Calibri"/>
                <a:ea typeface="Calibri"/>
                <a:cs typeface="Calibri"/>
              </a:rPr>
              <a:t>RDS: commissioner &amp; IP owner  •  OPL Advisory: originator &amp; developer  •  </a:t>
            </a:r>
            <a:r>
              <a:rPr sz="825" b="0" i="0">
                <a:solidFill>
                  <a:srgbClr val="5F7187"/>
                </a:solidFill>
                <a:latin typeface="Calibri"/>
                <a:ea typeface="Calibri"/>
                <a:cs typeface="Calibri"/>
                <a:hlinkClick r:id="R011f18d4298640e3" tooltip="Read the Creative Commons Attribution 4.0 licence"/>
              </a:rPr>
              <a:t>CC BY 4.0</a:t>
            </a:r>
          </a:p>
        </p:txBody>
      </p:sp>
      <p:sp>
        <p:nvSpPr>
          <p:cNvPr id="23" name="">
            <a:extLst>
              <a:ext uri="{FF2B5EF4-FFF2-40B4-BE49-F238E27FC236}">
                <ns2:creationId id="{E0B42B53-E41A-477F-BFA8-FDFE2D8C9CB1}"/>
              </a:ext>
            </a:extLst>
          </p:cNvPr>
          <p:cNvSpPr>
            <a:spLocks noGrp="1"/>
          </p:cNvSpPr>
          <p:nvPr/>
        </p:nvSpPr>
        <p:spPr>
          <a:xfrm>
            <a:off x="9048750" y="6496050"/>
            <a:ext cx="2590800" cy="190500"/>
          </a:xfrm>
          <a:prstGeom prst="rect">
            <a:avLst/>
          </a:prstGeom>
          <a:noFill/>
          <a:ln w="0">
            <a:noFill/>
            <a:prstDash val="solid"/>
          </a:ln>
        </p:spPr>
        <p:txBody>
          <a:bodyPr wrap="square" lIns="0" tIns="0" rIns="0" bIns="0" anchor="ctr">
            <a:noAutofit/>
          </a:bodyPr>
          <a:lstStyle/>
          <a:p>
            <a:pPr algn="r">
              <a:defRPr sz="900" b="0" i="0">
                <a:solidFill>
                  <a:srgbClr val="5F7187"/>
                </a:solidFill>
                <a:latin typeface="Calibri"/>
                <a:ea typeface="Calibri"/>
                <a:cs typeface="Calibri"/>
              </a:defRPr>
            </a:pPr>
            <a:r>
              <a:rPr sz="900" b="0" i="0">
                <a:solidFill>
                  <a:srgbClr val="5F7187"/>
                </a:solidFill>
                <a:latin typeface="Calibri"/>
                <a:ea typeface="Calibri"/>
                <a:cs typeface="Calibri"/>
                <a:hlinkClick r:id="R270865d6a03f425a" tooltip="Open the HDRL Framework website"/>
              </a:rPr>
              <a:t>hdrlframework.org</a:t>
            </a:r>
            <a:r>
              <a:rPr sz="900" b="0" i="0">
                <a:solidFill>
                  <a:srgbClr val="5F7187"/>
                </a:solidFill>
                <a:latin typeface="Calibri"/>
                <a:ea typeface="Calibri"/>
                <a:cs typeface="Calibri"/>
              </a:rPr>
              <a:t>  •  18</a:t>
            </a:r>
          </a:p>
        </p:txBody>
      </p:sp>
    </p:spTree>
    <p:extLst>
      <p:ext uri="{BB962C8B-B14F-4D97-AF65-F5344CB8AC3E}">
        <ns5:creationId val="1888151998"/>
      </p:ext>
    </p:extLst>
  </p:cSld>
</p:sld>
</file>

<file path=ppt/slides/slide19.xml><?xml version="1.0" encoding="utf-8"?>
<p:sld xmlns:a="http://schemas.openxmlformats.org/drawingml/2006/main" xmlns:adec="http://schemas.microsoft.com/office/drawing/2017/decorative" xmlns:ns2="http://schemas.microsoft.com/office/drawing/2014/main" xmlns:ns5="http://schemas.microsoft.com/office/powerpoint/2010/main" xmlns:p="http://schemas.openxmlformats.org/presentationml/2006/main" xmlns:r="http://schemas.openxmlformats.org/officeDocument/2006/relationships">
  <p:cSld>
    <p:bg>
      <p:bgPr>
        <a:solidFill>
          <a:srgbClr val="F5F8FA"/>
        </a:solidFill>
      </p:bgPr>
    </p:bg>
    <p:spTree>
      <p:nvGrpSpPr>
        <p:cNvPr id="1" name=""/>
        <p:cNvGrpSpPr/>
        <p:nvPr/>
      </p:nvGrpSpPr>
      <p:grpSpPr>
        <a:xfrm/>
      </p:grpSpPr>
      <p:sp>
        <p:nvSpPr>
          <p:cNvPr id="23" name="hdrl-mini-mark">
            <a:extLst>
              <a:ext uri="{FF2B5EF4-FFF2-40B4-BE49-F238E27FC236}">
                <ns2:creationId id="{32274085-FD7B-4C8A-ADB9-D8C3495C9308}"/>
                <adec:decorative val="1"/>
              </a:ext>
            </a:extLst>
          </p:cNvPr>
          <p:cNvSpPr>
            <a:spLocks noGrp="1"/>
          </p:cNvSpPr>
          <p:nvPr/>
        </p:nvSpPr>
        <p:spPr>
          <a:xfrm>
            <a:off x="552450" y="361950"/>
            <a:ext cx="514350" cy="514350"/>
          </a:xfrm>
          <a:prstGeom prst="octagon">
            <a:avLst/>
          </a:prstGeom>
          <a:solidFill>
            <a:srgbClr val="0F766E"/>
          </a:solidFill>
          <a:ln w="0">
            <a:noFill/>
            <a:prstDash val="solid"/>
          </a:ln>
        </p:spPr>
      </p:sp>
      <p:sp>
        <p:nvSpPr>
          <p:cNvPr id="2" name="hdrl-mini-text">
            <a:extLst>
              <a:ext uri="{FF2B5EF4-FFF2-40B4-BE49-F238E27FC236}">
                <ns2:creationId id="{E6D50300-7813-4D31-A1F5-5D9C5EF8D3A3}"/>
                <adec:decorative val="1"/>
              </a:ext>
            </a:extLst>
          </p:cNvPr>
          <p:cNvSpPr>
            <a:spLocks noGrp="1"/>
          </p:cNvSpPr>
          <p:nvPr/>
        </p:nvSpPr>
        <p:spPr>
          <a:xfrm>
            <a:off x="581025" y="504825"/>
            <a:ext cx="476250" cy="209550"/>
          </a:xfrm>
          <a:prstGeom prst="rect">
            <a:avLst/>
          </a:prstGeom>
          <a:noFill/>
          <a:ln w="0">
            <a:noFill/>
            <a:prstDash val="solid"/>
          </a:ln>
        </p:spPr>
        <p:txBody>
          <a:bodyPr wrap="square" lIns="0" tIns="0" rIns="0" bIns="0" anchor="ctr">
            <a:noAutofit/>
          </a:bodyPr>
          <a:lstStyle/>
          <a:p>
            <a:pPr algn="ctr">
              <a:defRPr sz="750" b="1" i="0">
                <a:solidFill>
                  <a:srgbClr val="FFFFFF"/>
                </a:solidFill>
                <a:latin typeface="Calibri"/>
                <a:ea typeface="Calibri"/>
                <a:cs typeface="Calibri"/>
              </a:defRPr>
            </a:pPr>
            <a:r>
              <a:rPr sz="750" b="1" i="0">
                <a:solidFill>
                  <a:srgbClr val="FFFFFF"/>
                </a:solidFill>
                <a:latin typeface="Calibri"/>
                <a:ea typeface="Calibri"/>
                <a:cs typeface="Calibri"/>
              </a:rPr>
              <a:t>HDRL</a:t>
            </a:r>
          </a:p>
        </p:txBody>
      </p:sp>
      <p:sp>
        <p:nvSpPr>
          <p:cNvPr id="3" name="brand-label">
            <a:extLst>
              <a:ext uri="{FF2B5EF4-FFF2-40B4-BE49-F238E27FC236}">
                <ns2:creationId id="{C89AC04C-7F15-48C6-B3F6-171BC83FFCAA}"/>
                <adec:decorative val="1"/>
              </a:ext>
            </a:extLst>
          </p:cNvPr>
          <p:cNvSpPr>
            <a:spLocks noGrp="1"/>
          </p:cNvSpPr>
          <p:nvPr/>
        </p:nvSpPr>
        <p:spPr>
          <a:xfrm>
            <a:off x="1257300" y="495300"/>
            <a:ext cx="4572000" cy="190500"/>
          </a:xfrm>
          <a:prstGeom prst="rect">
            <a:avLst/>
          </a:prstGeom>
          <a:noFill/>
          <a:ln w="0">
            <a:noFill/>
            <a:prstDash val="solid"/>
          </a:ln>
        </p:spPr>
        <p:txBody>
          <a:bodyPr wrap="square" lIns="0" tIns="0" rIns="0" bIns="0" anchor="ctr">
            <a:noAutofit/>
          </a:bodyPr>
          <a:lstStyle/>
          <a:p>
            <a:pPr algn="l">
              <a:defRPr sz="1200" b="1" i="0">
                <a:solidFill>
                  <a:srgbClr val="0F766E"/>
                </a:solidFill>
                <a:latin typeface="Calibri"/>
                <a:ea typeface="Calibri"/>
                <a:cs typeface="Calibri"/>
              </a:defRPr>
            </a:pPr>
            <a:r>
              <a:rPr sz="1200" b="1" i="0">
                <a:solidFill>
                  <a:srgbClr val="0F766E"/>
                </a:solidFill>
                <a:latin typeface="Calibri"/>
                <a:ea typeface="Calibri"/>
                <a:cs typeface="Calibri"/>
              </a:rPr>
              <a:t>OPEN FRAMEWORK • RESPONSIBLE REUSE</a:t>
            </a:r>
          </a:p>
        </p:txBody>
      </p:sp>
      <p:sp>
        <p:nvSpPr>
          <p:cNvPr id="4" name="slide-title" title="Reuse and adapt the slides—with clear credit" descr="Slide title: Reuse and adapt the slides—with clear credit">
            <a:extLst>
              <a:ext uri="{FF2B5EF4-FFF2-40B4-BE49-F238E27FC236}">
                <ns2:creationId id="{261DF5E5-4440-4240-92BF-216907467436}"/>
              </a:ext>
            </a:extLst>
          </p:cNvPr>
          <p:cNvSpPr>
            <a:spLocks noGrp="1"/>
          </p:cNvSpPr>
          <p:nvPr>
            <p:ph type="title"/>
          </p:nvPr>
        </p:nvSpPr>
        <p:spPr>
          <a:xfrm>
            <a:off x="666750" y="1104900"/>
            <a:ext cx="10858500" cy="990600"/>
          </a:xfrm>
          <a:prstGeom prst="rect">
            <a:avLst/>
          </a:prstGeom>
          <a:noFill/>
          <a:ln w="0">
            <a:noFill/>
            <a:prstDash val="solid"/>
          </a:ln>
        </p:spPr>
        <p:txBody>
          <a:bodyPr wrap="square" lIns="0" tIns="0" rIns="0" bIns="0" anchor="t">
            <a:noAutofit/>
          </a:bodyPr>
          <a:lstStyle/>
          <a:p>
            <a:pPr algn="l">
              <a:defRPr sz="3675" b="1" i="0">
                <a:solidFill>
                  <a:srgbClr val="162B45"/>
                </a:solidFill>
                <a:latin typeface="Calibri"/>
                <a:ea typeface="Calibri"/>
                <a:cs typeface="Calibri"/>
              </a:defRPr>
            </a:pPr>
            <a:r>
              <a:rPr sz="3675" b="1" i="0">
                <a:solidFill>
                  <a:srgbClr val="162B45"/>
                </a:solidFill>
                <a:latin typeface="Calibri"/>
                <a:ea typeface="Calibri"/>
                <a:cs typeface="Calibri"/>
              </a:rPr>
              <a:t>Reuse and adapt the slides—with clear credit</a:t>
            </a:r>
          </a:p>
        </p:txBody>
      </p:sp>
      <p:sp>
        <p:nvSpPr>
          <p:cNvPr id="5" name="">
            <a:extLst>
              <a:ext uri="{FF2B5EF4-FFF2-40B4-BE49-F238E27FC236}">
                <ns2:creationId id="{968DB4CB-3B99-4B32-A489-94B2FC91D55E}"/>
              </a:ext>
            </a:extLst>
          </p:cNvPr>
          <p:cNvSpPr>
            <a:spLocks noGrp="1"/>
          </p:cNvSpPr>
          <p:nvPr/>
        </p:nvSpPr>
        <p:spPr>
          <a:xfrm>
            <a:off x="723900" y="2476500"/>
            <a:ext cx="3238500" cy="685800"/>
          </a:xfrm>
          <a:prstGeom prst="rect">
            <a:avLst/>
          </a:prstGeom>
          <a:noFill/>
          <a:ln w="0">
            <a:noFill/>
            <a:prstDash val="solid"/>
          </a:ln>
        </p:spPr>
        <p:txBody>
          <a:bodyPr wrap="square" lIns="0" tIns="0" rIns="0" bIns="0" anchor="t">
            <a:noAutofit/>
          </a:bodyPr>
          <a:lstStyle/>
          <a:p>
            <a:pPr algn="l">
              <a:defRPr sz="3900" b="1" i="0">
                <a:solidFill>
                  <a:srgbClr val="0F766E"/>
                </a:solidFill>
                <a:latin typeface="Calibri"/>
                <a:ea typeface="Calibri"/>
                <a:cs typeface="Calibri"/>
              </a:defRPr>
            </a:pPr>
            <a:r>
              <a:rPr sz="3900" b="1" i="0">
                <a:solidFill>
                  <a:srgbClr val="0F766E"/>
                </a:solidFill>
                <a:latin typeface="Calibri"/>
                <a:ea typeface="Calibri"/>
                <a:cs typeface="Calibri"/>
                <a:hlinkClick r:id="Rdc11cfeb1090489e" tooltip="Read the Creative Commons Attribution 4.0 licence"/>
              </a:rPr>
              <a:t>CC BY 4.0</a:t>
            </a:r>
          </a:p>
        </p:txBody>
      </p:sp>
      <p:sp>
        <p:nvSpPr>
          <p:cNvPr id="6" name="">
            <a:extLst>
              <a:ext uri="{FF2B5EF4-FFF2-40B4-BE49-F238E27FC236}">
                <ns2:creationId id="{E83DD02A-E49A-49D4-AA46-7ED6C82D7913}"/>
              </a:ext>
            </a:extLst>
          </p:cNvPr>
          <p:cNvSpPr>
            <a:spLocks noGrp="1"/>
          </p:cNvSpPr>
          <p:nvPr/>
        </p:nvSpPr>
        <p:spPr>
          <a:xfrm>
            <a:off x="742950" y="3219450"/>
            <a:ext cx="4191000" cy="1047750"/>
          </a:xfrm>
          <a:prstGeom prst="rect">
            <a:avLst/>
          </a:prstGeom>
          <a:noFill/>
          <a:ln w="0">
            <a:noFill/>
            <a:prstDash val="solid"/>
          </a:ln>
        </p:spPr>
        <p:txBody>
          <a:bodyPr wrap="square" lIns="0" tIns="0" rIns="0" bIns="0" anchor="t">
            <a:noAutofit/>
          </a:bodyPr>
          <a:lstStyle/>
          <a:p>
            <a:pPr algn="l">
              <a:defRPr sz="1725" b="0" i="0">
                <a:solidFill>
                  <a:srgbClr val="162B45"/>
                </a:solidFill>
                <a:latin typeface="Calibri"/>
                <a:ea typeface="Calibri"/>
                <a:cs typeface="Calibri"/>
              </a:defRPr>
            </a:pPr>
            <a:r>
              <a:rPr sz="1725" b="0" i="0">
                <a:solidFill>
                  <a:srgbClr val="162B45"/>
                </a:solidFill>
                <a:latin typeface="Calibri"/>
                <a:ea typeface="Calibri"/>
                <a:cs typeface="Calibri"/>
              </a:rPr>
              <a:t>You may share and adapt the public framework materials, including for international and commercial use.</a:t>
            </a:r>
          </a:p>
        </p:txBody>
      </p:sp>
      <p:sp>
        <p:nvSpPr>
          <p:cNvPr id="7" name="">
            <a:extLst>
              <a:ext uri="{FF2B5EF4-FFF2-40B4-BE49-F238E27FC236}">
                <ns2:creationId id="{65D96DD8-0734-4850-96DE-C960B4058212}"/>
              </a:ext>
            </a:extLst>
          </p:cNvPr>
          <p:cNvSpPr>
            <a:spLocks noGrp="1"/>
          </p:cNvSpPr>
          <p:nvPr/>
        </p:nvSpPr>
        <p:spPr>
          <a:xfrm>
            <a:off x="5753100" y="2419350"/>
            <a:ext cx="4857750" cy="323850"/>
          </a:xfrm>
          <a:prstGeom prst="rect">
            <a:avLst/>
          </a:prstGeom>
          <a:noFill/>
          <a:ln w="0">
            <a:noFill/>
            <a:prstDash val="solid"/>
          </a:ln>
        </p:spPr>
        <p:txBody>
          <a:bodyPr wrap="square" lIns="0" tIns="0" rIns="0" bIns="0" anchor="t">
            <a:noAutofit/>
          </a:bodyPr>
          <a:lstStyle/>
          <a:p>
            <a:pPr algn="l">
              <a:defRPr sz="1950" b="1" i="0">
                <a:solidFill>
                  <a:srgbClr val="162B45"/>
                </a:solidFill>
                <a:latin typeface="Calibri"/>
                <a:ea typeface="Calibri"/>
                <a:cs typeface="Calibri"/>
              </a:defRPr>
            </a:pPr>
            <a:r>
              <a:rPr sz="1950" b="1" i="0">
                <a:solidFill>
                  <a:srgbClr val="162B45"/>
                </a:solidFill>
                <a:latin typeface="Calibri"/>
                <a:ea typeface="Calibri"/>
                <a:cs typeface="Calibri"/>
              </a:rPr>
              <a:t>Retain:</a:t>
            </a:r>
          </a:p>
        </p:txBody>
      </p:sp>
      <p:sp>
        <p:nvSpPr>
          <p:cNvPr id="8" name="">
            <a:extLst>
              <a:ext uri="{FF2B5EF4-FFF2-40B4-BE49-F238E27FC236}">
                <ns2:creationId id="{F825323C-A289-4C11-93AA-D5257528DB97}"/>
                <adec:decorative val="1"/>
              </a:ext>
            </a:extLst>
          </p:cNvPr>
          <p:cNvSpPr>
            <a:spLocks noGrp="1"/>
          </p:cNvSpPr>
          <p:nvPr/>
        </p:nvSpPr>
        <p:spPr>
          <a:xfrm>
            <a:off x="5791200" y="2952750"/>
            <a:ext cx="95250" cy="95250"/>
          </a:xfrm>
          <a:prstGeom prst="ellipse">
            <a:avLst/>
          </a:prstGeom>
          <a:solidFill>
            <a:srgbClr val="0F766E"/>
          </a:solidFill>
          <a:ln w="0">
            <a:noFill/>
            <a:prstDash val="solid"/>
          </a:ln>
        </p:spPr>
      </p:sp>
      <p:sp>
        <p:nvSpPr>
          <p:cNvPr id="9" name="">
            <a:extLst>
              <a:ext uri="{FF2B5EF4-FFF2-40B4-BE49-F238E27FC236}">
                <ns2:creationId id="{F2C01E1C-1CAB-41A8-9131-7FA416DA0B4E}"/>
              </a:ext>
            </a:extLst>
          </p:cNvPr>
          <p:cNvSpPr>
            <a:spLocks noGrp="1"/>
          </p:cNvSpPr>
          <p:nvPr/>
        </p:nvSpPr>
        <p:spPr>
          <a:xfrm>
            <a:off x="6038850" y="2857500"/>
            <a:ext cx="5086350" cy="400050"/>
          </a:xfrm>
          <a:prstGeom prst="rect">
            <a:avLst/>
          </a:prstGeom>
          <a:noFill/>
          <a:ln w="0">
            <a:noFill/>
            <a:prstDash val="solid"/>
          </a:ln>
        </p:spPr>
        <p:txBody>
          <a:bodyPr wrap="square" lIns="0" tIns="0" rIns="0" bIns="0" anchor="t">
            <a:noAutofit/>
          </a:bodyPr>
          <a:lstStyle/>
          <a:p>
            <a:pPr algn="l">
              <a:defRPr sz="1500" b="0" i="0">
                <a:solidFill>
                  <a:srgbClr val="162B45"/>
                </a:solidFill>
                <a:latin typeface="Calibri"/>
                <a:ea typeface="Calibri"/>
                <a:cs typeface="Calibri"/>
              </a:defRPr>
            </a:pPr>
            <a:r>
              <a:rPr sz="1500" b="0" i="0">
                <a:solidFill>
                  <a:srgbClr val="162B45"/>
                </a:solidFill>
                <a:latin typeface="Calibri"/>
                <a:ea typeface="Calibri"/>
                <a:cs typeface="Calibri"/>
              </a:rPr>
              <a:t>Research Data Scotland — commissioner and IP rights owner</a:t>
            </a:r>
          </a:p>
        </p:txBody>
      </p:sp>
      <p:sp>
        <p:nvSpPr>
          <p:cNvPr id="10" name="">
            <a:extLst>
              <a:ext uri="{FF2B5EF4-FFF2-40B4-BE49-F238E27FC236}">
                <ns2:creationId id="{44D73400-FB55-401D-A685-BE10898EA84F}"/>
                <adec:decorative val="1"/>
              </a:ext>
            </a:extLst>
          </p:cNvPr>
          <p:cNvSpPr>
            <a:spLocks noGrp="1"/>
          </p:cNvSpPr>
          <p:nvPr/>
        </p:nvSpPr>
        <p:spPr>
          <a:xfrm>
            <a:off x="5791200" y="3448050"/>
            <a:ext cx="95250" cy="95250"/>
          </a:xfrm>
          <a:prstGeom prst="ellipse">
            <a:avLst/>
          </a:prstGeom>
          <a:solidFill>
            <a:srgbClr val="0F766E"/>
          </a:solidFill>
          <a:ln w="0">
            <a:noFill/>
            <a:prstDash val="solid"/>
          </a:ln>
        </p:spPr>
      </p:sp>
      <p:sp>
        <p:nvSpPr>
          <p:cNvPr id="11" name="">
            <a:extLst>
              <a:ext uri="{FF2B5EF4-FFF2-40B4-BE49-F238E27FC236}">
                <ns2:creationId id="{10B23A85-A76F-4EDF-ACBD-00E88B549181}"/>
              </a:ext>
            </a:extLst>
          </p:cNvPr>
          <p:cNvSpPr>
            <a:spLocks noGrp="1"/>
          </p:cNvSpPr>
          <p:nvPr/>
        </p:nvSpPr>
        <p:spPr>
          <a:xfrm>
            <a:off x="6038850" y="3352800"/>
            <a:ext cx="5086350" cy="400050"/>
          </a:xfrm>
          <a:prstGeom prst="rect">
            <a:avLst/>
          </a:prstGeom>
          <a:noFill/>
          <a:ln w="0">
            <a:noFill/>
            <a:prstDash val="solid"/>
          </a:ln>
        </p:spPr>
        <p:txBody>
          <a:bodyPr wrap="square" lIns="0" tIns="0" rIns="0" bIns="0" anchor="t">
            <a:noAutofit/>
          </a:bodyPr>
          <a:lstStyle/>
          <a:p>
            <a:pPr algn="l">
              <a:defRPr sz="1500" b="0" i="0">
                <a:solidFill>
                  <a:srgbClr val="162B45"/>
                </a:solidFill>
                <a:latin typeface="Calibri"/>
                <a:ea typeface="Calibri"/>
                <a:cs typeface="Calibri"/>
              </a:defRPr>
            </a:pPr>
            <a:r>
              <a:rPr sz="1500" b="0" i="0">
                <a:solidFill>
                  <a:srgbClr val="162B45"/>
                </a:solidFill>
                <a:latin typeface="Calibri"/>
                <a:ea typeface="Calibri"/>
                <a:cs typeface="Calibri"/>
              </a:rPr>
              <a:t>OPL Advisory Ltd — originator and developer</a:t>
            </a:r>
          </a:p>
        </p:txBody>
      </p:sp>
      <p:sp>
        <p:nvSpPr>
          <p:cNvPr id="12" name="">
            <a:extLst>
              <a:ext uri="{FF2B5EF4-FFF2-40B4-BE49-F238E27FC236}">
                <ns2:creationId id="{0CB794BE-05D9-49C5-8438-AC1C154EB099}"/>
                <adec:decorative val="1"/>
              </a:ext>
            </a:extLst>
          </p:cNvPr>
          <p:cNvSpPr>
            <a:spLocks noGrp="1"/>
          </p:cNvSpPr>
          <p:nvPr/>
        </p:nvSpPr>
        <p:spPr>
          <a:xfrm>
            <a:off x="5791200" y="3943350"/>
            <a:ext cx="95250" cy="95250"/>
          </a:xfrm>
          <a:prstGeom prst="ellipse">
            <a:avLst/>
          </a:prstGeom>
          <a:solidFill>
            <a:srgbClr val="0F766E"/>
          </a:solidFill>
          <a:ln w="0">
            <a:noFill/>
            <a:prstDash val="solid"/>
          </a:ln>
        </p:spPr>
      </p:sp>
      <p:sp>
        <p:nvSpPr>
          <p:cNvPr id="13" name="">
            <a:extLst>
              <a:ext uri="{FF2B5EF4-FFF2-40B4-BE49-F238E27FC236}">
                <ns2:creationId id="{09D9024C-F2B9-4188-896E-9D34A4174196}"/>
              </a:ext>
            </a:extLst>
          </p:cNvPr>
          <p:cNvSpPr>
            <a:spLocks noGrp="1"/>
          </p:cNvSpPr>
          <p:nvPr/>
        </p:nvSpPr>
        <p:spPr>
          <a:xfrm>
            <a:off x="6038850" y="3848100"/>
            <a:ext cx="5086350" cy="400050"/>
          </a:xfrm>
          <a:prstGeom prst="rect">
            <a:avLst/>
          </a:prstGeom>
          <a:noFill/>
          <a:ln w="0">
            <a:noFill/>
            <a:prstDash val="solid"/>
          </a:ln>
        </p:spPr>
        <p:txBody>
          <a:bodyPr wrap="square" lIns="0" tIns="0" rIns="0" bIns="0" anchor="t">
            <a:noAutofit/>
          </a:bodyPr>
          <a:lstStyle/>
          <a:p>
            <a:pPr algn="l">
              <a:defRPr sz="1500" b="0" i="0">
                <a:solidFill>
                  <a:srgbClr val="162B45"/>
                </a:solidFill>
                <a:latin typeface="Calibri"/>
                <a:ea typeface="Calibri"/>
                <a:cs typeface="Calibri"/>
              </a:defRPr>
            </a:pPr>
            <a:r>
              <a:rPr sz="1500" b="0" i="0">
                <a:solidFill>
                  <a:srgbClr val="162B45"/>
                </a:solidFill>
                <a:latin typeface="Calibri"/>
                <a:ea typeface="Calibri"/>
                <a:cs typeface="Calibri"/>
                <a:hlinkClick r:id="R5f3ac5b9c78f4dcb" tooltip="Read the Creative Commons Attribution 4.0 licence"/>
              </a:rPr>
              <a:t>A link to the CC BY 4.0 licence</a:t>
            </a:r>
          </a:p>
        </p:txBody>
      </p:sp>
      <p:sp>
        <p:nvSpPr>
          <p:cNvPr id="14" name="">
            <a:extLst>
              <a:ext uri="{FF2B5EF4-FFF2-40B4-BE49-F238E27FC236}">
                <ns2:creationId id="{E3F08FE0-778A-451F-9AC5-A1D973F1E9BA}"/>
                <adec:decorative val="1"/>
              </a:ext>
            </a:extLst>
          </p:cNvPr>
          <p:cNvSpPr>
            <a:spLocks noGrp="1"/>
          </p:cNvSpPr>
          <p:nvPr/>
        </p:nvSpPr>
        <p:spPr>
          <a:xfrm>
            <a:off x="5791200" y="4438650"/>
            <a:ext cx="95250" cy="95250"/>
          </a:xfrm>
          <a:prstGeom prst="ellipse">
            <a:avLst/>
          </a:prstGeom>
          <a:solidFill>
            <a:srgbClr val="0F766E"/>
          </a:solidFill>
          <a:ln w="0">
            <a:noFill/>
            <a:prstDash val="solid"/>
          </a:ln>
        </p:spPr>
      </p:sp>
      <p:sp>
        <p:nvSpPr>
          <p:cNvPr id="15" name="">
            <a:extLst>
              <a:ext uri="{FF2B5EF4-FFF2-40B4-BE49-F238E27FC236}">
                <ns2:creationId id="{80BC675F-E0DC-450F-9139-5FF6EC9EC9DD}"/>
              </a:ext>
            </a:extLst>
          </p:cNvPr>
          <p:cNvSpPr>
            <a:spLocks noGrp="1"/>
          </p:cNvSpPr>
          <p:nvPr/>
        </p:nvSpPr>
        <p:spPr>
          <a:xfrm>
            <a:off x="6038850" y="4343400"/>
            <a:ext cx="5086350" cy="400050"/>
          </a:xfrm>
          <a:prstGeom prst="rect">
            <a:avLst/>
          </a:prstGeom>
          <a:noFill/>
          <a:ln w="0">
            <a:noFill/>
            <a:prstDash val="solid"/>
          </a:ln>
        </p:spPr>
        <p:txBody>
          <a:bodyPr wrap="square" lIns="0" tIns="0" rIns="0" bIns="0" anchor="t">
            <a:noAutofit/>
          </a:bodyPr>
          <a:lstStyle/>
          <a:p>
            <a:pPr algn="l">
              <a:defRPr sz="1500" b="0" i="0">
                <a:solidFill>
                  <a:srgbClr val="162B45"/>
                </a:solidFill>
                <a:latin typeface="Calibri"/>
                <a:ea typeface="Calibri"/>
                <a:cs typeface="Calibri"/>
              </a:defRPr>
            </a:pPr>
            <a:r>
              <a:rPr sz="1500" b="0" i="0">
                <a:solidFill>
                  <a:srgbClr val="162B45"/>
                </a:solidFill>
                <a:latin typeface="Calibri"/>
                <a:ea typeface="Calibri"/>
                <a:cs typeface="Calibri"/>
              </a:rPr>
              <a:t>A clear indication of any changes</a:t>
            </a:r>
          </a:p>
        </p:txBody>
      </p:sp>
      <p:sp>
        <p:nvSpPr>
          <p:cNvPr id="16" name="">
            <a:extLst>
              <a:ext uri="{FF2B5EF4-FFF2-40B4-BE49-F238E27FC236}">
                <ns2:creationId id="{4F2EB0A6-01EC-4839-8274-22E9901D565D}"/>
                <adec:decorative val="1"/>
              </a:ext>
            </a:extLst>
          </p:cNvPr>
          <p:cNvSpPr>
            <a:spLocks noGrp="1"/>
          </p:cNvSpPr>
          <p:nvPr/>
        </p:nvSpPr>
        <p:spPr>
          <a:xfrm>
            <a:off x="723900" y="4876800"/>
            <a:ext cx="10382250" cy="1104900"/>
          </a:xfrm>
          <a:prstGeom prst="roundRect">
            <a:avLst>
              <a:gd name="adj" fmla="val 6897"/>
            </a:avLst>
          </a:prstGeom>
          <a:solidFill>
            <a:srgbClr val="FFFFFF"/>
          </a:solidFill>
          <a:ln w="9525">
            <a:solidFill>
              <a:srgbClr val="D5E3E3"/>
            </a:solidFill>
            <a:prstDash val="solid"/>
          </a:ln>
        </p:spPr>
      </p:sp>
      <p:sp>
        <p:nvSpPr>
          <p:cNvPr id="17" name="">
            <a:extLst>
              <a:ext uri="{FF2B5EF4-FFF2-40B4-BE49-F238E27FC236}">
                <ns2:creationId id="{26FE3486-1608-4398-9BB2-9A68DE90A9B4}"/>
              </a:ext>
            </a:extLst>
          </p:cNvPr>
          <p:cNvSpPr>
            <a:spLocks noGrp="1"/>
          </p:cNvSpPr>
          <p:nvPr/>
        </p:nvSpPr>
        <p:spPr>
          <a:xfrm>
            <a:off x="933450" y="5029200"/>
            <a:ext cx="2952750" cy="266700"/>
          </a:xfrm>
          <a:prstGeom prst="rect">
            <a:avLst/>
          </a:prstGeom>
          <a:noFill/>
          <a:ln w="0">
            <a:noFill/>
            <a:prstDash val="solid"/>
          </a:ln>
        </p:spPr>
        <p:txBody>
          <a:bodyPr wrap="square" lIns="0" tIns="0" rIns="0" bIns="0" anchor="t">
            <a:noAutofit/>
          </a:bodyPr>
          <a:lstStyle/>
          <a:p>
            <a:pPr algn="l">
              <a:defRPr sz="1425" b="1" i="0">
                <a:solidFill>
                  <a:srgbClr val="0F766E"/>
                </a:solidFill>
                <a:latin typeface="Calibri"/>
                <a:ea typeface="Calibri"/>
                <a:cs typeface="Calibri"/>
              </a:defRPr>
            </a:pPr>
            <a:r>
              <a:rPr sz="1425" b="1" i="0">
                <a:solidFill>
                  <a:srgbClr val="0F766E"/>
                </a:solidFill>
                <a:latin typeface="Calibri"/>
                <a:ea typeface="Calibri"/>
                <a:cs typeface="Calibri"/>
              </a:rPr>
              <a:t>Suggested framework citation</a:t>
            </a:r>
          </a:p>
        </p:txBody>
      </p:sp>
      <p:sp>
        <p:nvSpPr>
          <p:cNvPr id="18" name="">
            <a:extLst>
              <a:ext uri="{FF2B5EF4-FFF2-40B4-BE49-F238E27FC236}">
                <ns2:creationId id="{FF0378C3-C04E-4176-A609-AB41455A9CB6}"/>
              </a:ext>
            </a:extLst>
          </p:cNvPr>
          <p:cNvSpPr>
            <a:spLocks noGrp="1"/>
          </p:cNvSpPr>
          <p:nvPr/>
        </p:nvSpPr>
        <p:spPr>
          <a:xfrm>
            <a:off x="933450" y="5353050"/>
            <a:ext cx="9848850" cy="476250"/>
          </a:xfrm>
          <a:prstGeom prst="rect">
            <a:avLst/>
          </a:prstGeom>
          <a:noFill/>
          <a:ln w="0">
            <a:noFill/>
            <a:prstDash val="solid"/>
          </a:ln>
        </p:spPr>
        <p:txBody>
          <a:bodyPr wrap="square" lIns="0" tIns="0" rIns="0" bIns="0" anchor="t">
            <a:noAutofit/>
          </a:bodyPr>
          <a:lstStyle/>
          <a:p>
            <a:pPr algn="l">
              <a:defRPr sz="1275" b="0" i="0">
                <a:solidFill>
                  <a:srgbClr val="5F7187"/>
                </a:solidFill>
                <a:latin typeface="Calibri"/>
                <a:ea typeface="Calibri"/>
                <a:cs typeface="Calibri"/>
              </a:defRPr>
            </a:pPr>
            <a:r>
              <a:rPr sz="1275" b="0" i="0">
                <a:solidFill>
                  <a:srgbClr val="5F7187"/>
                </a:solidFill>
                <a:latin typeface="Calibri"/>
                <a:ea typeface="Calibri"/>
                <a:cs typeface="Calibri"/>
              </a:rPr>
              <a:t>OPL Advisory Ltd. Health Data Readiness Level (HDRL) Assessment Framework. Version 1.0.1. 29 July 2026. Commissioned by and intellectual property rights owned by Research Data Scotland. </a:t>
            </a:r>
            <a:r>
              <a:rPr sz="1275" b="0" i="0">
                <a:solidFill>
                  <a:srgbClr val="5F7187"/>
                </a:solidFill>
                <a:latin typeface="Calibri"/>
                <a:ea typeface="Calibri"/>
                <a:cs typeface="Calibri"/>
                <a:hlinkClick r:id="R943d1140d1624481" tooltip="Open the HDRL Framework website"/>
              </a:rPr>
              <a:t>https://hdrlframework.org/</a:t>
            </a:r>
          </a:p>
        </p:txBody>
      </p:sp>
      <p:sp>
        <p:nvSpPr>
          <p:cNvPr id="19" name="">
            <a:extLst>
              <a:ext uri="{FF2B5EF4-FFF2-40B4-BE49-F238E27FC236}">
                <ns2:creationId id="{4C22ACB3-6B29-4B40-AF17-264C2E8A33E8}"/>
                <adec:decorative val="1"/>
              </a:ext>
            </a:extLst>
          </p:cNvPr>
          <p:cNvSpPr>
            <a:spLocks noGrp="1"/>
          </p:cNvSpPr>
          <p:nvPr/>
        </p:nvSpPr>
        <p:spPr>
          <a:xfrm>
            <a:off x="552450" y="6419850"/>
            <a:ext cx="11087100" cy="0"/>
          </a:xfrm>
          <a:prstGeom prst="line">
            <a:avLst/>
          </a:prstGeom>
          <a:noFill/>
          <a:ln w="9525">
            <a:solidFill>
              <a:srgbClr val="D5E3E3"/>
            </a:solidFill>
            <a:prstDash val="solid"/>
          </a:ln>
        </p:spPr>
      </p:sp>
      <p:sp>
        <p:nvSpPr>
          <p:cNvPr id="20" name="">
            <a:extLst>
              <a:ext uri="{FF2B5EF4-FFF2-40B4-BE49-F238E27FC236}">
                <ns2:creationId id="{A13273F6-76D4-416F-8D3D-810EBA2ABAA8}"/>
              </a:ext>
            </a:extLst>
          </p:cNvPr>
          <p:cNvSpPr>
            <a:spLocks noGrp="1"/>
          </p:cNvSpPr>
          <p:nvPr/>
        </p:nvSpPr>
        <p:spPr>
          <a:xfrm>
            <a:off x="552450" y="6496050"/>
            <a:ext cx="2952750" cy="190500"/>
          </a:xfrm>
          <a:prstGeom prst="rect">
            <a:avLst/>
          </a:prstGeom>
          <a:noFill/>
          <a:ln w="0">
            <a:noFill/>
            <a:prstDash val="solid"/>
          </a:ln>
        </p:spPr>
        <p:txBody>
          <a:bodyPr wrap="square" lIns="0" tIns="0" rIns="0" bIns="0" anchor="ctr">
            <a:noAutofit/>
          </a:bodyPr>
          <a:lstStyle/>
          <a:p>
            <a:pPr algn="l">
              <a:defRPr sz="900" b="0" i="0">
                <a:solidFill>
                  <a:srgbClr val="5F7187"/>
                </a:solidFill>
                <a:latin typeface="Calibri"/>
                <a:ea typeface="Calibri"/>
                <a:cs typeface="Calibri"/>
              </a:defRPr>
            </a:pPr>
            <a:r>
              <a:rPr sz="900" b="0" i="0">
                <a:solidFill>
                  <a:srgbClr val="5F7187"/>
                </a:solidFill>
                <a:latin typeface="Calibri"/>
                <a:ea typeface="Calibri"/>
                <a:cs typeface="Calibri"/>
              </a:rPr>
              <a:t>HDRL v1.0.1  •  Kit v1.1.0  •  30 Jul 2026</a:t>
            </a:r>
          </a:p>
        </p:txBody>
      </p:sp>
      <p:sp>
        <p:nvSpPr>
          <p:cNvPr id="21" name="">
            <a:extLst>
              <a:ext uri="{FF2B5EF4-FFF2-40B4-BE49-F238E27FC236}">
                <ns2:creationId id="{25FF5904-B5A4-4429-B550-A3A7C5906DC9}"/>
              </a:ext>
            </a:extLst>
          </p:cNvPr>
          <p:cNvSpPr>
            <a:spLocks noGrp="1"/>
          </p:cNvSpPr>
          <p:nvPr/>
        </p:nvSpPr>
        <p:spPr>
          <a:xfrm>
            <a:off x="3524250" y="6496050"/>
            <a:ext cx="6096000" cy="190500"/>
          </a:xfrm>
          <a:prstGeom prst="rect">
            <a:avLst/>
          </a:prstGeom>
          <a:noFill/>
          <a:ln w="0">
            <a:noFill/>
            <a:prstDash val="solid"/>
          </a:ln>
        </p:spPr>
        <p:txBody>
          <a:bodyPr wrap="square" lIns="0" tIns="0" rIns="0" bIns="0" anchor="ctr">
            <a:noAutofit/>
          </a:bodyPr>
          <a:lstStyle/>
          <a:p>
            <a:pPr algn="ctr">
              <a:defRPr sz="825" b="0" i="0">
                <a:solidFill>
                  <a:srgbClr val="5F7187"/>
                </a:solidFill>
                <a:latin typeface="Calibri"/>
                <a:ea typeface="Calibri"/>
                <a:cs typeface="Calibri"/>
              </a:defRPr>
            </a:pPr>
            <a:r>
              <a:rPr sz="825" b="0" i="0">
                <a:solidFill>
                  <a:srgbClr val="5F7187"/>
                </a:solidFill>
                <a:latin typeface="Calibri"/>
                <a:ea typeface="Calibri"/>
                <a:cs typeface="Calibri"/>
              </a:rPr>
              <a:t>RDS: commissioner &amp; IP owner  •  OPL Advisory: originator &amp; developer  •  </a:t>
            </a:r>
            <a:r>
              <a:rPr sz="825" b="0" i="0">
                <a:solidFill>
                  <a:srgbClr val="5F7187"/>
                </a:solidFill>
                <a:latin typeface="Calibri"/>
                <a:ea typeface="Calibri"/>
                <a:cs typeface="Calibri"/>
                <a:hlinkClick r:id="Rce2ab6a69c0e4a89" tooltip="Read the Creative Commons Attribution 4.0 licence"/>
              </a:rPr>
              <a:t>CC BY 4.0</a:t>
            </a:r>
          </a:p>
        </p:txBody>
      </p:sp>
      <p:sp>
        <p:nvSpPr>
          <p:cNvPr id="22" name="">
            <a:extLst>
              <a:ext uri="{FF2B5EF4-FFF2-40B4-BE49-F238E27FC236}">
                <ns2:creationId id="{F39B51F4-71DC-44B8-9BB8-026B9E77D41C}"/>
              </a:ext>
            </a:extLst>
          </p:cNvPr>
          <p:cNvSpPr>
            <a:spLocks noGrp="1"/>
          </p:cNvSpPr>
          <p:nvPr/>
        </p:nvSpPr>
        <p:spPr>
          <a:xfrm>
            <a:off x="9048750" y="6496050"/>
            <a:ext cx="2590800" cy="190500"/>
          </a:xfrm>
          <a:prstGeom prst="rect">
            <a:avLst/>
          </a:prstGeom>
          <a:noFill/>
          <a:ln w="0">
            <a:noFill/>
            <a:prstDash val="solid"/>
          </a:ln>
        </p:spPr>
        <p:txBody>
          <a:bodyPr wrap="square" lIns="0" tIns="0" rIns="0" bIns="0" anchor="ctr">
            <a:noAutofit/>
          </a:bodyPr>
          <a:lstStyle/>
          <a:p>
            <a:pPr algn="r">
              <a:defRPr sz="900" b="0" i="0">
                <a:solidFill>
                  <a:srgbClr val="5F7187"/>
                </a:solidFill>
                <a:latin typeface="Calibri"/>
                <a:ea typeface="Calibri"/>
                <a:cs typeface="Calibri"/>
              </a:defRPr>
            </a:pPr>
            <a:r>
              <a:rPr sz="900" b="0" i="0">
                <a:solidFill>
                  <a:srgbClr val="5F7187"/>
                </a:solidFill>
                <a:latin typeface="Calibri"/>
                <a:ea typeface="Calibri"/>
                <a:cs typeface="Calibri"/>
                <a:hlinkClick r:id="R5acac3da8781447f" tooltip="Open the HDRL Framework website"/>
              </a:rPr>
              <a:t>hdrlframework.org</a:t>
            </a:r>
            <a:r>
              <a:rPr sz="900" b="0" i="0">
                <a:solidFill>
                  <a:srgbClr val="5F7187"/>
                </a:solidFill>
                <a:latin typeface="Calibri"/>
                <a:ea typeface="Calibri"/>
                <a:cs typeface="Calibri"/>
              </a:rPr>
              <a:t>  •  19</a:t>
            </a:r>
          </a:p>
        </p:txBody>
      </p:sp>
    </p:spTree>
    <p:extLst>
      <p:ext uri="{BB962C8B-B14F-4D97-AF65-F5344CB8AC3E}">
        <ns5:creationId val="447786559"/>
      </p:ext>
    </p:extLst>
  </p:cSld>
</p:sld>
</file>

<file path=ppt/slides/slide2.xml><?xml version="1.0" encoding="utf-8"?>
<p:sld xmlns:a="http://schemas.openxmlformats.org/drawingml/2006/main" xmlns:adec="http://schemas.microsoft.com/office/drawing/2017/decorative" xmlns:ns2="http://schemas.microsoft.com/office/drawing/2014/main" xmlns:ns5="http://schemas.microsoft.com/office/powerpoint/2010/main" xmlns:p="http://schemas.openxmlformats.org/presentationml/2006/main" xmlns:r="http://schemas.openxmlformats.org/officeDocument/2006/relationships">
  <p:cSld>
    <p:bg>
      <p:bgPr>
        <a:solidFill>
          <a:srgbClr val="0F766E"/>
        </a:solidFill>
      </p:bgPr>
    </p:bg>
    <p:spTree>
      <p:nvGrpSpPr>
        <p:cNvPr id="1" name=""/>
        <p:cNvGrpSpPr/>
        <p:nvPr/>
      </p:nvGrpSpPr>
      <p:grpSpPr>
        <a:xfrm/>
      </p:grpSpPr>
      <p:sp>
        <p:nvSpPr>
          <p:cNvPr id="12" name="">
            <a:extLst>
              <a:ext uri="{FF2B5EF4-FFF2-40B4-BE49-F238E27FC236}">
                <ns2:creationId id="{7B1E0F53-2387-47BF-AD87-2D00D7E8CF4D}"/>
                <adec:decorative val="1"/>
              </a:ext>
            </a:extLst>
          </p:cNvPr>
          <p:cNvSpPr>
            <a:spLocks noGrp="1"/>
          </p:cNvSpPr>
          <p:nvPr/>
        </p:nvSpPr>
        <p:spPr>
          <a:xfrm>
            <a:off x="8953500" y="0"/>
            <a:ext cx="3238500" cy="6858000"/>
          </a:xfrm>
          <a:prstGeom prst="rect">
            <a:avLst/>
          </a:prstGeom>
          <a:solidFill>
            <a:srgbClr val="3B82F6"/>
          </a:solidFill>
          <a:ln w="0">
            <a:noFill/>
            <a:prstDash val="solid"/>
          </a:ln>
        </p:spPr>
      </p:sp>
      <p:sp>
        <p:nvSpPr>
          <p:cNvPr id="2" name="title-eyebrow">
            <a:extLst>
              <a:ext uri="{FF2B5EF4-FFF2-40B4-BE49-F238E27FC236}">
                <ns2:creationId id="{3E5F5A12-B6B5-47EF-9958-1DFEAF79E754}"/>
                <adec:decorative val="1"/>
              </a:ext>
            </a:extLst>
          </p:cNvPr>
          <p:cNvSpPr>
            <a:spLocks noGrp="1"/>
          </p:cNvSpPr>
          <p:nvPr/>
        </p:nvSpPr>
        <p:spPr>
          <a:xfrm>
            <a:off x="704850" y="685800"/>
            <a:ext cx="6477000" cy="285750"/>
          </a:xfrm>
          <a:prstGeom prst="rect">
            <a:avLst/>
          </a:prstGeom>
          <a:noFill/>
          <a:ln w="0">
            <a:noFill/>
            <a:prstDash val="solid"/>
          </a:ln>
        </p:spPr>
        <p:txBody>
          <a:bodyPr wrap="square" lIns="0" tIns="0" rIns="0" bIns="0" anchor="t">
            <a:noAutofit/>
          </a:bodyPr>
          <a:lstStyle/>
          <a:p>
            <a:pPr algn="l">
              <a:defRPr sz="1425" b="1" i="0">
                <a:solidFill>
                  <a:srgbClr val="A7E6DB"/>
                </a:solidFill>
                <a:latin typeface="Calibri"/>
                <a:ea typeface="Calibri"/>
                <a:cs typeface="Calibri"/>
              </a:defRPr>
            </a:pPr>
            <a:r>
              <a:rPr sz="1425" b="1" i="0">
                <a:solidFill>
                  <a:srgbClr val="A7E6DB"/>
                </a:solidFill>
                <a:latin typeface="Calibri"/>
                <a:ea typeface="Calibri"/>
                <a:cs typeface="Calibri"/>
              </a:rPr>
              <a:t>HEALTH DATA READINESS LEVEL FRAMEWORK</a:t>
            </a:r>
          </a:p>
        </p:txBody>
      </p:sp>
      <p:sp>
        <p:nvSpPr>
          <p:cNvPr id="3" name="slide-title" title="Make readiness for health data research visible" descr="Slide title: Make readiness for health data research visible">
            <a:extLst>
              <a:ext uri="{FF2B5EF4-FFF2-40B4-BE49-F238E27FC236}">
                <ns2:creationId id="{C37F2BA1-30D2-49EF-8C26-7CA0BB5C6574}"/>
              </a:ext>
            </a:extLst>
          </p:cNvPr>
          <p:cNvSpPr>
            <a:spLocks noGrp="1"/>
          </p:cNvSpPr>
          <p:nvPr>
            <p:ph type="ctrTitle"/>
          </p:nvPr>
        </p:nvSpPr>
        <p:spPr>
          <a:xfrm>
            <a:off x="704850" y="1657350"/>
            <a:ext cx="6953250" cy="2419350"/>
          </a:xfrm>
          <a:prstGeom prst="rect">
            <a:avLst/>
          </a:prstGeom>
          <a:noFill/>
          <a:ln w="0">
            <a:noFill/>
            <a:prstDash val="solid"/>
          </a:ln>
        </p:spPr>
        <p:txBody>
          <a:bodyPr wrap="square" lIns="0" tIns="0" rIns="0" bIns="0" anchor="t">
            <a:noAutofit/>
          </a:bodyPr>
          <a:lstStyle/>
          <a:p>
            <a:pPr algn="l">
              <a:defRPr sz="5025" b="1" i="0">
                <a:solidFill>
                  <a:srgbClr val="FFFFFF"/>
                </a:solidFill>
                <a:latin typeface="Calibri"/>
                <a:ea typeface="Calibri"/>
                <a:cs typeface="Calibri"/>
              </a:defRPr>
            </a:pPr>
            <a:r>
              <a:rPr sz="5025" b="1" i="0">
                <a:solidFill>
                  <a:srgbClr val="FFFFFF"/>
                </a:solidFill>
                <a:latin typeface="Calibri"/>
                <a:ea typeface="Calibri"/>
                <a:cs typeface="Calibri"/>
              </a:rPr>
              <a:t>Make readiness for</a:t>
            </a:r>
          </a:p>
          <a:p>
            <a:pPr algn="l">
              <a:defRPr sz="5025" b="1" i="0">
                <a:solidFill>
                  <a:srgbClr val="FFFFFF"/>
                </a:solidFill>
                <a:latin typeface="Calibri"/>
                <a:ea typeface="Calibri"/>
                <a:cs typeface="Calibri"/>
              </a:defRPr>
            </a:pPr>
            <a:r>
              <a:rPr sz="5025" b="1" i="0">
                <a:solidFill>
                  <a:srgbClr val="FFFFFF"/>
                </a:solidFill>
                <a:latin typeface="Calibri"/>
                <a:ea typeface="Calibri"/>
                <a:cs typeface="Calibri"/>
              </a:rPr>
              <a:t>health data research</a:t>
            </a:r>
          </a:p>
          <a:p>
            <a:pPr algn="l">
              <a:defRPr sz="5025" b="1" i="0">
                <a:solidFill>
                  <a:srgbClr val="FFFFFF"/>
                </a:solidFill>
                <a:latin typeface="Calibri"/>
                <a:ea typeface="Calibri"/>
                <a:cs typeface="Calibri"/>
              </a:defRPr>
            </a:pPr>
            <a:r>
              <a:rPr sz="5025" b="1" i="0">
                <a:solidFill>
                  <a:srgbClr val="FFFFFF"/>
                </a:solidFill>
                <a:latin typeface="Calibri"/>
                <a:ea typeface="Calibri"/>
                <a:cs typeface="Calibri"/>
              </a:rPr>
              <a:t>visible</a:t>
            </a:r>
          </a:p>
        </p:txBody>
      </p:sp>
      <p:sp>
        <p:nvSpPr>
          <p:cNvPr id="4" name="">
            <a:extLst>
              <a:ext uri="{FF2B5EF4-FFF2-40B4-BE49-F238E27FC236}">
                <ns2:creationId id="{85E14DC0-8005-4BED-9117-65EF5E87CF24}"/>
                <adec:decorative val="1"/>
              </a:ext>
            </a:extLst>
          </p:cNvPr>
          <p:cNvSpPr>
            <a:spLocks noGrp="1"/>
          </p:cNvSpPr>
          <p:nvPr/>
        </p:nvSpPr>
        <p:spPr>
          <a:xfrm>
            <a:off x="704850" y="4457700"/>
            <a:ext cx="6572250" cy="0"/>
          </a:xfrm>
          <a:prstGeom prst="line">
            <a:avLst/>
          </a:prstGeom>
          <a:noFill/>
          <a:ln w="28575">
            <a:solidFill>
              <a:srgbClr val="A7E6DB"/>
            </a:solidFill>
            <a:prstDash val="solid"/>
          </a:ln>
        </p:spPr>
      </p:sp>
      <p:sp>
        <p:nvSpPr>
          <p:cNvPr id="5" name="">
            <a:extLst>
              <a:ext uri="{FF2B5EF4-FFF2-40B4-BE49-F238E27FC236}">
                <ns2:creationId id="{E2B2A996-1471-4FE7-AA4D-F6D1D36AD348}"/>
              </a:ext>
            </a:extLst>
          </p:cNvPr>
          <p:cNvSpPr>
            <a:spLocks noGrp="1"/>
          </p:cNvSpPr>
          <p:nvPr/>
        </p:nvSpPr>
        <p:spPr>
          <a:xfrm>
            <a:off x="723900" y="4724400"/>
            <a:ext cx="6858000" cy="723900"/>
          </a:xfrm>
          <a:prstGeom prst="rect">
            <a:avLst/>
          </a:prstGeom>
          <a:noFill/>
          <a:ln w="0">
            <a:noFill/>
            <a:prstDash val="solid"/>
          </a:ln>
        </p:spPr>
        <p:txBody>
          <a:bodyPr wrap="square" lIns="0" tIns="0" rIns="0" bIns="0" anchor="t">
            <a:noAutofit/>
          </a:bodyPr>
          <a:lstStyle/>
          <a:p>
            <a:pPr algn="l">
              <a:defRPr sz="2025" b="0" i="0">
                <a:solidFill>
                  <a:srgbClr val="FFFFFF"/>
                </a:solidFill>
                <a:latin typeface="Calibri"/>
                <a:ea typeface="Calibri"/>
                <a:cs typeface="Calibri"/>
              </a:defRPr>
            </a:pPr>
            <a:r>
              <a:rPr sz="2025" b="0" i="0">
                <a:solidFill>
                  <a:srgbClr val="FFFFFF"/>
                </a:solidFill>
                <a:latin typeface="Calibri"/>
                <a:ea typeface="Calibri"/>
                <a:cs typeface="Calibri"/>
              </a:rPr>
              <a:t>An open, evidence-informed maturity framework for trusted, federated health data research.</a:t>
            </a:r>
          </a:p>
        </p:txBody>
      </p:sp>
      <p:sp>
        <p:nvSpPr>
          <p:cNvPr id="6" name="">
            <a:extLst>
              <a:ext uri="{FF2B5EF4-FFF2-40B4-BE49-F238E27FC236}">
                <ns2:creationId id="{23FDEDE1-9C20-4FA9-8550-F97CEA0E809E}"/>
                <adec:decorative val="1"/>
              </a:ext>
            </a:extLst>
          </p:cNvPr>
          <p:cNvSpPr>
            <a:spLocks noGrp="1"/>
          </p:cNvSpPr>
          <p:nvPr/>
        </p:nvSpPr>
        <p:spPr>
          <a:xfrm>
            <a:off x="9544050" y="1619250"/>
            <a:ext cx="2038350" cy="2038350"/>
          </a:xfrm>
          <a:prstGeom prst="octagon">
            <a:avLst/>
          </a:prstGeom>
          <a:noFill/>
          <a:ln w="38100">
            <a:solidFill>
              <a:srgbClr val="FFFFFF"/>
            </a:solidFill>
            <a:prstDash val="solid"/>
          </a:ln>
        </p:spPr>
      </p:sp>
      <p:sp>
        <p:nvSpPr>
          <p:cNvPr id="7" name="">
            <a:extLst>
              <a:ext uri="{FF2B5EF4-FFF2-40B4-BE49-F238E27FC236}">
                <ns2:creationId id="{35626CB7-FBEC-4C18-A468-123E5FE2B642}"/>
                <adec:decorative val="1"/>
              </a:ext>
            </a:extLst>
          </p:cNvPr>
          <p:cNvSpPr>
            <a:spLocks noGrp="1"/>
          </p:cNvSpPr>
          <p:nvPr/>
        </p:nvSpPr>
        <p:spPr>
          <a:xfrm>
            <a:off x="9944100" y="2019300"/>
            <a:ext cx="1238250" cy="1238250"/>
          </a:xfrm>
          <a:prstGeom prst="ellipse">
            <a:avLst/>
          </a:prstGeom>
          <a:noFill/>
          <a:ln w="28575">
            <a:solidFill>
              <a:srgbClr val="A7E6DB"/>
            </a:solidFill>
            <a:prstDash val="solid"/>
          </a:ln>
        </p:spPr>
      </p:sp>
      <p:sp>
        <p:nvSpPr>
          <p:cNvPr id="8" name="">
            <a:extLst>
              <a:ext uri="{FF2B5EF4-FFF2-40B4-BE49-F238E27FC236}">
                <ns2:creationId id="{FEAA95FA-9A51-4A66-B3B7-1E1BC2DCE85A}"/>
              </a:ext>
            </a:extLst>
          </p:cNvPr>
          <p:cNvSpPr>
            <a:spLocks noGrp="1"/>
          </p:cNvSpPr>
          <p:nvPr/>
        </p:nvSpPr>
        <p:spPr>
          <a:xfrm>
            <a:off x="9886950" y="2381250"/>
            <a:ext cx="1352550" cy="514350"/>
          </a:xfrm>
          <a:prstGeom prst="rect">
            <a:avLst/>
          </a:prstGeom>
          <a:noFill/>
          <a:ln w="0">
            <a:noFill/>
            <a:prstDash val="solid"/>
          </a:ln>
        </p:spPr>
        <p:txBody>
          <a:bodyPr wrap="square" lIns="0" tIns="0" rIns="0" bIns="0" anchor="ctr">
            <a:noAutofit/>
          </a:bodyPr>
          <a:lstStyle/>
          <a:p>
            <a:pPr algn="ctr">
              <a:defRPr sz="2550" b="1" i="0">
                <a:solidFill>
                  <a:srgbClr val="FFFFFF"/>
                </a:solidFill>
                <a:latin typeface="Calibri"/>
                <a:ea typeface="Calibri"/>
                <a:cs typeface="Calibri"/>
              </a:defRPr>
            </a:pPr>
            <a:r>
              <a:rPr sz="2550" b="1" i="0">
                <a:solidFill>
                  <a:srgbClr val="FFFFFF"/>
                </a:solidFill>
                <a:latin typeface="Calibri"/>
                <a:ea typeface="Calibri"/>
                <a:cs typeface="Calibri"/>
              </a:rPr>
              <a:t>HDRL</a:t>
            </a:r>
          </a:p>
        </p:txBody>
      </p:sp>
      <p:sp>
        <p:nvSpPr>
          <p:cNvPr id="9" name="">
            <a:extLst>
              <a:ext uri="{FF2B5EF4-FFF2-40B4-BE49-F238E27FC236}">
                <ns2:creationId id="{85C27075-8ABE-43BA-8D41-8F2FBFE99E8C}"/>
              </a:ext>
            </a:extLst>
          </p:cNvPr>
          <p:cNvSpPr>
            <a:spLocks noGrp="1"/>
          </p:cNvSpPr>
          <p:nvPr/>
        </p:nvSpPr>
        <p:spPr>
          <a:xfrm>
            <a:off x="9220200" y="4267200"/>
            <a:ext cx="2705100" cy="762000"/>
          </a:xfrm>
          <a:prstGeom prst="rect">
            <a:avLst/>
          </a:prstGeom>
          <a:noFill/>
          <a:ln w="0">
            <a:noFill/>
            <a:prstDash val="solid"/>
          </a:ln>
        </p:spPr>
        <p:txBody>
          <a:bodyPr wrap="square" lIns="0" tIns="0" rIns="0" bIns="0" anchor="t">
            <a:noAutofit/>
          </a:bodyPr>
          <a:lstStyle/>
          <a:p>
            <a:pPr algn="ctr">
              <a:defRPr sz="1725" b="1" i="0">
                <a:solidFill>
                  <a:srgbClr val="FFFFFF"/>
                </a:solidFill>
                <a:latin typeface="Calibri"/>
                <a:ea typeface="Calibri"/>
                <a:cs typeface="Calibri"/>
              </a:defRPr>
            </a:pPr>
            <a:r>
              <a:rPr sz="1725" b="1" i="0">
                <a:solidFill>
                  <a:srgbClr val="FFFFFF"/>
                </a:solidFill>
                <a:latin typeface="Calibri"/>
                <a:ea typeface="Calibri"/>
                <a:cs typeface="Calibri"/>
              </a:rPr>
              <a:t>8 domains  •  64 indicators</a:t>
            </a:r>
          </a:p>
          <a:p>
            <a:pPr algn="ctr">
              <a:defRPr sz="1725" b="1" i="0">
                <a:solidFill>
                  <a:srgbClr val="FFFFFF"/>
                </a:solidFill>
                <a:latin typeface="Calibri"/>
                <a:ea typeface="Calibri"/>
                <a:cs typeface="Calibri"/>
              </a:defRPr>
            </a:pPr>
            <a:r>
              <a:rPr sz="1725" b="1" i="0">
                <a:solidFill>
                  <a:srgbClr val="FFFFFF"/>
                </a:solidFill>
                <a:latin typeface="Calibri"/>
                <a:ea typeface="Calibri"/>
                <a:cs typeface="Calibri"/>
              </a:rPr>
              <a:t>5 maturity levels</a:t>
            </a:r>
          </a:p>
        </p:txBody>
      </p:sp>
      <p:sp>
        <p:nvSpPr>
          <p:cNvPr id="10" name="">
            <a:extLst>
              <a:ext uri="{FF2B5EF4-FFF2-40B4-BE49-F238E27FC236}">
                <ns2:creationId id="{D2B0B320-EDFC-4B1F-B9BF-E07371DEFFBC}"/>
              </a:ext>
            </a:extLst>
          </p:cNvPr>
          <p:cNvSpPr>
            <a:spLocks noGrp="1"/>
          </p:cNvSpPr>
          <p:nvPr/>
        </p:nvSpPr>
        <p:spPr>
          <a:xfrm>
            <a:off x="723900" y="6191250"/>
            <a:ext cx="6477000" cy="228600"/>
          </a:xfrm>
          <a:prstGeom prst="rect">
            <a:avLst/>
          </a:prstGeom>
          <a:noFill/>
          <a:ln w="0">
            <a:noFill/>
            <a:prstDash val="solid"/>
          </a:ln>
        </p:spPr>
        <p:txBody>
          <a:bodyPr wrap="square" lIns="0" tIns="0" rIns="0" bIns="0" anchor="t">
            <a:noAutofit/>
          </a:bodyPr>
          <a:lstStyle/>
          <a:p>
            <a:pPr algn="l">
              <a:defRPr sz="1200" b="0" i="0">
                <a:solidFill>
                  <a:srgbClr val="A7E6DB"/>
                </a:solidFill>
                <a:latin typeface="Calibri"/>
                <a:ea typeface="Calibri"/>
                <a:cs typeface="Calibri"/>
              </a:defRPr>
            </a:pPr>
            <a:r>
              <a:rPr sz="1200" b="0" i="0">
                <a:solidFill>
                  <a:srgbClr val="A7E6DB"/>
                </a:solidFill>
                <a:latin typeface="Calibri"/>
                <a:ea typeface="Calibri"/>
                <a:cs typeface="Calibri"/>
              </a:rPr>
              <a:t>HDRL v1.0.1  •  Presentation Kit v1.1.0  •  30 July 2026</a:t>
            </a:r>
          </a:p>
        </p:txBody>
      </p:sp>
      <p:sp>
        <p:nvSpPr>
          <p:cNvPr id="11" name="">
            <a:extLst>
              <a:ext uri="{FF2B5EF4-FFF2-40B4-BE49-F238E27FC236}">
                <ns2:creationId id="{BC407C3C-858F-4E9F-8B7C-F5F0AB2440E2}"/>
              </a:ext>
            </a:extLst>
          </p:cNvPr>
          <p:cNvSpPr>
            <a:spLocks noGrp="1"/>
          </p:cNvSpPr>
          <p:nvPr/>
        </p:nvSpPr>
        <p:spPr>
          <a:xfrm>
            <a:off x="7067550" y="6153150"/>
            <a:ext cx="4724400" cy="323850"/>
          </a:xfrm>
          <a:prstGeom prst="rect">
            <a:avLst/>
          </a:prstGeom>
          <a:noFill/>
          <a:ln w="0">
            <a:noFill/>
            <a:prstDash val="solid"/>
          </a:ln>
        </p:spPr>
        <p:txBody>
          <a:bodyPr wrap="square" lIns="0" tIns="0" rIns="0" bIns="0" anchor="ctr">
            <a:noAutofit/>
          </a:bodyPr>
          <a:lstStyle/>
          <a:p>
            <a:pPr algn="r">
              <a:defRPr sz="825" b="0" i="0">
                <a:solidFill>
                  <a:srgbClr val="FFFFFF"/>
                </a:solidFill>
                <a:latin typeface="Calibri"/>
                <a:ea typeface="Calibri"/>
                <a:cs typeface="Calibri"/>
              </a:defRPr>
            </a:pPr>
            <a:r>
              <a:rPr sz="825" b="0" i="0">
                <a:solidFill>
                  <a:srgbClr val="FFFFFF"/>
                </a:solidFill>
                <a:latin typeface="Calibri"/>
                <a:ea typeface="Calibri"/>
                <a:cs typeface="Calibri"/>
              </a:rPr>
              <a:t>RDS: commissioner &amp; IP owner  •  OPL Advisory: originator &amp; developer  •  </a:t>
            </a:r>
            <a:r>
              <a:rPr sz="825" b="0" i="0">
                <a:solidFill>
                  <a:srgbClr val="FFFFFF"/>
                </a:solidFill>
                <a:latin typeface="Calibri"/>
                <a:ea typeface="Calibri"/>
                <a:cs typeface="Calibri"/>
                <a:hlinkClick r:id="Rada04bd44c71438b" tooltip="Read the Creative Commons Attribution 4.0 licence"/>
              </a:rPr>
              <a:t>CC BY 4.0</a:t>
            </a:r>
          </a:p>
        </p:txBody>
      </p:sp>
    </p:spTree>
    <p:extLst>
      <p:ext uri="{BB962C8B-B14F-4D97-AF65-F5344CB8AC3E}">
        <ns5:creationId val="716189915"/>
      </p:ext>
    </p:extLst>
  </p:cSld>
</p:sld>
</file>

<file path=ppt/slides/slide20.xml><?xml version="1.0" encoding="utf-8"?>
<p:sld xmlns:a="http://schemas.openxmlformats.org/drawingml/2006/main" xmlns:adec="http://schemas.microsoft.com/office/drawing/2017/decorative" xmlns:ns2="http://schemas.microsoft.com/office/drawing/2014/main" xmlns:ns5="http://schemas.microsoft.com/office/powerpoint/2010/main" xmlns:p="http://schemas.openxmlformats.org/presentationml/2006/main" xmlns:r="http://schemas.openxmlformats.org/officeDocument/2006/relationships">
  <p:cSld>
    <p:bg>
      <p:bgPr>
        <a:solidFill>
          <a:srgbClr val="17395B"/>
        </a:solidFill>
      </p:bgPr>
    </p:bg>
    <p:spTree>
      <p:nvGrpSpPr>
        <p:cNvPr id="1" name=""/>
        <p:cNvGrpSpPr/>
        <p:nvPr/>
      </p:nvGrpSpPr>
      <p:grpSpPr>
        <a:xfrm/>
      </p:grpSpPr>
      <p:sp>
        <p:nvSpPr>
          <p:cNvPr id="25" name="hdrl-mini-mark">
            <a:extLst>
              <a:ext uri="{FF2B5EF4-FFF2-40B4-BE49-F238E27FC236}">
                <ns2:creationId id="{9A208992-B744-4EC8-9BE1-39E28917C93D}"/>
                <adec:decorative val="1"/>
              </a:ext>
            </a:extLst>
          </p:cNvPr>
          <p:cNvSpPr>
            <a:spLocks noGrp="1"/>
          </p:cNvSpPr>
          <p:nvPr/>
        </p:nvSpPr>
        <p:spPr>
          <a:xfrm>
            <a:off x="552450" y="361950"/>
            <a:ext cx="514350" cy="514350"/>
          </a:xfrm>
          <a:prstGeom prst="octagon">
            <a:avLst/>
          </a:prstGeom>
          <a:solidFill>
            <a:srgbClr val="FFFFFF"/>
          </a:solidFill>
          <a:ln w="0">
            <a:noFill/>
            <a:prstDash val="solid"/>
          </a:ln>
        </p:spPr>
      </p:sp>
      <p:sp>
        <p:nvSpPr>
          <p:cNvPr id="2" name="hdrl-mini-text">
            <a:extLst>
              <a:ext uri="{FF2B5EF4-FFF2-40B4-BE49-F238E27FC236}">
                <ns2:creationId id="{75F49717-5186-4330-A3B1-6DFB29EF849F}"/>
                <adec:decorative val="1"/>
              </a:ext>
            </a:extLst>
          </p:cNvPr>
          <p:cNvSpPr>
            <a:spLocks noGrp="1"/>
          </p:cNvSpPr>
          <p:nvPr/>
        </p:nvSpPr>
        <p:spPr>
          <a:xfrm>
            <a:off x="581025" y="504825"/>
            <a:ext cx="476250" cy="209550"/>
          </a:xfrm>
          <a:prstGeom prst="rect">
            <a:avLst/>
          </a:prstGeom>
          <a:noFill/>
          <a:ln w="0">
            <a:noFill/>
            <a:prstDash val="solid"/>
          </a:ln>
        </p:spPr>
        <p:txBody>
          <a:bodyPr wrap="square" lIns="0" tIns="0" rIns="0" bIns="0" anchor="ctr">
            <a:noAutofit/>
          </a:bodyPr>
          <a:lstStyle/>
          <a:p>
            <a:pPr algn="ctr">
              <a:defRPr sz="750" b="1" i="0">
                <a:solidFill>
                  <a:srgbClr val="0F766E"/>
                </a:solidFill>
                <a:latin typeface="Calibri"/>
                <a:ea typeface="Calibri"/>
                <a:cs typeface="Calibri"/>
              </a:defRPr>
            </a:pPr>
            <a:r>
              <a:rPr sz="750" b="1" i="0">
                <a:solidFill>
                  <a:srgbClr val="0F766E"/>
                </a:solidFill>
                <a:latin typeface="Calibri"/>
                <a:ea typeface="Calibri"/>
                <a:cs typeface="Calibri"/>
              </a:rPr>
              <a:t>HDRL</a:t>
            </a:r>
          </a:p>
        </p:txBody>
      </p:sp>
      <p:sp>
        <p:nvSpPr>
          <p:cNvPr id="3" name="brand-label">
            <a:extLst>
              <a:ext uri="{FF2B5EF4-FFF2-40B4-BE49-F238E27FC236}">
                <ns2:creationId id="{40E02755-1477-477E-86C1-7D35D7F743DB}"/>
                <adec:decorative val="1"/>
              </a:ext>
            </a:extLst>
          </p:cNvPr>
          <p:cNvSpPr>
            <a:spLocks noGrp="1"/>
          </p:cNvSpPr>
          <p:nvPr/>
        </p:nvSpPr>
        <p:spPr>
          <a:xfrm>
            <a:off x="1257300" y="495300"/>
            <a:ext cx="4572000" cy="190500"/>
          </a:xfrm>
          <a:prstGeom prst="rect">
            <a:avLst/>
          </a:prstGeom>
          <a:noFill/>
          <a:ln w="0">
            <a:noFill/>
            <a:prstDash val="solid"/>
          </a:ln>
        </p:spPr>
        <p:txBody>
          <a:bodyPr wrap="square" lIns="0" tIns="0" rIns="0" bIns="0" anchor="ctr">
            <a:noAutofit/>
          </a:bodyPr>
          <a:lstStyle/>
          <a:p>
            <a:pPr algn="l">
              <a:defRPr sz="1200" b="1" i="0">
                <a:solidFill>
                  <a:srgbClr val="FFFFFF"/>
                </a:solidFill>
                <a:latin typeface="Calibri"/>
                <a:ea typeface="Calibri"/>
                <a:cs typeface="Calibri"/>
              </a:defRPr>
            </a:pPr>
            <a:r>
              <a:rPr sz="1200" b="1" i="0">
                <a:solidFill>
                  <a:srgbClr val="FFFFFF"/>
                </a:solidFill>
                <a:latin typeface="Calibri"/>
                <a:ea typeface="Calibri"/>
                <a:cs typeface="Calibri"/>
              </a:rPr>
              <a:t>AN OPEN CONTRIBUTION</a:t>
            </a:r>
          </a:p>
        </p:txBody>
      </p:sp>
      <p:sp>
        <p:nvSpPr>
          <p:cNvPr id="4" name="slide-title" title="Open for scrutiny." descr="Slide title: Open for scrutiny.">
            <a:extLst>
              <a:ext uri="{FF2B5EF4-FFF2-40B4-BE49-F238E27FC236}">
                <ns2:creationId id="{C9E7B1E4-EF19-4DD2-BC16-A16E1204DCAD}"/>
              </a:ext>
            </a:extLst>
          </p:cNvPr>
          <p:cNvSpPr>
            <a:spLocks noGrp="1"/>
          </p:cNvSpPr>
          <p:nvPr>
            <p:ph type="title"/>
          </p:nvPr>
        </p:nvSpPr>
        <p:spPr>
          <a:xfrm>
            <a:off x="723900" y="1543050"/>
            <a:ext cx="8191500" cy="742950"/>
          </a:xfrm>
          <a:prstGeom prst="rect">
            <a:avLst/>
          </a:prstGeom>
          <a:noFill/>
          <a:ln w="0">
            <a:noFill/>
            <a:prstDash val="solid"/>
          </a:ln>
        </p:spPr>
        <p:txBody>
          <a:bodyPr wrap="square" lIns="0" tIns="0" rIns="0" bIns="0" anchor="t">
            <a:noAutofit/>
          </a:bodyPr>
          <a:lstStyle/>
          <a:p>
            <a:pPr algn="l">
              <a:defRPr sz="4950" b="1" i="0">
                <a:solidFill>
                  <a:srgbClr val="FFFFFF"/>
                </a:solidFill>
                <a:latin typeface="Calibri"/>
                <a:ea typeface="Calibri"/>
                <a:cs typeface="Calibri"/>
              </a:defRPr>
            </a:pPr>
            <a:r>
              <a:rPr sz="4950" b="1" i="0">
                <a:solidFill>
                  <a:srgbClr val="FFFFFF"/>
                </a:solidFill>
                <a:latin typeface="Calibri"/>
                <a:ea typeface="Calibri"/>
                <a:cs typeface="Calibri"/>
              </a:rPr>
              <a:t>Open for scrutiny.</a:t>
            </a:r>
          </a:p>
        </p:txBody>
      </p:sp>
      <p:sp>
        <p:nvSpPr>
          <p:cNvPr id="5" name="">
            <a:extLst>
              <a:ext uri="{FF2B5EF4-FFF2-40B4-BE49-F238E27FC236}">
                <ns2:creationId id="{B39BBBB9-F28C-4E8B-99B5-1D27C79FF5F1}"/>
              </a:ext>
            </a:extLst>
          </p:cNvPr>
          <p:cNvSpPr>
            <a:spLocks noGrp="1"/>
          </p:cNvSpPr>
          <p:nvPr/>
        </p:nvSpPr>
        <p:spPr>
          <a:xfrm>
            <a:off x="742950" y="2514600"/>
            <a:ext cx="9334500" cy="495300"/>
          </a:xfrm>
          <a:prstGeom prst="rect">
            <a:avLst/>
          </a:prstGeom>
          <a:noFill/>
          <a:ln w="0">
            <a:noFill/>
            <a:prstDash val="solid"/>
          </a:ln>
        </p:spPr>
        <p:txBody>
          <a:bodyPr wrap="square" lIns="0" tIns="0" rIns="0" bIns="0" anchor="t">
            <a:noAutofit/>
          </a:bodyPr>
          <a:lstStyle/>
          <a:p>
            <a:pPr algn="l">
              <a:defRPr sz="2700" b="1" i="0">
                <a:solidFill>
                  <a:srgbClr val="A7E6DB"/>
                </a:solidFill>
                <a:latin typeface="Calibri"/>
                <a:ea typeface="Calibri"/>
                <a:cs typeface="Calibri"/>
              </a:defRPr>
            </a:pPr>
            <a:r>
              <a:rPr sz="2700" b="1" i="0">
                <a:solidFill>
                  <a:srgbClr val="A7E6DB"/>
                </a:solidFill>
                <a:latin typeface="Calibri"/>
                <a:ea typeface="Calibri"/>
                <a:cs typeface="Calibri"/>
              </a:rPr>
              <a:t>Read. Critique. Test. Help validate.</a:t>
            </a:r>
          </a:p>
        </p:txBody>
      </p:sp>
      <p:sp>
        <p:nvSpPr>
          <p:cNvPr id="6" name="">
            <a:extLst>
              <a:ext uri="{FF2B5EF4-FFF2-40B4-BE49-F238E27FC236}">
                <ns2:creationId id="{F12D7325-D304-4C2D-828D-C6EF65987342}"/>
                <adec:decorative val="1"/>
              </a:ext>
            </a:extLst>
          </p:cNvPr>
          <p:cNvSpPr>
            <a:spLocks noGrp="1"/>
          </p:cNvSpPr>
          <p:nvPr/>
        </p:nvSpPr>
        <p:spPr>
          <a:xfrm>
            <a:off x="742950" y="3276600"/>
            <a:ext cx="10458450" cy="0"/>
          </a:xfrm>
          <a:prstGeom prst="line">
            <a:avLst/>
          </a:prstGeom>
          <a:noFill/>
          <a:ln w="19050">
            <a:solidFill>
              <a:srgbClr val="628197"/>
            </a:solidFill>
            <a:prstDash val="solid"/>
          </a:ln>
        </p:spPr>
      </p:sp>
      <p:sp>
        <p:nvSpPr>
          <p:cNvPr id="7" name="">
            <a:extLst>
              <a:ext uri="{FF2B5EF4-FFF2-40B4-BE49-F238E27FC236}">
                <ns2:creationId id="{4E3066D6-3103-4905-A933-F38E12E3D024}"/>
              </a:ext>
            </a:extLst>
          </p:cNvPr>
          <p:cNvSpPr>
            <a:spLocks noGrp="1"/>
          </p:cNvSpPr>
          <p:nvPr/>
        </p:nvSpPr>
        <p:spPr>
          <a:xfrm>
            <a:off x="781050" y="3638550"/>
            <a:ext cx="590550" cy="266700"/>
          </a:xfrm>
          <a:prstGeom prst="rect">
            <a:avLst/>
          </a:prstGeom>
          <a:noFill/>
          <a:ln w="0">
            <a:noFill/>
            <a:prstDash val="solid"/>
          </a:ln>
        </p:spPr>
        <p:txBody>
          <a:bodyPr wrap="square" lIns="0" tIns="0" rIns="0" bIns="0" anchor="t">
            <a:noAutofit/>
          </a:bodyPr>
          <a:lstStyle/>
          <a:p>
            <a:pPr algn="l">
              <a:defRPr sz="1500" b="1" i="0">
                <a:solidFill>
                  <a:srgbClr val="A7E6DB"/>
                </a:solidFill>
                <a:latin typeface="Calibri"/>
                <a:ea typeface="Calibri"/>
                <a:cs typeface="Calibri"/>
              </a:defRPr>
            </a:pPr>
            <a:r>
              <a:rPr sz="1500" b="1" i="0">
                <a:solidFill>
                  <a:srgbClr val="A7E6DB"/>
                </a:solidFill>
                <a:latin typeface="Calibri"/>
                <a:ea typeface="Calibri"/>
                <a:cs typeface="Calibri"/>
              </a:rPr>
              <a:t>01</a:t>
            </a:r>
          </a:p>
        </p:txBody>
      </p:sp>
      <p:sp>
        <p:nvSpPr>
          <p:cNvPr id="8" name="">
            <a:extLst>
              <a:ext uri="{FF2B5EF4-FFF2-40B4-BE49-F238E27FC236}">
                <ns2:creationId id="{5C00D0B6-B48E-4151-94A2-C613DD7FD2A5}"/>
              </a:ext>
            </a:extLst>
          </p:cNvPr>
          <p:cNvSpPr>
            <a:spLocks noGrp="1"/>
          </p:cNvSpPr>
          <p:nvPr/>
        </p:nvSpPr>
        <p:spPr>
          <a:xfrm>
            <a:off x="1562100" y="3638550"/>
            <a:ext cx="1809750" cy="285750"/>
          </a:xfrm>
          <a:prstGeom prst="rect">
            <a:avLst/>
          </a:prstGeom>
          <a:noFill/>
          <a:ln w="0">
            <a:noFill/>
            <a:prstDash val="solid"/>
          </a:ln>
        </p:spPr>
        <p:txBody>
          <a:bodyPr wrap="square" lIns="0" tIns="0" rIns="0" bIns="0" anchor="t">
            <a:noAutofit/>
          </a:bodyPr>
          <a:lstStyle/>
          <a:p>
            <a:pPr algn="l">
              <a:defRPr sz="1725" b="1" i="0">
                <a:solidFill>
                  <a:srgbClr val="FFFFFF"/>
                </a:solidFill>
                <a:latin typeface="Calibri"/>
                <a:ea typeface="Calibri"/>
                <a:cs typeface="Calibri"/>
              </a:defRPr>
            </a:pPr>
            <a:r>
              <a:rPr sz="1725" b="1" i="0">
                <a:solidFill>
                  <a:srgbClr val="FFFFFF"/>
                </a:solidFill>
                <a:latin typeface="Calibri"/>
                <a:ea typeface="Calibri"/>
                <a:cs typeface="Calibri"/>
              </a:rPr>
              <a:t>READ</a:t>
            </a:r>
          </a:p>
        </p:txBody>
      </p:sp>
      <p:sp>
        <p:nvSpPr>
          <p:cNvPr id="9" name="">
            <a:extLst>
              <a:ext uri="{FF2B5EF4-FFF2-40B4-BE49-F238E27FC236}">
                <ns2:creationId id="{6394AE1A-2ED5-4231-A2EC-555E8080277E}"/>
              </a:ext>
            </a:extLst>
          </p:cNvPr>
          <p:cNvSpPr>
            <a:spLocks noGrp="1"/>
          </p:cNvSpPr>
          <p:nvPr/>
        </p:nvSpPr>
        <p:spPr>
          <a:xfrm>
            <a:off x="3638550" y="3638550"/>
            <a:ext cx="7239000" cy="285750"/>
          </a:xfrm>
          <a:prstGeom prst="rect">
            <a:avLst/>
          </a:prstGeom>
          <a:noFill/>
          <a:ln w="0">
            <a:noFill/>
            <a:prstDash val="solid"/>
          </a:ln>
        </p:spPr>
        <p:txBody>
          <a:bodyPr wrap="square" lIns="0" tIns="0" rIns="0" bIns="0" anchor="t">
            <a:noAutofit/>
          </a:bodyPr>
          <a:lstStyle/>
          <a:p>
            <a:pPr algn="l">
              <a:defRPr sz="1650" b="0" i="0">
                <a:solidFill>
                  <a:srgbClr val="D5E4EC"/>
                </a:solidFill>
                <a:latin typeface="Calibri"/>
                <a:ea typeface="Calibri"/>
                <a:cs typeface="Calibri"/>
              </a:defRPr>
            </a:pPr>
            <a:r>
              <a:rPr sz="1650" b="0" i="0">
                <a:solidFill>
                  <a:srgbClr val="D5E4EC"/>
                </a:solidFill>
                <a:latin typeface="Calibri"/>
                <a:ea typeface="Calibri"/>
                <a:cs typeface="Calibri"/>
              </a:rPr>
              <a:t>Explore the preprint and framework</a:t>
            </a:r>
          </a:p>
        </p:txBody>
      </p:sp>
      <p:sp>
        <p:nvSpPr>
          <p:cNvPr id="10" name="">
            <a:extLst>
              <a:ext uri="{FF2B5EF4-FFF2-40B4-BE49-F238E27FC236}">
                <ns2:creationId id="{14182B0F-D48B-4531-B2C4-ED6178BABC78}"/>
              </a:ext>
            </a:extLst>
          </p:cNvPr>
          <p:cNvSpPr>
            <a:spLocks noGrp="1"/>
          </p:cNvSpPr>
          <p:nvPr/>
        </p:nvSpPr>
        <p:spPr>
          <a:xfrm>
            <a:off x="781050" y="4191000"/>
            <a:ext cx="590550" cy="266700"/>
          </a:xfrm>
          <a:prstGeom prst="rect">
            <a:avLst/>
          </a:prstGeom>
          <a:noFill/>
          <a:ln w="0">
            <a:noFill/>
            <a:prstDash val="solid"/>
          </a:ln>
        </p:spPr>
        <p:txBody>
          <a:bodyPr wrap="square" lIns="0" tIns="0" rIns="0" bIns="0" anchor="t">
            <a:noAutofit/>
          </a:bodyPr>
          <a:lstStyle/>
          <a:p>
            <a:pPr algn="l">
              <a:defRPr sz="1500" b="1" i="0">
                <a:solidFill>
                  <a:srgbClr val="A7E6DB"/>
                </a:solidFill>
                <a:latin typeface="Calibri"/>
                <a:ea typeface="Calibri"/>
                <a:cs typeface="Calibri"/>
              </a:defRPr>
            </a:pPr>
            <a:r>
              <a:rPr sz="1500" b="1" i="0">
                <a:solidFill>
                  <a:srgbClr val="A7E6DB"/>
                </a:solidFill>
                <a:latin typeface="Calibri"/>
                <a:ea typeface="Calibri"/>
                <a:cs typeface="Calibri"/>
              </a:rPr>
              <a:t>02</a:t>
            </a:r>
          </a:p>
        </p:txBody>
      </p:sp>
      <p:sp>
        <p:nvSpPr>
          <p:cNvPr id="11" name="">
            <a:extLst>
              <a:ext uri="{FF2B5EF4-FFF2-40B4-BE49-F238E27FC236}">
                <ns2:creationId id="{C7CC43ED-7B81-4100-987B-459F5E8DC038}"/>
              </a:ext>
            </a:extLst>
          </p:cNvPr>
          <p:cNvSpPr>
            <a:spLocks noGrp="1"/>
          </p:cNvSpPr>
          <p:nvPr/>
        </p:nvSpPr>
        <p:spPr>
          <a:xfrm>
            <a:off x="1562100" y="4191000"/>
            <a:ext cx="1809750" cy="285750"/>
          </a:xfrm>
          <a:prstGeom prst="rect">
            <a:avLst/>
          </a:prstGeom>
          <a:noFill/>
          <a:ln w="0">
            <a:noFill/>
            <a:prstDash val="solid"/>
          </a:ln>
        </p:spPr>
        <p:txBody>
          <a:bodyPr wrap="square" lIns="0" tIns="0" rIns="0" bIns="0" anchor="t">
            <a:noAutofit/>
          </a:bodyPr>
          <a:lstStyle/>
          <a:p>
            <a:pPr algn="l">
              <a:defRPr sz="1725" b="1" i="0">
                <a:solidFill>
                  <a:srgbClr val="FFFFFF"/>
                </a:solidFill>
                <a:latin typeface="Calibri"/>
                <a:ea typeface="Calibri"/>
                <a:cs typeface="Calibri"/>
              </a:defRPr>
            </a:pPr>
            <a:r>
              <a:rPr sz="1725" b="1" i="0">
                <a:solidFill>
                  <a:srgbClr val="FFFFFF"/>
                </a:solidFill>
                <a:latin typeface="Calibri"/>
                <a:ea typeface="Calibri"/>
                <a:cs typeface="Calibri"/>
              </a:rPr>
              <a:t>CRITIQUE</a:t>
            </a:r>
          </a:p>
        </p:txBody>
      </p:sp>
      <p:sp>
        <p:nvSpPr>
          <p:cNvPr id="12" name="">
            <a:extLst>
              <a:ext uri="{FF2B5EF4-FFF2-40B4-BE49-F238E27FC236}">
                <ns2:creationId id="{1E9C93EE-2C9E-4D3B-BAD2-8AB63A7AEED7}"/>
              </a:ext>
            </a:extLst>
          </p:cNvPr>
          <p:cNvSpPr>
            <a:spLocks noGrp="1"/>
          </p:cNvSpPr>
          <p:nvPr/>
        </p:nvSpPr>
        <p:spPr>
          <a:xfrm>
            <a:off x="3638550" y="4191000"/>
            <a:ext cx="7239000" cy="285750"/>
          </a:xfrm>
          <a:prstGeom prst="rect">
            <a:avLst/>
          </a:prstGeom>
          <a:noFill/>
          <a:ln w="0">
            <a:noFill/>
            <a:prstDash val="solid"/>
          </a:ln>
        </p:spPr>
        <p:txBody>
          <a:bodyPr wrap="square" lIns="0" tIns="0" rIns="0" bIns="0" anchor="t">
            <a:noAutofit/>
          </a:bodyPr>
          <a:lstStyle/>
          <a:p>
            <a:pPr algn="l">
              <a:defRPr sz="1650" b="0" i="0">
                <a:solidFill>
                  <a:srgbClr val="D5E4EC"/>
                </a:solidFill>
                <a:latin typeface="Calibri"/>
                <a:ea typeface="Calibri"/>
                <a:cs typeface="Calibri"/>
              </a:defRPr>
            </a:pPr>
            <a:r>
              <a:rPr sz="1650" b="0" i="0">
                <a:solidFill>
                  <a:srgbClr val="D5E4EC"/>
                </a:solidFill>
                <a:latin typeface="Calibri"/>
                <a:ea typeface="Calibri"/>
                <a:cs typeface="Calibri"/>
              </a:rPr>
              <a:t>Challenge the method and assumptions</a:t>
            </a:r>
          </a:p>
        </p:txBody>
      </p:sp>
      <p:sp>
        <p:nvSpPr>
          <p:cNvPr id="13" name="">
            <a:extLst>
              <a:ext uri="{FF2B5EF4-FFF2-40B4-BE49-F238E27FC236}">
                <ns2:creationId id="{2BF722F5-973A-46C5-A02F-3E4E46651553}"/>
              </a:ext>
            </a:extLst>
          </p:cNvPr>
          <p:cNvSpPr>
            <a:spLocks noGrp="1"/>
          </p:cNvSpPr>
          <p:nvPr/>
        </p:nvSpPr>
        <p:spPr>
          <a:xfrm>
            <a:off x="781050" y="4743450"/>
            <a:ext cx="590550" cy="266700"/>
          </a:xfrm>
          <a:prstGeom prst="rect">
            <a:avLst/>
          </a:prstGeom>
          <a:noFill/>
          <a:ln w="0">
            <a:noFill/>
            <a:prstDash val="solid"/>
          </a:ln>
        </p:spPr>
        <p:txBody>
          <a:bodyPr wrap="square" lIns="0" tIns="0" rIns="0" bIns="0" anchor="t">
            <a:noAutofit/>
          </a:bodyPr>
          <a:lstStyle/>
          <a:p>
            <a:pPr algn="l">
              <a:defRPr sz="1500" b="1" i="0">
                <a:solidFill>
                  <a:srgbClr val="A7E6DB"/>
                </a:solidFill>
                <a:latin typeface="Calibri"/>
                <a:ea typeface="Calibri"/>
                <a:cs typeface="Calibri"/>
              </a:defRPr>
            </a:pPr>
            <a:r>
              <a:rPr sz="1500" b="1" i="0">
                <a:solidFill>
                  <a:srgbClr val="A7E6DB"/>
                </a:solidFill>
                <a:latin typeface="Calibri"/>
                <a:ea typeface="Calibri"/>
                <a:cs typeface="Calibri"/>
              </a:rPr>
              <a:t>03</a:t>
            </a:r>
          </a:p>
        </p:txBody>
      </p:sp>
      <p:sp>
        <p:nvSpPr>
          <p:cNvPr id="14" name="">
            <a:extLst>
              <a:ext uri="{FF2B5EF4-FFF2-40B4-BE49-F238E27FC236}">
                <ns2:creationId id="{434453DB-FFFE-43EE-969A-93E7FDBD0DB2}"/>
              </a:ext>
            </a:extLst>
          </p:cNvPr>
          <p:cNvSpPr>
            <a:spLocks noGrp="1"/>
          </p:cNvSpPr>
          <p:nvPr/>
        </p:nvSpPr>
        <p:spPr>
          <a:xfrm>
            <a:off x="1562100" y="4743450"/>
            <a:ext cx="1809750" cy="285750"/>
          </a:xfrm>
          <a:prstGeom prst="rect">
            <a:avLst/>
          </a:prstGeom>
          <a:noFill/>
          <a:ln w="0">
            <a:noFill/>
            <a:prstDash val="solid"/>
          </a:ln>
        </p:spPr>
        <p:txBody>
          <a:bodyPr wrap="square" lIns="0" tIns="0" rIns="0" bIns="0" anchor="t">
            <a:noAutofit/>
          </a:bodyPr>
          <a:lstStyle/>
          <a:p>
            <a:pPr algn="l">
              <a:defRPr sz="1725" b="1" i="0">
                <a:solidFill>
                  <a:srgbClr val="FFFFFF"/>
                </a:solidFill>
                <a:latin typeface="Calibri"/>
                <a:ea typeface="Calibri"/>
                <a:cs typeface="Calibri"/>
              </a:defRPr>
            </a:pPr>
            <a:r>
              <a:rPr sz="1725" b="1" i="0">
                <a:solidFill>
                  <a:srgbClr val="FFFFFF"/>
                </a:solidFill>
                <a:latin typeface="Calibri"/>
                <a:ea typeface="Calibri"/>
                <a:cs typeface="Calibri"/>
              </a:rPr>
              <a:t>TEST</a:t>
            </a:r>
          </a:p>
        </p:txBody>
      </p:sp>
      <p:sp>
        <p:nvSpPr>
          <p:cNvPr id="15" name="">
            <a:extLst>
              <a:ext uri="{FF2B5EF4-FFF2-40B4-BE49-F238E27FC236}">
                <ns2:creationId id="{D417FE22-4C7D-4F17-B864-CCB34680B6F7}"/>
              </a:ext>
            </a:extLst>
          </p:cNvPr>
          <p:cNvSpPr>
            <a:spLocks noGrp="1"/>
          </p:cNvSpPr>
          <p:nvPr/>
        </p:nvSpPr>
        <p:spPr>
          <a:xfrm>
            <a:off x="3638550" y="4743450"/>
            <a:ext cx="7239000" cy="285750"/>
          </a:xfrm>
          <a:prstGeom prst="rect">
            <a:avLst/>
          </a:prstGeom>
          <a:noFill/>
          <a:ln w="0">
            <a:noFill/>
            <a:prstDash val="solid"/>
          </a:ln>
        </p:spPr>
        <p:txBody>
          <a:bodyPr wrap="square" lIns="0" tIns="0" rIns="0" bIns="0" anchor="t">
            <a:noAutofit/>
          </a:bodyPr>
          <a:lstStyle/>
          <a:p>
            <a:pPr algn="l">
              <a:defRPr sz="1650" b="0" i="0">
                <a:solidFill>
                  <a:srgbClr val="D5E4EC"/>
                </a:solidFill>
                <a:latin typeface="Calibri"/>
                <a:ea typeface="Calibri"/>
                <a:cs typeface="Calibri"/>
              </a:defRPr>
            </a:pPr>
            <a:r>
              <a:rPr sz="1650" b="0" i="0">
                <a:solidFill>
                  <a:srgbClr val="D5E4EC"/>
                </a:solidFill>
                <a:latin typeface="Calibri"/>
                <a:ea typeface="Calibri"/>
                <a:cs typeface="Calibri"/>
              </a:rPr>
              <a:t>Apply it with explicit scope and evidence</a:t>
            </a:r>
          </a:p>
        </p:txBody>
      </p:sp>
      <p:sp>
        <p:nvSpPr>
          <p:cNvPr id="16" name="">
            <a:extLst>
              <a:ext uri="{FF2B5EF4-FFF2-40B4-BE49-F238E27FC236}">
                <ns2:creationId id="{2AFF1C57-5654-49D5-B641-7502B3ADA113}"/>
              </a:ext>
            </a:extLst>
          </p:cNvPr>
          <p:cNvSpPr>
            <a:spLocks noGrp="1"/>
          </p:cNvSpPr>
          <p:nvPr/>
        </p:nvSpPr>
        <p:spPr>
          <a:xfrm>
            <a:off x="781050" y="5295900"/>
            <a:ext cx="590550" cy="266700"/>
          </a:xfrm>
          <a:prstGeom prst="rect">
            <a:avLst/>
          </a:prstGeom>
          <a:noFill/>
          <a:ln w="0">
            <a:noFill/>
            <a:prstDash val="solid"/>
          </a:ln>
        </p:spPr>
        <p:txBody>
          <a:bodyPr wrap="square" lIns="0" tIns="0" rIns="0" bIns="0" anchor="t">
            <a:noAutofit/>
          </a:bodyPr>
          <a:lstStyle/>
          <a:p>
            <a:pPr algn="l">
              <a:defRPr sz="1500" b="1" i="0">
                <a:solidFill>
                  <a:srgbClr val="A7E6DB"/>
                </a:solidFill>
                <a:latin typeface="Calibri"/>
                <a:ea typeface="Calibri"/>
                <a:cs typeface="Calibri"/>
              </a:defRPr>
            </a:pPr>
            <a:r>
              <a:rPr sz="1500" b="1" i="0">
                <a:solidFill>
                  <a:srgbClr val="A7E6DB"/>
                </a:solidFill>
                <a:latin typeface="Calibri"/>
                <a:ea typeface="Calibri"/>
                <a:cs typeface="Calibri"/>
              </a:rPr>
              <a:t>04</a:t>
            </a:r>
          </a:p>
        </p:txBody>
      </p:sp>
      <p:sp>
        <p:nvSpPr>
          <p:cNvPr id="17" name="">
            <a:extLst>
              <a:ext uri="{FF2B5EF4-FFF2-40B4-BE49-F238E27FC236}">
                <ns2:creationId id="{950BCAB4-5762-4E65-BEA3-A7FA4F9E2408}"/>
              </a:ext>
            </a:extLst>
          </p:cNvPr>
          <p:cNvSpPr>
            <a:spLocks noGrp="1"/>
          </p:cNvSpPr>
          <p:nvPr/>
        </p:nvSpPr>
        <p:spPr>
          <a:xfrm>
            <a:off x="1562100" y="5295900"/>
            <a:ext cx="1809750" cy="285750"/>
          </a:xfrm>
          <a:prstGeom prst="rect">
            <a:avLst/>
          </a:prstGeom>
          <a:noFill/>
          <a:ln w="0">
            <a:noFill/>
            <a:prstDash val="solid"/>
          </a:ln>
        </p:spPr>
        <p:txBody>
          <a:bodyPr wrap="square" lIns="0" tIns="0" rIns="0" bIns="0" anchor="t">
            <a:noAutofit/>
          </a:bodyPr>
          <a:lstStyle/>
          <a:p>
            <a:pPr algn="l">
              <a:defRPr sz="1725" b="1" i="0">
                <a:solidFill>
                  <a:srgbClr val="FFFFFF"/>
                </a:solidFill>
                <a:latin typeface="Calibri"/>
                <a:ea typeface="Calibri"/>
                <a:cs typeface="Calibri"/>
              </a:defRPr>
            </a:pPr>
            <a:r>
              <a:rPr sz="1725" b="1" i="0">
                <a:solidFill>
                  <a:srgbClr val="FFFFFF"/>
                </a:solidFill>
                <a:latin typeface="Calibri"/>
                <a:ea typeface="Calibri"/>
                <a:cs typeface="Calibri"/>
              </a:rPr>
              <a:t>VALIDATE</a:t>
            </a:r>
          </a:p>
        </p:txBody>
      </p:sp>
      <p:sp>
        <p:nvSpPr>
          <p:cNvPr id="18" name="">
            <a:extLst>
              <a:ext uri="{FF2B5EF4-FFF2-40B4-BE49-F238E27FC236}">
                <ns2:creationId id="{8A7BC327-A73E-4645-8D6F-B9B5AC31388B}"/>
              </a:ext>
            </a:extLst>
          </p:cNvPr>
          <p:cNvSpPr>
            <a:spLocks noGrp="1"/>
          </p:cNvSpPr>
          <p:nvPr/>
        </p:nvSpPr>
        <p:spPr>
          <a:xfrm>
            <a:off x="3638550" y="5295900"/>
            <a:ext cx="7239000" cy="285750"/>
          </a:xfrm>
          <a:prstGeom prst="rect">
            <a:avLst/>
          </a:prstGeom>
          <a:noFill/>
          <a:ln w="0">
            <a:noFill/>
            <a:prstDash val="solid"/>
          </a:ln>
        </p:spPr>
        <p:txBody>
          <a:bodyPr wrap="square" lIns="0" tIns="0" rIns="0" bIns="0" anchor="t">
            <a:noAutofit/>
          </a:bodyPr>
          <a:lstStyle/>
          <a:p>
            <a:pPr algn="l">
              <a:defRPr sz="1650" b="0" i="0">
                <a:solidFill>
                  <a:srgbClr val="D5E4EC"/>
                </a:solidFill>
                <a:latin typeface="Calibri"/>
                <a:ea typeface="Calibri"/>
                <a:cs typeface="Calibri"/>
              </a:defRPr>
            </a:pPr>
            <a:r>
              <a:rPr sz="1650" b="0" i="0">
                <a:solidFill>
                  <a:srgbClr val="D5E4EC"/>
                </a:solidFill>
                <a:latin typeface="Calibri"/>
                <a:ea typeface="Calibri"/>
                <a:cs typeface="Calibri"/>
              </a:rPr>
              <a:t>Share reliability, benchmark and transferability evidence</a:t>
            </a:r>
          </a:p>
        </p:txBody>
      </p:sp>
      <p:sp>
        <p:nvSpPr>
          <p:cNvPr id="19" name="">
            <a:extLst>
              <a:ext uri="{FF2B5EF4-FFF2-40B4-BE49-F238E27FC236}">
                <ns2:creationId id="{EDD5852F-62A9-4D32-9C65-5C9A4B63EE07}"/>
                <adec:decorative val="1"/>
              </a:ext>
            </a:extLst>
          </p:cNvPr>
          <p:cNvSpPr>
            <a:spLocks noGrp="1"/>
          </p:cNvSpPr>
          <p:nvPr/>
        </p:nvSpPr>
        <p:spPr>
          <a:xfrm>
            <a:off x="742950" y="5810250"/>
            <a:ext cx="10439400" cy="400050"/>
          </a:xfrm>
          <a:prstGeom prst="roundRect">
            <a:avLst>
              <a:gd name="adj" fmla="val 19048"/>
            </a:avLst>
          </a:prstGeom>
          <a:solidFill>
            <a:srgbClr val="234D6B"/>
          </a:solidFill>
          <a:ln w="9525">
            <a:solidFill>
              <a:srgbClr val="5D7890"/>
            </a:solidFill>
            <a:prstDash val="solid"/>
          </a:ln>
        </p:spPr>
      </p:sp>
      <p:sp>
        <p:nvSpPr>
          <p:cNvPr id="20" name="">
            <a:extLst>
              <a:ext uri="{FF2B5EF4-FFF2-40B4-BE49-F238E27FC236}">
                <ns2:creationId id="{20728B0F-0D67-4869-BF2F-007128C7BAB4}"/>
              </a:ext>
            </a:extLst>
          </p:cNvPr>
          <p:cNvSpPr>
            <a:spLocks noGrp="1"/>
          </p:cNvSpPr>
          <p:nvPr/>
        </p:nvSpPr>
        <p:spPr>
          <a:xfrm>
            <a:off x="914400" y="5905500"/>
            <a:ext cx="10096500" cy="228600"/>
          </a:xfrm>
          <a:prstGeom prst="rect">
            <a:avLst/>
          </a:prstGeom>
          <a:noFill/>
          <a:ln w="0">
            <a:noFill/>
            <a:prstDash val="solid"/>
          </a:ln>
        </p:spPr>
        <p:txBody>
          <a:bodyPr wrap="square" lIns="0" tIns="0" rIns="0" bIns="0" anchor="ctr">
            <a:noAutofit/>
          </a:bodyPr>
          <a:lstStyle/>
          <a:p>
            <a:pPr algn="ctr">
              <a:defRPr sz="1275" b="0" i="0">
                <a:solidFill>
                  <a:srgbClr val="FFFFFF"/>
                </a:solidFill>
                <a:latin typeface="Calibri"/>
                <a:ea typeface="Calibri"/>
                <a:cs typeface="Calibri"/>
              </a:defRPr>
            </a:pPr>
            <a:r>
              <a:rPr sz="1275" b="0" i="0">
                <a:solidFill>
                  <a:srgbClr val="FFFFFF"/>
                </a:solidFill>
                <a:latin typeface="Calibri"/>
                <a:ea typeface="Calibri"/>
                <a:cs typeface="Calibri"/>
                <a:hlinkClick r:id="R9f0d9d7ebf184a4d" tooltip="Read the HDRL Framework preprint on medRxiv"/>
              </a:rPr>
              <a:t>Read the paper</a:t>
            </a:r>
            <a:r>
              <a:rPr sz="1275" b="0" i="0">
                <a:solidFill>
                  <a:srgbClr val="FFFFFF"/>
                </a:solidFill>
                <a:latin typeface="Calibri"/>
                <a:ea typeface="Calibri"/>
                <a:cs typeface="Calibri"/>
              </a:rPr>
              <a:t>  •  </a:t>
            </a:r>
            <a:r>
              <a:rPr sz="1275" b="0" i="0">
                <a:solidFill>
                  <a:srgbClr val="FFFFFF"/>
                </a:solidFill>
                <a:latin typeface="Calibri"/>
                <a:ea typeface="Calibri"/>
                <a:cs typeface="Calibri"/>
                <a:hlinkClick r:id="Rb771ef2623c042f1" tooltip="Open the HDRL Framework website"/>
              </a:rPr>
              <a:t>Explore the framework</a:t>
            </a:r>
            <a:r>
              <a:rPr sz="1275" b="0" i="0">
                <a:solidFill>
                  <a:srgbClr val="FFFFFF"/>
                </a:solidFill>
                <a:latin typeface="Calibri"/>
                <a:ea typeface="Calibri"/>
                <a:cs typeface="Calibri"/>
              </a:rPr>
              <a:t>  •  </a:t>
            </a:r>
            <a:r>
              <a:rPr sz="1275" b="0" i="0">
                <a:solidFill>
                  <a:srgbClr val="FFFFFF"/>
                </a:solidFill>
                <a:latin typeface="Calibri"/>
                <a:ea typeface="Calibri"/>
                <a:cs typeface="Calibri"/>
                <a:hlinkClick r:id="Rdb07e82046ae41f2" tooltip="Share structured feedback on the HDRL Framework"/>
              </a:rPr>
              <a:t>Share structured feedback</a:t>
            </a:r>
          </a:p>
        </p:txBody>
      </p:sp>
      <p:sp>
        <p:nvSpPr>
          <p:cNvPr id="21" name="">
            <a:extLst>
              <a:ext uri="{FF2B5EF4-FFF2-40B4-BE49-F238E27FC236}">
                <ns2:creationId id="{1E918B42-F3E7-4A43-96E3-244A03B0629E}"/>
                <adec:decorative val="1"/>
              </a:ext>
            </a:extLst>
          </p:cNvPr>
          <p:cNvSpPr>
            <a:spLocks noGrp="1"/>
          </p:cNvSpPr>
          <p:nvPr/>
        </p:nvSpPr>
        <p:spPr>
          <a:xfrm>
            <a:off x="552450" y="6419850"/>
            <a:ext cx="11087100" cy="0"/>
          </a:xfrm>
          <a:prstGeom prst="line">
            <a:avLst/>
          </a:prstGeom>
          <a:noFill/>
          <a:ln w="9525">
            <a:solidFill>
              <a:srgbClr val="6F879B"/>
            </a:solidFill>
            <a:prstDash val="solid"/>
          </a:ln>
        </p:spPr>
      </p:sp>
      <p:sp>
        <p:nvSpPr>
          <p:cNvPr id="22" name="">
            <a:extLst>
              <a:ext uri="{FF2B5EF4-FFF2-40B4-BE49-F238E27FC236}">
                <ns2:creationId id="{CBFC243E-CBEB-4393-A967-3F3D4C05ED0E}"/>
              </a:ext>
            </a:extLst>
          </p:cNvPr>
          <p:cNvSpPr>
            <a:spLocks noGrp="1"/>
          </p:cNvSpPr>
          <p:nvPr/>
        </p:nvSpPr>
        <p:spPr>
          <a:xfrm>
            <a:off x="552450" y="6496050"/>
            <a:ext cx="2952750" cy="190500"/>
          </a:xfrm>
          <a:prstGeom prst="rect">
            <a:avLst/>
          </a:prstGeom>
          <a:noFill/>
          <a:ln w="0">
            <a:noFill/>
            <a:prstDash val="solid"/>
          </a:ln>
        </p:spPr>
        <p:txBody>
          <a:bodyPr wrap="square" lIns="0" tIns="0" rIns="0" bIns="0" anchor="ctr">
            <a:noAutofit/>
          </a:bodyPr>
          <a:lstStyle/>
          <a:p>
            <a:pPr algn="l">
              <a:defRPr sz="900" b="0" i="0">
                <a:solidFill>
                  <a:srgbClr val="B9CBD9"/>
                </a:solidFill>
                <a:latin typeface="Calibri"/>
                <a:ea typeface="Calibri"/>
                <a:cs typeface="Calibri"/>
              </a:defRPr>
            </a:pPr>
            <a:r>
              <a:rPr sz="900" b="0" i="0">
                <a:solidFill>
                  <a:srgbClr val="B9CBD9"/>
                </a:solidFill>
                <a:latin typeface="Calibri"/>
                <a:ea typeface="Calibri"/>
                <a:cs typeface="Calibri"/>
              </a:rPr>
              <a:t>HDRL v1.0.1  •  Kit v1.1.0  •  30 Jul 2026</a:t>
            </a:r>
          </a:p>
        </p:txBody>
      </p:sp>
      <p:sp>
        <p:nvSpPr>
          <p:cNvPr id="23" name="">
            <a:extLst>
              <a:ext uri="{FF2B5EF4-FFF2-40B4-BE49-F238E27FC236}">
                <ns2:creationId id="{9753EAC0-7EDC-4483-A236-B3F26D3ADE28}"/>
              </a:ext>
            </a:extLst>
          </p:cNvPr>
          <p:cNvSpPr>
            <a:spLocks noGrp="1"/>
          </p:cNvSpPr>
          <p:nvPr/>
        </p:nvSpPr>
        <p:spPr>
          <a:xfrm>
            <a:off x="3524250" y="6496050"/>
            <a:ext cx="6096000" cy="190500"/>
          </a:xfrm>
          <a:prstGeom prst="rect">
            <a:avLst/>
          </a:prstGeom>
          <a:noFill/>
          <a:ln w="0">
            <a:noFill/>
            <a:prstDash val="solid"/>
          </a:ln>
        </p:spPr>
        <p:txBody>
          <a:bodyPr wrap="square" lIns="0" tIns="0" rIns="0" bIns="0" anchor="ctr">
            <a:noAutofit/>
          </a:bodyPr>
          <a:lstStyle/>
          <a:p>
            <a:pPr algn="ctr">
              <a:defRPr sz="825" b="0" i="0">
                <a:solidFill>
                  <a:srgbClr val="B9CBD9"/>
                </a:solidFill>
                <a:latin typeface="Calibri"/>
                <a:ea typeface="Calibri"/>
                <a:cs typeface="Calibri"/>
              </a:defRPr>
            </a:pPr>
            <a:r>
              <a:rPr sz="825" b="0" i="0">
                <a:solidFill>
                  <a:srgbClr val="B9CBD9"/>
                </a:solidFill>
                <a:latin typeface="Calibri"/>
                <a:ea typeface="Calibri"/>
                <a:cs typeface="Calibri"/>
              </a:rPr>
              <a:t>RDS: commissioner &amp; IP owner  •  OPL Advisory: originator &amp; developer  •  </a:t>
            </a:r>
            <a:r>
              <a:rPr sz="825" b="0" i="0">
                <a:solidFill>
                  <a:srgbClr val="B9CBD9"/>
                </a:solidFill>
                <a:latin typeface="Calibri"/>
                <a:ea typeface="Calibri"/>
                <a:cs typeface="Calibri"/>
                <a:hlinkClick r:id="R8eb0ce6c44084e64" tooltip="Read the Creative Commons Attribution 4.0 licence"/>
              </a:rPr>
              <a:t>CC BY 4.0</a:t>
            </a:r>
          </a:p>
        </p:txBody>
      </p:sp>
      <p:sp>
        <p:nvSpPr>
          <p:cNvPr id="24" name="">
            <a:extLst>
              <a:ext uri="{FF2B5EF4-FFF2-40B4-BE49-F238E27FC236}">
                <ns2:creationId id="{9F01AF90-9E8C-427D-A06E-424C9BB090D5}"/>
              </a:ext>
            </a:extLst>
          </p:cNvPr>
          <p:cNvSpPr>
            <a:spLocks noGrp="1"/>
          </p:cNvSpPr>
          <p:nvPr/>
        </p:nvSpPr>
        <p:spPr>
          <a:xfrm>
            <a:off x="9048750" y="6496050"/>
            <a:ext cx="2590800" cy="190500"/>
          </a:xfrm>
          <a:prstGeom prst="rect">
            <a:avLst/>
          </a:prstGeom>
          <a:noFill/>
          <a:ln w="0">
            <a:noFill/>
            <a:prstDash val="solid"/>
          </a:ln>
        </p:spPr>
        <p:txBody>
          <a:bodyPr wrap="square" lIns="0" tIns="0" rIns="0" bIns="0" anchor="ctr">
            <a:noAutofit/>
          </a:bodyPr>
          <a:lstStyle/>
          <a:p>
            <a:pPr algn="r">
              <a:defRPr sz="900" b="0" i="0">
                <a:solidFill>
                  <a:srgbClr val="B9CBD9"/>
                </a:solidFill>
                <a:latin typeface="Calibri"/>
                <a:ea typeface="Calibri"/>
                <a:cs typeface="Calibri"/>
              </a:defRPr>
            </a:pPr>
            <a:r>
              <a:rPr sz="900" b="0" i="0">
                <a:solidFill>
                  <a:srgbClr val="B9CBD9"/>
                </a:solidFill>
                <a:latin typeface="Calibri"/>
                <a:ea typeface="Calibri"/>
                <a:cs typeface="Calibri"/>
                <a:hlinkClick r:id="Rdf75c1a12e7344f4" tooltip="Open the HDRL Framework website"/>
              </a:rPr>
              <a:t>hdrlframework.org</a:t>
            </a:r>
            <a:r>
              <a:rPr sz="900" b="0" i="0">
                <a:solidFill>
                  <a:srgbClr val="B9CBD9"/>
                </a:solidFill>
                <a:latin typeface="Calibri"/>
                <a:ea typeface="Calibri"/>
                <a:cs typeface="Calibri"/>
              </a:rPr>
              <a:t>  •  20</a:t>
            </a:r>
          </a:p>
        </p:txBody>
      </p:sp>
    </p:spTree>
    <p:extLst>
      <p:ext uri="{BB962C8B-B14F-4D97-AF65-F5344CB8AC3E}">
        <ns5:creationId val="905953471"/>
      </p:ext>
    </p:extLst>
  </p:cSld>
</p:sld>
</file>

<file path=ppt/slides/slide21.xml><?xml version="1.0" encoding="utf-8"?>
<p:sld xmlns:a="http://schemas.openxmlformats.org/drawingml/2006/main" xmlns:adec="http://schemas.microsoft.com/office/drawing/2017/decorative" xmlns:ns2="http://schemas.microsoft.com/office/drawing/2014/main" xmlns:ns5="http://schemas.microsoft.com/office/powerpoint/2010/main" xmlns:p="http://schemas.openxmlformats.org/presentationml/2006/main" xmlns:r="http://schemas.openxmlformats.org/officeDocument/2006/relationships">
  <p:cSld>
    <p:bg>
      <p:bgPr>
        <a:solidFill>
          <a:srgbClr val="FFFFFF"/>
        </a:solidFill>
      </p:bgPr>
    </p:bg>
    <p:spTree>
      <p:nvGrpSpPr>
        <p:cNvPr id="1" name=""/>
        <p:cNvGrpSpPr/>
        <p:nvPr/>
      </p:nvGrpSpPr>
      <p:grpSpPr>
        <a:xfrm/>
      </p:grpSpPr>
      <p:sp>
        <p:nvSpPr>
          <p:cNvPr id="50" name="hdrl-mini-mark">
            <a:extLst>
              <a:ext uri="{FF2B5EF4-FFF2-40B4-BE49-F238E27FC236}">
                <ns2:creationId id="{10FC90B4-B50B-4087-902B-14B9C95A804F}"/>
                <adec:decorative val="1"/>
              </a:ext>
            </a:extLst>
          </p:cNvPr>
          <p:cNvSpPr>
            <a:spLocks noGrp="1"/>
          </p:cNvSpPr>
          <p:nvPr/>
        </p:nvSpPr>
        <p:spPr>
          <a:xfrm>
            <a:off x="552450" y="361950"/>
            <a:ext cx="514350" cy="514350"/>
          </a:xfrm>
          <a:prstGeom prst="octagon">
            <a:avLst/>
          </a:prstGeom>
          <a:solidFill>
            <a:srgbClr val="0F766E"/>
          </a:solidFill>
          <a:ln w="0">
            <a:noFill/>
            <a:prstDash val="solid"/>
          </a:ln>
        </p:spPr>
      </p:sp>
      <p:sp>
        <p:nvSpPr>
          <p:cNvPr id="2" name="hdrl-mini-text">
            <a:extLst>
              <a:ext uri="{FF2B5EF4-FFF2-40B4-BE49-F238E27FC236}">
                <ns2:creationId id="{33D9973F-1155-421D-93AB-4A225ACADF5B}"/>
                <adec:decorative val="1"/>
              </a:ext>
            </a:extLst>
          </p:cNvPr>
          <p:cNvSpPr>
            <a:spLocks noGrp="1"/>
          </p:cNvSpPr>
          <p:nvPr/>
        </p:nvSpPr>
        <p:spPr>
          <a:xfrm>
            <a:off x="581025" y="504825"/>
            <a:ext cx="476250" cy="209550"/>
          </a:xfrm>
          <a:prstGeom prst="rect">
            <a:avLst/>
          </a:prstGeom>
          <a:noFill/>
          <a:ln w="0">
            <a:noFill/>
            <a:prstDash val="solid"/>
          </a:ln>
        </p:spPr>
        <p:txBody>
          <a:bodyPr wrap="square" lIns="0" tIns="0" rIns="0" bIns="0" anchor="ctr">
            <a:noAutofit/>
          </a:bodyPr>
          <a:lstStyle/>
          <a:p>
            <a:pPr algn="ctr">
              <a:defRPr sz="750" b="1" i="0">
                <a:solidFill>
                  <a:srgbClr val="FFFFFF"/>
                </a:solidFill>
                <a:latin typeface="Calibri"/>
                <a:ea typeface="Calibri"/>
                <a:cs typeface="Calibri"/>
              </a:defRPr>
            </a:pPr>
            <a:r>
              <a:rPr sz="750" b="1" i="0">
                <a:solidFill>
                  <a:srgbClr val="FFFFFF"/>
                </a:solidFill>
                <a:latin typeface="Calibri"/>
                <a:ea typeface="Calibri"/>
                <a:cs typeface="Calibri"/>
              </a:rPr>
              <a:t>HDRL</a:t>
            </a:r>
          </a:p>
        </p:txBody>
      </p:sp>
      <p:sp>
        <p:nvSpPr>
          <p:cNvPr id="3" name="brand-label">
            <a:extLst>
              <a:ext uri="{FF2B5EF4-FFF2-40B4-BE49-F238E27FC236}">
                <ns2:creationId id="{25836443-99FF-465D-9871-9751520A234A}"/>
                <adec:decorative val="1"/>
              </a:ext>
            </a:extLst>
          </p:cNvPr>
          <p:cNvSpPr>
            <a:spLocks noGrp="1"/>
          </p:cNvSpPr>
          <p:nvPr/>
        </p:nvSpPr>
        <p:spPr>
          <a:xfrm>
            <a:off x="1257300" y="495300"/>
            <a:ext cx="4572000" cy="190500"/>
          </a:xfrm>
          <a:prstGeom prst="rect">
            <a:avLst/>
          </a:prstGeom>
          <a:noFill/>
          <a:ln w="0">
            <a:noFill/>
            <a:prstDash val="solid"/>
          </a:ln>
        </p:spPr>
        <p:txBody>
          <a:bodyPr wrap="square" lIns="0" tIns="0" rIns="0" bIns="0" anchor="ctr">
            <a:noAutofit/>
          </a:bodyPr>
          <a:lstStyle/>
          <a:p>
            <a:pPr algn="l">
              <a:defRPr sz="1200" b="1" i="0">
                <a:solidFill>
                  <a:srgbClr val="0F766E"/>
                </a:solidFill>
                <a:latin typeface="Calibri"/>
                <a:ea typeface="Calibri"/>
                <a:cs typeface="Calibri"/>
              </a:defRPr>
            </a:pPr>
            <a:r>
              <a:rPr sz="1200" b="1" i="0">
                <a:solidFill>
                  <a:srgbClr val="0F766E"/>
                </a:solidFill>
                <a:latin typeface="Calibri"/>
                <a:ea typeface="Calibri"/>
                <a:cs typeface="Calibri"/>
              </a:rPr>
              <a:t>DOMAIN A • ALL INDICATORS</a:t>
            </a:r>
          </a:p>
        </p:txBody>
      </p:sp>
      <p:sp>
        <p:nvSpPr>
          <p:cNvPr id="4" name="slide-title" title="Domain A · Data Coverage &amp; Federation" descr="Slide title: Domain A · Data Coverage &amp; Federation">
            <a:extLst>
              <a:ext uri="{FF2B5EF4-FFF2-40B4-BE49-F238E27FC236}">
                <ns2:creationId id="{30B654C8-4D78-4EAE-9EA1-766218F0B548}"/>
              </a:ext>
            </a:extLst>
          </p:cNvPr>
          <p:cNvSpPr>
            <a:spLocks noGrp="1"/>
          </p:cNvSpPr>
          <p:nvPr>
            <p:ph type="title"/>
          </p:nvPr>
        </p:nvSpPr>
        <p:spPr>
          <a:xfrm>
            <a:off x="666750" y="1104900"/>
            <a:ext cx="10858500" cy="666750"/>
          </a:xfrm>
          <a:prstGeom prst="rect">
            <a:avLst/>
          </a:prstGeom>
          <a:noFill/>
          <a:ln w="0">
            <a:noFill/>
            <a:prstDash val="solid"/>
          </a:ln>
        </p:spPr>
        <p:txBody>
          <a:bodyPr wrap="square" lIns="0" tIns="0" rIns="0" bIns="0" anchor="t">
            <a:noAutofit/>
          </a:bodyPr>
          <a:lstStyle/>
          <a:p>
            <a:pPr algn="l">
              <a:defRPr sz="3150" b="1" i="0">
                <a:solidFill>
                  <a:srgbClr val="162B45"/>
                </a:solidFill>
                <a:latin typeface="Calibri"/>
                <a:ea typeface="Calibri"/>
                <a:cs typeface="Calibri"/>
              </a:defRPr>
            </a:pPr>
            <a:r>
              <a:rPr sz="3150" b="1" i="0">
                <a:solidFill>
                  <a:srgbClr val="162B45"/>
                </a:solidFill>
                <a:latin typeface="Calibri"/>
                <a:ea typeface="Calibri"/>
                <a:cs typeface="Calibri"/>
              </a:rPr>
              <a:t>Domain A · Data Coverage &amp; Federation</a:t>
            </a:r>
          </a:p>
        </p:txBody>
      </p:sp>
      <p:sp>
        <p:nvSpPr>
          <p:cNvPr id="5" name="">
            <a:extLst>
              <a:ext uri="{FF2B5EF4-FFF2-40B4-BE49-F238E27FC236}">
                <ns2:creationId id="{84C03665-DBA1-4810-9832-AF7D0752FA53}"/>
              </a:ext>
            </a:extLst>
          </p:cNvPr>
          <p:cNvSpPr>
            <a:spLocks noGrp="1"/>
          </p:cNvSpPr>
          <p:nvPr/>
        </p:nvSpPr>
        <p:spPr>
          <a:xfrm>
            <a:off x="685800" y="1809750"/>
            <a:ext cx="8763000" cy="342900"/>
          </a:xfrm>
          <a:prstGeom prst="rect">
            <a:avLst/>
          </a:prstGeom>
          <a:noFill/>
          <a:ln w="0">
            <a:noFill/>
            <a:prstDash val="solid"/>
          </a:ln>
        </p:spPr>
        <p:txBody>
          <a:bodyPr wrap="square" lIns="0" tIns="0" rIns="0" bIns="0" anchor="t">
            <a:noAutofit/>
          </a:bodyPr>
          <a:lstStyle/>
          <a:p>
            <a:pPr algn="l">
              <a:defRPr sz="1725" b="0" i="0">
                <a:solidFill>
                  <a:srgbClr val="5F7187"/>
                </a:solidFill>
                <a:latin typeface="Calibri"/>
                <a:ea typeface="Calibri"/>
                <a:cs typeface="Calibri"/>
              </a:defRPr>
            </a:pPr>
            <a:r>
              <a:rPr sz="1725" b="0" i="0">
                <a:solidFill>
                  <a:srgbClr val="5F7187"/>
                </a:solidFill>
                <a:latin typeface="Calibri"/>
                <a:ea typeface="Calibri"/>
                <a:cs typeface="Calibri"/>
              </a:rPr>
              <a:t>Are the required data available, linked and current?</a:t>
            </a:r>
          </a:p>
        </p:txBody>
      </p:sp>
      <p:sp>
        <p:nvSpPr>
          <p:cNvPr id="6" name="">
            <a:extLst>
              <a:ext uri="{FF2B5EF4-FFF2-40B4-BE49-F238E27FC236}">
                <ns2:creationId id="{235BCF32-F648-4D92-BACF-5339302EC9E4}"/>
              </a:ext>
            </a:extLst>
          </p:cNvPr>
          <p:cNvSpPr>
            <a:spLocks noGrp="1"/>
          </p:cNvSpPr>
          <p:nvPr/>
        </p:nvSpPr>
        <p:spPr>
          <a:xfrm>
            <a:off x="685800" y="2209800"/>
            <a:ext cx="5905500" cy="285750"/>
          </a:xfrm>
          <a:prstGeom prst="rect">
            <a:avLst/>
          </a:prstGeom>
          <a:noFill/>
          <a:ln w="0">
            <a:noFill/>
            <a:prstDash val="solid"/>
          </a:ln>
        </p:spPr>
        <p:txBody>
          <a:bodyPr wrap="square" lIns="0" tIns="0" rIns="0" bIns="0" anchor="t">
            <a:noAutofit/>
          </a:bodyPr>
          <a:lstStyle/>
          <a:p>
            <a:pPr algn="l">
              <a:defRPr sz="1425" b="1" i="0">
                <a:solidFill>
                  <a:srgbClr val="3B82F6"/>
                </a:solidFill>
                <a:latin typeface="Calibri"/>
                <a:ea typeface="Calibri"/>
                <a:cs typeface="Calibri"/>
              </a:defRPr>
            </a:pPr>
            <a:r>
              <a:rPr sz="1425" b="1" i="0">
                <a:solidFill>
                  <a:srgbClr val="3B82F6"/>
                </a:solidFill>
                <a:latin typeface="Calibri"/>
                <a:ea typeface="Calibri"/>
                <a:cs typeface="Calibri"/>
              </a:rPr>
              <a:t>10 indicators  •  7 Core  •  3 Enhancement</a:t>
            </a:r>
          </a:p>
        </p:txBody>
      </p:sp>
      <p:sp>
        <p:nvSpPr>
          <p:cNvPr id="7" name="">
            <a:extLst>
              <a:ext uri="{FF2B5EF4-FFF2-40B4-BE49-F238E27FC236}">
                <ns2:creationId id="{47501CD3-DA66-4E5C-A5CA-21ACCFC2D55A}"/>
              </a:ext>
            </a:extLst>
          </p:cNvPr>
          <p:cNvSpPr>
            <a:spLocks noGrp="1"/>
          </p:cNvSpPr>
          <p:nvPr/>
        </p:nvSpPr>
        <p:spPr>
          <a:xfrm>
            <a:off x="685800" y="2647950"/>
            <a:ext cx="685800" cy="247650"/>
          </a:xfrm>
          <a:prstGeom prst="rect">
            <a:avLst/>
          </a:prstGeom>
          <a:noFill/>
          <a:ln w="0">
            <a:noFill/>
            <a:prstDash val="solid"/>
          </a:ln>
        </p:spPr>
        <p:txBody>
          <a:bodyPr wrap="square" lIns="0" tIns="0" rIns="0" bIns="0" anchor="t">
            <a:noAutofit/>
          </a:bodyPr>
          <a:lstStyle/>
          <a:p>
            <a:pPr algn="l">
              <a:defRPr sz="1275" b="1" i="0">
                <a:solidFill>
                  <a:srgbClr val="3B82F6"/>
                </a:solidFill>
                <a:latin typeface="Calibri"/>
                <a:ea typeface="Calibri"/>
                <a:cs typeface="Calibri"/>
              </a:defRPr>
            </a:pPr>
            <a:r>
              <a:rPr sz="1275" b="1" i="0">
                <a:solidFill>
                  <a:srgbClr val="3B82F6"/>
                </a:solidFill>
                <a:latin typeface="Calibri"/>
                <a:ea typeface="Calibri"/>
                <a:cs typeface="Calibri"/>
              </a:rPr>
              <a:t>A.1.1</a:t>
            </a:r>
          </a:p>
        </p:txBody>
      </p:sp>
      <p:sp>
        <p:nvSpPr>
          <p:cNvPr id="8" name="">
            <a:extLst>
              <a:ext uri="{FF2B5EF4-FFF2-40B4-BE49-F238E27FC236}">
                <ns2:creationId id="{C28268B1-8DAD-499E-B22C-907E47939A61}"/>
              </a:ext>
            </a:extLst>
          </p:cNvPr>
          <p:cNvSpPr>
            <a:spLocks noGrp="1"/>
          </p:cNvSpPr>
          <p:nvPr/>
        </p:nvSpPr>
        <p:spPr>
          <a:xfrm>
            <a:off x="1409700" y="2647950"/>
            <a:ext cx="3124200" cy="400050"/>
          </a:xfrm>
          <a:prstGeom prst="rect">
            <a:avLst/>
          </a:prstGeom>
          <a:noFill/>
          <a:ln w="0">
            <a:noFill/>
            <a:prstDash val="solid"/>
          </a:ln>
        </p:spPr>
        <p:txBody>
          <a:bodyPr wrap="square" lIns="0" tIns="0" rIns="0" bIns="0" anchor="t">
            <a:noAutofit/>
          </a:bodyPr>
          <a:lstStyle/>
          <a:p>
            <a:pPr algn="l">
              <a:defRPr sz="1350" b="1" i="0">
                <a:solidFill>
                  <a:srgbClr val="162B45"/>
                </a:solidFill>
                <a:latin typeface="Calibri"/>
                <a:ea typeface="Calibri"/>
                <a:cs typeface="Calibri"/>
              </a:defRPr>
            </a:pPr>
            <a:r>
              <a:rPr sz="1350" b="1" i="0">
                <a:solidFill>
                  <a:srgbClr val="162B45"/>
                </a:solidFill>
                <a:latin typeface="Calibri"/>
                <a:ea typeface="Calibri"/>
                <a:cs typeface="Calibri"/>
              </a:rPr>
              <a:t>Core Dataset Availability</a:t>
            </a:r>
          </a:p>
        </p:txBody>
      </p:sp>
      <p:sp>
        <p:nvSpPr>
          <p:cNvPr id="9" name="">
            <a:extLst>
              <a:ext uri="{FF2B5EF4-FFF2-40B4-BE49-F238E27FC236}">
                <ns2:creationId id="{F12F7429-D8E0-4D74-BE0C-2AC3237DAE2D}"/>
              </a:ext>
            </a:extLst>
          </p:cNvPr>
          <p:cNvSpPr>
            <a:spLocks noGrp="1"/>
          </p:cNvSpPr>
          <p:nvPr/>
        </p:nvSpPr>
        <p:spPr>
          <a:xfrm>
            <a:off x="4591050" y="2667000"/>
            <a:ext cx="1428750" cy="304800"/>
          </a:xfrm>
          <a:prstGeom prst="rect">
            <a:avLst/>
          </a:prstGeom>
          <a:noFill/>
          <a:ln w="0">
            <a:noFill/>
            <a:prstDash val="solid"/>
          </a:ln>
        </p:spPr>
        <p:txBody>
          <a:bodyPr wrap="square" lIns="0" tIns="0" rIns="0" bIns="0" anchor="t">
            <a:noAutofit/>
          </a:bodyPr>
          <a:lstStyle/>
          <a:p>
            <a:pPr algn="r">
              <a:defRPr sz="1050" b="0" i="0">
                <a:solidFill>
                  <a:srgbClr val="5F7187"/>
                </a:solidFill>
                <a:latin typeface="Calibri"/>
                <a:ea typeface="Calibri"/>
                <a:cs typeface="Calibri"/>
              </a:defRPr>
            </a:pPr>
            <a:r>
              <a:rPr sz="1050" b="0" i="0">
                <a:solidFill>
                  <a:srgbClr val="5F7187"/>
                </a:solidFill>
                <a:latin typeface="Calibri"/>
                <a:ea typeface="Calibri"/>
                <a:cs typeface="Calibri"/>
              </a:rPr>
              <a:t>Core · System</a:t>
            </a:r>
          </a:p>
        </p:txBody>
      </p:sp>
      <p:sp>
        <p:nvSpPr>
          <p:cNvPr id="10" name="">
            <a:extLst>
              <a:ext uri="{FF2B5EF4-FFF2-40B4-BE49-F238E27FC236}">
                <ns2:creationId id="{7EBC798A-7B70-4AC7-8588-BC8ACD16F020}"/>
                <adec:decorative val="1"/>
              </a:ext>
            </a:extLst>
          </p:cNvPr>
          <p:cNvSpPr>
            <a:spLocks noGrp="1"/>
          </p:cNvSpPr>
          <p:nvPr/>
        </p:nvSpPr>
        <p:spPr>
          <a:xfrm>
            <a:off x="685800" y="3057525"/>
            <a:ext cx="5334000" cy="0"/>
          </a:xfrm>
          <a:prstGeom prst="line">
            <a:avLst/>
          </a:prstGeom>
          <a:noFill/>
          <a:ln w="9525">
            <a:solidFill>
              <a:srgbClr val="D5E3E3"/>
            </a:solidFill>
            <a:prstDash val="solid"/>
          </a:ln>
        </p:spPr>
      </p:sp>
      <p:sp>
        <p:nvSpPr>
          <p:cNvPr id="11" name="">
            <a:extLst>
              <a:ext uri="{FF2B5EF4-FFF2-40B4-BE49-F238E27FC236}">
                <ns2:creationId id="{A3F65D6F-BE6A-41E9-8024-A34FC2F4A139}"/>
              </a:ext>
            </a:extLst>
          </p:cNvPr>
          <p:cNvSpPr>
            <a:spLocks noGrp="1"/>
          </p:cNvSpPr>
          <p:nvPr/>
        </p:nvSpPr>
        <p:spPr>
          <a:xfrm>
            <a:off x="685800" y="3143250"/>
            <a:ext cx="685800" cy="247650"/>
          </a:xfrm>
          <a:prstGeom prst="rect">
            <a:avLst/>
          </a:prstGeom>
          <a:noFill/>
          <a:ln w="0">
            <a:noFill/>
            <a:prstDash val="solid"/>
          </a:ln>
        </p:spPr>
        <p:txBody>
          <a:bodyPr wrap="square" lIns="0" tIns="0" rIns="0" bIns="0" anchor="t">
            <a:noAutofit/>
          </a:bodyPr>
          <a:lstStyle/>
          <a:p>
            <a:pPr algn="l">
              <a:defRPr sz="1275" b="1" i="0">
                <a:solidFill>
                  <a:srgbClr val="3B82F6"/>
                </a:solidFill>
                <a:latin typeface="Calibri"/>
                <a:ea typeface="Calibri"/>
                <a:cs typeface="Calibri"/>
              </a:defRPr>
            </a:pPr>
            <a:r>
              <a:rPr sz="1275" b="1" i="0">
                <a:solidFill>
                  <a:srgbClr val="3B82F6"/>
                </a:solidFill>
                <a:latin typeface="Calibri"/>
                <a:ea typeface="Calibri"/>
                <a:cs typeface="Calibri"/>
              </a:rPr>
              <a:t>A.1.2</a:t>
            </a:r>
          </a:p>
        </p:txBody>
      </p:sp>
      <p:sp>
        <p:nvSpPr>
          <p:cNvPr id="12" name="">
            <a:extLst>
              <a:ext uri="{FF2B5EF4-FFF2-40B4-BE49-F238E27FC236}">
                <ns2:creationId id="{514751DD-8DE7-45B5-917B-042B50A7DE4C}"/>
              </a:ext>
            </a:extLst>
          </p:cNvPr>
          <p:cNvSpPr>
            <a:spLocks noGrp="1"/>
          </p:cNvSpPr>
          <p:nvPr/>
        </p:nvSpPr>
        <p:spPr>
          <a:xfrm>
            <a:off x="1409700" y="3143250"/>
            <a:ext cx="3124200" cy="400050"/>
          </a:xfrm>
          <a:prstGeom prst="rect">
            <a:avLst/>
          </a:prstGeom>
          <a:noFill/>
          <a:ln w="0">
            <a:noFill/>
            <a:prstDash val="solid"/>
          </a:ln>
        </p:spPr>
        <p:txBody>
          <a:bodyPr wrap="square" lIns="0" tIns="0" rIns="0" bIns="0" anchor="t">
            <a:noAutofit/>
          </a:bodyPr>
          <a:lstStyle/>
          <a:p>
            <a:pPr algn="l">
              <a:defRPr sz="1350" b="1" i="0">
                <a:solidFill>
                  <a:srgbClr val="162B45"/>
                </a:solidFill>
                <a:latin typeface="Calibri"/>
                <a:ea typeface="Calibri"/>
                <a:cs typeface="Calibri"/>
              </a:defRPr>
            </a:pPr>
            <a:r>
              <a:rPr sz="1350" b="1" i="0">
                <a:solidFill>
                  <a:srgbClr val="162B45"/>
                </a:solidFill>
                <a:latin typeface="Calibri"/>
                <a:ea typeface="Calibri"/>
                <a:cs typeface="Calibri"/>
              </a:rPr>
              <a:t>Data Currency &amp; Timeliness</a:t>
            </a:r>
          </a:p>
        </p:txBody>
      </p:sp>
      <p:sp>
        <p:nvSpPr>
          <p:cNvPr id="13" name="">
            <a:extLst>
              <a:ext uri="{FF2B5EF4-FFF2-40B4-BE49-F238E27FC236}">
                <ns2:creationId id="{B65524DA-07D4-487D-A2F4-48009A3687CC}"/>
              </a:ext>
            </a:extLst>
          </p:cNvPr>
          <p:cNvSpPr>
            <a:spLocks noGrp="1"/>
          </p:cNvSpPr>
          <p:nvPr/>
        </p:nvSpPr>
        <p:spPr>
          <a:xfrm>
            <a:off x="4591050" y="3162300"/>
            <a:ext cx="1428750" cy="304800"/>
          </a:xfrm>
          <a:prstGeom prst="rect">
            <a:avLst/>
          </a:prstGeom>
          <a:noFill/>
          <a:ln w="0">
            <a:noFill/>
            <a:prstDash val="solid"/>
          </a:ln>
        </p:spPr>
        <p:txBody>
          <a:bodyPr wrap="square" lIns="0" tIns="0" rIns="0" bIns="0" anchor="t">
            <a:noAutofit/>
          </a:bodyPr>
          <a:lstStyle/>
          <a:p>
            <a:pPr algn="r">
              <a:defRPr sz="1050" b="0" i="0">
                <a:solidFill>
                  <a:srgbClr val="5F7187"/>
                </a:solidFill>
                <a:latin typeface="Calibri"/>
                <a:ea typeface="Calibri"/>
                <a:cs typeface="Calibri"/>
              </a:defRPr>
            </a:pPr>
            <a:r>
              <a:rPr sz="1050" b="0" i="0">
                <a:solidFill>
                  <a:srgbClr val="5F7187"/>
                </a:solidFill>
                <a:latin typeface="Calibri"/>
                <a:ea typeface="Calibri"/>
                <a:cs typeface="Calibri"/>
              </a:rPr>
              <a:t>Core · System</a:t>
            </a:r>
          </a:p>
        </p:txBody>
      </p:sp>
      <p:sp>
        <p:nvSpPr>
          <p:cNvPr id="14" name="">
            <a:extLst>
              <a:ext uri="{FF2B5EF4-FFF2-40B4-BE49-F238E27FC236}">
                <ns2:creationId id="{5F4EC8E2-9C8B-47C4-B3E6-903F823237D2}"/>
                <adec:decorative val="1"/>
              </a:ext>
            </a:extLst>
          </p:cNvPr>
          <p:cNvSpPr>
            <a:spLocks noGrp="1"/>
          </p:cNvSpPr>
          <p:nvPr/>
        </p:nvSpPr>
        <p:spPr>
          <a:xfrm>
            <a:off x="685800" y="3552825"/>
            <a:ext cx="5334000" cy="0"/>
          </a:xfrm>
          <a:prstGeom prst="line">
            <a:avLst/>
          </a:prstGeom>
          <a:noFill/>
          <a:ln w="9525">
            <a:solidFill>
              <a:srgbClr val="D5E3E3"/>
            </a:solidFill>
            <a:prstDash val="solid"/>
          </a:ln>
        </p:spPr>
      </p:sp>
      <p:sp>
        <p:nvSpPr>
          <p:cNvPr id="15" name="">
            <a:extLst>
              <a:ext uri="{FF2B5EF4-FFF2-40B4-BE49-F238E27FC236}">
                <ns2:creationId id="{820279C0-C02A-418F-957E-8E43B43BB0FB}"/>
              </a:ext>
            </a:extLst>
          </p:cNvPr>
          <p:cNvSpPr>
            <a:spLocks noGrp="1"/>
          </p:cNvSpPr>
          <p:nvPr/>
        </p:nvSpPr>
        <p:spPr>
          <a:xfrm>
            <a:off x="685800" y="3638550"/>
            <a:ext cx="685800" cy="247650"/>
          </a:xfrm>
          <a:prstGeom prst="rect">
            <a:avLst/>
          </a:prstGeom>
          <a:noFill/>
          <a:ln w="0">
            <a:noFill/>
            <a:prstDash val="solid"/>
          </a:ln>
        </p:spPr>
        <p:txBody>
          <a:bodyPr wrap="square" lIns="0" tIns="0" rIns="0" bIns="0" anchor="t">
            <a:noAutofit/>
          </a:bodyPr>
          <a:lstStyle/>
          <a:p>
            <a:pPr algn="l">
              <a:defRPr sz="1275" b="1" i="0">
                <a:solidFill>
                  <a:srgbClr val="3B82F6"/>
                </a:solidFill>
                <a:latin typeface="Calibri"/>
                <a:ea typeface="Calibri"/>
                <a:cs typeface="Calibri"/>
              </a:defRPr>
            </a:pPr>
            <a:r>
              <a:rPr sz="1275" b="1" i="0">
                <a:solidFill>
                  <a:srgbClr val="3B82F6"/>
                </a:solidFill>
                <a:latin typeface="Calibri"/>
                <a:ea typeface="Calibri"/>
                <a:cs typeface="Calibri"/>
              </a:rPr>
              <a:t>A.1.3</a:t>
            </a:r>
          </a:p>
        </p:txBody>
      </p:sp>
      <p:sp>
        <p:nvSpPr>
          <p:cNvPr id="16" name="">
            <a:extLst>
              <a:ext uri="{FF2B5EF4-FFF2-40B4-BE49-F238E27FC236}">
                <ns2:creationId id="{A7CE9E30-1086-44C3-91BA-6B120B7418BF}"/>
              </a:ext>
            </a:extLst>
          </p:cNvPr>
          <p:cNvSpPr>
            <a:spLocks noGrp="1"/>
          </p:cNvSpPr>
          <p:nvPr/>
        </p:nvSpPr>
        <p:spPr>
          <a:xfrm>
            <a:off x="1409700" y="3638550"/>
            <a:ext cx="3124200" cy="400050"/>
          </a:xfrm>
          <a:prstGeom prst="rect">
            <a:avLst/>
          </a:prstGeom>
          <a:noFill/>
          <a:ln w="0">
            <a:noFill/>
            <a:prstDash val="solid"/>
          </a:ln>
        </p:spPr>
        <p:txBody>
          <a:bodyPr wrap="square" lIns="0" tIns="0" rIns="0" bIns="0" anchor="t">
            <a:noAutofit/>
          </a:bodyPr>
          <a:lstStyle/>
          <a:p>
            <a:pPr algn="l">
              <a:defRPr sz="1350" b="1" i="0">
                <a:solidFill>
                  <a:srgbClr val="162B45"/>
                </a:solidFill>
                <a:latin typeface="Calibri"/>
                <a:ea typeface="Calibri"/>
                <a:cs typeface="Calibri"/>
              </a:defRPr>
            </a:pPr>
            <a:r>
              <a:rPr sz="1350" b="1" i="0">
                <a:solidFill>
                  <a:srgbClr val="162B45"/>
                </a:solidFill>
                <a:latin typeface="Calibri"/>
                <a:ea typeface="Calibri"/>
                <a:cs typeface="Calibri"/>
              </a:rPr>
              <a:t>Data Equity &amp; Representativeness</a:t>
            </a:r>
          </a:p>
        </p:txBody>
      </p:sp>
      <p:sp>
        <p:nvSpPr>
          <p:cNvPr id="17" name="">
            <a:extLst>
              <a:ext uri="{FF2B5EF4-FFF2-40B4-BE49-F238E27FC236}">
                <ns2:creationId id="{50034B7B-AB08-49B7-9FB4-365091824161}"/>
              </a:ext>
            </a:extLst>
          </p:cNvPr>
          <p:cNvSpPr>
            <a:spLocks noGrp="1"/>
          </p:cNvSpPr>
          <p:nvPr/>
        </p:nvSpPr>
        <p:spPr>
          <a:xfrm>
            <a:off x="4591050" y="3657600"/>
            <a:ext cx="1428750" cy="304800"/>
          </a:xfrm>
          <a:prstGeom prst="rect">
            <a:avLst/>
          </a:prstGeom>
          <a:noFill/>
          <a:ln w="0">
            <a:noFill/>
            <a:prstDash val="solid"/>
          </a:ln>
        </p:spPr>
        <p:txBody>
          <a:bodyPr wrap="square" lIns="0" tIns="0" rIns="0" bIns="0" anchor="t">
            <a:noAutofit/>
          </a:bodyPr>
          <a:lstStyle/>
          <a:p>
            <a:pPr algn="r">
              <a:defRPr sz="1050" b="0" i="0">
                <a:solidFill>
                  <a:srgbClr val="5F7187"/>
                </a:solidFill>
                <a:latin typeface="Calibri"/>
                <a:ea typeface="Calibri"/>
                <a:cs typeface="Calibri"/>
              </a:defRPr>
            </a:pPr>
            <a:r>
              <a:rPr sz="1050" b="0" i="0">
                <a:solidFill>
                  <a:srgbClr val="5F7187"/>
                </a:solidFill>
                <a:latin typeface="Calibri"/>
                <a:ea typeface="Calibri"/>
                <a:cs typeface="Calibri"/>
              </a:rPr>
              <a:t>Core · System</a:t>
            </a:r>
          </a:p>
        </p:txBody>
      </p:sp>
      <p:sp>
        <p:nvSpPr>
          <p:cNvPr id="18" name="">
            <a:extLst>
              <a:ext uri="{FF2B5EF4-FFF2-40B4-BE49-F238E27FC236}">
                <ns2:creationId id="{D40F2B2A-737B-4144-AA48-D3B8BDF11899}"/>
                <adec:decorative val="1"/>
              </a:ext>
            </a:extLst>
          </p:cNvPr>
          <p:cNvSpPr>
            <a:spLocks noGrp="1"/>
          </p:cNvSpPr>
          <p:nvPr/>
        </p:nvSpPr>
        <p:spPr>
          <a:xfrm>
            <a:off x="685800" y="4048125"/>
            <a:ext cx="5334000" cy="0"/>
          </a:xfrm>
          <a:prstGeom prst="line">
            <a:avLst/>
          </a:prstGeom>
          <a:noFill/>
          <a:ln w="9525">
            <a:solidFill>
              <a:srgbClr val="D5E3E3"/>
            </a:solidFill>
            <a:prstDash val="solid"/>
          </a:ln>
        </p:spPr>
      </p:sp>
      <p:sp>
        <p:nvSpPr>
          <p:cNvPr id="19" name="">
            <a:extLst>
              <a:ext uri="{FF2B5EF4-FFF2-40B4-BE49-F238E27FC236}">
                <ns2:creationId id="{717D8908-C246-4AF1-9941-1BCAC062F2FD}"/>
              </a:ext>
            </a:extLst>
          </p:cNvPr>
          <p:cNvSpPr>
            <a:spLocks noGrp="1"/>
          </p:cNvSpPr>
          <p:nvPr/>
        </p:nvSpPr>
        <p:spPr>
          <a:xfrm>
            <a:off x="685800" y="4133850"/>
            <a:ext cx="685800" cy="247650"/>
          </a:xfrm>
          <a:prstGeom prst="rect">
            <a:avLst/>
          </a:prstGeom>
          <a:noFill/>
          <a:ln w="0">
            <a:noFill/>
            <a:prstDash val="solid"/>
          </a:ln>
        </p:spPr>
        <p:txBody>
          <a:bodyPr wrap="square" lIns="0" tIns="0" rIns="0" bIns="0" anchor="t">
            <a:noAutofit/>
          </a:bodyPr>
          <a:lstStyle/>
          <a:p>
            <a:pPr algn="l">
              <a:defRPr sz="1275" b="1" i="0">
                <a:solidFill>
                  <a:srgbClr val="3B82F6"/>
                </a:solidFill>
                <a:latin typeface="Calibri"/>
                <a:ea typeface="Calibri"/>
                <a:cs typeface="Calibri"/>
              </a:defRPr>
            </a:pPr>
            <a:r>
              <a:rPr sz="1275" b="1" i="0">
                <a:solidFill>
                  <a:srgbClr val="3B82F6"/>
                </a:solidFill>
                <a:latin typeface="Calibri"/>
                <a:ea typeface="Calibri"/>
                <a:cs typeface="Calibri"/>
              </a:rPr>
              <a:t>A.2.1</a:t>
            </a:r>
          </a:p>
        </p:txBody>
      </p:sp>
      <p:sp>
        <p:nvSpPr>
          <p:cNvPr id="20" name="">
            <a:extLst>
              <a:ext uri="{FF2B5EF4-FFF2-40B4-BE49-F238E27FC236}">
                <ns2:creationId id="{B57D9DBE-7314-49FA-820C-E489830C9574}"/>
              </a:ext>
            </a:extLst>
          </p:cNvPr>
          <p:cNvSpPr>
            <a:spLocks noGrp="1"/>
          </p:cNvSpPr>
          <p:nvPr/>
        </p:nvSpPr>
        <p:spPr>
          <a:xfrm>
            <a:off x="1409700" y="4133850"/>
            <a:ext cx="3124200" cy="400050"/>
          </a:xfrm>
          <a:prstGeom prst="rect">
            <a:avLst/>
          </a:prstGeom>
          <a:noFill/>
          <a:ln w="0">
            <a:noFill/>
            <a:prstDash val="solid"/>
          </a:ln>
        </p:spPr>
        <p:txBody>
          <a:bodyPr wrap="square" lIns="0" tIns="0" rIns="0" bIns="0" anchor="t">
            <a:noAutofit/>
          </a:bodyPr>
          <a:lstStyle/>
          <a:p>
            <a:pPr algn="l">
              <a:defRPr sz="1350" b="1" i="0">
                <a:solidFill>
                  <a:srgbClr val="162B45"/>
                </a:solidFill>
                <a:latin typeface="Calibri"/>
                <a:ea typeface="Calibri"/>
                <a:cs typeface="Calibri"/>
              </a:defRPr>
            </a:pPr>
            <a:r>
              <a:rPr sz="1350" b="1" i="0">
                <a:solidFill>
                  <a:srgbClr val="162B45"/>
                </a:solidFill>
                <a:latin typeface="Calibri"/>
                <a:ea typeface="Calibri"/>
                <a:cs typeface="Calibri"/>
              </a:rPr>
              <a:t>Patient Identifier Infrastructure</a:t>
            </a:r>
          </a:p>
        </p:txBody>
      </p:sp>
      <p:sp>
        <p:nvSpPr>
          <p:cNvPr id="21" name="">
            <a:extLst>
              <a:ext uri="{FF2B5EF4-FFF2-40B4-BE49-F238E27FC236}">
                <ns2:creationId id="{C73CA7B2-A489-4B4A-863F-5C33B77D9B55}"/>
              </a:ext>
            </a:extLst>
          </p:cNvPr>
          <p:cNvSpPr>
            <a:spLocks noGrp="1"/>
          </p:cNvSpPr>
          <p:nvPr/>
        </p:nvSpPr>
        <p:spPr>
          <a:xfrm>
            <a:off x="4591050" y="4152900"/>
            <a:ext cx="1428750" cy="304800"/>
          </a:xfrm>
          <a:prstGeom prst="rect">
            <a:avLst/>
          </a:prstGeom>
          <a:noFill/>
          <a:ln w="0">
            <a:noFill/>
            <a:prstDash val="solid"/>
          </a:ln>
        </p:spPr>
        <p:txBody>
          <a:bodyPr wrap="square" lIns="0" tIns="0" rIns="0" bIns="0" anchor="t">
            <a:noAutofit/>
          </a:bodyPr>
          <a:lstStyle/>
          <a:p>
            <a:pPr algn="r">
              <a:defRPr sz="1050" b="0" i="0">
                <a:solidFill>
                  <a:srgbClr val="5F7187"/>
                </a:solidFill>
                <a:latin typeface="Calibri"/>
                <a:ea typeface="Calibri"/>
                <a:cs typeface="Calibri"/>
              </a:defRPr>
            </a:pPr>
            <a:r>
              <a:rPr sz="1050" b="0" i="0">
                <a:solidFill>
                  <a:srgbClr val="5F7187"/>
                </a:solidFill>
                <a:latin typeface="Calibri"/>
                <a:ea typeface="Calibri"/>
                <a:cs typeface="Calibri"/>
              </a:rPr>
              <a:t>Core · System</a:t>
            </a:r>
          </a:p>
        </p:txBody>
      </p:sp>
      <p:sp>
        <p:nvSpPr>
          <p:cNvPr id="22" name="">
            <a:extLst>
              <a:ext uri="{FF2B5EF4-FFF2-40B4-BE49-F238E27FC236}">
                <ns2:creationId id="{5575353B-BB7E-4318-9841-03BF131330BF}"/>
                <adec:decorative val="1"/>
              </a:ext>
            </a:extLst>
          </p:cNvPr>
          <p:cNvSpPr>
            <a:spLocks noGrp="1"/>
          </p:cNvSpPr>
          <p:nvPr/>
        </p:nvSpPr>
        <p:spPr>
          <a:xfrm>
            <a:off x="685800" y="4543425"/>
            <a:ext cx="5334000" cy="0"/>
          </a:xfrm>
          <a:prstGeom prst="line">
            <a:avLst/>
          </a:prstGeom>
          <a:noFill/>
          <a:ln w="9525">
            <a:solidFill>
              <a:srgbClr val="D5E3E3"/>
            </a:solidFill>
            <a:prstDash val="solid"/>
          </a:ln>
        </p:spPr>
      </p:sp>
      <p:sp>
        <p:nvSpPr>
          <p:cNvPr id="23" name="">
            <a:extLst>
              <a:ext uri="{FF2B5EF4-FFF2-40B4-BE49-F238E27FC236}">
                <ns2:creationId id="{D9B346F6-3453-4C26-85E2-367D890105B9}"/>
              </a:ext>
            </a:extLst>
          </p:cNvPr>
          <p:cNvSpPr>
            <a:spLocks noGrp="1"/>
          </p:cNvSpPr>
          <p:nvPr/>
        </p:nvSpPr>
        <p:spPr>
          <a:xfrm>
            <a:off x="685800" y="4629150"/>
            <a:ext cx="685800" cy="247650"/>
          </a:xfrm>
          <a:prstGeom prst="rect">
            <a:avLst/>
          </a:prstGeom>
          <a:noFill/>
          <a:ln w="0">
            <a:noFill/>
            <a:prstDash val="solid"/>
          </a:ln>
        </p:spPr>
        <p:txBody>
          <a:bodyPr wrap="square" lIns="0" tIns="0" rIns="0" bIns="0" anchor="t">
            <a:noAutofit/>
          </a:bodyPr>
          <a:lstStyle/>
          <a:p>
            <a:pPr algn="l">
              <a:defRPr sz="1275" b="1" i="0">
                <a:solidFill>
                  <a:srgbClr val="3B82F6"/>
                </a:solidFill>
                <a:latin typeface="Calibri"/>
                <a:ea typeface="Calibri"/>
                <a:cs typeface="Calibri"/>
              </a:defRPr>
            </a:pPr>
            <a:r>
              <a:rPr sz="1275" b="1" i="0">
                <a:solidFill>
                  <a:srgbClr val="3B82F6"/>
                </a:solidFill>
                <a:latin typeface="Calibri"/>
                <a:ea typeface="Calibri"/>
                <a:cs typeface="Calibri"/>
              </a:rPr>
              <a:t>A.2.2</a:t>
            </a:r>
          </a:p>
        </p:txBody>
      </p:sp>
      <p:sp>
        <p:nvSpPr>
          <p:cNvPr id="24" name="">
            <a:extLst>
              <a:ext uri="{FF2B5EF4-FFF2-40B4-BE49-F238E27FC236}">
                <ns2:creationId id="{70511107-CF6B-4BE0-81D5-44B16597DB38}"/>
              </a:ext>
            </a:extLst>
          </p:cNvPr>
          <p:cNvSpPr>
            <a:spLocks noGrp="1"/>
          </p:cNvSpPr>
          <p:nvPr/>
        </p:nvSpPr>
        <p:spPr>
          <a:xfrm>
            <a:off x="1409700" y="4629150"/>
            <a:ext cx="3124200" cy="400050"/>
          </a:xfrm>
          <a:prstGeom prst="rect">
            <a:avLst/>
          </a:prstGeom>
          <a:noFill/>
          <a:ln w="0">
            <a:noFill/>
            <a:prstDash val="solid"/>
          </a:ln>
        </p:spPr>
        <p:txBody>
          <a:bodyPr wrap="square" lIns="0" tIns="0" rIns="0" bIns="0" anchor="t">
            <a:noAutofit/>
          </a:bodyPr>
          <a:lstStyle/>
          <a:p>
            <a:pPr algn="l">
              <a:defRPr sz="1350" b="1" i="0">
                <a:solidFill>
                  <a:srgbClr val="162B45"/>
                </a:solidFill>
                <a:latin typeface="Calibri"/>
                <a:ea typeface="Calibri"/>
                <a:cs typeface="Calibri"/>
              </a:defRPr>
            </a:pPr>
            <a:r>
              <a:rPr sz="1350" b="1" i="0">
                <a:solidFill>
                  <a:srgbClr val="162B45"/>
                </a:solidFill>
                <a:latin typeface="Calibri"/>
                <a:ea typeface="Calibri"/>
                <a:cs typeface="Calibri"/>
              </a:rPr>
              <a:t>Linkage Services</a:t>
            </a:r>
          </a:p>
        </p:txBody>
      </p:sp>
      <p:sp>
        <p:nvSpPr>
          <p:cNvPr id="25" name="">
            <a:extLst>
              <a:ext uri="{FF2B5EF4-FFF2-40B4-BE49-F238E27FC236}">
                <ns2:creationId id="{71ED7967-30BD-4E06-AD6D-32B53CE44324}"/>
              </a:ext>
            </a:extLst>
          </p:cNvPr>
          <p:cNvSpPr>
            <a:spLocks noGrp="1"/>
          </p:cNvSpPr>
          <p:nvPr/>
        </p:nvSpPr>
        <p:spPr>
          <a:xfrm>
            <a:off x="4591050" y="4648200"/>
            <a:ext cx="1428750" cy="304800"/>
          </a:xfrm>
          <a:prstGeom prst="rect">
            <a:avLst/>
          </a:prstGeom>
          <a:noFill/>
          <a:ln w="0">
            <a:noFill/>
            <a:prstDash val="solid"/>
          </a:ln>
        </p:spPr>
        <p:txBody>
          <a:bodyPr wrap="square" lIns="0" tIns="0" rIns="0" bIns="0" anchor="t">
            <a:noAutofit/>
          </a:bodyPr>
          <a:lstStyle/>
          <a:p>
            <a:pPr algn="r">
              <a:defRPr sz="1050" b="0" i="0">
                <a:solidFill>
                  <a:srgbClr val="5F7187"/>
                </a:solidFill>
                <a:latin typeface="Calibri"/>
                <a:ea typeface="Calibri"/>
                <a:cs typeface="Calibri"/>
              </a:defRPr>
            </a:pPr>
            <a:r>
              <a:rPr sz="1050" b="0" i="0">
                <a:solidFill>
                  <a:srgbClr val="5F7187"/>
                </a:solidFill>
                <a:latin typeface="Calibri"/>
                <a:ea typeface="Calibri"/>
                <a:cs typeface="Calibri"/>
              </a:rPr>
              <a:t>Core · Both</a:t>
            </a:r>
          </a:p>
        </p:txBody>
      </p:sp>
      <p:sp>
        <p:nvSpPr>
          <p:cNvPr id="26" name="">
            <a:extLst>
              <a:ext uri="{FF2B5EF4-FFF2-40B4-BE49-F238E27FC236}">
                <ns2:creationId id="{1D12095B-AEA3-4769-BE35-1FF28C18825B}"/>
              </a:ext>
            </a:extLst>
          </p:cNvPr>
          <p:cNvSpPr>
            <a:spLocks noGrp="1"/>
          </p:cNvSpPr>
          <p:nvPr/>
        </p:nvSpPr>
        <p:spPr>
          <a:xfrm>
            <a:off x="6248400" y="2647950"/>
            <a:ext cx="685800" cy="247650"/>
          </a:xfrm>
          <a:prstGeom prst="rect">
            <a:avLst/>
          </a:prstGeom>
          <a:noFill/>
          <a:ln w="0">
            <a:noFill/>
            <a:prstDash val="solid"/>
          </a:ln>
        </p:spPr>
        <p:txBody>
          <a:bodyPr wrap="square" lIns="0" tIns="0" rIns="0" bIns="0" anchor="t">
            <a:noAutofit/>
          </a:bodyPr>
          <a:lstStyle/>
          <a:p>
            <a:pPr algn="l">
              <a:defRPr sz="1275" b="1" i="0">
                <a:solidFill>
                  <a:srgbClr val="3B82F6"/>
                </a:solidFill>
                <a:latin typeface="Calibri"/>
                <a:ea typeface="Calibri"/>
                <a:cs typeface="Calibri"/>
              </a:defRPr>
            </a:pPr>
            <a:r>
              <a:rPr sz="1275" b="1" i="0">
                <a:solidFill>
                  <a:srgbClr val="3B82F6"/>
                </a:solidFill>
                <a:latin typeface="Calibri"/>
                <a:ea typeface="Calibri"/>
                <a:cs typeface="Calibri"/>
              </a:rPr>
              <a:t>A.3.1</a:t>
            </a:r>
          </a:p>
        </p:txBody>
      </p:sp>
      <p:sp>
        <p:nvSpPr>
          <p:cNvPr id="27" name="">
            <a:extLst>
              <a:ext uri="{FF2B5EF4-FFF2-40B4-BE49-F238E27FC236}">
                <ns2:creationId id="{77C66A8E-D8DE-49CC-9674-41D89BFC1CB1}"/>
              </a:ext>
            </a:extLst>
          </p:cNvPr>
          <p:cNvSpPr>
            <a:spLocks noGrp="1"/>
          </p:cNvSpPr>
          <p:nvPr/>
        </p:nvSpPr>
        <p:spPr>
          <a:xfrm>
            <a:off x="6972300" y="2647950"/>
            <a:ext cx="3124200" cy="400050"/>
          </a:xfrm>
          <a:prstGeom prst="rect">
            <a:avLst/>
          </a:prstGeom>
          <a:noFill/>
          <a:ln w="0">
            <a:noFill/>
            <a:prstDash val="solid"/>
          </a:ln>
        </p:spPr>
        <p:txBody>
          <a:bodyPr wrap="square" lIns="0" tIns="0" rIns="0" bIns="0" anchor="t">
            <a:noAutofit/>
          </a:bodyPr>
          <a:lstStyle/>
          <a:p>
            <a:pPr algn="l">
              <a:defRPr sz="1350" b="1" i="0">
                <a:solidFill>
                  <a:srgbClr val="162B45"/>
                </a:solidFill>
                <a:latin typeface="Calibri"/>
                <a:ea typeface="Calibri"/>
                <a:cs typeface="Calibri"/>
              </a:defRPr>
            </a:pPr>
            <a:r>
              <a:rPr sz="1350" b="1" i="0">
                <a:solidFill>
                  <a:srgbClr val="162B45"/>
                </a:solidFill>
                <a:latin typeface="Calibri"/>
                <a:ea typeface="Calibri"/>
                <a:cs typeface="Calibri"/>
              </a:rPr>
              <a:t>Federated Query Capability</a:t>
            </a:r>
          </a:p>
        </p:txBody>
      </p:sp>
      <p:sp>
        <p:nvSpPr>
          <p:cNvPr id="28" name="">
            <a:extLst>
              <a:ext uri="{FF2B5EF4-FFF2-40B4-BE49-F238E27FC236}">
                <ns2:creationId id="{5B09F7C1-F792-4261-A450-228D2A432714}"/>
              </a:ext>
            </a:extLst>
          </p:cNvPr>
          <p:cNvSpPr>
            <a:spLocks noGrp="1"/>
          </p:cNvSpPr>
          <p:nvPr/>
        </p:nvSpPr>
        <p:spPr>
          <a:xfrm>
            <a:off x="10153650" y="2667000"/>
            <a:ext cx="1428750" cy="304800"/>
          </a:xfrm>
          <a:prstGeom prst="rect">
            <a:avLst/>
          </a:prstGeom>
          <a:noFill/>
          <a:ln w="0">
            <a:noFill/>
            <a:prstDash val="solid"/>
          </a:ln>
        </p:spPr>
        <p:txBody>
          <a:bodyPr wrap="square" lIns="0" tIns="0" rIns="0" bIns="0" anchor="t">
            <a:noAutofit/>
          </a:bodyPr>
          <a:lstStyle/>
          <a:p>
            <a:pPr algn="r">
              <a:defRPr sz="1050" b="0" i="0">
                <a:solidFill>
                  <a:srgbClr val="5F7187"/>
                </a:solidFill>
                <a:latin typeface="Calibri"/>
                <a:ea typeface="Calibri"/>
                <a:cs typeface="Calibri"/>
              </a:defRPr>
            </a:pPr>
            <a:r>
              <a:rPr sz="1050" b="0" i="0">
                <a:solidFill>
                  <a:srgbClr val="5F7187"/>
                </a:solidFill>
                <a:latin typeface="Calibri"/>
                <a:ea typeface="Calibri"/>
                <a:cs typeface="Calibri"/>
              </a:rPr>
              <a:t>Enhancement · Both</a:t>
            </a:r>
          </a:p>
        </p:txBody>
      </p:sp>
      <p:sp>
        <p:nvSpPr>
          <p:cNvPr id="29" name="">
            <a:extLst>
              <a:ext uri="{FF2B5EF4-FFF2-40B4-BE49-F238E27FC236}">
                <ns2:creationId id="{FBF57B2D-67CD-4BA3-BC02-3A74CC4AD116}"/>
                <adec:decorative val="1"/>
              </a:ext>
            </a:extLst>
          </p:cNvPr>
          <p:cNvSpPr>
            <a:spLocks noGrp="1"/>
          </p:cNvSpPr>
          <p:nvPr/>
        </p:nvSpPr>
        <p:spPr>
          <a:xfrm>
            <a:off x="6248400" y="3057525"/>
            <a:ext cx="5334000" cy="0"/>
          </a:xfrm>
          <a:prstGeom prst="line">
            <a:avLst/>
          </a:prstGeom>
          <a:noFill/>
          <a:ln w="9525">
            <a:solidFill>
              <a:srgbClr val="D5E3E3"/>
            </a:solidFill>
            <a:prstDash val="solid"/>
          </a:ln>
        </p:spPr>
      </p:sp>
      <p:sp>
        <p:nvSpPr>
          <p:cNvPr id="30" name="">
            <a:extLst>
              <a:ext uri="{FF2B5EF4-FFF2-40B4-BE49-F238E27FC236}">
                <ns2:creationId id="{AAE2BBFB-EF67-4606-BF6C-C29581F5C89E}"/>
              </a:ext>
            </a:extLst>
          </p:cNvPr>
          <p:cNvSpPr>
            <a:spLocks noGrp="1"/>
          </p:cNvSpPr>
          <p:nvPr/>
        </p:nvSpPr>
        <p:spPr>
          <a:xfrm>
            <a:off x="6248400" y="3143250"/>
            <a:ext cx="685800" cy="247650"/>
          </a:xfrm>
          <a:prstGeom prst="rect">
            <a:avLst/>
          </a:prstGeom>
          <a:noFill/>
          <a:ln w="0">
            <a:noFill/>
            <a:prstDash val="solid"/>
          </a:ln>
        </p:spPr>
        <p:txBody>
          <a:bodyPr wrap="square" lIns="0" tIns="0" rIns="0" bIns="0" anchor="t">
            <a:noAutofit/>
          </a:bodyPr>
          <a:lstStyle/>
          <a:p>
            <a:pPr algn="l">
              <a:defRPr sz="1275" b="1" i="0">
                <a:solidFill>
                  <a:srgbClr val="3B82F6"/>
                </a:solidFill>
                <a:latin typeface="Calibri"/>
                <a:ea typeface="Calibri"/>
                <a:cs typeface="Calibri"/>
              </a:defRPr>
            </a:pPr>
            <a:r>
              <a:rPr sz="1275" b="1" i="0">
                <a:solidFill>
                  <a:srgbClr val="3B82F6"/>
                </a:solidFill>
                <a:latin typeface="Calibri"/>
                <a:ea typeface="Calibri"/>
                <a:cs typeface="Calibri"/>
              </a:rPr>
              <a:t>A.3.2</a:t>
            </a:r>
          </a:p>
        </p:txBody>
      </p:sp>
      <p:sp>
        <p:nvSpPr>
          <p:cNvPr id="31" name="">
            <a:extLst>
              <a:ext uri="{FF2B5EF4-FFF2-40B4-BE49-F238E27FC236}">
                <ns2:creationId id="{852DAB37-6D1D-49B4-BC95-504FD470E7AE}"/>
              </a:ext>
            </a:extLst>
          </p:cNvPr>
          <p:cNvSpPr>
            <a:spLocks noGrp="1"/>
          </p:cNvSpPr>
          <p:nvPr/>
        </p:nvSpPr>
        <p:spPr>
          <a:xfrm>
            <a:off x="6972300" y="3143250"/>
            <a:ext cx="3124200" cy="400050"/>
          </a:xfrm>
          <a:prstGeom prst="rect">
            <a:avLst/>
          </a:prstGeom>
          <a:noFill/>
          <a:ln w="0">
            <a:noFill/>
            <a:prstDash val="solid"/>
          </a:ln>
        </p:spPr>
        <p:txBody>
          <a:bodyPr wrap="square" lIns="0" tIns="0" rIns="0" bIns="0" anchor="t">
            <a:noAutofit/>
          </a:bodyPr>
          <a:lstStyle/>
          <a:p>
            <a:pPr algn="l">
              <a:defRPr sz="1350" b="1" i="0">
                <a:solidFill>
                  <a:srgbClr val="162B45"/>
                </a:solidFill>
                <a:latin typeface="Calibri"/>
                <a:ea typeface="Calibri"/>
                <a:cs typeface="Calibri"/>
              </a:defRPr>
            </a:pPr>
            <a:r>
              <a:rPr sz="1350" b="1" i="0">
                <a:solidFill>
                  <a:srgbClr val="162B45"/>
                </a:solidFill>
                <a:latin typeface="Calibri"/>
                <a:ea typeface="Calibri"/>
                <a:cs typeface="Calibri"/>
              </a:rPr>
              <a:t>UK Gateway Connectivity</a:t>
            </a:r>
          </a:p>
        </p:txBody>
      </p:sp>
      <p:sp>
        <p:nvSpPr>
          <p:cNvPr id="32" name="">
            <a:extLst>
              <a:ext uri="{FF2B5EF4-FFF2-40B4-BE49-F238E27FC236}">
                <ns2:creationId id="{958EAEF3-CCCF-439C-BEA8-A5E37070E4EB}"/>
              </a:ext>
            </a:extLst>
          </p:cNvPr>
          <p:cNvSpPr>
            <a:spLocks noGrp="1"/>
          </p:cNvSpPr>
          <p:nvPr/>
        </p:nvSpPr>
        <p:spPr>
          <a:xfrm>
            <a:off x="10153650" y="3162300"/>
            <a:ext cx="1428750" cy="304800"/>
          </a:xfrm>
          <a:prstGeom prst="rect">
            <a:avLst/>
          </a:prstGeom>
          <a:noFill/>
          <a:ln w="0">
            <a:noFill/>
            <a:prstDash val="solid"/>
          </a:ln>
        </p:spPr>
        <p:txBody>
          <a:bodyPr wrap="square" lIns="0" tIns="0" rIns="0" bIns="0" anchor="t">
            <a:noAutofit/>
          </a:bodyPr>
          <a:lstStyle/>
          <a:p>
            <a:pPr algn="r">
              <a:defRPr sz="1050" b="0" i="0">
                <a:solidFill>
                  <a:srgbClr val="5F7187"/>
                </a:solidFill>
                <a:latin typeface="Calibri"/>
                <a:ea typeface="Calibri"/>
                <a:cs typeface="Calibri"/>
              </a:defRPr>
            </a:pPr>
            <a:r>
              <a:rPr sz="1050" b="0" i="0">
                <a:solidFill>
                  <a:srgbClr val="5F7187"/>
                </a:solidFill>
                <a:latin typeface="Calibri"/>
                <a:ea typeface="Calibri"/>
                <a:cs typeface="Calibri"/>
              </a:rPr>
              <a:t>Core · Both</a:t>
            </a:r>
          </a:p>
        </p:txBody>
      </p:sp>
      <p:sp>
        <p:nvSpPr>
          <p:cNvPr id="33" name="">
            <a:extLst>
              <a:ext uri="{FF2B5EF4-FFF2-40B4-BE49-F238E27FC236}">
                <ns2:creationId id="{71B5D2FC-0ADA-4833-8E76-D4BC310EAD1A}"/>
                <adec:decorative val="1"/>
              </a:ext>
            </a:extLst>
          </p:cNvPr>
          <p:cNvSpPr>
            <a:spLocks noGrp="1"/>
          </p:cNvSpPr>
          <p:nvPr/>
        </p:nvSpPr>
        <p:spPr>
          <a:xfrm>
            <a:off x="6248400" y="3552825"/>
            <a:ext cx="5334000" cy="0"/>
          </a:xfrm>
          <a:prstGeom prst="line">
            <a:avLst/>
          </a:prstGeom>
          <a:noFill/>
          <a:ln w="9525">
            <a:solidFill>
              <a:srgbClr val="D5E3E3"/>
            </a:solidFill>
            <a:prstDash val="solid"/>
          </a:ln>
        </p:spPr>
      </p:sp>
      <p:sp>
        <p:nvSpPr>
          <p:cNvPr id="34" name="">
            <a:extLst>
              <a:ext uri="{FF2B5EF4-FFF2-40B4-BE49-F238E27FC236}">
                <ns2:creationId id="{E3F7465A-51C6-47EB-ACC3-78A4889D69A2}"/>
              </a:ext>
            </a:extLst>
          </p:cNvPr>
          <p:cNvSpPr>
            <a:spLocks noGrp="1"/>
          </p:cNvSpPr>
          <p:nvPr/>
        </p:nvSpPr>
        <p:spPr>
          <a:xfrm>
            <a:off x="6248400" y="3638550"/>
            <a:ext cx="685800" cy="247650"/>
          </a:xfrm>
          <a:prstGeom prst="rect">
            <a:avLst/>
          </a:prstGeom>
          <a:noFill/>
          <a:ln w="0">
            <a:noFill/>
            <a:prstDash val="solid"/>
          </a:ln>
        </p:spPr>
        <p:txBody>
          <a:bodyPr wrap="square" lIns="0" tIns="0" rIns="0" bIns="0" anchor="t">
            <a:noAutofit/>
          </a:bodyPr>
          <a:lstStyle/>
          <a:p>
            <a:pPr algn="l">
              <a:defRPr sz="1275" b="1" i="0">
                <a:solidFill>
                  <a:srgbClr val="3B82F6"/>
                </a:solidFill>
                <a:latin typeface="Calibri"/>
                <a:ea typeface="Calibri"/>
                <a:cs typeface="Calibri"/>
              </a:defRPr>
            </a:pPr>
            <a:r>
              <a:rPr sz="1275" b="1" i="0">
                <a:solidFill>
                  <a:srgbClr val="3B82F6"/>
                </a:solidFill>
                <a:latin typeface="Calibri"/>
                <a:ea typeface="Calibri"/>
                <a:cs typeface="Calibri"/>
              </a:rPr>
              <a:t>A.3.3</a:t>
            </a:r>
          </a:p>
        </p:txBody>
      </p:sp>
      <p:sp>
        <p:nvSpPr>
          <p:cNvPr id="35" name="">
            <a:extLst>
              <a:ext uri="{FF2B5EF4-FFF2-40B4-BE49-F238E27FC236}">
                <ns2:creationId id="{F1720B75-9871-4929-91BB-A32485D326AD}"/>
              </a:ext>
            </a:extLst>
          </p:cNvPr>
          <p:cNvSpPr>
            <a:spLocks noGrp="1"/>
          </p:cNvSpPr>
          <p:nvPr/>
        </p:nvSpPr>
        <p:spPr>
          <a:xfrm>
            <a:off x="6972300" y="3638550"/>
            <a:ext cx="3124200" cy="400050"/>
          </a:xfrm>
          <a:prstGeom prst="rect">
            <a:avLst/>
          </a:prstGeom>
          <a:noFill/>
          <a:ln w="0">
            <a:noFill/>
            <a:prstDash val="solid"/>
          </a:ln>
        </p:spPr>
        <p:txBody>
          <a:bodyPr wrap="square" lIns="0" tIns="0" rIns="0" bIns="0" anchor="t">
            <a:noAutofit/>
          </a:bodyPr>
          <a:lstStyle/>
          <a:p>
            <a:pPr algn="l">
              <a:defRPr sz="1350" b="1" i="0">
                <a:solidFill>
                  <a:srgbClr val="162B45"/>
                </a:solidFill>
                <a:latin typeface="Calibri"/>
                <a:ea typeface="Calibri"/>
                <a:cs typeface="Calibri"/>
              </a:defRPr>
            </a:pPr>
            <a:r>
              <a:rPr sz="1350" b="1" i="0">
                <a:solidFill>
                  <a:srgbClr val="162B45"/>
                </a:solidFill>
                <a:latin typeface="Calibri"/>
                <a:ea typeface="Calibri"/>
                <a:cs typeface="Calibri"/>
              </a:rPr>
              <a:t>Federation Operating Model &amp; Assurance</a:t>
            </a:r>
          </a:p>
        </p:txBody>
      </p:sp>
      <p:sp>
        <p:nvSpPr>
          <p:cNvPr id="36" name="">
            <a:extLst>
              <a:ext uri="{FF2B5EF4-FFF2-40B4-BE49-F238E27FC236}">
                <ns2:creationId id="{1F9E1288-1189-4B33-8488-9B673EEFF28C}"/>
              </a:ext>
            </a:extLst>
          </p:cNvPr>
          <p:cNvSpPr>
            <a:spLocks noGrp="1"/>
          </p:cNvSpPr>
          <p:nvPr/>
        </p:nvSpPr>
        <p:spPr>
          <a:xfrm>
            <a:off x="10153650" y="3657600"/>
            <a:ext cx="1428750" cy="304800"/>
          </a:xfrm>
          <a:prstGeom prst="rect">
            <a:avLst/>
          </a:prstGeom>
          <a:noFill/>
          <a:ln w="0">
            <a:noFill/>
            <a:prstDash val="solid"/>
          </a:ln>
        </p:spPr>
        <p:txBody>
          <a:bodyPr wrap="square" lIns="0" tIns="0" rIns="0" bIns="0" anchor="t">
            <a:noAutofit/>
          </a:bodyPr>
          <a:lstStyle/>
          <a:p>
            <a:pPr algn="r">
              <a:defRPr sz="1050" b="0" i="0">
                <a:solidFill>
                  <a:srgbClr val="5F7187"/>
                </a:solidFill>
                <a:latin typeface="Calibri"/>
                <a:ea typeface="Calibri"/>
                <a:cs typeface="Calibri"/>
              </a:defRPr>
            </a:pPr>
            <a:r>
              <a:rPr sz="1050" b="0" i="0">
                <a:solidFill>
                  <a:srgbClr val="5F7187"/>
                </a:solidFill>
                <a:latin typeface="Calibri"/>
                <a:ea typeface="Calibri"/>
                <a:cs typeface="Calibri"/>
              </a:rPr>
              <a:t>Core · Both</a:t>
            </a:r>
          </a:p>
        </p:txBody>
      </p:sp>
      <p:sp>
        <p:nvSpPr>
          <p:cNvPr id="37" name="">
            <a:extLst>
              <a:ext uri="{FF2B5EF4-FFF2-40B4-BE49-F238E27FC236}">
                <ns2:creationId id="{E602DC94-E760-41F8-8B78-3CFB22F41B3E}"/>
                <adec:decorative val="1"/>
              </a:ext>
            </a:extLst>
          </p:cNvPr>
          <p:cNvSpPr>
            <a:spLocks noGrp="1"/>
          </p:cNvSpPr>
          <p:nvPr/>
        </p:nvSpPr>
        <p:spPr>
          <a:xfrm>
            <a:off x="6248400" y="4048125"/>
            <a:ext cx="5334000" cy="0"/>
          </a:xfrm>
          <a:prstGeom prst="line">
            <a:avLst/>
          </a:prstGeom>
          <a:noFill/>
          <a:ln w="9525">
            <a:solidFill>
              <a:srgbClr val="D5E3E3"/>
            </a:solidFill>
            <a:prstDash val="solid"/>
          </a:ln>
        </p:spPr>
      </p:sp>
      <p:sp>
        <p:nvSpPr>
          <p:cNvPr id="38" name="">
            <a:extLst>
              <a:ext uri="{FF2B5EF4-FFF2-40B4-BE49-F238E27FC236}">
                <ns2:creationId id="{98176D8E-B58E-42F8-AAC6-435286CD6220}"/>
              </a:ext>
            </a:extLst>
          </p:cNvPr>
          <p:cNvSpPr>
            <a:spLocks noGrp="1"/>
          </p:cNvSpPr>
          <p:nvPr/>
        </p:nvSpPr>
        <p:spPr>
          <a:xfrm>
            <a:off x="6248400" y="4133850"/>
            <a:ext cx="685800" cy="247650"/>
          </a:xfrm>
          <a:prstGeom prst="rect">
            <a:avLst/>
          </a:prstGeom>
          <a:noFill/>
          <a:ln w="0">
            <a:noFill/>
            <a:prstDash val="solid"/>
          </a:ln>
        </p:spPr>
        <p:txBody>
          <a:bodyPr wrap="square" lIns="0" tIns="0" rIns="0" bIns="0" anchor="t">
            <a:noAutofit/>
          </a:bodyPr>
          <a:lstStyle/>
          <a:p>
            <a:pPr algn="l">
              <a:defRPr sz="1275" b="1" i="0">
                <a:solidFill>
                  <a:srgbClr val="3B82F6"/>
                </a:solidFill>
                <a:latin typeface="Calibri"/>
                <a:ea typeface="Calibri"/>
                <a:cs typeface="Calibri"/>
              </a:defRPr>
            </a:pPr>
            <a:r>
              <a:rPr sz="1275" b="1" i="0">
                <a:solidFill>
                  <a:srgbClr val="3B82F6"/>
                </a:solidFill>
                <a:latin typeface="Calibri"/>
                <a:ea typeface="Calibri"/>
                <a:cs typeface="Calibri"/>
              </a:rPr>
              <a:t>A.4.1</a:t>
            </a:r>
          </a:p>
        </p:txBody>
      </p:sp>
      <p:sp>
        <p:nvSpPr>
          <p:cNvPr id="39" name="">
            <a:extLst>
              <a:ext uri="{FF2B5EF4-FFF2-40B4-BE49-F238E27FC236}">
                <ns2:creationId id="{DADF095D-87FE-44C0-9A5F-1E9F829055E5}"/>
              </a:ext>
            </a:extLst>
          </p:cNvPr>
          <p:cNvSpPr>
            <a:spLocks noGrp="1"/>
          </p:cNvSpPr>
          <p:nvPr/>
        </p:nvSpPr>
        <p:spPr>
          <a:xfrm>
            <a:off x="6972300" y="4133850"/>
            <a:ext cx="3124200" cy="400050"/>
          </a:xfrm>
          <a:prstGeom prst="rect">
            <a:avLst/>
          </a:prstGeom>
          <a:noFill/>
          <a:ln w="0">
            <a:noFill/>
            <a:prstDash val="solid"/>
          </a:ln>
        </p:spPr>
        <p:txBody>
          <a:bodyPr wrap="square" lIns="0" tIns="0" rIns="0" bIns="0" anchor="t">
            <a:noAutofit/>
          </a:bodyPr>
          <a:lstStyle/>
          <a:p>
            <a:pPr algn="l">
              <a:defRPr sz="1350" b="1" i="0">
                <a:solidFill>
                  <a:srgbClr val="162B45"/>
                </a:solidFill>
                <a:latin typeface="Calibri"/>
                <a:ea typeface="Calibri"/>
                <a:cs typeface="Calibri"/>
              </a:defRPr>
            </a:pPr>
            <a:r>
              <a:rPr sz="1350" b="1" i="0">
                <a:solidFill>
                  <a:srgbClr val="162B45"/>
                </a:solidFill>
                <a:latin typeface="Calibri"/>
                <a:ea typeface="Calibri"/>
                <a:cs typeface="Calibri"/>
              </a:rPr>
              <a:t>Consented Cohort Integration</a:t>
            </a:r>
          </a:p>
        </p:txBody>
      </p:sp>
      <p:sp>
        <p:nvSpPr>
          <p:cNvPr id="40" name="">
            <a:extLst>
              <a:ext uri="{FF2B5EF4-FFF2-40B4-BE49-F238E27FC236}">
                <ns2:creationId id="{14AAA790-55BC-4215-BDB2-3811E08510F0}"/>
              </a:ext>
            </a:extLst>
          </p:cNvPr>
          <p:cNvSpPr>
            <a:spLocks noGrp="1"/>
          </p:cNvSpPr>
          <p:nvPr/>
        </p:nvSpPr>
        <p:spPr>
          <a:xfrm>
            <a:off x="10153650" y="4152900"/>
            <a:ext cx="1428750" cy="304800"/>
          </a:xfrm>
          <a:prstGeom prst="rect">
            <a:avLst/>
          </a:prstGeom>
          <a:noFill/>
          <a:ln w="0">
            <a:noFill/>
            <a:prstDash val="solid"/>
          </a:ln>
        </p:spPr>
        <p:txBody>
          <a:bodyPr wrap="square" lIns="0" tIns="0" rIns="0" bIns="0" anchor="t">
            <a:noAutofit/>
          </a:bodyPr>
          <a:lstStyle/>
          <a:p>
            <a:pPr algn="r">
              <a:defRPr sz="1050" b="0" i="0">
                <a:solidFill>
                  <a:srgbClr val="5F7187"/>
                </a:solidFill>
                <a:latin typeface="Calibri"/>
                <a:ea typeface="Calibri"/>
                <a:cs typeface="Calibri"/>
              </a:defRPr>
            </a:pPr>
            <a:r>
              <a:rPr sz="1050" b="0" i="0">
                <a:solidFill>
                  <a:srgbClr val="5F7187"/>
                </a:solidFill>
                <a:latin typeface="Calibri"/>
                <a:ea typeface="Calibri"/>
                <a:cs typeface="Calibri"/>
              </a:rPr>
              <a:t>Enhancement · System</a:t>
            </a:r>
          </a:p>
        </p:txBody>
      </p:sp>
      <p:sp>
        <p:nvSpPr>
          <p:cNvPr id="41" name="">
            <a:extLst>
              <a:ext uri="{FF2B5EF4-FFF2-40B4-BE49-F238E27FC236}">
                <ns2:creationId id="{9A8226C5-0311-40C7-9169-EB5E6272FF2C}"/>
                <adec:decorative val="1"/>
              </a:ext>
            </a:extLst>
          </p:cNvPr>
          <p:cNvSpPr>
            <a:spLocks noGrp="1"/>
          </p:cNvSpPr>
          <p:nvPr/>
        </p:nvSpPr>
        <p:spPr>
          <a:xfrm>
            <a:off x="6248400" y="4543425"/>
            <a:ext cx="5334000" cy="0"/>
          </a:xfrm>
          <a:prstGeom prst="line">
            <a:avLst/>
          </a:prstGeom>
          <a:noFill/>
          <a:ln w="9525">
            <a:solidFill>
              <a:srgbClr val="D5E3E3"/>
            </a:solidFill>
            <a:prstDash val="solid"/>
          </a:ln>
        </p:spPr>
      </p:sp>
      <p:sp>
        <p:nvSpPr>
          <p:cNvPr id="42" name="">
            <a:extLst>
              <a:ext uri="{FF2B5EF4-FFF2-40B4-BE49-F238E27FC236}">
                <ns2:creationId id="{E31C136A-0FAE-423C-8E19-B3D3EC9B6DEB}"/>
              </a:ext>
            </a:extLst>
          </p:cNvPr>
          <p:cNvSpPr>
            <a:spLocks noGrp="1"/>
          </p:cNvSpPr>
          <p:nvPr/>
        </p:nvSpPr>
        <p:spPr>
          <a:xfrm>
            <a:off x="6248400" y="4629150"/>
            <a:ext cx="685800" cy="247650"/>
          </a:xfrm>
          <a:prstGeom prst="rect">
            <a:avLst/>
          </a:prstGeom>
          <a:noFill/>
          <a:ln w="0">
            <a:noFill/>
            <a:prstDash val="solid"/>
          </a:ln>
        </p:spPr>
        <p:txBody>
          <a:bodyPr wrap="square" lIns="0" tIns="0" rIns="0" bIns="0" anchor="t">
            <a:noAutofit/>
          </a:bodyPr>
          <a:lstStyle/>
          <a:p>
            <a:pPr algn="l">
              <a:defRPr sz="1275" b="1" i="0">
                <a:solidFill>
                  <a:srgbClr val="3B82F6"/>
                </a:solidFill>
                <a:latin typeface="Calibri"/>
                <a:ea typeface="Calibri"/>
                <a:cs typeface="Calibri"/>
              </a:defRPr>
            </a:pPr>
            <a:r>
              <a:rPr sz="1275" b="1" i="0">
                <a:solidFill>
                  <a:srgbClr val="3B82F6"/>
                </a:solidFill>
                <a:latin typeface="Calibri"/>
                <a:ea typeface="Calibri"/>
                <a:cs typeface="Calibri"/>
              </a:rPr>
              <a:t>A.4.2</a:t>
            </a:r>
          </a:p>
        </p:txBody>
      </p:sp>
      <p:sp>
        <p:nvSpPr>
          <p:cNvPr id="43" name="">
            <a:extLst>
              <a:ext uri="{FF2B5EF4-FFF2-40B4-BE49-F238E27FC236}">
                <ns2:creationId id="{99B5F5E1-86CB-44A6-8317-B31B3B79387E}"/>
              </a:ext>
            </a:extLst>
          </p:cNvPr>
          <p:cNvSpPr>
            <a:spLocks noGrp="1"/>
          </p:cNvSpPr>
          <p:nvPr/>
        </p:nvSpPr>
        <p:spPr>
          <a:xfrm>
            <a:off x="6972300" y="4629150"/>
            <a:ext cx="3124200" cy="400050"/>
          </a:xfrm>
          <a:prstGeom prst="rect">
            <a:avLst/>
          </a:prstGeom>
          <a:noFill/>
          <a:ln w="0">
            <a:noFill/>
            <a:prstDash val="solid"/>
          </a:ln>
        </p:spPr>
        <p:txBody>
          <a:bodyPr wrap="square" lIns="0" tIns="0" rIns="0" bIns="0" anchor="t">
            <a:noAutofit/>
          </a:bodyPr>
          <a:lstStyle/>
          <a:p>
            <a:pPr algn="l">
              <a:defRPr sz="1350" b="1" i="0">
                <a:solidFill>
                  <a:srgbClr val="162B45"/>
                </a:solidFill>
                <a:latin typeface="Calibri"/>
                <a:ea typeface="Calibri"/>
                <a:cs typeface="Calibri"/>
              </a:defRPr>
            </a:pPr>
            <a:r>
              <a:rPr sz="1350" b="1" i="0">
                <a:solidFill>
                  <a:srgbClr val="162B45"/>
                </a:solidFill>
                <a:latin typeface="Calibri"/>
                <a:ea typeface="Calibri"/>
                <a:cs typeface="Calibri"/>
              </a:rPr>
              <a:t>Multi-Modal Data Access</a:t>
            </a:r>
          </a:p>
        </p:txBody>
      </p:sp>
      <p:sp>
        <p:nvSpPr>
          <p:cNvPr id="44" name="">
            <a:extLst>
              <a:ext uri="{FF2B5EF4-FFF2-40B4-BE49-F238E27FC236}">
                <ns2:creationId id="{1DF34276-6A41-4C2F-B290-40DFB6F628B5}"/>
              </a:ext>
            </a:extLst>
          </p:cNvPr>
          <p:cNvSpPr>
            <a:spLocks noGrp="1"/>
          </p:cNvSpPr>
          <p:nvPr/>
        </p:nvSpPr>
        <p:spPr>
          <a:xfrm>
            <a:off x="10153650" y="4648200"/>
            <a:ext cx="1428750" cy="304800"/>
          </a:xfrm>
          <a:prstGeom prst="rect">
            <a:avLst/>
          </a:prstGeom>
          <a:noFill/>
          <a:ln w="0">
            <a:noFill/>
            <a:prstDash val="solid"/>
          </a:ln>
        </p:spPr>
        <p:txBody>
          <a:bodyPr wrap="square" lIns="0" tIns="0" rIns="0" bIns="0" anchor="t">
            <a:noAutofit/>
          </a:bodyPr>
          <a:lstStyle/>
          <a:p>
            <a:pPr algn="r">
              <a:defRPr sz="1050" b="0" i="0">
                <a:solidFill>
                  <a:srgbClr val="5F7187"/>
                </a:solidFill>
                <a:latin typeface="Calibri"/>
                <a:ea typeface="Calibri"/>
                <a:cs typeface="Calibri"/>
              </a:defRPr>
            </a:pPr>
            <a:r>
              <a:rPr sz="1050" b="0" i="0">
                <a:solidFill>
                  <a:srgbClr val="5F7187"/>
                </a:solidFill>
                <a:latin typeface="Calibri"/>
                <a:ea typeface="Calibri"/>
                <a:cs typeface="Calibri"/>
              </a:rPr>
              <a:t>Enhancement · System</a:t>
            </a:r>
          </a:p>
        </p:txBody>
      </p:sp>
      <p:sp>
        <p:nvSpPr>
          <p:cNvPr id="45" name="">
            <a:extLst>
              <a:ext uri="{FF2B5EF4-FFF2-40B4-BE49-F238E27FC236}">
                <ns2:creationId id="{424A4AD2-CA1B-4FB6-A077-FDC89278E6E7}"/>
              </a:ext>
            </a:extLst>
          </p:cNvPr>
          <p:cNvSpPr>
            <a:spLocks noGrp="1"/>
          </p:cNvSpPr>
          <p:nvPr/>
        </p:nvSpPr>
        <p:spPr>
          <a:xfrm>
            <a:off x="685800" y="5981700"/>
            <a:ext cx="10820400" cy="266700"/>
          </a:xfrm>
          <a:prstGeom prst="rect">
            <a:avLst/>
          </a:prstGeom>
          <a:noFill/>
          <a:ln w="0">
            <a:noFill/>
            <a:prstDash val="solid"/>
          </a:ln>
        </p:spPr>
        <p:txBody>
          <a:bodyPr wrap="square" lIns="0" tIns="0" rIns="0" bIns="0" anchor="t">
            <a:noAutofit/>
          </a:bodyPr>
          <a:lstStyle/>
          <a:p>
            <a:pPr algn="ctr">
              <a:defRPr sz="1050" b="0" i="1">
                <a:solidFill>
                  <a:srgbClr val="5F7187"/>
                </a:solidFill>
                <a:latin typeface="Calibri"/>
                <a:ea typeface="Calibri"/>
                <a:cs typeface="Calibri"/>
              </a:defRPr>
            </a:pPr>
            <a:r>
              <a:rPr sz="1050" b="0" i="1">
                <a:solidFill>
                  <a:srgbClr val="5F7187"/>
                </a:solidFill>
                <a:latin typeface="Calibri"/>
                <a:ea typeface="Calibri"/>
                <a:cs typeface="Calibri"/>
              </a:rPr>
              <a:t>Core and Enhancement are HDRL classifications—not official programme requirements.</a:t>
            </a:r>
          </a:p>
        </p:txBody>
      </p:sp>
      <p:sp>
        <p:nvSpPr>
          <p:cNvPr id="46" name="">
            <a:extLst>
              <a:ext uri="{FF2B5EF4-FFF2-40B4-BE49-F238E27FC236}">
                <ns2:creationId id="{58A30A54-5652-46BE-8740-3011AB21A8AA}"/>
                <adec:decorative val="1"/>
              </a:ext>
            </a:extLst>
          </p:cNvPr>
          <p:cNvSpPr>
            <a:spLocks noGrp="1"/>
          </p:cNvSpPr>
          <p:nvPr/>
        </p:nvSpPr>
        <p:spPr>
          <a:xfrm>
            <a:off x="552450" y="6419850"/>
            <a:ext cx="11087100" cy="0"/>
          </a:xfrm>
          <a:prstGeom prst="line">
            <a:avLst/>
          </a:prstGeom>
          <a:noFill/>
          <a:ln w="9525">
            <a:solidFill>
              <a:srgbClr val="D5E3E3"/>
            </a:solidFill>
            <a:prstDash val="solid"/>
          </a:ln>
        </p:spPr>
      </p:sp>
      <p:sp>
        <p:nvSpPr>
          <p:cNvPr id="47" name="">
            <a:extLst>
              <a:ext uri="{FF2B5EF4-FFF2-40B4-BE49-F238E27FC236}">
                <ns2:creationId id="{8005FBCA-DD01-4638-A019-8E9CE60FEB1A}"/>
              </a:ext>
            </a:extLst>
          </p:cNvPr>
          <p:cNvSpPr>
            <a:spLocks noGrp="1"/>
          </p:cNvSpPr>
          <p:nvPr/>
        </p:nvSpPr>
        <p:spPr>
          <a:xfrm>
            <a:off x="552450" y="6496050"/>
            <a:ext cx="2952750" cy="190500"/>
          </a:xfrm>
          <a:prstGeom prst="rect">
            <a:avLst/>
          </a:prstGeom>
          <a:noFill/>
          <a:ln w="0">
            <a:noFill/>
            <a:prstDash val="solid"/>
          </a:ln>
        </p:spPr>
        <p:txBody>
          <a:bodyPr wrap="square" lIns="0" tIns="0" rIns="0" bIns="0" anchor="ctr">
            <a:noAutofit/>
          </a:bodyPr>
          <a:lstStyle/>
          <a:p>
            <a:pPr algn="l">
              <a:defRPr sz="900" b="0" i="0">
                <a:solidFill>
                  <a:srgbClr val="5F7187"/>
                </a:solidFill>
                <a:latin typeface="Calibri"/>
                <a:ea typeface="Calibri"/>
                <a:cs typeface="Calibri"/>
              </a:defRPr>
            </a:pPr>
            <a:r>
              <a:rPr sz="900" b="0" i="0">
                <a:solidFill>
                  <a:srgbClr val="5F7187"/>
                </a:solidFill>
                <a:latin typeface="Calibri"/>
                <a:ea typeface="Calibri"/>
                <a:cs typeface="Calibri"/>
              </a:rPr>
              <a:t>HDRL v1.0.1  •  Kit v1.1.0  •  30 Jul 2026</a:t>
            </a:r>
          </a:p>
        </p:txBody>
      </p:sp>
      <p:sp>
        <p:nvSpPr>
          <p:cNvPr id="48" name="">
            <a:extLst>
              <a:ext uri="{FF2B5EF4-FFF2-40B4-BE49-F238E27FC236}">
                <ns2:creationId id="{752E7BFA-8530-42A7-A66D-DA56E91F67AC}"/>
              </a:ext>
            </a:extLst>
          </p:cNvPr>
          <p:cNvSpPr>
            <a:spLocks noGrp="1"/>
          </p:cNvSpPr>
          <p:nvPr/>
        </p:nvSpPr>
        <p:spPr>
          <a:xfrm>
            <a:off x="3524250" y="6496050"/>
            <a:ext cx="6096000" cy="190500"/>
          </a:xfrm>
          <a:prstGeom prst="rect">
            <a:avLst/>
          </a:prstGeom>
          <a:noFill/>
          <a:ln w="0">
            <a:noFill/>
            <a:prstDash val="solid"/>
          </a:ln>
        </p:spPr>
        <p:txBody>
          <a:bodyPr wrap="square" lIns="0" tIns="0" rIns="0" bIns="0" anchor="ctr">
            <a:noAutofit/>
          </a:bodyPr>
          <a:lstStyle/>
          <a:p>
            <a:pPr algn="ctr">
              <a:defRPr sz="825" b="0" i="0">
                <a:solidFill>
                  <a:srgbClr val="5F7187"/>
                </a:solidFill>
                <a:latin typeface="Calibri"/>
                <a:ea typeface="Calibri"/>
                <a:cs typeface="Calibri"/>
              </a:defRPr>
            </a:pPr>
            <a:r>
              <a:rPr sz="825" b="0" i="0">
                <a:solidFill>
                  <a:srgbClr val="5F7187"/>
                </a:solidFill>
                <a:latin typeface="Calibri"/>
                <a:ea typeface="Calibri"/>
                <a:cs typeface="Calibri"/>
              </a:rPr>
              <a:t>RDS: commissioner &amp; IP owner  •  OPL Advisory: originator &amp; developer  •  </a:t>
            </a:r>
            <a:r>
              <a:rPr sz="825" b="0" i="0">
                <a:solidFill>
                  <a:srgbClr val="5F7187"/>
                </a:solidFill>
                <a:latin typeface="Calibri"/>
                <a:ea typeface="Calibri"/>
                <a:cs typeface="Calibri"/>
                <a:hlinkClick r:id="R352052c00ac94124" tooltip="Read the Creative Commons Attribution 4.0 licence"/>
              </a:rPr>
              <a:t>CC BY 4.0</a:t>
            </a:r>
          </a:p>
        </p:txBody>
      </p:sp>
      <p:sp>
        <p:nvSpPr>
          <p:cNvPr id="49" name="">
            <a:extLst>
              <a:ext uri="{FF2B5EF4-FFF2-40B4-BE49-F238E27FC236}">
                <ns2:creationId id="{61F04E45-C160-4B23-91A0-B160CCB67DF6}"/>
              </a:ext>
            </a:extLst>
          </p:cNvPr>
          <p:cNvSpPr>
            <a:spLocks noGrp="1"/>
          </p:cNvSpPr>
          <p:nvPr/>
        </p:nvSpPr>
        <p:spPr>
          <a:xfrm>
            <a:off x="9048750" y="6496050"/>
            <a:ext cx="2590800" cy="190500"/>
          </a:xfrm>
          <a:prstGeom prst="rect">
            <a:avLst/>
          </a:prstGeom>
          <a:noFill/>
          <a:ln w="0">
            <a:noFill/>
            <a:prstDash val="solid"/>
          </a:ln>
        </p:spPr>
        <p:txBody>
          <a:bodyPr wrap="square" lIns="0" tIns="0" rIns="0" bIns="0" anchor="ctr">
            <a:noAutofit/>
          </a:bodyPr>
          <a:lstStyle/>
          <a:p>
            <a:pPr algn="r">
              <a:defRPr sz="900" b="0" i="0">
                <a:solidFill>
                  <a:srgbClr val="5F7187"/>
                </a:solidFill>
                <a:latin typeface="Calibri"/>
                <a:ea typeface="Calibri"/>
                <a:cs typeface="Calibri"/>
              </a:defRPr>
            </a:pPr>
            <a:r>
              <a:rPr sz="900" b="0" i="0">
                <a:solidFill>
                  <a:srgbClr val="5F7187"/>
                </a:solidFill>
                <a:latin typeface="Calibri"/>
                <a:ea typeface="Calibri"/>
                <a:cs typeface="Calibri"/>
                <a:hlinkClick r:id="R8dc9f7655b4e49b4" tooltip="Open the HDRL Framework website"/>
              </a:rPr>
              <a:t>hdrlframework.org</a:t>
            </a:r>
            <a:r>
              <a:rPr sz="900" b="0" i="0">
                <a:solidFill>
                  <a:srgbClr val="5F7187"/>
                </a:solidFill>
                <a:latin typeface="Calibri"/>
                <a:ea typeface="Calibri"/>
                <a:cs typeface="Calibri"/>
              </a:rPr>
              <a:t>  •  21</a:t>
            </a:r>
          </a:p>
        </p:txBody>
      </p:sp>
    </p:spTree>
    <p:extLst>
      <p:ext uri="{BB962C8B-B14F-4D97-AF65-F5344CB8AC3E}">
        <ns5:creationId val="733047817"/>
      </p:ext>
    </p:extLst>
  </p:cSld>
</p:sld>
</file>

<file path=ppt/slides/slide22.xml><?xml version="1.0" encoding="utf-8"?>
<p:sld xmlns:a="http://schemas.openxmlformats.org/drawingml/2006/main" xmlns:adec="http://schemas.microsoft.com/office/drawing/2017/decorative" xmlns:ns2="http://schemas.microsoft.com/office/drawing/2014/main" xmlns:ns5="http://schemas.microsoft.com/office/powerpoint/2010/main" xmlns:p="http://schemas.openxmlformats.org/presentationml/2006/main" xmlns:r="http://schemas.openxmlformats.org/officeDocument/2006/relationships">
  <p:cSld>
    <p:bg>
      <p:bgPr>
        <a:solidFill>
          <a:srgbClr val="F5F8FA"/>
        </a:solidFill>
      </p:bgPr>
    </p:bg>
    <p:spTree>
      <p:nvGrpSpPr>
        <p:cNvPr id="1" name=""/>
        <p:cNvGrpSpPr/>
        <p:nvPr/>
      </p:nvGrpSpPr>
      <p:grpSpPr>
        <a:xfrm/>
      </p:grpSpPr>
      <p:sp>
        <p:nvSpPr>
          <p:cNvPr id="41" name="hdrl-mini-mark">
            <a:extLst>
              <a:ext uri="{FF2B5EF4-FFF2-40B4-BE49-F238E27FC236}">
                <ns2:creationId id="{A487D012-8C28-424F-8811-D926C741E575}"/>
                <adec:decorative val="1"/>
              </a:ext>
            </a:extLst>
          </p:cNvPr>
          <p:cNvSpPr>
            <a:spLocks noGrp="1"/>
          </p:cNvSpPr>
          <p:nvPr/>
        </p:nvSpPr>
        <p:spPr>
          <a:xfrm>
            <a:off x="552450" y="361950"/>
            <a:ext cx="514350" cy="514350"/>
          </a:xfrm>
          <a:prstGeom prst="octagon">
            <a:avLst/>
          </a:prstGeom>
          <a:solidFill>
            <a:srgbClr val="0F766E"/>
          </a:solidFill>
          <a:ln w="0">
            <a:noFill/>
            <a:prstDash val="solid"/>
          </a:ln>
        </p:spPr>
      </p:sp>
      <p:sp>
        <p:nvSpPr>
          <p:cNvPr id="2" name="hdrl-mini-text">
            <a:extLst>
              <a:ext uri="{FF2B5EF4-FFF2-40B4-BE49-F238E27FC236}">
                <ns2:creationId id="{C6AD3EC0-1441-44C0-AE42-F14DE8248556}"/>
                <adec:decorative val="1"/>
              </a:ext>
            </a:extLst>
          </p:cNvPr>
          <p:cNvSpPr>
            <a:spLocks noGrp="1"/>
          </p:cNvSpPr>
          <p:nvPr/>
        </p:nvSpPr>
        <p:spPr>
          <a:xfrm>
            <a:off x="581025" y="504825"/>
            <a:ext cx="476250" cy="209550"/>
          </a:xfrm>
          <a:prstGeom prst="rect">
            <a:avLst/>
          </a:prstGeom>
          <a:noFill/>
          <a:ln w="0">
            <a:noFill/>
            <a:prstDash val="solid"/>
          </a:ln>
        </p:spPr>
        <p:txBody>
          <a:bodyPr wrap="square" lIns="0" tIns="0" rIns="0" bIns="0" anchor="ctr">
            <a:noAutofit/>
          </a:bodyPr>
          <a:lstStyle/>
          <a:p>
            <a:pPr algn="ctr">
              <a:defRPr sz="750" b="1" i="0">
                <a:solidFill>
                  <a:srgbClr val="FFFFFF"/>
                </a:solidFill>
                <a:latin typeface="Calibri"/>
                <a:ea typeface="Calibri"/>
                <a:cs typeface="Calibri"/>
              </a:defRPr>
            </a:pPr>
            <a:r>
              <a:rPr sz="750" b="1" i="0">
                <a:solidFill>
                  <a:srgbClr val="FFFFFF"/>
                </a:solidFill>
                <a:latin typeface="Calibri"/>
                <a:ea typeface="Calibri"/>
                <a:cs typeface="Calibri"/>
              </a:rPr>
              <a:t>HDRL</a:t>
            </a:r>
          </a:p>
        </p:txBody>
      </p:sp>
      <p:sp>
        <p:nvSpPr>
          <p:cNvPr id="3" name="brand-label">
            <a:extLst>
              <a:ext uri="{FF2B5EF4-FFF2-40B4-BE49-F238E27FC236}">
                <ns2:creationId id="{FC51D297-8E39-460F-8973-36E585B2DD9E}"/>
                <adec:decorative val="1"/>
              </a:ext>
            </a:extLst>
          </p:cNvPr>
          <p:cNvSpPr>
            <a:spLocks noGrp="1"/>
          </p:cNvSpPr>
          <p:nvPr/>
        </p:nvSpPr>
        <p:spPr>
          <a:xfrm>
            <a:off x="1257300" y="495300"/>
            <a:ext cx="4572000" cy="190500"/>
          </a:xfrm>
          <a:prstGeom prst="rect">
            <a:avLst/>
          </a:prstGeom>
          <a:noFill/>
          <a:ln w="0">
            <a:noFill/>
            <a:prstDash val="solid"/>
          </a:ln>
        </p:spPr>
        <p:txBody>
          <a:bodyPr wrap="square" lIns="0" tIns="0" rIns="0" bIns="0" anchor="ctr">
            <a:noAutofit/>
          </a:bodyPr>
          <a:lstStyle/>
          <a:p>
            <a:pPr algn="l">
              <a:defRPr sz="1200" b="1" i="0">
                <a:solidFill>
                  <a:srgbClr val="0F766E"/>
                </a:solidFill>
                <a:latin typeface="Calibri"/>
                <a:ea typeface="Calibri"/>
                <a:cs typeface="Calibri"/>
              </a:defRPr>
            </a:pPr>
            <a:r>
              <a:rPr sz="1200" b="1" i="0">
                <a:solidFill>
                  <a:srgbClr val="0F766E"/>
                </a:solidFill>
                <a:latin typeface="Calibri"/>
                <a:ea typeface="Calibri"/>
                <a:cs typeface="Calibri"/>
              </a:rPr>
              <a:t>DOMAIN A • INDICATOR DETAIL</a:t>
            </a:r>
          </a:p>
        </p:txBody>
      </p:sp>
      <p:sp>
        <p:nvSpPr>
          <p:cNvPr id="4" name="slide-title" title="A.1.1 · Core Dataset Availability" descr="Slide title: A.1.1 · Core Dataset Availability">
            <a:extLst>
              <a:ext uri="{FF2B5EF4-FFF2-40B4-BE49-F238E27FC236}">
                <ns2:creationId id="{494D82F2-811B-470D-AE3E-C68D10F2CA60}"/>
              </a:ext>
            </a:extLst>
          </p:cNvPr>
          <p:cNvSpPr>
            <a:spLocks noGrp="1"/>
          </p:cNvSpPr>
          <p:nvPr>
            <p:ph type="title"/>
          </p:nvPr>
        </p:nvSpPr>
        <p:spPr>
          <a:xfrm>
            <a:off x="666750" y="1104900"/>
            <a:ext cx="10858500" cy="628650"/>
          </a:xfrm>
          <a:prstGeom prst="rect">
            <a:avLst/>
          </a:prstGeom>
          <a:noFill/>
          <a:ln w="0">
            <a:noFill/>
            <a:prstDash val="solid"/>
          </a:ln>
        </p:spPr>
        <p:txBody>
          <a:bodyPr wrap="square" lIns="0" tIns="0" rIns="0" bIns="0" anchor="t">
            <a:noAutofit/>
          </a:bodyPr>
          <a:lstStyle/>
          <a:p>
            <a:pPr algn="l">
              <a:defRPr sz="3150" b="1" i="0">
                <a:solidFill>
                  <a:srgbClr val="162B45"/>
                </a:solidFill>
                <a:latin typeface="Calibri"/>
                <a:ea typeface="Calibri"/>
                <a:cs typeface="Calibri"/>
              </a:defRPr>
            </a:pPr>
            <a:r>
              <a:rPr sz="3150" b="1" i="0">
                <a:solidFill>
                  <a:srgbClr val="162B45"/>
                </a:solidFill>
                <a:latin typeface="Calibri"/>
                <a:ea typeface="Calibri"/>
                <a:cs typeface="Calibri"/>
              </a:rPr>
              <a:t>A.1.1 · Core Dataset Availability</a:t>
            </a:r>
          </a:p>
        </p:txBody>
      </p:sp>
      <p:sp>
        <p:nvSpPr>
          <p:cNvPr id="5" name="">
            <a:extLst>
              <a:ext uri="{FF2B5EF4-FFF2-40B4-BE49-F238E27FC236}">
                <ns2:creationId id="{EA523983-E48D-473A-BA9D-E2EC3C1AD0C9}"/>
              </a:ext>
            </a:extLst>
          </p:cNvPr>
          <p:cNvSpPr>
            <a:spLocks noGrp="1"/>
          </p:cNvSpPr>
          <p:nvPr/>
        </p:nvSpPr>
        <p:spPr>
          <a:xfrm>
            <a:off x="685800" y="1771650"/>
            <a:ext cx="10668000" cy="266700"/>
          </a:xfrm>
          <a:prstGeom prst="rect">
            <a:avLst/>
          </a:prstGeom>
          <a:noFill/>
          <a:ln w="0">
            <a:noFill/>
            <a:prstDash val="solid"/>
          </a:ln>
        </p:spPr>
        <p:txBody>
          <a:bodyPr wrap="square" lIns="0" tIns="0" rIns="0" bIns="0" anchor="t">
            <a:noAutofit/>
          </a:bodyPr>
          <a:lstStyle/>
          <a:p>
            <a:pPr algn="l">
              <a:defRPr sz="1350" b="1" i="0">
                <a:solidFill>
                  <a:srgbClr val="3B82F6"/>
                </a:solidFill>
                <a:latin typeface="Calibri"/>
                <a:ea typeface="Calibri"/>
                <a:cs typeface="Calibri"/>
              </a:defRPr>
            </a:pPr>
            <a:r>
              <a:rPr sz="1350" b="1" i="0">
                <a:solidFill>
                  <a:srgbClr val="3B82F6"/>
                </a:solidFill>
                <a:latin typeface="Calibri"/>
                <a:ea typeface="Calibri"/>
                <a:cs typeface="Calibri"/>
              </a:rPr>
              <a:t>Core indicator  •  System level  •  HDRL class B0</a:t>
            </a:r>
          </a:p>
        </p:txBody>
      </p:sp>
      <p:sp>
        <p:nvSpPr>
          <p:cNvPr id="6" name="">
            <a:extLst>
              <a:ext uri="{FF2B5EF4-FFF2-40B4-BE49-F238E27FC236}">
                <ns2:creationId id="{D1113B10-BF40-482D-B6EF-3881C118DACB}"/>
              </a:ext>
            </a:extLst>
          </p:cNvPr>
          <p:cNvSpPr>
            <a:spLocks noGrp="1"/>
          </p:cNvSpPr>
          <p:nvPr/>
        </p:nvSpPr>
        <p:spPr>
          <a:xfrm>
            <a:off x="685800" y="2095500"/>
            <a:ext cx="10668000" cy="285750"/>
          </a:xfrm>
          <a:prstGeom prst="rect">
            <a:avLst/>
          </a:prstGeom>
          <a:noFill/>
          <a:ln w="0">
            <a:noFill/>
            <a:prstDash val="solid"/>
          </a:ln>
        </p:spPr>
        <p:txBody>
          <a:bodyPr wrap="square" lIns="0" tIns="0" rIns="0" bIns="0" anchor="t">
            <a:noAutofit/>
          </a:bodyPr>
          <a:lstStyle/>
          <a:p>
            <a:pPr algn="l">
              <a:defRPr sz="1350" b="0" i="1">
                <a:solidFill>
                  <a:srgbClr val="5F7187"/>
                </a:solidFill>
                <a:latin typeface="Calibri"/>
                <a:ea typeface="Calibri"/>
                <a:cs typeface="Calibri"/>
              </a:defRPr>
            </a:pPr>
            <a:r>
              <a:rPr sz="1350" b="0" i="1">
                <a:solidFill>
                  <a:srgbClr val="5F7187"/>
                </a:solidFill>
                <a:latin typeface="Calibri"/>
                <a:ea typeface="Calibri"/>
                <a:cs typeface="Calibri"/>
              </a:rPr>
              <a:t>The catalogue wording below is reproduced verbatim.</a:t>
            </a:r>
          </a:p>
        </p:txBody>
      </p:sp>
      <p:sp>
        <p:nvSpPr>
          <p:cNvPr id="7" name="">
            <a:extLst>
              <a:ext uri="{FF2B5EF4-FFF2-40B4-BE49-F238E27FC236}">
                <ns2:creationId id="{26242F2A-36A8-41D7-9DC6-25EB61A6D5EA}"/>
                <adec:decorative val="1"/>
              </a:ext>
            </a:extLst>
          </p:cNvPr>
          <p:cNvSpPr>
            <a:spLocks noGrp="1"/>
          </p:cNvSpPr>
          <p:nvPr/>
        </p:nvSpPr>
        <p:spPr>
          <a:xfrm>
            <a:off x="1428750" y="2647950"/>
            <a:ext cx="8763000" cy="0"/>
          </a:xfrm>
          <a:prstGeom prst="line">
            <a:avLst/>
          </a:prstGeom>
          <a:noFill/>
          <a:ln w="57150">
            <a:solidFill>
              <a:srgbClr val="A7E6DB"/>
            </a:solidFill>
            <a:prstDash val="solid"/>
          </a:ln>
        </p:spPr>
      </p:sp>
      <p:sp>
        <p:nvSpPr>
          <p:cNvPr id="8" name="">
            <a:extLst>
              <a:ext uri="{FF2B5EF4-FFF2-40B4-BE49-F238E27FC236}">
                <ns2:creationId id="{7371FE84-6610-45DE-8F61-39639D59F714}"/>
                <adec:decorative val="1"/>
              </a:ext>
            </a:extLst>
          </p:cNvPr>
          <p:cNvSpPr>
            <a:spLocks noGrp="1"/>
          </p:cNvSpPr>
          <p:nvPr/>
        </p:nvSpPr>
        <p:spPr>
          <a:xfrm>
            <a:off x="1219200" y="2419350"/>
            <a:ext cx="457200" cy="457200"/>
          </a:xfrm>
          <a:prstGeom prst="ellipse">
            <a:avLst/>
          </a:prstGeom>
          <a:solidFill>
            <a:srgbClr val="FFFFFF"/>
          </a:solidFill>
          <a:ln w="19050">
            <a:solidFill>
              <a:srgbClr val="3B82F6"/>
            </a:solidFill>
            <a:prstDash val="solid"/>
          </a:ln>
        </p:spPr>
      </p:sp>
      <p:sp>
        <p:nvSpPr>
          <p:cNvPr id="9" name="">
            <a:extLst>
              <a:ext uri="{FF2B5EF4-FFF2-40B4-BE49-F238E27FC236}">
                <ns2:creationId id="{34D9EBF7-6D67-487E-A8F2-3B7B0B49E8DF}"/>
              </a:ext>
            </a:extLst>
          </p:cNvPr>
          <p:cNvSpPr>
            <a:spLocks noGrp="1"/>
          </p:cNvSpPr>
          <p:nvPr/>
        </p:nvSpPr>
        <p:spPr>
          <a:xfrm>
            <a:off x="1333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3B82F6"/>
                </a:solidFill>
                <a:latin typeface="Calibri"/>
                <a:ea typeface="Calibri"/>
                <a:cs typeface="Calibri"/>
              </a:defRPr>
            </a:pPr>
            <a:r>
              <a:rPr sz="1500" b="1" i="0">
                <a:solidFill>
                  <a:srgbClr val="3B82F6"/>
                </a:solidFill>
                <a:latin typeface="Calibri"/>
                <a:ea typeface="Calibri"/>
                <a:cs typeface="Calibri"/>
              </a:rPr>
              <a:t>1</a:t>
            </a:r>
          </a:p>
        </p:txBody>
      </p:sp>
      <p:sp>
        <p:nvSpPr>
          <p:cNvPr id="10" name="">
            <a:extLst>
              <a:ext uri="{FF2B5EF4-FFF2-40B4-BE49-F238E27FC236}">
                <ns2:creationId id="{02AD25BC-B172-426B-9149-9D3429682FD8}"/>
              </a:ext>
            </a:extLst>
          </p:cNvPr>
          <p:cNvSpPr>
            <a:spLocks noGrp="1"/>
          </p:cNvSpPr>
          <p:nvPr/>
        </p:nvSpPr>
        <p:spPr>
          <a:xfrm>
            <a:off x="552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Initial</a:t>
            </a:r>
          </a:p>
        </p:txBody>
      </p:sp>
      <p:sp>
        <p:nvSpPr>
          <p:cNvPr id="11" name="">
            <a:extLst>
              <a:ext uri="{FF2B5EF4-FFF2-40B4-BE49-F238E27FC236}">
                <ns2:creationId id="{FA123CCF-FB07-4F69-9AE1-BAEECA341300}"/>
              </a:ext>
            </a:extLst>
          </p:cNvPr>
          <p:cNvSpPr>
            <a:spLocks noGrp="1"/>
          </p:cNvSpPr>
          <p:nvPr/>
        </p:nvSpPr>
        <p:spPr>
          <a:xfrm>
            <a:off x="552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No systematic inventory. Data flows ad-hoc. Core datasets (primary care, secondary care, prescribing, mortality) have unknown or highly restricted availability.</a:t>
            </a:r>
          </a:p>
        </p:txBody>
      </p:sp>
      <p:sp>
        <p:nvSpPr>
          <p:cNvPr id="12" name="">
            <a:extLst>
              <a:ext uri="{FF2B5EF4-FFF2-40B4-BE49-F238E27FC236}">
                <ns2:creationId id="{F79DD3D0-A6D0-4302-891D-C4229F9F7031}"/>
                <adec:decorative val="1"/>
              </a:ext>
            </a:extLst>
          </p:cNvPr>
          <p:cNvSpPr>
            <a:spLocks noGrp="1"/>
          </p:cNvSpPr>
          <p:nvPr/>
        </p:nvSpPr>
        <p:spPr>
          <a:xfrm>
            <a:off x="3409950" y="2419350"/>
            <a:ext cx="457200" cy="457200"/>
          </a:xfrm>
          <a:prstGeom prst="ellipse">
            <a:avLst/>
          </a:prstGeom>
          <a:solidFill>
            <a:srgbClr val="FFFFFF"/>
          </a:solidFill>
          <a:ln w="19050">
            <a:solidFill>
              <a:srgbClr val="3B82F6"/>
            </a:solidFill>
            <a:prstDash val="solid"/>
          </a:ln>
        </p:spPr>
      </p:sp>
      <p:sp>
        <p:nvSpPr>
          <p:cNvPr id="13" name="">
            <a:extLst>
              <a:ext uri="{FF2B5EF4-FFF2-40B4-BE49-F238E27FC236}">
                <ns2:creationId id="{443DF597-DB9A-4932-B2E4-7373D62D5C16}"/>
              </a:ext>
            </a:extLst>
          </p:cNvPr>
          <p:cNvSpPr>
            <a:spLocks noGrp="1"/>
          </p:cNvSpPr>
          <p:nvPr/>
        </p:nvSpPr>
        <p:spPr>
          <a:xfrm>
            <a:off x="3524250" y="2533650"/>
            <a:ext cx="228600" cy="228600"/>
          </a:xfrm>
          <a:prstGeom prst="rect">
            <a:avLst/>
          </a:prstGeom>
          <a:noFill/>
          <a:ln w="0">
            <a:noFill/>
            <a:prstDash val="solid"/>
          </a:ln>
        </p:spPr>
        <p:txBody>
          <a:bodyPr wrap="square" lIns="0" tIns="0" rIns="0" bIns="0" anchor="ctr">
            <a:noAutofit/>
          </a:bodyPr>
          <a:lstStyle/>
          <a:p>
            <a:pPr algn="ctr">
              <a:defRPr sz="1500" b="1" i="0">
                <a:solidFill>
                  <a:srgbClr val="3B82F6"/>
                </a:solidFill>
                <a:latin typeface="Calibri"/>
                <a:ea typeface="Calibri"/>
                <a:cs typeface="Calibri"/>
              </a:defRPr>
            </a:pPr>
            <a:r>
              <a:rPr sz="1500" b="1" i="0">
                <a:solidFill>
                  <a:srgbClr val="3B82F6"/>
                </a:solidFill>
                <a:latin typeface="Calibri"/>
                <a:ea typeface="Calibri"/>
                <a:cs typeface="Calibri"/>
              </a:rPr>
              <a:t>2</a:t>
            </a:r>
          </a:p>
        </p:txBody>
      </p:sp>
      <p:sp>
        <p:nvSpPr>
          <p:cNvPr id="14" name="">
            <a:extLst>
              <a:ext uri="{FF2B5EF4-FFF2-40B4-BE49-F238E27FC236}">
                <ns2:creationId id="{57A44929-3479-4678-BE27-DFF00CF18F89}"/>
              </a:ext>
            </a:extLst>
          </p:cNvPr>
          <p:cNvSpPr>
            <a:spLocks noGrp="1"/>
          </p:cNvSpPr>
          <p:nvPr/>
        </p:nvSpPr>
        <p:spPr>
          <a:xfrm>
            <a:off x="27432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Developing</a:t>
            </a:r>
          </a:p>
        </p:txBody>
      </p:sp>
      <p:sp>
        <p:nvSpPr>
          <p:cNvPr id="15" name="">
            <a:extLst>
              <a:ext uri="{FF2B5EF4-FFF2-40B4-BE49-F238E27FC236}">
                <ns2:creationId id="{75117637-8718-499C-889F-8025E6BE8FE0}"/>
              </a:ext>
            </a:extLst>
          </p:cNvPr>
          <p:cNvSpPr>
            <a:spLocks noGrp="1"/>
          </p:cNvSpPr>
          <p:nvPr/>
        </p:nvSpPr>
        <p:spPr>
          <a:xfrm>
            <a:off x="27432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Inventory initiated. Feasibility assessed. Strategy documented. Pilot agreements in discussion.</a:t>
            </a:r>
          </a:p>
        </p:txBody>
      </p:sp>
      <p:sp>
        <p:nvSpPr>
          <p:cNvPr id="16" name="">
            <a:extLst>
              <a:ext uri="{FF2B5EF4-FFF2-40B4-BE49-F238E27FC236}">
                <ns2:creationId id="{09BB2A6C-99A4-4F62-8870-DCAF3A705A08}"/>
                <adec:decorative val="1"/>
              </a:ext>
            </a:extLst>
          </p:cNvPr>
          <p:cNvSpPr>
            <a:spLocks noGrp="1"/>
          </p:cNvSpPr>
          <p:nvPr/>
        </p:nvSpPr>
        <p:spPr>
          <a:xfrm>
            <a:off x="5600700" y="2419350"/>
            <a:ext cx="457200" cy="457200"/>
          </a:xfrm>
          <a:prstGeom prst="ellipse">
            <a:avLst/>
          </a:prstGeom>
          <a:solidFill>
            <a:srgbClr val="FFFFFF"/>
          </a:solidFill>
          <a:ln w="19050">
            <a:solidFill>
              <a:srgbClr val="3B82F6"/>
            </a:solidFill>
            <a:prstDash val="solid"/>
          </a:ln>
        </p:spPr>
      </p:sp>
      <p:sp>
        <p:nvSpPr>
          <p:cNvPr id="17" name="">
            <a:extLst>
              <a:ext uri="{FF2B5EF4-FFF2-40B4-BE49-F238E27FC236}">
                <ns2:creationId id="{EB2A0DAE-9418-4B7B-B274-4FC81B717CD4}"/>
              </a:ext>
            </a:extLst>
          </p:cNvPr>
          <p:cNvSpPr>
            <a:spLocks noGrp="1"/>
          </p:cNvSpPr>
          <p:nvPr/>
        </p:nvSpPr>
        <p:spPr>
          <a:xfrm>
            <a:off x="5715000" y="2533650"/>
            <a:ext cx="228600" cy="228600"/>
          </a:xfrm>
          <a:prstGeom prst="rect">
            <a:avLst/>
          </a:prstGeom>
          <a:noFill/>
          <a:ln w="0">
            <a:noFill/>
            <a:prstDash val="solid"/>
          </a:ln>
        </p:spPr>
        <p:txBody>
          <a:bodyPr wrap="square" lIns="0" tIns="0" rIns="0" bIns="0" anchor="ctr">
            <a:noAutofit/>
          </a:bodyPr>
          <a:lstStyle/>
          <a:p>
            <a:pPr algn="ctr">
              <a:defRPr sz="1500" b="1" i="0">
                <a:solidFill>
                  <a:srgbClr val="3B82F6"/>
                </a:solidFill>
                <a:latin typeface="Calibri"/>
                <a:ea typeface="Calibri"/>
                <a:cs typeface="Calibri"/>
              </a:defRPr>
            </a:pPr>
            <a:r>
              <a:rPr sz="1500" b="1" i="0">
                <a:solidFill>
                  <a:srgbClr val="3B82F6"/>
                </a:solidFill>
                <a:latin typeface="Calibri"/>
                <a:ea typeface="Calibri"/>
                <a:cs typeface="Calibri"/>
              </a:rPr>
              <a:t>3</a:t>
            </a:r>
          </a:p>
        </p:txBody>
      </p:sp>
      <p:sp>
        <p:nvSpPr>
          <p:cNvPr id="18" name="">
            <a:extLst>
              <a:ext uri="{FF2B5EF4-FFF2-40B4-BE49-F238E27FC236}">
                <ns2:creationId id="{9B4E142B-D81C-41C6-BC10-BB9854F9F42D}"/>
              </a:ext>
            </a:extLst>
          </p:cNvPr>
          <p:cNvSpPr>
            <a:spLocks noGrp="1"/>
          </p:cNvSpPr>
          <p:nvPr/>
        </p:nvSpPr>
        <p:spPr>
          <a:xfrm>
            <a:off x="49339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Defined</a:t>
            </a:r>
          </a:p>
        </p:txBody>
      </p:sp>
      <p:sp>
        <p:nvSpPr>
          <p:cNvPr id="19" name="">
            <a:extLst>
              <a:ext uri="{FF2B5EF4-FFF2-40B4-BE49-F238E27FC236}">
                <ns2:creationId id="{994D7B62-CE06-4E0C-A670-CF4AE7313BB3}"/>
              </a:ext>
            </a:extLst>
          </p:cNvPr>
          <p:cNvSpPr>
            <a:spLocks noGrp="1"/>
          </p:cNvSpPr>
          <p:nvPr/>
        </p:nvSpPr>
        <p:spPr>
          <a:xfrm>
            <a:off x="49339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Core datasets partially available: secondary care and mortality accessible; primary care &lt;50% coverage or not refreshed; prescribing not linked.</a:t>
            </a:r>
          </a:p>
        </p:txBody>
      </p:sp>
      <p:sp>
        <p:nvSpPr>
          <p:cNvPr id="20" name="">
            <a:extLst>
              <a:ext uri="{FF2B5EF4-FFF2-40B4-BE49-F238E27FC236}">
                <ns2:creationId id="{3700A43E-C428-481F-83CD-C203567CB44E}"/>
                <adec:decorative val="1"/>
              </a:ext>
            </a:extLst>
          </p:cNvPr>
          <p:cNvSpPr>
            <a:spLocks noGrp="1"/>
          </p:cNvSpPr>
          <p:nvPr/>
        </p:nvSpPr>
        <p:spPr>
          <a:xfrm>
            <a:off x="7791450" y="2419350"/>
            <a:ext cx="457200" cy="457200"/>
          </a:xfrm>
          <a:prstGeom prst="ellipse">
            <a:avLst/>
          </a:prstGeom>
          <a:solidFill>
            <a:srgbClr val="FFFFFF"/>
          </a:solidFill>
          <a:ln w="19050">
            <a:solidFill>
              <a:srgbClr val="3B82F6"/>
            </a:solidFill>
            <a:prstDash val="solid"/>
          </a:ln>
        </p:spPr>
      </p:sp>
      <p:sp>
        <p:nvSpPr>
          <p:cNvPr id="21" name="">
            <a:extLst>
              <a:ext uri="{FF2B5EF4-FFF2-40B4-BE49-F238E27FC236}">
                <ns2:creationId id="{677403F3-FCC9-4AA6-A699-D683DC204C89}"/>
              </a:ext>
            </a:extLst>
          </p:cNvPr>
          <p:cNvSpPr>
            <a:spLocks noGrp="1"/>
          </p:cNvSpPr>
          <p:nvPr/>
        </p:nvSpPr>
        <p:spPr>
          <a:xfrm>
            <a:off x="7905750" y="2533650"/>
            <a:ext cx="228600" cy="228600"/>
          </a:xfrm>
          <a:prstGeom prst="rect">
            <a:avLst/>
          </a:prstGeom>
          <a:noFill/>
          <a:ln w="0">
            <a:noFill/>
            <a:prstDash val="solid"/>
          </a:ln>
        </p:spPr>
        <p:txBody>
          <a:bodyPr wrap="square" lIns="0" tIns="0" rIns="0" bIns="0" anchor="ctr">
            <a:noAutofit/>
          </a:bodyPr>
          <a:lstStyle/>
          <a:p>
            <a:pPr algn="ctr">
              <a:defRPr sz="1500" b="1" i="0">
                <a:solidFill>
                  <a:srgbClr val="3B82F6"/>
                </a:solidFill>
                <a:latin typeface="Calibri"/>
                <a:ea typeface="Calibri"/>
                <a:cs typeface="Calibri"/>
              </a:defRPr>
            </a:pPr>
            <a:r>
              <a:rPr sz="1500" b="1" i="0">
                <a:solidFill>
                  <a:srgbClr val="3B82F6"/>
                </a:solidFill>
                <a:latin typeface="Calibri"/>
                <a:ea typeface="Calibri"/>
                <a:cs typeface="Calibri"/>
              </a:rPr>
              <a:t>4</a:t>
            </a:r>
          </a:p>
        </p:txBody>
      </p:sp>
      <p:sp>
        <p:nvSpPr>
          <p:cNvPr id="22" name="">
            <a:extLst>
              <a:ext uri="{FF2B5EF4-FFF2-40B4-BE49-F238E27FC236}">
                <ns2:creationId id="{90FF51E2-5F11-4CA8-B819-86A95C7E1E9A}"/>
              </a:ext>
            </a:extLst>
          </p:cNvPr>
          <p:cNvSpPr>
            <a:spLocks noGrp="1"/>
          </p:cNvSpPr>
          <p:nvPr/>
        </p:nvSpPr>
        <p:spPr>
          <a:xfrm>
            <a:off x="71247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Managed</a:t>
            </a:r>
          </a:p>
        </p:txBody>
      </p:sp>
      <p:sp>
        <p:nvSpPr>
          <p:cNvPr id="23" name="">
            <a:extLst>
              <a:ext uri="{FF2B5EF4-FFF2-40B4-BE49-F238E27FC236}">
                <ns2:creationId id="{176A5628-F2D7-4C7F-8348-D6835FCD6BDC}"/>
              </a:ext>
            </a:extLst>
          </p:cNvPr>
          <p:cNvSpPr>
            <a:spLocks noGrp="1"/>
          </p:cNvSpPr>
          <p:nvPr/>
        </p:nvSpPr>
        <p:spPr>
          <a:xfrm>
            <a:off x="71247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Core datasets available with &gt;= 70% population coverage. Refreshed at least quarterly. Data sharing agreements with major providers. [Threshold subject to benchmarking]</a:t>
            </a:r>
          </a:p>
        </p:txBody>
      </p:sp>
      <p:sp>
        <p:nvSpPr>
          <p:cNvPr id="24" name="">
            <a:extLst>
              <a:ext uri="{FF2B5EF4-FFF2-40B4-BE49-F238E27FC236}">
                <ns2:creationId id="{037BAB47-3844-4092-893D-13E1356202E4}"/>
                <adec:decorative val="1"/>
              </a:ext>
            </a:extLst>
          </p:cNvPr>
          <p:cNvSpPr>
            <a:spLocks noGrp="1"/>
          </p:cNvSpPr>
          <p:nvPr/>
        </p:nvSpPr>
        <p:spPr>
          <a:xfrm>
            <a:off x="9982200" y="2419350"/>
            <a:ext cx="457200" cy="457200"/>
          </a:xfrm>
          <a:prstGeom prst="ellipse">
            <a:avLst/>
          </a:prstGeom>
          <a:solidFill>
            <a:srgbClr val="3B82F6"/>
          </a:solidFill>
          <a:ln w="19050">
            <a:solidFill>
              <a:srgbClr val="3B82F6"/>
            </a:solidFill>
            <a:prstDash val="solid"/>
          </a:ln>
        </p:spPr>
      </p:sp>
      <p:sp>
        <p:nvSpPr>
          <p:cNvPr id="25" name="">
            <a:extLst>
              <a:ext uri="{FF2B5EF4-FFF2-40B4-BE49-F238E27FC236}">
                <ns2:creationId id="{555760F8-91A2-4BB4-A926-15C2CAA51953}"/>
              </a:ext>
            </a:extLst>
          </p:cNvPr>
          <p:cNvSpPr>
            <a:spLocks noGrp="1"/>
          </p:cNvSpPr>
          <p:nvPr/>
        </p:nvSpPr>
        <p:spPr>
          <a:xfrm>
            <a:off x="10096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FFFFFF"/>
                </a:solidFill>
                <a:latin typeface="Calibri"/>
                <a:ea typeface="Calibri"/>
                <a:cs typeface="Calibri"/>
              </a:defRPr>
            </a:pPr>
            <a:r>
              <a:rPr sz="1500" b="1" i="0">
                <a:solidFill>
                  <a:srgbClr val="FFFFFF"/>
                </a:solidFill>
                <a:latin typeface="Calibri"/>
                <a:ea typeface="Calibri"/>
                <a:cs typeface="Calibri"/>
              </a:rPr>
              <a:t>5</a:t>
            </a:r>
          </a:p>
        </p:txBody>
      </p:sp>
      <p:sp>
        <p:nvSpPr>
          <p:cNvPr id="26" name="">
            <a:extLst>
              <a:ext uri="{FF2B5EF4-FFF2-40B4-BE49-F238E27FC236}">
                <ns2:creationId id="{8214E2CB-2E1C-4FEA-86EC-4F2E1E5CB8E0}"/>
              </a:ext>
            </a:extLst>
          </p:cNvPr>
          <p:cNvSpPr>
            <a:spLocks noGrp="1"/>
          </p:cNvSpPr>
          <p:nvPr/>
        </p:nvSpPr>
        <p:spPr>
          <a:xfrm>
            <a:off x="9315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Optimising</a:t>
            </a:r>
          </a:p>
        </p:txBody>
      </p:sp>
      <p:sp>
        <p:nvSpPr>
          <p:cNvPr id="27" name="">
            <a:extLst>
              <a:ext uri="{FF2B5EF4-FFF2-40B4-BE49-F238E27FC236}">
                <ns2:creationId id="{C6845633-F7D4-4342-9CC3-B4F1CFE9A8AC}"/>
              </a:ext>
            </a:extLst>
          </p:cNvPr>
          <p:cNvSpPr>
            <a:spLocks noGrp="1"/>
          </p:cNvSpPr>
          <p:nvPr/>
        </p:nvSpPr>
        <p:spPr>
          <a:xfrm>
            <a:off x="9315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Core datasets &gt;= 90% coverage with monthly refresh. Automated flows. Proactive provider engagement. Coverage gaps systematically addressed.</a:t>
            </a:r>
          </a:p>
        </p:txBody>
      </p:sp>
      <p:sp>
        <p:nvSpPr>
          <p:cNvPr id="28" name="">
            <a:extLst>
              <a:ext uri="{FF2B5EF4-FFF2-40B4-BE49-F238E27FC236}">
                <ns2:creationId id="{3E87387E-C023-46D2-A784-8F6BB9C4A3A5}"/>
                <adec:decorative val="1"/>
              </a:ext>
            </a:extLst>
          </p:cNvPr>
          <p:cNvSpPr>
            <a:spLocks noGrp="1"/>
          </p:cNvSpPr>
          <p:nvPr/>
        </p:nvSpPr>
        <p:spPr>
          <a:xfrm>
            <a:off x="685800" y="5105400"/>
            <a:ext cx="10820400" cy="1047750"/>
          </a:xfrm>
          <a:prstGeom prst="roundRect">
            <a:avLst>
              <a:gd name="adj" fmla="val 7273"/>
            </a:avLst>
          </a:prstGeom>
          <a:solidFill>
            <a:srgbClr val="FFFFFF"/>
          </a:solidFill>
          <a:ln w="9525">
            <a:solidFill>
              <a:srgbClr val="D5E3E3"/>
            </a:solidFill>
            <a:prstDash val="solid"/>
          </a:ln>
        </p:spPr>
      </p:sp>
      <p:sp>
        <p:nvSpPr>
          <p:cNvPr id="29" name="">
            <a:extLst>
              <a:ext uri="{FF2B5EF4-FFF2-40B4-BE49-F238E27FC236}">
                <ns2:creationId id="{C39B61CC-C525-4AB6-8CE7-6F3B8D306A3C}"/>
              </a:ext>
            </a:extLst>
          </p:cNvPr>
          <p:cNvSpPr>
            <a:spLocks noGrp="1"/>
          </p:cNvSpPr>
          <p:nvPr/>
        </p:nvSpPr>
        <p:spPr>
          <a:xfrm>
            <a:off x="895350" y="5200650"/>
            <a:ext cx="6858000" cy="266700"/>
          </a:xfrm>
          <a:prstGeom prst="rect">
            <a:avLst/>
          </a:prstGeom>
          <a:noFill/>
          <a:ln w="0">
            <a:noFill/>
            <a:prstDash val="solid"/>
          </a:ln>
        </p:spPr>
        <p:txBody>
          <a:bodyPr wrap="square" lIns="0" tIns="0" rIns="0" bIns="0" anchor="t">
            <a:noAutofit/>
          </a:bodyPr>
          <a:lstStyle/>
          <a:p>
            <a:pPr algn="l">
              <a:defRPr sz="1575" b="1" i="0">
                <a:solidFill>
                  <a:srgbClr val="115E59"/>
                </a:solidFill>
                <a:latin typeface="Calibri"/>
                <a:ea typeface="Calibri"/>
                <a:cs typeface="Calibri"/>
              </a:defRPr>
            </a:pPr>
            <a:r>
              <a:rPr sz="1575" b="1" i="0">
                <a:solidFill>
                  <a:srgbClr val="115E59"/>
                </a:solidFill>
                <a:latin typeface="Calibri"/>
                <a:ea typeface="Calibri"/>
                <a:cs typeface="Calibri"/>
              </a:rPr>
              <a:t>Minimum evidence for a Level 4 judgement</a:t>
            </a:r>
          </a:p>
        </p:txBody>
      </p:sp>
      <p:sp>
        <p:nvSpPr>
          <p:cNvPr id="30" name="">
            <a:extLst>
              <a:ext uri="{FF2B5EF4-FFF2-40B4-BE49-F238E27FC236}">
                <ns2:creationId id="{F8E00012-A678-4C9C-A28B-C8834E1788B6}"/>
                <adec:decorative val="1"/>
              </a:ext>
            </a:extLst>
          </p:cNvPr>
          <p:cNvSpPr>
            <a:spLocks noGrp="1"/>
          </p:cNvSpPr>
          <p:nvPr/>
        </p:nvSpPr>
        <p:spPr>
          <a:xfrm>
            <a:off x="895350" y="5581650"/>
            <a:ext cx="85725" cy="85725"/>
          </a:xfrm>
          <a:prstGeom prst="ellipse">
            <a:avLst/>
          </a:prstGeom>
          <a:solidFill>
            <a:srgbClr val="3B82F6"/>
          </a:solidFill>
          <a:ln w="0">
            <a:noFill/>
            <a:prstDash val="solid"/>
          </a:ln>
        </p:spPr>
      </p:sp>
      <p:sp>
        <p:nvSpPr>
          <p:cNvPr id="31" name="">
            <a:extLst>
              <a:ext uri="{FF2B5EF4-FFF2-40B4-BE49-F238E27FC236}">
                <ns2:creationId id="{701B0352-B637-4526-8F57-3155C1854348}"/>
              </a:ext>
            </a:extLst>
          </p:cNvPr>
          <p:cNvSpPr>
            <a:spLocks noGrp="1"/>
          </p:cNvSpPr>
          <p:nvPr/>
        </p:nvSpPr>
        <p:spPr>
          <a:xfrm>
            <a:off x="10858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Published data inventory/catalogue for core datasets (incl. coverage method)</a:t>
            </a:r>
          </a:p>
        </p:txBody>
      </p:sp>
      <p:sp>
        <p:nvSpPr>
          <p:cNvPr id="32" name="">
            <a:extLst>
              <a:ext uri="{FF2B5EF4-FFF2-40B4-BE49-F238E27FC236}">
                <ns2:creationId id="{63FEF863-E0CD-4D17-BBB3-9DF2B3365C5B}"/>
                <adec:decorative val="1"/>
              </a:ext>
            </a:extLst>
          </p:cNvPr>
          <p:cNvSpPr>
            <a:spLocks noGrp="1"/>
          </p:cNvSpPr>
          <p:nvPr/>
        </p:nvSpPr>
        <p:spPr>
          <a:xfrm>
            <a:off x="4438650" y="5581650"/>
            <a:ext cx="85725" cy="85725"/>
          </a:xfrm>
          <a:prstGeom prst="ellipse">
            <a:avLst/>
          </a:prstGeom>
          <a:solidFill>
            <a:srgbClr val="3B82F6"/>
          </a:solidFill>
          <a:ln w="0">
            <a:noFill/>
            <a:prstDash val="solid"/>
          </a:ln>
        </p:spPr>
      </p:sp>
      <p:sp>
        <p:nvSpPr>
          <p:cNvPr id="33" name="">
            <a:extLst>
              <a:ext uri="{FF2B5EF4-FFF2-40B4-BE49-F238E27FC236}">
                <ns2:creationId id="{E0AAA508-C6DE-426B-A533-BCD43DF869DF}"/>
              </a:ext>
            </a:extLst>
          </p:cNvPr>
          <p:cNvSpPr>
            <a:spLocks noGrp="1"/>
          </p:cNvSpPr>
          <p:nvPr/>
        </p:nvSpPr>
        <p:spPr>
          <a:xfrm>
            <a:off x="46291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Signed data sharing agreements with major providers (or controller decisions) for those datasets</a:t>
            </a:r>
          </a:p>
        </p:txBody>
      </p:sp>
      <p:sp>
        <p:nvSpPr>
          <p:cNvPr id="34" name="">
            <a:extLst>
              <a:ext uri="{FF2B5EF4-FFF2-40B4-BE49-F238E27FC236}">
                <ns2:creationId id="{CE5B7033-FE6D-41EC-8D9A-29A84A471439}"/>
                <adec:decorative val="1"/>
              </a:ext>
            </a:extLst>
          </p:cNvPr>
          <p:cNvSpPr>
            <a:spLocks noGrp="1"/>
          </p:cNvSpPr>
          <p:nvPr/>
        </p:nvSpPr>
        <p:spPr>
          <a:xfrm>
            <a:off x="7981950" y="5581650"/>
            <a:ext cx="85725" cy="85725"/>
          </a:xfrm>
          <a:prstGeom prst="ellipse">
            <a:avLst/>
          </a:prstGeom>
          <a:solidFill>
            <a:srgbClr val="3B82F6"/>
          </a:solidFill>
          <a:ln w="0">
            <a:noFill/>
            <a:prstDash val="solid"/>
          </a:ln>
        </p:spPr>
      </p:sp>
      <p:sp>
        <p:nvSpPr>
          <p:cNvPr id="35" name="">
            <a:extLst>
              <a:ext uri="{FF2B5EF4-FFF2-40B4-BE49-F238E27FC236}">
                <ns2:creationId id="{757C5E64-0521-46E1-83AF-0C54403D106D}"/>
              </a:ext>
            </a:extLst>
          </p:cNvPr>
          <p:cNvSpPr>
            <a:spLocks noGrp="1"/>
          </p:cNvSpPr>
          <p:nvPr/>
        </p:nvSpPr>
        <p:spPr>
          <a:xfrm>
            <a:off x="81724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Coverage and refresh evidence meeting Level 4 threshold (report/dashboard + extract dates)</a:t>
            </a:r>
          </a:p>
        </p:txBody>
      </p:sp>
      <p:sp>
        <p:nvSpPr>
          <p:cNvPr id="36" name="">
            <a:extLst>
              <a:ext uri="{FF2B5EF4-FFF2-40B4-BE49-F238E27FC236}">
                <ns2:creationId id="{FFF4583E-0513-40B1-849A-164FB6CCA847}"/>
              </a:ext>
            </a:extLst>
          </p:cNvPr>
          <p:cNvSpPr>
            <a:spLocks noGrp="1"/>
          </p:cNvSpPr>
          <p:nvPr/>
        </p:nvSpPr>
        <p:spPr>
          <a:xfrm>
            <a:off x="762000" y="6153150"/>
            <a:ext cx="10668000" cy="171450"/>
          </a:xfrm>
          <a:prstGeom prst="rect">
            <a:avLst/>
          </a:prstGeom>
          <a:noFill/>
          <a:ln w="0">
            <a:noFill/>
            <a:prstDash val="solid"/>
          </a:ln>
        </p:spPr>
        <p:txBody>
          <a:bodyPr wrap="square" lIns="0" tIns="0" rIns="0" bIns="0" anchor="t">
            <a:noAutofit/>
          </a:bodyPr>
          <a:lstStyle/>
          <a:p>
            <a:pPr algn="ctr">
              <a:defRPr sz="900" b="0" i="1">
                <a:solidFill>
                  <a:srgbClr val="5F7187"/>
                </a:solidFill>
                <a:latin typeface="Calibri"/>
                <a:ea typeface="Calibri"/>
                <a:cs typeface="Calibri"/>
              </a:defRPr>
            </a:pPr>
            <a:r>
              <a:rPr sz="900" b="0" i="1">
                <a:solidFill>
                  <a:srgbClr val="5F7187"/>
                </a:solidFill>
                <a:latin typeface="Calibri"/>
                <a:ea typeface="Calibri"/>
                <a:cs typeface="Calibri"/>
              </a:rPr>
              <a:t>Catalogue v1.0.2  •  Source a6d0671c3297  •  Verbatim descriptors and evidence  •  HDRL classifications are not official programme requirements.</a:t>
            </a:r>
          </a:p>
        </p:txBody>
      </p:sp>
      <p:sp>
        <p:nvSpPr>
          <p:cNvPr id="37" name="">
            <a:extLst>
              <a:ext uri="{FF2B5EF4-FFF2-40B4-BE49-F238E27FC236}">
                <ns2:creationId id="{C2F69C72-DD4B-4414-A3F5-D65750DA060E}"/>
                <adec:decorative val="1"/>
              </a:ext>
            </a:extLst>
          </p:cNvPr>
          <p:cNvSpPr>
            <a:spLocks noGrp="1"/>
          </p:cNvSpPr>
          <p:nvPr/>
        </p:nvSpPr>
        <p:spPr>
          <a:xfrm>
            <a:off x="552450" y="6419850"/>
            <a:ext cx="11087100" cy="0"/>
          </a:xfrm>
          <a:prstGeom prst="line">
            <a:avLst/>
          </a:prstGeom>
          <a:noFill/>
          <a:ln w="9525">
            <a:solidFill>
              <a:srgbClr val="D5E3E3"/>
            </a:solidFill>
            <a:prstDash val="solid"/>
          </a:ln>
        </p:spPr>
      </p:sp>
      <p:sp>
        <p:nvSpPr>
          <p:cNvPr id="38" name="">
            <a:extLst>
              <a:ext uri="{FF2B5EF4-FFF2-40B4-BE49-F238E27FC236}">
                <ns2:creationId id="{230769DF-F6DF-4E3D-BAC6-4F048FF15DA3}"/>
              </a:ext>
            </a:extLst>
          </p:cNvPr>
          <p:cNvSpPr>
            <a:spLocks noGrp="1"/>
          </p:cNvSpPr>
          <p:nvPr/>
        </p:nvSpPr>
        <p:spPr>
          <a:xfrm>
            <a:off x="552450" y="6496050"/>
            <a:ext cx="2952750" cy="190500"/>
          </a:xfrm>
          <a:prstGeom prst="rect">
            <a:avLst/>
          </a:prstGeom>
          <a:noFill/>
          <a:ln w="0">
            <a:noFill/>
            <a:prstDash val="solid"/>
          </a:ln>
        </p:spPr>
        <p:txBody>
          <a:bodyPr wrap="square" lIns="0" tIns="0" rIns="0" bIns="0" anchor="ctr">
            <a:noAutofit/>
          </a:bodyPr>
          <a:lstStyle/>
          <a:p>
            <a:pPr algn="l">
              <a:defRPr sz="900" b="0" i="0">
                <a:solidFill>
                  <a:srgbClr val="5F7187"/>
                </a:solidFill>
                <a:latin typeface="Calibri"/>
                <a:ea typeface="Calibri"/>
                <a:cs typeface="Calibri"/>
              </a:defRPr>
            </a:pPr>
            <a:r>
              <a:rPr sz="900" b="0" i="0">
                <a:solidFill>
                  <a:srgbClr val="5F7187"/>
                </a:solidFill>
                <a:latin typeface="Calibri"/>
                <a:ea typeface="Calibri"/>
                <a:cs typeface="Calibri"/>
              </a:rPr>
              <a:t>HDRL v1.0.1  •  Kit v1.1.0  •  30 Jul 2026</a:t>
            </a:r>
          </a:p>
        </p:txBody>
      </p:sp>
      <p:sp>
        <p:nvSpPr>
          <p:cNvPr id="39" name="">
            <a:extLst>
              <a:ext uri="{FF2B5EF4-FFF2-40B4-BE49-F238E27FC236}">
                <ns2:creationId id="{364A154C-903C-436F-A9C5-BD834D9052CB}"/>
              </a:ext>
            </a:extLst>
          </p:cNvPr>
          <p:cNvSpPr>
            <a:spLocks noGrp="1"/>
          </p:cNvSpPr>
          <p:nvPr/>
        </p:nvSpPr>
        <p:spPr>
          <a:xfrm>
            <a:off x="3524250" y="6496050"/>
            <a:ext cx="6096000" cy="190500"/>
          </a:xfrm>
          <a:prstGeom prst="rect">
            <a:avLst/>
          </a:prstGeom>
          <a:noFill/>
          <a:ln w="0">
            <a:noFill/>
            <a:prstDash val="solid"/>
          </a:ln>
        </p:spPr>
        <p:txBody>
          <a:bodyPr wrap="square" lIns="0" tIns="0" rIns="0" bIns="0" anchor="ctr">
            <a:noAutofit/>
          </a:bodyPr>
          <a:lstStyle/>
          <a:p>
            <a:pPr algn="ctr">
              <a:defRPr sz="825" b="0" i="0">
                <a:solidFill>
                  <a:srgbClr val="5F7187"/>
                </a:solidFill>
                <a:latin typeface="Calibri"/>
                <a:ea typeface="Calibri"/>
                <a:cs typeface="Calibri"/>
              </a:defRPr>
            </a:pPr>
            <a:r>
              <a:rPr sz="825" b="0" i="0">
                <a:solidFill>
                  <a:srgbClr val="5F7187"/>
                </a:solidFill>
                <a:latin typeface="Calibri"/>
                <a:ea typeface="Calibri"/>
                <a:cs typeface="Calibri"/>
              </a:rPr>
              <a:t>RDS: commissioner &amp; IP owner  •  OPL Advisory: originator &amp; developer  •  </a:t>
            </a:r>
            <a:r>
              <a:rPr sz="825" b="0" i="0">
                <a:solidFill>
                  <a:srgbClr val="5F7187"/>
                </a:solidFill>
                <a:latin typeface="Calibri"/>
                <a:ea typeface="Calibri"/>
                <a:cs typeface="Calibri"/>
                <a:hlinkClick r:id="R384f5e71d58247c6" tooltip="Read the Creative Commons Attribution 4.0 licence"/>
              </a:rPr>
              <a:t>CC BY 4.0</a:t>
            </a:r>
          </a:p>
        </p:txBody>
      </p:sp>
      <p:sp>
        <p:nvSpPr>
          <p:cNvPr id="40" name="">
            <a:extLst>
              <a:ext uri="{FF2B5EF4-FFF2-40B4-BE49-F238E27FC236}">
                <ns2:creationId id="{B5F2E68B-4A79-42F4-BA5F-71FE39A38A8F}"/>
              </a:ext>
            </a:extLst>
          </p:cNvPr>
          <p:cNvSpPr>
            <a:spLocks noGrp="1"/>
          </p:cNvSpPr>
          <p:nvPr/>
        </p:nvSpPr>
        <p:spPr>
          <a:xfrm>
            <a:off x="9048750" y="6496050"/>
            <a:ext cx="2590800" cy="190500"/>
          </a:xfrm>
          <a:prstGeom prst="rect">
            <a:avLst/>
          </a:prstGeom>
          <a:noFill/>
          <a:ln w="0">
            <a:noFill/>
            <a:prstDash val="solid"/>
          </a:ln>
        </p:spPr>
        <p:txBody>
          <a:bodyPr wrap="square" lIns="0" tIns="0" rIns="0" bIns="0" anchor="ctr">
            <a:noAutofit/>
          </a:bodyPr>
          <a:lstStyle/>
          <a:p>
            <a:pPr algn="r">
              <a:defRPr sz="900" b="0" i="0">
                <a:solidFill>
                  <a:srgbClr val="5F7187"/>
                </a:solidFill>
                <a:latin typeface="Calibri"/>
                <a:ea typeface="Calibri"/>
                <a:cs typeface="Calibri"/>
              </a:defRPr>
            </a:pPr>
            <a:r>
              <a:rPr sz="900" b="0" i="0">
                <a:solidFill>
                  <a:srgbClr val="5F7187"/>
                </a:solidFill>
                <a:latin typeface="Calibri"/>
                <a:ea typeface="Calibri"/>
                <a:cs typeface="Calibri"/>
                <a:hlinkClick r:id="Ra2fad5fb0c324ff6" tooltip="Open the HDRL Framework website"/>
              </a:rPr>
              <a:t>hdrlframework.org</a:t>
            </a:r>
            <a:r>
              <a:rPr sz="900" b="0" i="0">
                <a:solidFill>
                  <a:srgbClr val="5F7187"/>
                </a:solidFill>
                <a:latin typeface="Calibri"/>
                <a:ea typeface="Calibri"/>
                <a:cs typeface="Calibri"/>
              </a:rPr>
              <a:t>  •  22</a:t>
            </a:r>
          </a:p>
        </p:txBody>
      </p:sp>
    </p:spTree>
    <p:extLst>
      <p:ext uri="{BB962C8B-B14F-4D97-AF65-F5344CB8AC3E}">
        <ns5:creationId val="1771409390"/>
      </p:ext>
    </p:extLst>
  </p:cSld>
</p:sld>
</file>

<file path=ppt/slides/slide23.xml><?xml version="1.0" encoding="utf-8"?>
<p:sld xmlns:a="http://schemas.openxmlformats.org/drawingml/2006/main" xmlns:adec="http://schemas.microsoft.com/office/drawing/2017/decorative" xmlns:ns2="http://schemas.microsoft.com/office/drawing/2014/main" xmlns:ns5="http://schemas.microsoft.com/office/powerpoint/2010/main" xmlns:p="http://schemas.openxmlformats.org/presentationml/2006/main" xmlns:r="http://schemas.openxmlformats.org/officeDocument/2006/relationships">
  <p:cSld>
    <p:bg>
      <p:bgPr>
        <a:solidFill>
          <a:srgbClr val="F5F8FA"/>
        </a:solidFill>
      </p:bgPr>
    </p:bg>
    <p:spTree>
      <p:nvGrpSpPr>
        <p:cNvPr id="1" name=""/>
        <p:cNvGrpSpPr/>
        <p:nvPr/>
      </p:nvGrpSpPr>
      <p:grpSpPr>
        <a:xfrm/>
      </p:grpSpPr>
      <p:sp>
        <p:nvSpPr>
          <p:cNvPr id="41" name="hdrl-mini-mark">
            <a:extLst>
              <a:ext uri="{FF2B5EF4-FFF2-40B4-BE49-F238E27FC236}">
                <ns2:creationId id="{EB9597AC-C741-4FA2-9773-C1DBA1773832}"/>
                <adec:decorative val="1"/>
              </a:ext>
            </a:extLst>
          </p:cNvPr>
          <p:cNvSpPr>
            <a:spLocks noGrp="1"/>
          </p:cNvSpPr>
          <p:nvPr/>
        </p:nvSpPr>
        <p:spPr>
          <a:xfrm>
            <a:off x="552450" y="361950"/>
            <a:ext cx="514350" cy="514350"/>
          </a:xfrm>
          <a:prstGeom prst="octagon">
            <a:avLst/>
          </a:prstGeom>
          <a:solidFill>
            <a:srgbClr val="0F766E"/>
          </a:solidFill>
          <a:ln w="0">
            <a:noFill/>
            <a:prstDash val="solid"/>
          </a:ln>
        </p:spPr>
      </p:sp>
      <p:sp>
        <p:nvSpPr>
          <p:cNvPr id="2" name="hdrl-mini-text">
            <a:extLst>
              <a:ext uri="{FF2B5EF4-FFF2-40B4-BE49-F238E27FC236}">
                <ns2:creationId id="{7BEC9FDD-4B7B-4DBA-A506-D1855EA8E80E}"/>
                <adec:decorative val="1"/>
              </a:ext>
            </a:extLst>
          </p:cNvPr>
          <p:cNvSpPr>
            <a:spLocks noGrp="1"/>
          </p:cNvSpPr>
          <p:nvPr/>
        </p:nvSpPr>
        <p:spPr>
          <a:xfrm>
            <a:off x="581025" y="504825"/>
            <a:ext cx="476250" cy="209550"/>
          </a:xfrm>
          <a:prstGeom prst="rect">
            <a:avLst/>
          </a:prstGeom>
          <a:noFill/>
          <a:ln w="0">
            <a:noFill/>
            <a:prstDash val="solid"/>
          </a:ln>
        </p:spPr>
        <p:txBody>
          <a:bodyPr wrap="square" lIns="0" tIns="0" rIns="0" bIns="0" anchor="ctr">
            <a:noAutofit/>
          </a:bodyPr>
          <a:lstStyle/>
          <a:p>
            <a:pPr algn="ctr">
              <a:defRPr sz="750" b="1" i="0">
                <a:solidFill>
                  <a:srgbClr val="FFFFFF"/>
                </a:solidFill>
                <a:latin typeface="Calibri"/>
                <a:ea typeface="Calibri"/>
                <a:cs typeface="Calibri"/>
              </a:defRPr>
            </a:pPr>
            <a:r>
              <a:rPr sz="750" b="1" i="0">
                <a:solidFill>
                  <a:srgbClr val="FFFFFF"/>
                </a:solidFill>
                <a:latin typeface="Calibri"/>
                <a:ea typeface="Calibri"/>
                <a:cs typeface="Calibri"/>
              </a:rPr>
              <a:t>HDRL</a:t>
            </a:r>
          </a:p>
        </p:txBody>
      </p:sp>
      <p:sp>
        <p:nvSpPr>
          <p:cNvPr id="3" name="brand-label">
            <a:extLst>
              <a:ext uri="{FF2B5EF4-FFF2-40B4-BE49-F238E27FC236}">
                <ns2:creationId id="{BB1FEB69-3B27-4329-A3B8-1680A9379FD9}"/>
                <adec:decorative val="1"/>
              </a:ext>
            </a:extLst>
          </p:cNvPr>
          <p:cNvSpPr>
            <a:spLocks noGrp="1"/>
          </p:cNvSpPr>
          <p:nvPr/>
        </p:nvSpPr>
        <p:spPr>
          <a:xfrm>
            <a:off x="1257300" y="495300"/>
            <a:ext cx="4572000" cy="190500"/>
          </a:xfrm>
          <a:prstGeom prst="rect">
            <a:avLst/>
          </a:prstGeom>
          <a:noFill/>
          <a:ln w="0">
            <a:noFill/>
            <a:prstDash val="solid"/>
          </a:ln>
        </p:spPr>
        <p:txBody>
          <a:bodyPr wrap="square" lIns="0" tIns="0" rIns="0" bIns="0" anchor="ctr">
            <a:noAutofit/>
          </a:bodyPr>
          <a:lstStyle/>
          <a:p>
            <a:pPr algn="l">
              <a:defRPr sz="1200" b="1" i="0">
                <a:solidFill>
                  <a:srgbClr val="0F766E"/>
                </a:solidFill>
                <a:latin typeface="Calibri"/>
                <a:ea typeface="Calibri"/>
                <a:cs typeface="Calibri"/>
              </a:defRPr>
            </a:pPr>
            <a:r>
              <a:rPr sz="1200" b="1" i="0">
                <a:solidFill>
                  <a:srgbClr val="0F766E"/>
                </a:solidFill>
                <a:latin typeface="Calibri"/>
                <a:ea typeface="Calibri"/>
                <a:cs typeface="Calibri"/>
              </a:rPr>
              <a:t>DOMAIN A • INDICATOR DETAIL</a:t>
            </a:r>
          </a:p>
        </p:txBody>
      </p:sp>
      <p:sp>
        <p:nvSpPr>
          <p:cNvPr id="4" name="slide-title" title="A.1.2 · Data Currency &amp; Timeliness" descr="Slide title: A.1.2 · Data Currency &amp; Timeliness">
            <a:extLst>
              <a:ext uri="{FF2B5EF4-FFF2-40B4-BE49-F238E27FC236}">
                <ns2:creationId id="{795AF302-96A9-48BD-A953-62AD59ADC648}"/>
              </a:ext>
            </a:extLst>
          </p:cNvPr>
          <p:cNvSpPr>
            <a:spLocks noGrp="1"/>
          </p:cNvSpPr>
          <p:nvPr>
            <p:ph type="title"/>
          </p:nvPr>
        </p:nvSpPr>
        <p:spPr>
          <a:xfrm>
            <a:off x="666750" y="1104900"/>
            <a:ext cx="10858500" cy="628650"/>
          </a:xfrm>
          <a:prstGeom prst="rect">
            <a:avLst/>
          </a:prstGeom>
          <a:noFill/>
          <a:ln w="0">
            <a:noFill/>
            <a:prstDash val="solid"/>
          </a:ln>
        </p:spPr>
        <p:txBody>
          <a:bodyPr wrap="square" lIns="0" tIns="0" rIns="0" bIns="0" anchor="t">
            <a:noAutofit/>
          </a:bodyPr>
          <a:lstStyle/>
          <a:p>
            <a:pPr algn="l">
              <a:defRPr sz="3150" b="1" i="0">
                <a:solidFill>
                  <a:srgbClr val="162B45"/>
                </a:solidFill>
                <a:latin typeface="Calibri"/>
                <a:ea typeface="Calibri"/>
                <a:cs typeface="Calibri"/>
              </a:defRPr>
            </a:pPr>
            <a:r>
              <a:rPr sz="3150" b="1" i="0">
                <a:solidFill>
                  <a:srgbClr val="162B45"/>
                </a:solidFill>
                <a:latin typeface="Calibri"/>
                <a:ea typeface="Calibri"/>
                <a:cs typeface="Calibri"/>
              </a:rPr>
              <a:t>A.1.2 · Data Currency &amp; Timeliness</a:t>
            </a:r>
          </a:p>
        </p:txBody>
      </p:sp>
      <p:sp>
        <p:nvSpPr>
          <p:cNvPr id="5" name="">
            <a:extLst>
              <a:ext uri="{FF2B5EF4-FFF2-40B4-BE49-F238E27FC236}">
                <ns2:creationId id="{A41BDA7E-71D9-45DF-B89D-EE6E0DC05580}"/>
              </a:ext>
            </a:extLst>
          </p:cNvPr>
          <p:cNvSpPr>
            <a:spLocks noGrp="1"/>
          </p:cNvSpPr>
          <p:nvPr/>
        </p:nvSpPr>
        <p:spPr>
          <a:xfrm>
            <a:off x="685800" y="1771650"/>
            <a:ext cx="10668000" cy="266700"/>
          </a:xfrm>
          <a:prstGeom prst="rect">
            <a:avLst/>
          </a:prstGeom>
          <a:noFill/>
          <a:ln w="0">
            <a:noFill/>
            <a:prstDash val="solid"/>
          </a:ln>
        </p:spPr>
        <p:txBody>
          <a:bodyPr wrap="square" lIns="0" tIns="0" rIns="0" bIns="0" anchor="t">
            <a:noAutofit/>
          </a:bodyPr>
          <a:lstStyle/>
          <a:p>
            <a:pPr algn="l">
              <a:defRPr sz="1350" b="1" i="0">
                <a:solidFill>
                  <a:srgbClr val="3B82F6"/>
                </a:solidFill>
                <a:latin typeface="Calibri"/>
                <a:ea typeface="Calibri"/>
                <a:cs typeface="Calibri"/>
              </a:defRPr>
            </a:pPr>
            <a:r>
              <a:rPr sz="1350" b="1" i="0">
                <a:solidFill>
                  <a:srgbClr val="3B82F6"/>
                </a:solidFill>
                <a:latin typeface="Calibri"/>
                <a:ea typeface="Calibri"/>
                <a:cs typeface="Calibri"/>
              </a:rPr>
              <a:t>Core indicator  •  System level  •  HDRL class B0</a:t>
            </a:r>
          </a:p>
        </p:txBody>
      </p:sp>
      <p:sp>
        <p:nvSpPr>
          <p:cNvPr id="6" name="">
            <a:extLst>
              <a:ext uri="{FF2B5EF4-FFF2-40B4-BE49-F238E27FC236}">
                <ns2:creationId id="{D52F4323-E7CE-4859-959F-921D831B4A26}"/>
              </a:ext>
            </a:extLst>
          </p:cNvPr>
          <p:cNvSpPr>
            <a:spLocks noGrp="1"/>
          </p:cNvSpPr>
          <p:nvPr/>
        </p:nvSpPr>
        <p:spPr>
          <a:xfrm>
            <a:off x="685800" y="2095500"/>
            <a:ext cx="10668000" cy="285750"/>
          </a:xfrm>
          <a:prstGeom prst="rect">
            <a:avLst/>
          </a:prstGeom>
          <a:noFill/>
          <a:ln w="0">
            <a:noFill/>
            <a:prstDash val="solid"/>
          </a:ln>
        </p:spPr>
        <p:txBody>
          <a:bodyPr wrap="square" lIns="0" tIns="0" rIns="0" bIns="0" anchor="t">
            <a:noAutofit/>
          </a:bodyPr>
          <a:lstStyle/>
          <a:p>
            <a:pPr algn="l">
              <a:defRPr sz="1350" b="0" i="1">
                <a:solidFill>
                  <a:srgbClr val="5F7187"/>
                </a:solidFill>
                <a:latin typeface="Calibri"/>
                <a:ea typeface="Calibri"/>
                <a:cs typeface="Calibri"/>
              </a:defRPr>
            </a:pPr>
            <a:r>
              <a:rPr sz="1350" b="0" i="1">
                <a:solidFill>
                  <a:srgbClr val="5F7187"/>
                </a:solidFill>
                <a:latin typeface="Calibri"/>
                <a:ea typeface="Calibri"/>
                <a:cs typeface="Calibri"/>
              </a:rPr>
              <a:t>The catalogue wording below is reproduced verbatim.</a:t>
            </a:r>
          </a:p>
        </p:txBody>
      </p:sp>
      <p:sp>
        <p:nvSpPr>
          <p:cNvPr id="7" name="">
            <a:extLst>
              <a:ext uri="{FF2B5EF4-FFF2-40B4-BE49-F238E27FC236}">
                <ns2:creationId id="{B3057E3D-5C54-41C0-B608-F3400C9897BF}"/>
                <adec:decorative val="1"/>
              </a:ext>
            </a:extLst>
          </p:cNvPr>
          <p:cNvSpPr>
            <a:spLocks noGrp="1"/>
          </p:cNvSpPr>
          <p:nvPr/>
        </p:nvSpPr>
        <p:spPr>
          <a:xfrm>
            <a:off x="1428750" y="2647950"/>
            <a:ext cx="8763000" cy="0"/>
          </a:xfrm>
          <a:prstGeom prst="line">
            <a:avLst/>
          </a:prstGeom>
          <a:noFill/>
          <a:ln w="57150">
            <a:solidFill>
              <a:srgbClr val="A7E6DB"/>
            </a:solidFill>
            <a:prstDash val="solid"/>
          </a:ln>
        </p:spPr>
      </p:sp>
      <p:sp>
        <p:nvSpPr>
          <p:cNvPr id="8" name="">
            <a:extLst>
              <a:ext uri="{FF2B5EF4-FFF2-40B4-BE49-F238E27FC236}">
                <ns2:creationId id="{F6902D1D-CB2D-4AFD-A320-7C3AC2B3C9AE}"/>
                <adec:decorative val="1"/>
              </a:ext>
            </a:extLst>
          </p:cNvPr>
          <p:cNvSpPr>
            <a:spLocks noGrp="1"/>
          </p:cNvSpPr>
          <p:nvPr/>
        </p:nvSpPr>
        <p:spPr>
          <a:xfrm>
            <a:off x="1219200" y="2419350"/>
            <a:ext cx="457200" cy="457200"/>
          </a:xfrm>
          <a:prstGeom prst="ellipse">
            <a:avLst/>
          </a:prstGeom>
          <a:solidFill>
            <a:srgbClr val="FFFFFF"/>
          </a:solidFill>
          <a:ln w="19050">
            <a:solidFill>
              <a:srgbClr val="3B82F6"/>
            </a:solidFill>
            <a:prstDash val="solid"/>
          </a:ln>
        </p:spPr>
      </p:sp>
      <p:sp>
        <p:nvSpPr>
          <p:cNvPr id="9" name="">
            <a:extLst>
              <a:ext uri="{FF2B5EF4-FFF2-40B4-BE49-F238E27FC236}">
                <ns2:creationId id="{40BE4C4F-F588-48F8-A400-E5B5F67050A7}"/>
              </a:ext>
            </a:extLst>
          </p:cNvPr>
          <p:cNvSpPr>
            <a:spLocks noGrp="1"/>
          </p:cNvSpPr>
          <p:nvPr/>
        </p:nvSpPr>
        <p:spPr>
          <a:xfrm>
            <a:off x="1333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3B82F6"/>
                </a:solidFill>
                <a:latin typeface="Calibri"/>
                <a:ea typeface="Calibri"/>
                <a:cs typeface="Calibri"/>
              </a:defRPr>
            </a:pPr>
            <a:r>
              <a:rPr sz="1500" b="1" i="0">
                <a:solidFill>
                  <a:srgbClr val="3B82F6"/>
                </a:solidFill>
                <a:latin typeface="Calibri"/>
                <a:ea typeface="Calibri"/>
                <a:cs typeface="Calibri"/>
              </a:rPr>
              <a:t>1</a:t>
            </a:r>
          </a:p>
        </p:txBody>
      </p:sp>
      <p:sp>
        <p:nvSpPr>
          <p:cNvPr id="10" name="">
            <a:extLst>
              <a:ext uri="{FF2B5EF4-FFF2-40B4-BE49-F238E27FC236}">
                <ns2:creationId id="{3290B424-4FDF-4476-B19E-7CF032CB51CE}"/>
              </a:ext>
            </a:extLst>
          </p:cNvPr>
          <p:cNvSpPr>
            <a:spLocks noGrp="1"/>
          </p:cNvSpPr>
          <p:nvPr/>
        </p:nvSpPr>
        <p:spPr>
          <a:xfrm>
            <a:off x="552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Initial</a:t>
            </a:r>
          </a:p>
        </p:txBody>
      </p:sp>
      <p:sp>
        <p:nvSpPr>
          <p:cNvPr id="11" name="">
            <a:extLst>
              <a:ext uri="{FF2B5EF4-FFF2-40B4-BE49-F238E27FC236}">
                <ns2:creationId id="{A6893F16-BA16-47CB-8138-68D8636779A9}"/>
              </a:ext>
            </a:extLst>
          </p:cNvPr>
          <p:cNvSpPr>
            <a:spLocks noGrp="1"/>
          </p:cNvSpPr>
          <p:nvPr/>
        </p:nvSpPr>
        <p:spPr>
          <a:xfrm>
            <a:off x="552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Currency unknown or variable. Some datasets years out of date. No monitoring.</a:t>
            </a:r>
          </a:p>
        </p:txBody>
      </p:sp>
      <p:sp>
        <p:nvSpPr>
          <p:cNvPr id="12" name="">
            <a:extLst>
              <a:ext uri="{FF2B5EF4-FFF2-40B4-BE49-F238E27FC236}">
                <ns2:creationId id="{943232C4-2D79-47C7-A8B3-7952FC369A02}"/>
                <adec:decorative val="1"/>
              </a:ext>
            </a:extLst>
          </p:cNvPr>
          <p:cNvSpPr>
            <a:spLocks noGrp="1"/>
          </p:cNvSpPr>
          <p:nvPr/>
        </p:nvSpPr>
        <p:spPr>
          <a:xfrm>
            <a:off x="3409950" y="2419350"/>
            <a:ext cx="457200" cy="457200"/>
          </a:xfrm>
          <a:prstGeom prst="ellipse">
            <a:avLst/>
          </a:prstGeom>
          <a:solidFill>
            <a:srgbClr val="FFFFFF"/>
          </a:solidFill>
          <a:ln w="19050">
            <a:solidFill>
              <a:srgbClr val="3B82F6"/>
            </a:solidFill>
            <a:prstDash val="solid"/>
          </a:ln>
        </p:spPr>
      </p:sp>
      <p:sp>
        <p:nvSpPr>
          <p:cNvPr id="13" name="">
            <a:extLst>
              <a:ext uri="{FF2B5EF4-FFF2-40B4-BE49-F238E27FC236}">
                <ns2:creationId id="{F6D3B6A4-EA59-48D1-93D6-9B7548B34651}"/>
              </a:ext>
            </a:extLst>
          </p:cNvPr>
          <p:cNvSpPr>
            <a:spLocks noGrp="1"/>
          </p:cNvSpPr>
          <p:nvPr/>
        </p:nvSpPr>
        <p:spPr>
          <a:xfrm>
            <a:off x="3524250" y="2533650"/>
            <a:ext cx="228600" cy="228600"/>
          </a:xfrm>
          <a:prstGeom prst="rect">
            <a:avLst/>
          </a:prstGeom>
          <a:noFill/>
          <a:ln w="0">
            <a:noFill/>
            <a:prstDash val="solid"/>
          </a:ln>
        </p:spPr>
        <p:txBody>
          <a:bodyPr wrap="square" lIns="0" tIns="0" rIns="0" bIns="0" anchor="ctr">
            <a:noAutofit/>
          </a:bodyPr>
          <a:lstStyle/>
          <a:p>
            <a:pPr algn="ctr">
              <a:defRPr sz="1500" b="1" i="0">
                <a:solidFill>
                  <a:srgbClr val="3B82F6"/>
                </a:solidFill>
                <a:latin typeface="Calibri"/>
                <a:ea typeface="Calibri"/>
                <a:cs typeface="Calibri"/>
              </a:defRPr>
            </a:pPr>
            <a:r>
              <a:rPr sz="1500" b="1" i="0">
                <a:solidFill>
                  <a:srgbClr val="3B82F6"/>
                </a:solidFill>
                <a:latin typeface="Calibri"/>
                <a:ea typeface="Calibri"/>
                <a:cs typeface="Calibri"/>
              </a:rPr>
              <a:t>2</a:t>
            </a:r>
          </a:p>
        </p:txBody>
      </p:sp>
      <p:sp>
        <p:nvSpPr>
          <p:cNvPr id="14" name="">
            <a:extLst>
              <a:ext uri="{FF2B5EF4-FFF2-40B4-BE49-F238E27FC236}">
                <ns2:creationId id="{C7661955-CD79-419D-A26F-738E30D2EE67}"/>
              </a:ext>
            </a:extLst>
          </p:cNvPr>
          <p:cNvSpPr>
            <a:spLocks noGrp="1"/>
          </p:cNvSpPr>
          <p:nvPr/>
        </p:nvSpPr>
        <p:spPr>
          <a:xfrm>
            <a:off x="27432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Developing</a:t>
            </a:r>
          </a:p>
        </p:txBody>
      </p:sp>
      <p:sp>
        <p:nvSpPr>
          <p:cNvPr id="15" name="">
            <a:extLst>
              <a:ext uri="{FF2B5EF4-FFF2-40B4-BE49-F238E27FC236}">
                <ns2:creationId id="{647B7A84-3271-4E78-A31C-AD531907D70D}"/>
              </a:ext>
            </a:extLst>
          </p:cNvPr>
          <p:cNvSpPr>
            <a:spLocks noGrp="1"/>
          </p:cNvSpPr>
          <p:nvPr/>
        </p:nvSpPr>
        <p:spPr>
          <a:xfrm>
            <a:off x="27432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Requirements defined. Baseline measured. Targets established but not achieved.</a:t>
            </a:r>
          </a:p>
        </p:txBody>
      </p:sp>
      <p:sp>
        <p:nvSpPr>
          <p:cNvPr id="16" name="">
            <a:extLst>
              <a:ext uri="{FF2B5EF4-FFF2-40B4-BE49-F238E27FC236}">
                <ns2:creationId id="{D37B6548-8E93-409F-8351-50A774DFD8AD}"/>
                <adec:decorative val="1"/>
              </a:ext>
            </a:extLst>
          </p:cNvPr>
          <p:cNvSpPr>
            <a:spLocks noGrp="1"/>
          </p:cNvSpPr>
          <p:nvPr/>
        </p:nvSpPr>
        <p:spPr>
          <a:xfrm>
            <a:off x="5600700" y="2419350"/>
            <a:ext cx="457200" cy="457200"/>
          </a:xfrm>
          <a:prstGeom prst="ellipse">
            <a:avLst/>
          </a:prstGeom>
          <a:solidFill>
            <a:srgbClr val="FFFFFF"/>
          </a:solidFill>
          <a:ln w="19050">
            <a:solidFill>
              <a:srgbClr val="3B82F6"/>
            </a:solidFill>
            <a:prstDash val="solid"/>
          </a:ln>
        </p:spPr>
      </p:sp>
      <p:sp>
        <p:nvSpPr>
          <p:cNvPr id="17" name="">
            <a:extLst>
              <a:ext uri="{FF2B5EF4-FFF2-40B4-BE49-F238E27FC236}">
                <ns2:creationId id="{589A09CE-3E1A-41A5-ADA7-080B76DDC962}"/>
              </a:ext>
            </a:extLst>
          </p:cNvPr>
          <p:cNvSpPr>
            <a:spLocks noGrp="1"/>
          </p:cNvSpPr>
          <p:nvPr/>
        </p:nvSpPr>
        <p:spPr>
          <a:xfrm>
            <a:off x="5715000" y="2533650"/>
            <a:ext cx="228600" cy="228600"/>
          </a:xfrm>
          <a:prstGeom prst="rect">
            <a:avLst/>
          </a:prstGeom>
          <a:noFill/>
          <a:ln w="0">
            <a:noFill/>
            <a:prstDash val="solid"/>
          </a:ln>
        </p:spPr>
        <p:txBody>
          <a:bodyPr wrap="square" lIns="0" tIns="0" rIns="0" bIns="0" anchor="ctr">
            <a:noAutofit/>
          </a:bodyPr>
          <a:lstStyle/>
          <a:p>
            <a:pPr algn="ctr">
              <a:defRPr sz="1500" b="1" i="0">
                <a:solidFill>
                  <a:srgbClr val="3B82F6"/>
                </a:solidFill>
                <a:latin typeface="Calibri"/>
                <a:ea typeface="Calibri"/>
                <a:cs typeface="Calibri"/>
              </a:defRPr>
            </a:pPr>
            <a:r>
              <a:rPr sz="1500" b="1" i="0">
                <a:solidFill>
                  <a:srgbClr val="3B82F6"/>
                </a:solidFill>
                <a:latin typeface="Calibri"/>
                <a:ea typeface="Calibri"/>
                <a:cs typeface="Calibri"/>
              </a:rPr>
              <a:t>3</a:t>
            </a:r>
          </a:p>
        </p:txBody>
      </p:sp>
      <p:sp>
        <p:nvSpPr>
          <p:cNvPr id="18" name="">
            <a:extLst>
              <a:ext uri="{FF2B5EF4-FFF2-40B4-BE49-F238E27FC236}">
                <ns2:creationId id="{331FCA28-5D3A-40E2-AA17-114D4E7C9B48}"/>
              </a:ext>
            </a:extLst>
          </p:cNvPr>
          <p:cNvSpPr>
            <a:spLocks noGrp="1"/>
          </p:cNvSpPr>
          <p:nvPr/>
        </p:nvSpPr>
        <p:spPr>
          <a:xfrm>
            <a:off x="49339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Defined</a:t>
            </a:r>
          </a:p>
        </p:txBody>
      </p:sp>
      <p:sp>
        <p:nvSpPr>
          <p:cNvPr id="19" name="">
            <a:extLst>
              <a:ext uri="{FF2B5EF4-FFF2-40B4-BE49-F238E27FC236}">
                <ns2:creationId id="{82289C1E-B3D7-4294-AD75-A9795D45A9EB}"/>
              </a:ext>
            </a:extLst>
          </p:cNvPr>
          <p:cNvSpPr>
            <a:spLocks noGrp="1"/>
          </p:cNvSpPr>
          <p:nvPr/>
        </p:nvSpPr>
        <p:spPr>
          <a:xfrm>
            <a:off x="49339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Core datasets refreshed within 6 months. Latency monitored. Some achieve monthly; others delayed.</a:t>
            </a:r>
          </a:p>
        </p:txBody>
      </p:sp>
      <p:sp>
        <p:nvSpPr>
          <p:cNvPr id="20" name="">
            <a:extLst>
              <a:ext uri="{FF2B5EF4-FFF2-40B4-BE49-F238E27FC236}">
                <ns2:creationId id="{06531B5C-3374-4B5B-B3FF-A6EAAC1F8669}"/>
                <adec:decorative val="1"/>
              </a:ext>
            </a:extLst>
          </p:cNvPr>
          <p:cNvSpPr>
            <a:spLocks noGrp="1"/>
          </p:cNvSpPr>
          <p:nvPr/>
        </p:nvSpPr>
        <p:spPr>
          <a:xfrm>
            <a:off x="7791450" y="2419350"/>
            <a:ext cx="457200" cy="457200"/>
          </a:xfrm>
          <a:prstGeom prst="ellipse">
            <a:avLst/>
          </a:prstGeom>
          <a:solidFill>
            <a:srgbClr val="FFFFFF"/>
          </a:solidFill>
          <a:ln w="19050">
            <a:solidFill>
              <a:srgbClr val="3B82F6"/>
            </a:solidFill>
            <a:prstDash val="solid"/>
          </a:ln>
        </p:spPr>
      </p:sp>
      <p:sp>
        <p:nvSpPr>
          <p:cNvPr id="21" name="">
            <a:extLst>
              <a:ext uri="{FF2B5EF4-FFF2-40B4-BE49-F238E27FC236}">
                <ns2:creationId id="{C29437F3-3132-486E-8361-CB750DADCBB6}"/>
              </a:ext>
            </a:extLst>
          </p:cNvPr>
          <p:cNvSpPr>
            <a:spLocks noGrp="1"/>
          </p:cNvSpPr>
          <p:nvPr/>
        </p:nvSpPr>
        <p:spPr>
          <a:xfrm>
            <a:off x="7905750" y="2533650"/>
            <a:ext cx="228600" cy="228600"/>
          </a:xfrm>
          <a:prstGeom prst="rect">
            <a:avLst/>
          </a:prstGeom>
          <a:noFill/>
          <a:ln w="0">
            <a:noFill/>
            <a:prstDash val="solid"/>
          </a:ln>
        </p:spPr>
        <p:txBody>
          <a:bodyPr wrap="square" lIns="0" tIns="0" rIns="0" bIns="0" anchor="ctr">
            <a:noAutofit/>
          </a:bodyPr>
          <a:lstStyle/>
          <a:p>
            <a:pPr algn="ctr">
              <a:defRPr sz="1500" b="1" i="0">
                <a:solidFill>
                  <a:srgbClr val="3B82F6"/>
                </a:solidFill>
                <a:latin typeface="Calibri"/>
                <a:ea typeface="Calibri"/>
                <a:cs typeface="Calibri"/>
              </a:defRPr>
            </a:pPr>
            <a:r>
              <a:rPr sz="1500" b="1" i="0">
                <a:solidFill>
                  <a:srgbClr val="3B82F6"/>
                </a:solidFill>
                <a:latin typeface="Calibri"/>
                <a:ea typeface="Calibri"/>
                <a:cs typeface="Calibri"/>
              </a:rPr>
              <a:t>4</a:t>
            </a:r>
          </a:p>
        </p:txBody>
      </p:sp>
      <p:sp>
        <p:nvSpPr>
          <p:cNvPr id="22" name="">
            <a:extLst>
              <a:ext uri="{FF2B5EF4-FFF2-40B4-BE49-F238E27FC236}">
                <ns2:creationId id="{279B2B96-2CBF-45A3-BAD3-2E09063DAE31}"/>
              </a:ext>
            </a:extLst>
          </p:cNvPr>
          <p:cNvSpPr>
            <a:spLocks noGrp="1"/>
          </p:cNvSpPr>
          <p:nvPr/>
        </p:nvSpPr>
        <p:spPr>
          <a:xfrm>
            <a:off x="71247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Managed</a:t>
            </a:r>
          </a:p>
        </p:txBody>
      </p:sp>
      <p:sp>
        <p:nvSpPr>
          <p:cNvPr id="23" name="">
            <a:extLst>
              <a:ext uri="{FF2B5EF4-FFF2-40B4-BE49-F238E27FC236}">
                <ns2:creationId id="{36C18FF9-3323-4174-9FC4-D17666126880}"/>
              </a:ext>
            </a:extLst>
          </p:cNvPr>
          <p:cNvSpPr>
            <a:spLocks noGrp="1"/>
          </p:cNvSpPr>
          <p:nvPr/>
        </p:nvSpPr>
        <p:spPr>
          <a:xfrm>
            <a:off x="71247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Refreshed quarterly, median latency &lt;= 120 days. SLAs met &gt;= 80%. [Threshold subject to benchmarking]</a:t>
            </a:r>
          </a:p>
        </p:txBody>
      </p:sp>
      <p:sp>
        <p:nvSpPr>
          <p:cNvPr id="24" name="">
            <a:extLst>
              <a:ext uri="{FF2B5EF4-FFF2-40B4-BE49-F238E27FC236}">
                <ns2:creationId id="{49A57724-3278-4B27-B28A-FB807DE8B5BA}"/>
                <adec:decorative val="1"/>
              </a:ext>
            </a:extLst>
          </p:cNvPr>
          <p:cNvSpPr>
            <a:spLocks noGrp="1"/>
          </p:cNvSpPr>
          <p:nvPr/>
        </p:nvSpPr>
        <p:spPr>
          <a:xfrm>
            <a:off x="9982200" y="2419350"/>
            <a:ext cx="457200" cy="457200"/>
          </a:xfrm>
          <a:prstGeom prst="ellipse">
            <a:avLst/>
          </a:prstGeom>
          <a:solidFill>
            <a:srgbClr val="3B82F6"/>
          </a:solidFill>
          <a:ln w="19050">
            <a:solidFill>
              <a:srgbClr val="3B82F6"/>
            </a:solidFill>
            <a:prstDash val="solid"/>
          </a:ln>
        </p:spPr>
      </p:sp>
      <p:sp>
        <p:nvSpPr>
          <p:cNvPr id="25" name="">
            <a:extLst>
              <a:ext uri="{FF2B5EF4-FFF2-40B4-BE49-F238E27FC236}">
                <ns2:creationId id="{2AD23974-41D3-401E-A030-AAA3BBCC4A5C}"/>
              </a:ext>
            </a:extLst>
          </p:cNvPr>
          <p:cNvSpPr>
            <a:spLocks noGrp="1"/>
          </p:cNvSpPr>
          <p:nvPr/>
        </p:nvSpPr>
        <p:spPr>
          <a:xfrm>
            <a:off x="10096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FFFFFF"/>
                </a:solidFill>
                <a:latin typeface="Calibri"/>
                <a:ea typeface="Calibri"/>
                <a:cs typeface="Calibri"/>
              </a:defRPr>
            </a:pPr>
            <a:r>
              <a:rPr sz="1500" b="1" i="0">
                <a:solidFill>
                  <a:srgbClr val="FFFFFF"/>
                </a:solidFill>
                <a:latin typeface="Calibri"/>
                <a:ea typeface="Calibri"/>
                <a:cs typeface="Calibri"/>
              </a:rPr>
              <a:t>5</a:t>
            </a:r>
          </a:p>
        </p:txBody>
      </p:sp>
      <p:sp>
        <p:nvSpPr>
          <p:cNvPr id="26" name="">
            <a:extLst>
              <a:ext uri="{FF2B5EF4-FFF2-40B4-BE49-F238E27FC236}">
                <ns2:creationId id="{CCFB3B39-DAC4-4403-94C3-3B1932C28C2D}"/>
              </a:ext>
            </a:extLst>
          </p:cNvPr>
          <p:cNvSpPr>
            <a:spLocks noGrp="1"/>
          </p:cNvSpPr>
          <p:nvPr/>
        </p:nvSpPr>
        <p:spPr>
          <a:xfrm>
            <a:off x="9315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Optimising</a:t>
            </a:r>
          </a:p>
        </p:txBody>
      </p:sp>
      <p:sp>
        <p:nvSpPr>
          <p:cNvPr id="27" name="">
            <a:extLst>
              <a:ext uri="{FF2B5EF4-FFF2-40B4-BE49-F238E27FC236}">
                <ns2:creationId id="{2F7861BE-FB1F-4B1D-BB87-CA6520D4FE15}"/>
              </a:ext>
            </a:extLst>
          </p:cNvPr>
          <p:cNvSpPr>
            <a:spLocks noGrp="1"/>
          </p:cNvSpPr>
          <p:nvPr/>
        </p:nvSpPr>
        <p:spPr>
          <a:xfrm>
            <a:off x="9315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Median &lt;= 60-day latency. Near-real-time for priority use cases. SLAs met &gt;= 95%.</a:t>
            </a:r>
          </a:p>
        </p:txBody>
      </p:sp>
      <p:sp>
        <p:nvSpPr>
          <p:cNvPr id="28" name="">
            <a:extLst>
              <a:ext uri="{FF2B5EF4-FFF2-40B4-BE49-F238E27FC236}">
                <ns2:creationId id="{351BE469-3D10-4E9B-A5A1-E5137A701A11}"/>
                <adec:decorative val="1"/>
              </a:ext>
            </a:extLst>
          </p:cNvPr>
          <p:cNvSpPr>
            <a:spLocks noGrp="1"/>
          </p:cNvSpPr>
          <p:nvPr/>
        </p:nvSpPr>
        <p:spPr>
          <a:xfrm>
            <a:off x="685800" y="5105400"/>
            <a:ext cx="10820400" cy="1047750"/>
          </a:xfrm>
          <a:prstGeom prst="roundRect">
            <a:avLst>
              <a:gd name="adj" fmla="val 7273"/>
            </a:avLst>
          </a:prstGeom>
          <a:solidFill>
            <a:srgbClr val="FFFFFF"/>
          </a:solidFill>
          <a:ln w="9525">
            <a:solidFill>
              <a:srgbClr val="D5E3E3"/>
            </a:solidFill>
            <a:prstDash val="solid"/>
          </a:ln>
        </p:spPr>
      </p:sp>
      <p:sp>
        <p:nvSpPr>
          <p:cNvPr id="29" name="">
            <a:extLst>
              <a:ext uri="{FF2B5EF4-FFF2-40B4-BE49-F238E27FC236}">
                <ns2:creationId id="{9799B8A8-197D-41AD-9BEA-28BD04DCB4F8}"/>
              </a:ext>
            </a:extLst>
          </p:cNvPr>
          <p:cNvSpPr>
            <a:spLocks noGrp="1"/>
          </p:cNvSpPr>
          <p:nvPr/>
        </p:nvSpPr>
        <p:spPr>
          <a:xfrm>
            <a:off x="895350" y="5200650"/>
            <a:ext cx="6858000" cy="266700"/>
          </a:xfrm>
          <a:prstGeom prst="rect">
            <a:avLst/>
          </a:prstGeom>
          <a:noFill/>
          <a:ln w="0">
            <a:noFill/>
            <a:prstDash val="solid"/>
          </a:ln>
        </p:spPr>
        <p:txBody>
          <a:bodyPr wrap="square" lIns="0" tIns="0" rIns="0" bIns="0" anchor="t">
            <a:noAutofit/>
          </a:bodyPr>
          <a:lstStyle/>
          <a:p>
            <a:pPr algn="l">
              <a:defRPr sz="1575" b="1" i="0">
                <a:solidFill>
                  <a:srgbClr val="115E59"/>
                </a:solidFill>
                <a:latin typeface="Calibri"/>
                <a:ea typeface="Calibri"/>
                <a:cs typeface="Calibri"/>
              </a:defRPr>
            </a:pPr>
            <a:r>
              <a:rPr sz="1575" b="1" i="0">
                <a:solidFill>
                  <a:srgbClr val="115E59"/>
                </a:solidFill>
                <a:latin typeface="Calibri"/>
                <a:ea typeface="Calibri"/>
                <a:cs typeface="Calibri"/>
              </a:rPr>
              <a:t>Minimum evidence for a Level 4 judgement</a:t>
            </a:r>
          </a:p>
        </p:txBody>
      </p:sp>
      <p:sp>
        <p:nvSpPr>
          <p:cNvPr id="30" name="">
            <a:extLst>
              <a:ext uri="{FF2B5EF4-FFF2-40B4-BE49-F238E27FC236}">
                <ns2:creationId id="{18D82B6B-86C7-4AF4-AF61-3BE8581BAFCD}"/>
                <adec:decorative val="1"/>
              </a:ext>
            </a:extLst>
          </p:cNvPr>
          <p:cNvSpPr>
            <a:spLocks noGrp="1"/>
          </p:cNvSpPr>
          <p:nvPr/>
        </p:nvSpPr>
        <p:spPr>
          <a:xfrm>
            <a:off x="895350" y="5581650"/>
            <a:ext cx="85725" cy="85725"/>
          </a:xfrm>
          <a:prstGeom prst="ellipse">
            <a:avLst/>
          </a:prstGeom>
          <a:solidFill>
            <a:srgbClr val="3B82F6"/>
          </a:solidFill>
          <a:ln w="0">
            <a:noFill/>
            <a:prstDash val="solid"/>
          </a:ln>
        </p:spPr>
      </p:sp>
      <p:sp>
        <p:nvSpPr>
          <p:cNvPr id="31" name="">
            <a:extLst>
              <a:ext uri="{FF2B5EF4-FFF2-40B4-BE49-F238E27FC236}">
                <ns2:creationId id="{58D9087F-68A1-4DFA-B40F-DDAD0E172C06}"/>
              </a:ext>
            </a:extLst>
          </p:cNvPr>
          <p:cNvSpPr>
            <a:spLocks noGrp="1"/>
          </p:cNvSpPr>
          <p:nvPr/>
        </p:nvSpPr>
        <p:spPr>
          <a:xfrm>
            <a:off x="10858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Latency definition + monitoring dashboard showing quarterly refresh and median latency claim</a:t>
            </a:r>
          </a:p>
        </p:txBody>
      </p:sp>
      <p:sp>
        <p:nvSpPr>
          <p:cNvPr id="32" name="">
            <a:extLst>
              <a:ext uri="{FF2B5EF4-FFF2-40B4-BE49-F238E27FC236}">
                <ns2:creationId id="{DD4D2802-A272-434B-9AC5-CDBCF6C6775D}"/>
                <adec:decorative val="1"/>
              </a:ext>
            </a:extLst>
          </p:cNvPr>
          <p:cNvSpPr>
            <a:spLocks noGrp="1"/>
          </p:cNvSpPr>
          <p:nvPr/>
        </p:nvSpPr>
        <p:spPr>
          <a:xfrm>
            <a:off x="4438650" y="5581650"/>
            <a:ext cx="85725" cy="85725"/>
          </a:xfrm>
          <a:prstGeom prst="ellipse">
            <a:avLst/>
          </a:prstGeom>
          <a:solidFill>
            <a:srgbClr val="3B82F6"/>
          </a:solidFill>
          <a:ln w="0">
            <a:noFill/>
            <a:prstDash val="solid"/>
          </a:ln>
        </p:spPr>
      </p:sp>
      <p:sp>
        <p:nvSpPr>
          <p:cNvPr id="33" name="">
            <a:extLst>
              <a:ext uri="{FF2B5EF4-FFF2-40B4-BE49-F238E27FC236}">
                <ns2:creationId id="{EDE5D0FA-8FE8-42CE-9D77-D9C4AA8DA084}"/>
              </a:ext>
            </a:extLst>
          </p:cNvPr>
          <p:cNvSpPr>
            <a:spLocks noGrp="1"/>
          </p:cNvSpPr>
          <p:nvPr/>
        </p:nvSpPr>
        <p:spPr>
          <a:xfrm>
            <a:off x="46291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SLA/targets for refresh and delivery + evidence of &gt;=80% compliance</a:t>
            </a:r>
          </a:p>
        </p:txBody>
      </p:sp>
      <p:sp>
        <p:nvSpPr>
          <p:cNvPr id="34" name="">
            <a:extLst>
              <a:ext uri="{FF2B5EF4-FFF2-40B4-BE49-F238E27FC236}">
                <ns2:creationId id="{A9A7AE39-2579-49E9-BA40-C84E9CF599C8}"/>
                <adec:decorative val="1"/>
              </a:ext>
            </a:extLst>
          </p:cNvPr>
          <p:cNvSpPr>
            <a:spLocks noGrp="1"/>
          </p:cNvSpPr>
          <p:nvPr/>
        </p:nvSpPr>
        <p:spPr>
          <a:xfrm>
            <a:off x="7981950" y="5581650"/>
            <a:ext cx="85725" cy="85725"/>
          </a:xfrm>
          <a:prstGeom prst="ellipse">
            <a:avLst/>
          </a:prstGeom>
          <a:solidFill>
            <a:srgbClr val="3B82F6"/>
          </a:solidFill>
          <a:ln w="0">
            <a:noFill/>
            <a:prstDash val="solid"/>
          </a:ln>
        </p:spPr>
      </p:sp>
      <p:sp>
        <p:nvSpPr>
          <p:cNvPr id="35" name="">
            <a:extLst>
              <a:ext uri="{FF2B5EF4-FFF2-40B4-BE49-F238E27FC236}">
                <ns2:creationId id="{880FA517-AADB-4CCF-AD32-086B4DA6264C}"/>
              </a:ext>
            </a:extLst>
          </p:cNvPr>
          <p:cNvSpPr>
            <a:spLocks noGrp="1"/>
          </p:cNvSpPr>
          <p:nvPr/>
        </p:nvSpPr>
        <p:spPr>
          <a:xfrm>
            <a:off x="81724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Exception log showing how delays are detected and addressed</a:t>
            </a:r>
          </a:p>
        </p:txBody>
      </p:sp>
      <p:sp>
        <p:nvSpPr>
          <p:cNvPr id="36" name="">
            <a:extLst>
              <a:ext uri="{FF2B5EF4-FFF2-40B4-BE49-F238E27FC236}">
                <ns2:creationId id="{BBD252C3-F356-449E-9443-57D5362CA500}"/>
              </a:ext>
            </a:extLst>
          </p:cNvPr>
          <p:cNvSpPr>
            <a:spLocks noGrp="1"/>
          </p:cNvSpPr>
          <p:nvPr/>
        </p:nvSpPr>
        <p:spPr>
          <a:xfrm>
            <a:off x="762000" y="6153150"/>
            <a:ext cx="10668000" cy="171450"/>
          </a:xfrm>
          <a:prstGeom prst="rect">
            <a:avLst/>
          </a:prstGeom>
          <a:noFill/>
          <a:ln w="0">
            <a:noFill/>
            <a:prstDash val="solid"/>
          </a:ln>
        </p:spPr>
        <p:txBody>
          <a:bodyPr wrap="square" lIns="0" tIns="0" rIns="0" bIns="0" anchor="t">
            <a:noAutofit/>
          </a:bodyPr>
          <a:lstStyle/>
          <a:p>
            <a:pPr algn="ctr">
              <a:defRPr sz="900" b="0" i="1">
                <a:solidFill>
                  <a:srgbClr val="5F7187"/>
                </a:solidFill>
                <a:latin typeface="Calibri"/>
                <a:ea typeface="Calibri"/>
                <a:cs typeface="Calibri"/>
              </a:defRPr>
            </a:pPr>
            <a:r>
              <a:rPr sz="900" b="0" i="1">
                <a:solidFill>
                  <a:srgbClr val="5F7187"/>
                </a:solidFill>
                <a:latin typeface="Calibri"/>
                <a:ea typeface="Calibri"/>
                <a:cs typeface="Calibri"/>
              </a:rPr>
              <a:t>Catalogue v1.0.2  •  Source a6d0671c3297  •  Verbatim descriptors and evidence  •  HDRL classifications are not official programme requirements.</a:t>
            </a:r>
          </a:p>
        </p:txBody>
      </p:sp>
      <p:sp>
        <p:nvSpPr>
          <p:cNvPr id="37" name="">
            <a:extLst>
              <a:ext uri="{FF2B5EF4-FFF2-40B4-BE49-F238E27FC236}">
                <ns2:creationId id="{F144DEEE-2ABA-4EA7-85B5-A8DCC5F19387}"/>
                <adec:decorative val="1"/>
              </a:ext>
            </a:extLst>
          </p:cNvPr>
          <p:cNvSpPr>
            <a:spLocks noGrp="1"/>
          </p:cNvSpPr>
          <p:nvPr/>
        </p:nvSpPr>
        <p:spPr>
          <a:xfrm>
            <a:off x="552450" y="6419850"/>
            <a:ext cx="11087100" cy="0"/>
          </a:xfrm>
          <a:prstGeom prst="line">
            <a:avLst/>
          </a:prstGeom>
          <a:noFill/>
          <a:ln w="9525">
            <a:solidFill>
              <a:srgbClr val="D5E3E3"/>
            </a:solidFill>
            <a:prstDash val="solid"/>
          </a:ln>
        </p:spPr>
      </p:sp>
      <p:sp>
        <p:nvSpPr>
          <p:cNvPr id="38" name="">
            <a:extLst>
              <a:ext uri="{FF2B5EF4-FFF2-40B4-BE49-F238E27FC236}">
                <ns2:creationId id="{9FA2CC31-6777-4894-8929-A427EE9F09CE}"/>
              </a:ext>
            </a:extLst>
          </p:cNvPr>
          <p:cNvSpPr>
            <a:spLocks noGrp="1"/>
          </p:cNvSpPr>
          <p:nvPr/>
        </p:nvSpPr>
        <p:spPr>
          <a:xfrm>
            <a:off x="552450" y="6496050"/>
            <a:ext cx="2952750" cy="190500"/>
          </a:xfrm>
          <a:prstGeom prst="rect">
            <a:avLst/>
          </a:prstGeom>
          <a:noFill/>
          <a:ln w="0">
            <a:noFill/>
            <a:prstDash val="solid"/>
          </a:ln>
        </p:spPr>
        <p:txBody>
          <a:bodyPr wrap="square" lIns="0" tIns="0" rIns="0" bIns="0" anchor="ctr">
            <a:noAutofit/>
          </a:bodyPr>
          <a:lstStyle/>
          <a:p>
            <a:pPr algn="l">
              <a:defRPr sz="900" b="0" i="0">
                <a:solidFill>
                  <a:srgbClr val="5F7187"/>
                </a:solidFill>
                <a:latin typeface="Calibri"/>
                <a:ea typeface="Calibri"/>
                <a:cs typeface="Calibri"/>
              </a:defRPr>
            </a:pPr>
            <a:r>
              <a:rPr sz="900" b="0" i="0">
                <a:solidFill>
                  <a:srgbClr val="5F7187"/>
                </a:solidFill>
                <a:latin typeface="Calibri"/>
                <a:ea typeface="Calibri"/>
                <a:cs typeface="Calibri"/>
              </a:rPr>
              <a:t>HDRL v1.0.1  •  Kit v1.1.0  •  30 Jul 2026</a:t>
            </a:r>
          </a:p>
        </p:txBody>
      </p:sp>
      <p:sp>
        <p:nvSpPr>
          <p:cNvPr id="39" name="">
            <a:extLst>
              <a:ext uri="{FF2B5EF4-FFF2-40B4-BE49-F238E27FC236}">
                <ns2:creationId id="{CDA3A2EF-4CA1-4CE4-841C-5EDC86317BC2}"/>
              </a:ext>
            </a:extLst>
          </p:cNvPr>
          <p:cNvSpPr>
            <a:spLocks noGrp="1"/>
          </p:cNvSpPr>
          <p:nvPr/>
        </p:nvSpPr>
        <p:spPr>
          <a:xfrm>
            <a:off x="3524250" y="6496050"/>
            <a:ext cx="6096000" cy="190500"/>
          </a:xfrm>
          <a:prstGeom prst="rect">
            <a:avLst/>
          </a:prstGeom>
          <a:noFill/>
          <a:ln w="0">
            <a:noFill/>
            <a:prstDash val="solid"/>
          </a:ln>
        </p:spPr>
        <p:txBody>
          <a:bodyPr wrap="square" lIns="0" tIns="0" rIns="0" bIns="0" anchor="ctr">
            <a:noAutofit/>
          </a:bodyPr>
          <a:lstStyle/>
          <a:p>
            <a:pPr algn="ctr">
              <a:defRPr sz="825" b="0" i="0">
                <a:solidFill>
                  <a:srgbClr val="5F7187"/>
                </a:solidFill>
                <a:latin typeface="Calibri"/>
                <a:ea typeface="Calibri"/>
                <a:cs typeface="Calibri"/>
              </a:defRPr>
            </a:pPr>
            <a:r>
              <a:rPr sz="825" b="0" i="0">
                <a:solidFill>
                  <a:srgbClr val="5F7187"/>
                </a:solidFill>
                <a:latin typeface="Calibri"/>
                <a:ea typeface="Calibri"/>
                <a:cs typeface="Calibri"/>
              </a:rPr>
              <a:t>RDS: commissioner &amp; IP owner  •  OPL Advisory: originator &amp; developer  •  </a:t>
            </a:r>
            <a:r>
              <a:rPr sz="825" b="0" i="0">
                <a:solidFill>
                  <a:srgbClr val="5F7187"/>
                </a:solidFill>
                <a:latin typeface="Calibri"/>
                <a:ea typeface="Calibri"/>
                <a:cs typeface="Calibri"/>
                <a:hlinkClick r:id="Rc0bf4aaf6cc04159" tooltip="Read the Creative Commons Attribution 4.0 licence"/>
              </a:rPr>
              <a:t>CC BY 4.0</a:t>
            </a:r>
          </a:p>
        </p:txBody>
      </p:sp>
      <p:sp>
        <p:nvSpPr>
          <p:cNvPr id="40" name="">
            <a:extLst>
              <a:ext uri="{FF2B5EF4-FFF2-40B4-BE49-F238E27FC236}">
                <ns2:creationId id="{5A69EDA8-5B76-4B9B-95AB-0E8BB4A65936}"/>
              </a:ext>
            </a:extLst>
          </p:cNvPr>
          <p:cNvSpPr>
            <a:spLocks noGrp="1"/>
          </p:cNvSpPr>
          <p:nvPr/>
        </p:nvSpPr>
        <p:spPr>
          <a:xfrm>
            <a:off x="9048750" y="6496050"/>
            <a:ext cx="2590800" cy="190500"/>
          </a:xfrm>
          <a:prstGeom prst="rect">
            <a:avLst/>
          </a:prstGeom>
          <a:noFill/>
          <a:ln w="0">
            <a:noFill/>
            <a:prstDash val="solid"/>
          </a:ln>
        </p:spPr>
        <p:txBody>
          <a:bodyPr wrap="square" lIns="0" tIns="0" rIns="0" bIns="0" anchor="ctr">
            <a:noAutofit/>
          </a:bodyPr>
          <a:lstStyle/>
          <a:p>
            <a:pPr algn="r">
              <a:defRPr sz="900" b="0" i="0">
                <a:solidFill>
                  <a:srgbClr val="5F7187"/>
                </a:solidFill>
                <a:latin typeface="Calibri"/>
                <a:ea typeface="Calibri"/>
                <a:cs typeface="Calibri"/>
              </a:defRPr>
            </a:pPr>
            <a:r>
              <a:rPr sz="900" b="0" i="0">
                <a:solidFill>
                  <a:srgbClr val="5F7187"/>
                </a:solidFill>
                <a:latin typeface="Calibri"/>
                <a:ea typeface="Calibri"/>
                <a:cs typeface="Calibri"/>
                <a:hlinkClick r:id="Ra306cd008aa348ef" tooltip="Open the HDRL Framework website"/>
              </a:rPr>
              <a:t>hdrlframework.org</a:t>
            </a:r>
            <a:r>
              <a:rPr sz="900" b="0" i="0">
                <a:solidFill>
                  <a:srgbClr val="5F7187"/>
                </a:solidFill>
                <a:latin typeface="Calibri"/>
                <a:ea typeface="Calibri"/>
                <a:cs typeface="Calibri"/>
              </a:rPr>
              <a:t>  •  23</a:t>
            </a:r>
          </a:p>
        </p:txBody>
      </p:sp>
    </p:spTree>
    <p:extLst>
      <p:ext uri="{BB962C8B-B14F-4D97-AF65-F5344CB8AC3E}">
        <ns5:creationId val="703787479"/>
      </p:ext>
    </p:extLst>
  </p:cSld>
</p:sld>
</file>

<file path=ppt/slides/slide24.xml><?xml version="1.0" encoding="utf-8"?>
<p:sld xmlns:a="http://schemas.openxmlformats.org/drawingml/2006/main" xmlns:adec="http://schemas.microsoft.com/office/drawing/2017/decorative" xmlns:ns2="http://schemas.microsoft.com/office/drawing/2014/main" xmlns:ns5="http://schemas.microsoft.com/office/powerpoint/2010/main" xmlns:p="http://schemas.openxmlformats.org/presentationml/2006/main" xmlns:r="http://schemas.openxmlformats.org/officeDocument/2006/relationships">
  <p:cSld>
    <p:bg>
      <p:bgPr>
        <a:solidFill>
          <a:srgbClr val="F5F8FA"/>
        </a:solidFill>
      </p:bgPr>
    </p:bg>
    <p:spTree>
      <p:nvGrpSpPr>
        <p:cNvPr id="1" name=""/>
        <p:cNvGrpSpPr/>
        <p:nvPr/>
      </p:nvGrpSpPr>
      <p:grpSpPr>
        <a:xfrm/>
      </p:grpSpPr>
      <p:sp>
        <p:nvSpPr>
          <p:cNvPr id="41" name="hdrl-mini-mark">
            <a:extLst>
              <a:ext uri="{FF2B5EF4-FFF2-40B4-BE49-F238E27FC236}">
                <ns2:creationId id="{647DFE91-B53A-471A-A0FC-8082A5F4279D}"/>
                <adec:decorative val="1"/>
              </a:ext>
            </a:extLst>
          </p:cNvPr>
          <p:cNvSpPr>
            <a:spLocks noGrp="1"/>
          </p:cNvSpPr>
          <p:nvPr/>
        </p:nvSpPr>
        <p:spPr>
          <a:xfrm>
            <a:off x="552450" y="361950"/>
            <a:ext cx="514350" cy="514350"/>
          </a:xfrm>
          <a:prstGeom prst="octagon">
            <a:avLst/>
          </a:prstGeom>
          <a:solidFill>
            <a:srgbClr val="0F766E"/>
          </a:solidFill>
          <a:ln w="0">
            <a:noFill/>
            <a:prstDash val="solid"/>
          </a:ln>
        </p:spPr>
      </p:sp>
      <p:sp>
        <p:nvSpPr>
          <p:cNvPr id="2" name="hdrl-mini-text">
            <a:extLst>
              <a:ext uri="{FF2B5EF4-FFF2-40B4-BE49-F238E27FC236}">
                <ns2:creationId id="{78CD0C00-B08E-48B4-9385-FEDAD9FAD759}"/>
                <adec:decorative val="1"/>
              </a:ext>
            </a:extLst>
          </p:cNvPr>
          <p:cNvSpPr>
            <a:spLocks noGrp="1"/>
          </p:cNvSpPr>
          <p:nvPr/>
        </p:nvSpPr>
        <p:spPr>
          <a:xfrm>
            <a:off x="581025" y="504825"/>
            <a:ext cx="476250" cy="209550"/>
          </a:xfrm>
          <a:prstGeom prst="rect">
            <a:avLst/>
          </a:prstGeom>
          <a:noFill/>
          <a:ln w="0">
            <a:noFill/>
            <a:prstDash val="solid"/>
          </a:ln>
        </p:spPr>
        <p:txBody>
          <a:bodyPr wrap="square" lIns="0" tIns="0" rIns="0" bIns="0" anchor="ctr">
            <a:noAutofit/>
          </a:bodyPr>
          <a:lstStyle/>
          <a:p>
            <a:pPr algn="ctr">
              <a:defRPr sz="750" b="1" i="0">
                <a:solidFill>
                  <a:srgbClr val="FFFFFF"/>
                </a:solidFill>
                <a:latin typeface="Calibri"/>
                <a:ea typeface="Calibri"/>
                <a:cs typeface="Calibri"/>
              </a:defRPr>
            </a:pPr>
            <a:r>
              <a:rPr sz="750" b="1" i="0">
                <a:solidFill>
                  <a:srgbClr val="FFFFFF"/>
                </a:solidFill>
                <a:latin typeface="Calibri"/>
                <a:ea typeface="Calibri"/>
                <a:cs typeface="Calibri"/>
              </a:rPr>
              <a:t>HDRL</a:t>
            </a:r>
          </a:p>
        </p:txBody>
      </p:sp>
      <p:sp>
        <p:nvSpPr>
          <p:cNvPr id="3" name="brand-label">
            <a:extLst>
              <a:ext uri="{FF2B5EF4-FFF2-40B4-BE49-F238E27FC236}">
                <ns2:creationId id="{BB0CC6A0-CC78-4F82-8C8C-F81642EFF52C}"/>
                <adec:decorative val="1"/>
              </a:ext>
            </a:extLst>
          </p:cNvPr>
          <p:cNvSpPr>
            <a:spLocks noGrp="1"/>
          </p:cNvSpPr>
          <p:nvPr/>
        </p:nvSpPr>
        <p:spPr>
          <a:xfrm>
            <a:off x="1257300" y="495300"/>
            <a:ext cx="4572000" cy="190500"/>
          </a:xfrm>
          <a:prstGeom prst="rect">
            <a:avLst/>
          </a:prstGeom>
          <a:noFill/>
          <a:ln w="0">
            <a:noFill/>
            <a:prstDash val="solid"/>
          </a:ln>
        </p:spPr>
        <p:txBody>
          <a:bodyPr wrap="square" lIns="0" tIns="0" rIns="0" bIns="0" anchor="ctr">
            <a:noAutofit/>
          </a:bodyPr>
          <a:lstStyle/>
          <a:p>
            <a:pPr algn="l">
              <a:defRPr sz="1200" b="1" i="0">
                <a:solidFill>
                  <a:srgbClr val="0F766E"/>
                </a:solidFill>
                <a:latin typeface="Calibri"/>
                <a:ea typeface="Calibri"/>
                <a:cs typeface="Calibri"/>
              </a:defRPr>
            </a:pPr>
            <a:r>
              <a:rPr sz="1200" b="1" i="0">
                <a:solidFill>
                  <a:srgbClr val="0F766E"/>
                </a:solidFill>
                <a:latin typeface="Calibri"/>
                <a:ea typeface="Calibri"/>
                <a:cs typeface="Calibri"/>
              </a:rPr>
              <a:t>DOMAIN A • INDICATOR DETAIL</a:t>
            </a:r>
          </a:p>
        </p:txBody>
      </p:sp>
      <p:sp>
        <p:nvSpPr>
          <p:cNvPr id="4" name="slide-title" title="A.1.3 · Data Equity &amp; Representativeness" descr="Slide title: A.1.3 · Data Equity &amp; Representativeness">
            <a:extLst>
              <a:ext uri="{FF2B5EF4-FFF2-40B4-BE49-F238E27FC236}">
                <ns2:creationId id="{24799C79-CAF9-48E3-A2B4-F0EF5591660D}"/>
              </a:ext>
            </a:extLst>
          </p:cNvPr>
          <p:cNvSpPr>
            <a:spLocks noGrp="1"/>
          </p:cNvSpPr>
          <p:nvPr>
            <p:ph type="title"/>
          </p:nvPr>
        </p:nvSpPr>
        <p:spPr>
          <a:xfrm>
            <a:off x="666750" y="1104900"/>
            <a:ext cx="10858500" cy="628650"/>
          </a:xfrm>
          <a:prstGeom prst="rect">
            <a:avLst/>
          </a:prstGeom>
          <a:noFill/>
          <a:ln w="0">
            <a:noFill/>
            <a:prstDash val="solid"/>
          </a:ln>
        </p:spPr>
        <p:txBody>
          <a:bodyPr wrap="square" lIns="0" tIns="0" rIns="0" bIns="0" anchor="t">
            <a:noAutofit/>
          </a:bodyPr>
          <a:lstStyle/>
          <a:p>
            <a:pPr algn="l">
              <a:defRPr sz="3150" b="1" i="0">
                <a:solidFill>
                  <a:srgbClr val="162B45"/>
                </a:solidFill>
                <a:latin typeface="Calibri"/>
                <a:ea typeface="Calibri"/>
                <a:cs typeface="Calibri"/>
              </a:defRPr>
            </a:pPr>
            <a:r>
              <a:rPr sz="3150" b="1" i="0">
                <a:solidFill>
                  <a:srgbClr val="162B45"/>
                </a:solidFill>
                <a:latin typeface="Calibri"/>
                <a:ea typeface="Calibri"/>
                <a:cs typeface="Calibri"/>
              </a:rPr>
              <a:t>A.1.3 · Data Equity &amp; Representativeness</a:t>
            </a:r>
          </a:p>
        </p:txBody>
      </p:sp>
      <p:sp>
        <p:nvSpPr>
          <p:cNvPr id="5" name="">
            <a:extLst>
              <a:ext uri="{FF2B5EF4-FFF2-40B4-BE49-F238E27FC236}">
                <ns2:creationId id="{0CFF0323-6967-4B18-8906-832C0A905D74}"/>
              </a:ext>
            </a:extLst>
          </p:cNvPr>
          <p:cNvSpPr>
            <a:spLocks noGrp="1"/>
          </p:cNvSpPr>
          <p:nvPr/>
        </p:nvSpPr>
        <p:spPr>
          <a:xfrm>
            <a:off x="685800" y="1771650"/>
            <a:ext cx="10668000" cy="266700"/>
          </a:xfrm>
          <a:prstGeom prst="rect">
            <a:avLst/>
          </a:prstGeom>
          <a:noFill/>
          <a:ln w="0">
            <a:noFill/>
            <a:prstDash val="solid"/>
          </a:ln>
        </p:spPr>
        <p:txBody>
          <a:bodyPr wrap="square" lIns="0" tIns="0" rIns="0" bIns="0" anchor="t">
            <a:noAutofit/>
          </a:bodyPr>
          <a:lstStyle/>
          <a:p>
            <a:pPr algn="l">
              <a:defRPr sz="1350" b="1" i="0">
                <a:solidFill>
                  <a:srgbClr val="3B82F6"/>
                </a:solidFill>
                <a:latin typeface="Calibri"/>
                <a:ea typeface="Calibri"/>
                <a:cs typeface="Calibri"/>
              </a:defRPr>
            </a:pPr>
            <a:r>
              <a:rPr sz="1350" b="1" i="0">
                <a:solidFill>
                  <a:srgbClr val="3B82F6"/>
                </a:solidFill>
                <a:latin typeface="Calibri"/>
                <a:ea typeface="Calibri"/>
                <a:cs typeface="Calibri"/>
              </a:rPr>
              <a:t>Core indicator  •  System level  •  HDRL class B0</a:t>
            </a:r>
          </a:p>
        </p:txBody>
      </p:sp>
      <p:sp>
        <p:nvSpPr>
          <p:cNvPr id="6" name="">
            <a:extLst>
              <a:ext uri="{FF2B5EF4-FFF2-40B4-BE49-F238E27FC236}">
                <ns2:creationId id="{5B900214-C3CB-4B18-A2F2-7254DA88ABC5}"/>
              </a:ext>
            </a:extLst>
          </p:cNvPr>
          <p:cNvSpPr>
            <a:spLocks noGrp="1"/>
          </p:cNvSpPr>
          <p:nvPr/>
        </p:nvSpPr>
        <p:spPr>
          <a:xfrm>
            <a:off x="685800" y="2095500"/>
            <a:ext cx="10668000" cy="285750"/>
          </a:xfrm>
          <a:prstGeom prst="rect">
            <a:avLst/>
          </a:prstGeom>
          <a:noFill/>
          <a:ln w="0">
            <a:noFill/>
            <a:prstDash val="solid"/>
          </a:ln>
        </p:spPr>
        <p:txBody>
          <a:bodyPr wrap="square" lIns="0" tIns="0" rIns="0" bIns="0" anchor="t">
            <a:noAutofit/>
          </a:bodyPr>
          <a:lstStyle/>
          <a:p>
            <a:pPr algn="l">
              <a:defRPr sz="1350" b="0" i="1">
                <a:solidFill>
                  <a:srgbClr val="5F7187"/>
                </a:solidFill>
                <a:latin typeface="Calibri"/>
                <a:ea typeface="Calibri"/>
                <a:cs typeface="Calibri"/>
              </a:defRPr>
            </a:pPr>
            <a:r>
              <a:rPr sz="1350" b="0" i="1">
                <a:solidFill>
                  <a:srgbClr val="5F7187"/>
                </a:solidFill>
                <a:latin typeface="Calibri"/>
                <a:ea typeface="Calibri"/>
                <a:cs typeface="Calibri"/>
              </a:rPr>
              <a:t>The catalogue wording below is reproduced verbatim.</a:t>
            </a:r>
          </a:p>
        </p:txBody>
      </p:sp>
      <p:sp>
        <p:nvSpPr>
          <p:cNvPr id="7" name="">
            <a:extLst>
              <a:ext uri="{FF2B5EF4-FFF2-40B4-BE49-F238E27FC236}">
                <ns2:creationId id="{A6F05C76-91A9-4F2A-B5F0-64B049BDFDF0}"/>
                <adec:decorative val="1"/>
              </a:ext>
            </a:extLst>
          </p:cNvPr>
          <p:cNvSpPr>
            <a:spLocks noGrp="1"/>
          </p:cNvSpPr>
          <p:nvPr/>
        </p:nvSpPr>
        <p:spPr>
          <a:xfrm>
            <a:off x="1428750" y="2647950"/>
            <a:ext cx="8763000" cy="0"/>
          </a:xfrm>
          <a:prstGeom prst="line">
            <a:avLst/>
          </a:prstGeom>
          <a:noFill/>
          <a:ln w="57150">
            <a:solidFill>
              <a:srgbClr val="A7E6DB"/>
            </a:solidFill>
            <a:prstDash val="solid"/>
          </a:ln>
        </p:spPr>
      </p:sp>
      <p:sp>
        <p:nvSpPr>
          <p:cNvPr id="8" name="">
            <a:extLst>
              <a:ext uri="{FF2B5EF4-FFF2-40B4-BE49-F238E27FC236}">
                <ns2:creationId id="{782573A7-88CC-4F52-80D1-359C1573CC09}"/>
                <adec:decorative val="1"/>
              </a:ext>
            </a:extLst>
          </p:cNvPr>
          <p:cNvSpPr>
            <a:spLocks noGrp="1"/>
          </p:cNvSpPr>
          <p:nvPr/>
        </p:nvSpPr>
        <p:spPr>
          <a:xfrm>
            <a:off x="1219200" y="2419350"/>
            <a:ext cx="457200" cy="457200"/>
          </a:xfrm>
          <a:prstGeom prst="ellipse">
            <a:avLst/>
          </a:prstGeom>
          <a:solidFill>
            <a:srgbClr val="FFFFFF"/>
          </a:solidFill>
          <a:ln w="19050">
            <a:solidFill>
              <a:srgbClr val="3B82F6"/>
            </a:solidFill>
            <a:prstDash val="solid"/>
          </a:ln>
        </p:spPr>
      </p:sp>
      <p:sp>
        <p:nvSpPr>
          <p:cNvPr id="9" name="">
            <a:extLst>
              <a:ext uri="{FF2B5EF4-FFF2-40B4-BE49-F238E27FC236}">
                <ns2:creationId id="{EA9CA19D-A230-4E19-8DC1-DABF90658C36}"/>
              </a:ext>
            </a:extLst>
          </p:cNvPr>
          <p:cNvSpPr>
            <a:spLocks noGrp="1"/>
          </p:cNvSpPr>
          <p:nvPr/>
        </p:nvSpPr>
        <p:spPr>
          <a:xfrm>
            <a:off x="1333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3B82F6"/>
                </a:solidFill>
                <a:latin typeface="Calibri"/>
                <a:ea typeface="Calibri"/>
                <a:cs typeface="Calibri"/>
              </a:defRPr>
            </a:pPr>
            <a:r>
              <a:rPr sz="1500" b="1" i="0">
                <a:solidFill>
                  <a:srgbClr val="3B82F6"/>
                </a:solidFill>
                <a:latin typeface="Calibri"/>
                <a:ea typeface="Calibri"/>
                <a:cs typeface="Calibri"/>
              </a:rPr>
              <a:t>1</a:t>
            </a:r>
          </a:p>
        </p:txBody>
      </p:sp>
      <p:sp>
        <p:nvSpPr>
          <p:cNvPr id="10" name="">
            <a:extLst>
              <a:ext uri="{FF2B5EF4-FFF2-40B4-BE49-F238E27FC236}">
                <ns2:creationId id="{1A17616A-D8D4-48CD-AE7B-D168858B1D07}"/>
              </a:ext>
            </a:extLst>
          </p:cNvPr>
          <p:cNvSpPr>
            <a:spLocks noGrp="1"/>
          </p:cNvSpPr>
          <p:nvPr/>
        </p:nvSpPr>
        <p:spPr>
          <a:xfrm>
            <a:off x="552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Initial</a:t>
            </a:r>
          </a:p>
        </p:txBody>
      </p:sp>
      <p:sp>
        <p:nvSpPr>
          <p:cNvPr id="11" name="">
            <a:extLst>
              <a:ext uri="{FF2B5EF4-FFF2-40B4-BE49-F238E27FC236}">
                <ns2:creationId id="{811F3B52-0EDE-41B7-8019-A957DE54A4A9}"/>
              </a:ext>
            </a:extLst>
          </p:cNvPr>
          <p:cNvSpPr>
            <a:spLocks noGrp="1"/>
          </p:cNvSpPr>
          <p:nvPr/>
        </p:nvSpPr>
        <p:spPr>
          <a:xfrm>
            <a:off x="552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No assessment of coverage by demographic/socioeconomic characteristics. Representativeness unknown.</a:t>
            </a:r>
          </a:p>
        </p:txBody>
      </p:sp>
      <p:sp>
        <p:nvSpPr>
          <p:cNvPr id="12" name="">
            <a:extLst>
              <a:ext uri="{FF2B5EF4-FFF2-40B4-BE49-F238E27FC236}">
                <ns2:creationId id="{4E1CF1D8-3722-474B-AA02-7036A7C4FEC8}"/>
                <adec:decorative val="1"/>
              </a:ext>
            </a:extLst>
          </p:cNvPr>
          <p:cNvSpPr>
            <a:spLocks noGrp="1"/>
          </p:cNvSpPr>
          <p:nvPr/>
        </p:nvSpPr>
        <p:spPr>
          <a:xfrm>
            <a:off x="3409950" y="2419350"/>
            <a:ext cx="457200" cy="457200"/>
          </a:xfrm>
          <a:prstGeom prst="ellipse">
            <a:avLst/>
          </a:prstGeom>
          <a:solidFill>
            <a:srgbClr val="FFFFFF"/>
          </a:solidFill>
          <a:ln w="19050">
            <a:solidFill>
              <a:srgbClr val="3B82F6"/>
            </a:solidFill>
            <a:prstDash val="solid"/>
          </a:ln>
        </p:spPr>
      </p:sp>
      <p:sp>
        <p:nvSpPr>
          <p:cNvPr id="13" name="">
            <a:extLst>
              <a:ext uri="{FF2B5EF4-FFF2-40B4-BE49-F238E27FC236}">
                <ns2:creationId id="{ED9069E3-842B-4487-BA25-08E63DCAA7FA}"/>
              </a:ext>
            </a:extLst>
          </p:cNvPr>
          <p:cNvSpPr>
            <a:spLocks noGrp="1"/>
          </p:cNvSpPr>
          <p:nvPr/>
        </p:nvSpPr>
        <p:spPr>
          <a:xfrm>
            <a:off x="3524250" y="2533650"/>
            <a:ext cx="228600" cy="228600"/>
          </a:xfrm>
          <a:prstGeom prst="rect">
            <a:avLst/>
          </a:prstGeom>
          <a:noFill/>
          <a:ln w="0">
            <a:noFill/>
            <a:prstDash val="solid"/>
          </a:ln>
        </p:spPr>
        <p:txBody>
          <a:bodyPr wrap="square" lIns="0" tIns="0" rIns="0" bIns="0" anchor="ctr">
            <a:noAutofit/>
          </a:bodyPr>
          <a:lstStyle/>
          <a:p>
            <a:pPr algn="ctr">
              <a:defRPr sz="1500" b="1" i="0">
                <a:solidFill>
                  <a:srgbClr val="3B82F6"/>
                </a:solidFill>
                <a:latin typeface="Calibri"/>
                <a:ea typeface="Calibri"/>
                <a:cs typeface="Calibri"/>
              </a:defRPr>
            </a:pPr>
            <a:r>
              <a:rPr sz="1500" b="1" i="0">
                <a:solidFill>
                  <a:srgbClr val="3B82F6"/>
                </a:solidFill>
                <a:latin typeface="Calibri"/>
                <a:ea typeface="Calibri"/>
                <a:cs typeface="Calibri"/>
              </a:rPr>
              <a:t>2</a:t>
            </a:r>
          </a:p>
        </p:txBody>
      </p:sp>
      <p:sp>
        <p:nvSpPr>
          <p:cNvPr id="14" name="">
            <a:extLst>
              <a:ext uri="{FF2B5EF4-FFF2-40B4-BE49-F238E27FC236}">
                <ns2:creationId id="{0209B1F4-1885-4D64-B059-B79CD73DB63E}"/>
              </a:ext>
            </a:extLst>
          </p:cNvPr>
          <p:cNvSpPr>
            <a:spLocks noGrp="1"/>
          </p:cNvSpPr>
          <p:nvPr/>
        </p:nvSpPr>
        <p:spPr>
          <a:xfrm>
            <a:off x="27432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Developing</a:t>
            </a:r>
          </a:p>
        </p:txBody>
      </p:sp>
      <p:sp>
        <p:nvSpPr>
          <p:cNvPr id="15" name="">
            <a:extLst>
              <a:ext uri="{FF2B5EF4-FFF2-40B4-BE49-F238E27FC236}">
                <ns2:creationId id="{D8FCB4F1-084A-4345-8D78-DA60B92E4A20}"/>
              </a:ext>
            </a:extLst>
          </p:cNvPr>
          <p:cNvSpPr>
            <a:spLocks noGrp="1"/>
          </p:cNvSpPr>
          <p:nvPr/>
        </p:nvSpPr>
        <p:spPr>
          <a:xfrm>
            <a:off x="27432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Equity dimensions identified (deprivation, ethnicity, geography, age, sex). Baseline assessment initiated.</a:t>
            </a:r>
          </a:p>
        </p:txBody>
      </p:sp>
      <p:sp>
        <p:nvSpPr>
          <p:cNvPr id="16" name="">
            <a:extLst>
              <a:ext uri="{FF2B5EF4-FFF2-40B4-BE49-F238E27FC236}">
                <ns2:creationId id="{D9E7C511-BBC0-40A3-97AE-5E48ACB759CE}"/>
                <adec:decorative val="1"/>
              </a:ext>
            </a:extLst>
          </p:cNvPr>
          <p:cNvSpPr>
            <a:spLocks noGrp="1"/>
          </p:cNvSpPr>
          <p:nvPr/>
        </p:nvSpPr>
        <p:spPr>
          <a:xfrm>
            <a:off x="5600700" y="2419350"/>
            <a:ext cx="457200" cy="457200"/>
          </a:xfrm>
          <a:prstGeom prst="ellipse">
            <a:avLst/>
          </a:prstGeom>
          <a:solidFill>
            <a:srgbClr val="FFFFFF"/>
          </a:solidFill>
          <a:ln w="19050">
            <a:solidFill>
              <a:srgbClr val="3B82F6"/>
            </a:solidFill>
            <a:prstDash val="solid"/>
          </a:ln>
        </p:spPr>
      </p:sp>
      <p:sp>
        <p:nvSpPr>
          <p:cNvPr id="17" name="">
            <a:extLst>
              <a:ext uri="{FF2B5EF4-FFF2-40B4-BE49-F238E27FC236}">
                <ns2:creationId id="{68948100-F2C6-4468-90E5-E2232788C029}"/>
              </a:ext>
            </a:extLst>
          </p:cNvPr>
          <p:cNvSpPr>
            <a:spLocks noGrp="1"/>
          </p:cNvSpPr>
          <p:nvPr/>
        </p:nvSpPr>
        <p:spPr>
          <a:xfrm>
            <a:off x="5715000" y="2533650"/>
            <a:ext cx="228600" cy="228600"/>
          </a:xfrm>
          <a:prstGeom prst="rect">
            <a:avLst/>
          </a:prstGeom>
          <a:noFill/>
          <a:ln w="0">
            <a:noFill/>
            <a:prstDash val="solid"/>
          </a:ln>
        </p:spPr>
        <p:txBody>
          <a:bodyPr wrap="square" lIns="0" tIns="0" rIns="0" bIns="0" anchor="ctr">
            <a:noAutofit/>
          </a:bodyPr>
          <a:lstStyle/>
          <a:p>
            <a:pPr algn="ctr">
              <a:defRPr sz="1500" b="1" i="0">
                <a:solidFill>
                  <a:srgbClr val="3B82F6"/>
                </a:solidFill>
                <a:latin typeface="Calibri"/>
                <a:ea typeface="Calibri"/>
                <a:cs typeface="Calibri"/>
              </a:defRPr>
            </a:pPr>
            <a:r>
              <a:rPr sz="1500" b="1" i="0">
                <a:solidFill>
                  <a:srgbClr val="3B82F6"/>
                </a:solidFill>
                <a:latin typeface="Calibri"/>
                <a:ea typeface="Calibri"/>
                <a:cs typeface="Calibri"/>
              </a:rPr>
              <a:t>3</a:t>
            </a:r>
          </a:p>
        </p:txBody>
      </p:sp>
      <p:sp>
        <p:nvSpPr>
          <p:cNvPr id="18" name="">
            <a:extLst>
              <a:ext uri="{FF2B5EF4-FFF2-40B4-BE49-F238E27FC236}">
                <ns2:creationId id="{6DCE63C8-23BA-4DA4-BF6E-D17343D3D215}"/>
              </a:ext>
            </a:extLst>
          </p:cNvPr>
          <p:cNvSpPr>
            <a:spLocks noGrp="1"/>
          </p:cNvSpPr>
          <p:nvPr/>
        </p:nvSpPr>
        <p:spPr>
          <a:xfrm>
            <a:off x="49339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Defined</a:t>
            </a:r>
          </a:p>
        </p:txBody>
      </p:sp>
      <p:sp>
        <p:nvSpPr>
          <p:cNvPr id="19" name="">
            <a:extLst>
              <a:ext uri="{FF2B5EF4-FFF2-40B4-BE49-F238E27FC236}">
                <ns2:creationId id="{7C2FE296-3178-4BCF-AD32-83CAEB8157D9}"/>
              </a:ext>
            </a:extLst>
          </p:cNvPr>
          <p:cNvSpPr>
            <a:spLocks noGrp="1"/>
          </p:cNvSpPr>
          <p:nvPr/>
        </p:nvSpPr>
        <p:spPr>
          <a:xfrm>
            <a:off x="49339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Coverage monitored by key dimensions. Known gaps documented. Improvement actions identified but not systematic.</a:t>
            </a:r>
          </a:p>
        </p:txBody>
      </p:sp>
      <p:sp>
        <p:nvSpPr>
          <p:cNvPr id="20" name="">
            <a:extLst>
              <a:ext uri="{FF2B5EF4-FFF2-40B4-BE49-F238E27FC236}">
                <ns2:creationId id="{4E3F80E1-23F2-4B03-9080-E88CC87DE9B8}"/>
                <adec:decorative val="1"/>
              </a:ext>
            </a:extLst>
          </p:cNvPr>
          <p:cNvSpPr>
            <a:spLocks noGrp="1"/>
          </p:cNvSpPr>
          <p:nvPr/>
        </p:nvSpPr>
        <p:spPr>
          <a:xfrm>
            <a:off x="7791450" y="2419350"/>
            <a:ext cx="457200" cy="457200"/>
          </a:xfrm>
          <a:prstGeom prst="ellipse">
            <a:avLst/>
          </a:prstGeom>
          <a:solidFill>
            <a:srgbClr val="FFFFFF"/>
          </a:solidFill>
          <a:ln w="19050">
            <a:solidFill>
              <a:srgbClr val="3B82F6"/>
            </a:solidFill>
            <a:prstDash val="solid"/>
          </a:ln>
        </p:spPr>
      </p:sp>
      <p:sp>
        <p:nvSpPr>
          <p:cNvPr id="21" name="">
            <a:extLst>
              <a:ext uri="{FF2B5EF4-FFF2-40B4-BE49-F238E27FC236}">
                <ns2:creationId id="{5760FB88-84DF-4F77-B017-DA199E2D135C}"/>
              </a:ext>
            </a:extLst>
          </p:cNvPr>
          <p:cNvSpPr>
            <a:spLocks noGrp="1"/>
          </p:cNvSpPr>
          <p:nvPr/>
        </p:nvSpPr>
        <p:spPr>
          <a:xfrm>
            <a:off x="7905750" y="2533650"/>
            <a:ext cx="228600" cy="228600"/>
          </a:xfrm>
          <a:prstGeom prst="rect">
            <a:avLst/>
          </a:prstGeom>
          <a:noFill/>
          <a:ln w="0">
            <a:noFill/>
            <a:prstDash val="solid"/>
          </a:ln>
        </p:spPr>
        <p:txBody>
          <a:bodyPr wrap="square" lIns="0" tIns="0" rIns="0" bIns="0" anchor="ctr">
            <a:noAutofit/>
          </a:bodyPr>
          <a:lstStyle/>
          <a:p>
            <a:pPr algn="ctr">
              <a:defRPr sz="1500" b="1" i="0">
                <a:solidFill>
                  <a:srgbClr val="3B82F6"/>
                </a:solidFill>
                <a:latin typeface="Calibri"/>
                <a:ea typeface="Calibri"/>
                <a:cs typeface="Calibri"/>
              </a:defRPr>
            </a:pPr>
            <a:r>
              <a:rPr sz="1500" b="1" i="0">
                <a:solidFill>
                  <a:srgbClr val="3B82F6"/>
                </a:solidFill>
                <a:latin typeface="Calibri"/>
                <a:ea typeface="Calibri"/>
                <a:cs typeface="Calibri"/>
              </a:rPr>
              <a:t>4</a:t>
            </a:r>
          </a:p>
        </p:txBody>
      </p:sp>
      <p:sp>
        <p:nvSpPr>
          <p:cNvPr id="22" name="">
            <a:extLst>
              <a:ext uri="{FF2B5EF4-FFF2-40B4-BE49-F238E27FC236}">
                <ns2:creationId id="{9DCBC5E4-1BA5-49F9-8B91-CCA40F5D249E}"/>
              </a:ext>
            </a:extLst>
          </p:cNvPr>
          <p:cNvSpPr>
            <a:spLocks noGrp="1"/>
          </p:cNvSpPr>
          <p:nvPr/>
        </p:nvSpPr>
        <p:spPr>
          <a:xfrm>
            <a:off x="71247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Managed</a:t>
            </a:r>
          </a:p>
        </p:txBody>
      </p:sp>
      <p:sp>
        <p:nvSpPr>
          <p:cNvPr id="23" name="">
            <a:extLst>
              <a:ext uri="{FF2B5EF4-FFF2-40B4-BE49-F238E27FC236}">
                <ns2:creationId id="{5A3D9CF8-5AAF-4EBE-B963-D7F604CBDB67}"/>
              </a:ext>
            </a:extLst>
          </p:cNvPr>
          <p:cNvSpPr>
            <a:spLocks noGrp="1"/>
          </p:cNvSpPr>
          <p:nvPr/>
        </p:nvSpPr>
        <p:spPr>
          <a:xfrm>
            <a:off x="71247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Routine monitoring by deprivation, ethnicity, geography, protected characteristics. Annual equity reporting. Active programmes to address gaps.</a:t>
            </a:r>
          </a:p>
        </p:txBody>
      </p:sp>
      <p:sp>
        <p:nvSpPr>
          <p:cNvPr id="24" name="">
            <a:extLst>
              <a:ext uri="{FF2B5EF4-FFF2-40B4-BE49-F238E27FC236}">
                <ns2:creationId id="{E7A38F9F-B8B9-4F3A-9DEF-9EADBB80EAFE}"/>
                <adec:decorative val="1"/>
              </a:ext>
            </a:extLst>
          </p:cNvPr>
          <p:cNvSpPr>
            <a:spLocks noGrp="1"/>
          </p:cNvSpPr>
          <p:nvPr/>
        </p:nvSpPr>
        <p:spPr>
          <a:xfrm>
            <a:off x="9982200" y="2419350"/>
            <a:ext cx="457200" cy="457200"/>
          </a:xfrm>
          <a:prstGeom prst="ellipse">
            <a:avLst/>
          </a:prstGeom>
          <a:solidFill>
            <a:srgbClr val="3B82F6"/>
          </a:solidFill>
          <a:ln w="19050">
            <a:solidFill>
              <a:srgbClr val="3B82F6"/>
            </a:solidFill>
            <a:prstDash val="solid"/>
          </a:ln>
        </p:spPr>
      </p:sp>
      <p:sp>
        <p:nvSpPr>
          <p:cNvPr id="25" name="">
            <a:extLst>
              <a:ext uri="{FF2B5EF4-FFF2-40B4-BE49-F238E27FC236}">
                <ns2:creationId id="{54D3FD23-6E8F-4336-8449-E2CAD04CAEFC}"/>
              </a:ext>
            </a:extLst>
          </p:cNvPr>
          <p:cNvSpPr>
            <a:spLocks noGrp="1"/>
          </p:cNvSpPr>
          <p:nvPr/>
        </p:nvSpPr>
        <p:spPr>
          <a:xfrm>
            <a:off x="10096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FFFFFF"/>
                </a:solidFill>
                <a:latin typeface="Calibri"/>
                <a:ea typeface="Calibri"/>
                <a:cs typeface="Calibri"/>
              </a:defRPr>
            </a:pPr>
            <a:r>
              <a:rPr sz="1500" b="1" i="0">
                <a:solidFill>
                  <a:srgbClr val="FFFFFF"/>
                </a:solidFill>
                <a:latin typeface="Calibri"/>
                <a:ea typeface="Calibri"/>
                <a:cs typeface="Calibri"/>
              </a:rPr>
              <a:t>5</a:t>
            </a:r>
          </a:p>
        </p:txBody>
      </p:sp>
      <p:sp>
        <p:nvSpPr>
          <p:cNvPr id="26" name="">
            <a:extLst>
              <a:ext uri="{FF2B5EF4-FFF2-40B4-BE49-F238E27FC236}">
                <ns2:creationId id="{01601981-1D55-469E-AFC4-4C30A8C6D8C6}"/>
              </a:ext>
            </a:extLst>
          </p:cNvPr>
          <p:cNvSpPr>
            <a:spLocks noGrp="1"/>
          </p:cNvSpPr>
          <p:nvPr/>
        </p:nvSpPr>
        <p:spPr>
          <a:xfrm>
            <a:off x="9315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Optimising</a:t>
            </a:r>
          </a:p>
        </p:txBody>
      </p:sp>
      <p:sp>
        <p:nvSpPr>
          <p:cNvPr id="27" name="">
            <a:extLst>
              <a:ext uri="{FF2B5EF4-FFF2-40B4-BE49-F238E27FC236}">
                <ns2:creationId id="{7E05F5AB-020D-4F9C-B5CB-BE93995DB6DF}"/>
              </a:ext>
            </a:extLst>
          </p:cNvPr>
          <p:cNvSpPr>
            <a:spLocks noGrp="1"/>
          </p:cNvSpPr>
          <p:nvPr/>
        </p:nvSpPr>
        <p:spPr>
          <a:xfrm>
            <a:off x="9315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Comprehensive equity framework with published reports. Demonstrated improvement. Equity embedded in acquisition priorities. Contributing to national guidance.</a:t>
            </a:r>
          </a:p>
        </p:txBody>
      </p:sp>
      <p:sp>
        <p:nvSpPr>
          <p:cNvPr id="28" name="">
            <a:extLst>
              <a:ext uri="{FF2B5EF4-FFF2-40B4-BE49-F238E27FC236}">
                <ns2:creationId id="{401E1C09-2ABB-4C9D-8D54-D03EDA24949C}"/>
                <adec:decorative val="1"/>
              </a:ext>
            </a:extLst>
          </p:cNvPr>
          <p:cNvSpPr>
            <a:spLocks noGrp="1"/>
          </p:cNvSpPr>
          <p:nvPr/>
        </p:nvSpPr>
        <p:spPr>
          <a:xfrm>
            <a:off x="685800" y="5105400"/>
            <a:ext cx="10820400" cy="1047750"/>
          </a:xfrm>
          <a:prstGeom prst="roundRect">
            <a:avLst>
              <a:gd name="adj" fmla="val 7273"/>
            </a:avLst>
          </a:prstGeom>
          <a:solidFill>
            <a:srgbClr val="FFFFFF"/>
          </a:solidFill>
          <a:ln w="9525">
            <a:solidFill>
              <a:srgbClr val="D5E3E3"/>
            </a:solidFill>
            <a:prstDash val="solid"/>
          </a:ln>
        </p:spPr>
      </p:sp>
      <p:sp>
        <p:nvSpPr>
          <p:cNvPr id="29" name="">
            <a:extLst>
              <a:ext uri="{FF2B5EF4-FFF2-40B4-BE49-F238E27FC236}">
                <ns2:creationId id="{7ACDCE8E-F884-461D-A515-D4F8E6260921}"/>
              </a:ext>
            </a:extLst>
          </p:cNvPr>
          <p:cNvSpPr>
            <a:spLocks noGrp="1"/>
          </p:cNvSpPr>
          <p:nvPr/>
        </p:nvSpPr>
        <p:spPr>
          <a:xfrm>
            <a:off x="895350" y="5200650"/>
            <a:ext cx="6858000" cy="266700"/>
          </a:xfrm>
          <a:prstGeom prst="rect">
            <a:avLst/>
          </a:prstGeom>
          <a:noFill/>
          <a:ln w="0">
            <a:noFill/>
            <a:prstDash val="solid"/>
          </a:ln>
        </p:spPr>
        <p:txBody>
          <a:bodyPr wrap="square" lIns="0" tIns="0" rIns="0" bIns="0" anchor="t">
            <a:noAutofit/>
          </a:bodyPr>
          <a:lstStyle/>
          <a:p>
            <a:pPr algn="l">
              <a:defRPr sz="1575" b="1" i="0">
                <a:solidFill>
                  <a:srgbClr val="115E59"/>
                </a:solidFill>
                <a:latin typeface="Calibri"/>
                <a:ea typeface="Calibri"/>
                <a:cs typeface="Calibri"/>
              </a:defRPr>
            </a:pPr>
            <a:r>
              <a:rPr sz="1575" b="1" i="0">
                <a:solidFill>
                  <a:srgbClr val="115E59"/>
                </a:solidFill>
                <a:latin typeface="Calibri"/>
                <a:ea typeface="Calibri"/>
                <a:cs typeface="Calibri"/>
              </a:rPr>
              <a:t>Minimum evidence for a Level 4 judgement</a:t>
            </a:r>
          </a:p>
        </p:txBody>
      </p:sp>
      <p:sp>
        <p:nvSpPr>
          <p:cNvPr id="30" name="">
            <a:extLst>
              <a:ext uri="{FF2B5EF4-FFF2-40B4-BE49-F238E27FC236}">
                <ns2:creationId id="{A7B73461-9718-4C47-9725-0101EB4D71E8}"/>
                <adec:decorative val="1"/>
              </a:ext>
            </a:extLst>
          </p:cNvPr>
          <p:cNvSpPr>
            <a:spLocks noGrp="1"/>
          </p:cNvSpPr>
          <p:nvPr/>
        </p:nvSpPr>
        <p:spPr>
          <a:xfrm>
            <a:off x="895350" y="5581650"/>
            <a:ext cx="85725" cy="85725"/>
          </a:xfrm>
          <a:prstGeom prst="ellipse">
            <a:avLst/>
          </a:prstGeom>
          <a:solidFill>
            <a:srgbClr val="3B82F6"/>
          </a:solidFill>
          <a:ln w="0">
            <a:noFill/>
            <a:prstDash val="solid"/>
          </a:ln>
        </p:spPr>
      </p:sp>
      <p:sp>
        <p:nvSpPr>
          <p:cNvPr id="31" name="">
            <a:extLst>
              <a:ext uri="{FF2B5EF4-FFF2-40B4-BE49-F238E27FC236}">
                <ns2:creationId id="{F1D4C5BA-3539-4EAD-90C6-1A699630E9A0}"/>
              </a:ext>
            </a:extLst>
          </p:cNvPr>
          <p:cNvSpPr>
            <a:spLocks noGrp="1"/>
          </p:cNvSpPr>
          <p:nvPr/>
        </p:nvSpPr>
        <p:spPr>
          <a:xfrm>
            <a:off x="10858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Equity monitoring report with agreed dimensions (deprivation, ethnicity, geography, protected characteristics)</a:t>
            </a:r>
          </a:p>
        </p:txBody>
      </p:sp>
      <p:sp>
        <p:nvSpPr>
          <p:cNvPr id="32" name="">
            <a:extLst>
              <a:ext uri="{FF2B5EF4-FFF2-40B4-BE49-F238E27FC236}">
                <ns2:creationId id="{387BBD17-FE1D-4383-BE03-342C2A41AD35}"/>
                <adec:decorative val="1"/>
              </a:ext>
            </a:extLst>
          </p:cNvPr>
          <p:cNvSpPr>
            <a:spLocks noGrp="1"/>
          </p:cNvSpPr>
          <p:nvPr/>
        </p:nvSpPr>
        <p:spPr>
          <a:xfrm>
            <a:off x="4438650" y="5581650"/>
            <a:ext cx="85725" cy="85725"/>
          </a:xfrm>
          <a:prstGeom prst="ellipse">
            <a:avLst/>
          </a:prstGeom>
          <a:solidFill>
            <a:srgbClr val="3B82F6"/>
          </a:solidFill>
          <a:ln w="0">
            <a:noFill/>
            <a:prstDash val="solid"/>
          </a:ln>
        </p:spPr>
      </p:sp>
      <p:sp>
        <p:nvSpPr>
          <p:cNvPr id="33" name="">
            <a:extLst>
              <a:ext uri="{FF2B5EF4-FFF2-40B4-BE49-F238E27FC236}">
                <ns2:creationId id="{708EBF4D-A4DC-48ED-BB16-946D2969C44B}"/>
              </a:ext>
            </a:extLst>
          </p:cNvPr>
          <p:cNvSpPr>
            <a:spLocks noGrp="1"/>
          </p:cNvSpPr>
          <p:nvPr/>
        </p:nvSpPr>
        <p:spPr>
          <a:xfrm>
            <a:off x="46291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Documented gap register + prioritised improvement actions</a:t>
            </a:r>
          </a:p>
        </p:txBody>
      </p:sp>
      <p:sp>
        <p:nvSpPr>
          <p:cNvPr id="34" name="">
            <a:extLst>
              <a:ext uri="{FF2B5EF4-FFF2-40B4-BE49-F238E27FC236}">
                <ns2:creationId id="{09570EBC-6A6A-4F5E-802D-1CBD2275F2FB}"/>
                <adec:decorative val="1"/>
              </a:ext>
            </a:extLst>
          </p:cNvPr>
          <p:cNvSpPr>
            <a:spLocks noGrp="1"/>
          </p:cNvSpPr>
          <p:nvPr/>
        </p:nvSpPr>
        <p:spPr>
          <a:xfrm>
            <a:off x="7981950" y="5581650"/>
            <a:ext cx="85725" cy="85725"/>
          </a:xfrm>
          <a:prstGeom prst="ellipse">
            <a:avLst/>
          </a:prstGeom>
          <a:solidFill>
            <a:srgbClr val="3B82F6"/>
          </a:solidFill>
          <a:ln w="0">
            <a:noFill/>
            <a:prstDash val="solid"/>
          </a:ln>
        </p:spPr>
      </p:sp>
      <p:sp>
        <p:nvSpPr>
          <p:cNvPr id="35" name="">
            <a:extLst>
              <a:ext uri="{FF2B5EF4-FFF2-40B4-BE49-F238E27FC236}">
                <ns2:creationId id="{F49FB5ED-B457-45F4-AB1B-43541746F4C4}"/>
              </a:ext>
            </a:extLst>
          </p:cNvPr>
          <p:cNvSpPr>
            <a:spLocks noGrp="1"/>
          </p:cNvSpPr>
          <p:nvPr/>
        </p:nvSpPr>
        <p:spPr>
          <a:xfrm>
            <a:off x="81724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Published (or internally approved) annual equity report for data coverage/quality</a:t>
            </a:r>
          </a:p>
        </p:txBody>
      </p:sp>
      <p:sp>
        <p:nvSpPr>
          <p:cNvPr id="36" name="">
            <a:extLst>
              <a:ext uri="{FF2B5EF4-FFF2-40B4-BE49-F238E27FC236}">
                <ns2:creationId id="{67C42BF8-D4F7-4A2D-856B-1DE017C3F9C2}"/>
              </a:ext>
            </a:extLst>
          </p:cNvPr>
          <p:cNvSpPr>
            <a:spLocks noGrp="1"/>
          </p:cNvSpPr>
          <p:nvPr/>
        </p:nvSpPr>
        <p:spPr>
          <a:xfrm>
            <a:off x="762000" y="6153150"/>
            <a:ext cx="10668000" cy="171450"/>
          </a:xfrm>
          <a:prstGeom prst="rect">
            <a:avLst/>
          </a:prstGeom>
          <a:noFill/>
          <a:ln w="0">
            <a:noFill/>
            <a:prstDash val="solid"/>
          </a:ln>
        </p:spPr>
        <p:txBody>
          <a:bodyPr wrap="square" lIns="0" tIns="0" rIns="0" bIns="0" anchor="t">
            <a:noAutofit/>
          </a:bodyPr>
          <a:lstStyle/>
          <a:p>
            <a:pPr algn="ctr">
              <a:defRPr sz="900" b="0" i="1">
                <a:solidFill>
                  <a:srgbClr val="5F7187"/>
                </a:solidFill>
                <a:latin typeface="Calibri"/>
                <a:ea typeface="Calibri"/>
                <a:cs typeface="Calibri"/>
              </a:defRPr>
            </a:pPr>
            <a:r>
              <a:rPr sz="900" b="0" i="1">
                <a:solidFill>
                  <a:srgbClr val="5F7187"/>
                </a:solidFill>
                <a:latin typeface="Calibri"/>
                <a:ea typeface="Calibri"/>
                <a:cs typeface="Calibri"/>
              </a:rPr>
              <a:t>Catalogue v1.0.2  •  Source a6d0671c3297  •  Verbatim descriptors and evidence  •  HDRL classifications are not official programme requirements.</a:t>
            </a:r>
          </a:p>
        </p:txBody>
      </p:sp>
      <p:sp>
        <p:nvSpPr>
          <p:cNvPr id="37" name="">
            <a:extLst>
              <a:ext uri="{FF2B5EF4-FFF2-40B4-BE49-F238E27FC236}">
                <ns2:creationId id="{ABA314F2-AC15-4CA7-90AD-5F0E67B54DDC}"/>
                <adec:decorative val="1"/>
              </a:ext>
            </a:extLst>
          </p:cNvPr>
          <p:cNvSpPr>
            <a:spLocks noGrp="1"/>
          </p:cNvSpPr>
          <p:nvPr/>
        </p:nvSpPr>
        <p:spPr>
          <a:xfrm>
            <a:off x="552450" y="6419850"/>
            <a:ext cx="11087100" cy="0"/>
          </a:xfrm>
          <a:prstGeom prst="line">
            <a:avLst/>
          </a:prstGeom>
          <a:noFill/>
          <a:ln w="9525">
            <a:solidFill>
              <a:srgbClr val="D5E3E3"/>
            </a:solidFill>
            <a:prstDash val="solid"/>
          </a:ln>
        </p:spPr>
      </p:sp>
      <p:sp>
        <p:nvSpPr>
          <p:cNvPr id="38" name="">
            <a:extLst>
              <a:ext uri="{FF2B5EF4-FFF2-40B4-BE49-F238E27FC236}">
                <ns2:creationId id="{A80AF64D-DFF8-4170-B410-E135325C3417}"/>
              </a:ext>
            </a:extLst>
          </p:cNvPr>
          <p:cNvSpPr>
            <a:spLocks noGrp="1"/>
          </p:cNvSpPr>
          <p:nvPr/>
        </p:nvSpPr>
        <p:spPr>
          <a:xfrm>
            <a:off x="552450" y="6496050"/>
            <a:ext cx="2952750" cy="190500"/>
          </a:xfrm>
          <a:prstGeom prst="rect">
            <a:avLst/>
          </a:prstGeom>
          <a:noFill/>
          <a:ln w="0">
            <a:noFill/>
            <a:prstDash val="solid"/>
          </a:ln>
        </p:spPr>
        <p:txBody>
          <a:bodyPr wrap="square" lIns="0" tIns="0" rIns="0" bIns="0" anchor="ctr">
            <a:noAutofit/>
          </a:bodyPr>
          <a:lstStyle/>
          <a:p>
            <a:pPr algn="l">
              <a:defRPr sz="900" b="0" i="0">
                <a:solidFill>
                  <a:srgbClr val="5F7187"/>
                </a:solidFill>
                <a:latin typeface="Calibri"/>
                <a:ea typeface="Calibri"/>
                <a:cs typeface="Calibri"/>
              </a:defRPr>
            </a:pPr>
            <a:r>
              <a:rPr sz="900" b="0" i="0">
                <a:solidFill>
                  <a:srgbClr val="5F7187"/>
                </a:solidFill>
                <a:latin typeface="Calibri"/>
                <a:ea typeface="Calibri"/>
                <a:cs typeface="Calibri"/>
              </a:rPr>
              <a:t>HDRL v1.0.1  •  Kit v1.1.0  •  30 Jul 2026</a:t>
            </a:r>
          </a:p>
        </p:txBody>
      </p:sp>
      <p:sp>
        <p:nvSpPr>
          <p:cNvPr id="39" name="">
            <a:extLst>
              <a:ext uri="{FF2B5EF4-FFF2-40B4-BE49-F238E27FC236}">
                <ns2:creationId id="{B82AF5C9-0D2C-4496-AB07-2449B6FDAB67}"/>
              </a:ext>
            </a:extLst>
          </p:cNvPr>
          <p:cNvSpPr>
            <a:spLocks noGrp="1"/>
          </p:cNvSpPr>
          <p:nvPr/>
        </p:nvSpPr>
        <p:spPr>
          <a:xfrm>
            <a:off x="3524250" y="6496050"/>
            <a:ext cx="6096000" cy="190500"/>
          </a:xfrm>
          <a:prstGeom prst="rect">
            <a:avLst/>
          </a:prstGeom>
          <a:noFill/>
          <a:ln w="0">
            <a:noFill/>
            <a:prstDash val="solid"/>
          </a:ln>
        </p:spPr>
        <p:txBody>
          <a:bodyPr wrap="square" lIns="0" tIns="0" rIns="0" bIns="0" anchor="ctr">
            <a:noAutofit/>
          </a:bodyPr>
          <a:lstStyle/>
          <a:p>
            <a:pPr algn="ctr">
              <a:defRPr sz="825" b="0" i="0">
                <a:solidFill>
                  <a:srgbClr val="5F7187"/>
                </a:solidFill>
                <a:latin typeface="Calibri"/>
                <a:ea typeface="Calibri"/>
                <a:cs typeface="Calibri"/>
              </a:defRPr>
            </a:pPr>
            <a:r>
              <a:rPr sz="825" b="0" i="0">
                <a:solidFill>
                  <a:srgbClr val="5F7187"/>
                </a:solidFill>
                <a:latin typeface="Calibri"/>
                <a:ea typeface="Calibri"/>
                <a:cs typeface="Calibri"/>
              </a:rPr>
              <a:t>RDS: commissioner &amp; IP owner  •  OPL Advisory: originator &amp; developer  •  </a:t>
            </a:r>
            <a:r>
              <a:rPr sz="825" b="0" i="0">
                <a:solidFill>
                  <a:srgbClr val="5F7187"/>
                </a:solidFill>
                <a:latin typeface="Calibri"/>
                <a:ea typeface="Calibri"/>
                <a:cs typeface="Calibri"/>
                <a:hlinkClick r:id="R93c96ebc08844a58" tooltip="Read the Creative Commons Attribution 4.0 licence"/>
              </a:rPr>
              <a:t>CC BY 4.0</a:t>
            </a:r>
          </a:p>
        </p:txBody>
      </p:sp>
      <p:sp>
        <p:nvSpPr>
          <p:cNvPr id="40" name="">
            <a:extLst>
              <a:ext uri="{FF2B5EF4-FFF2-40B4-BE49-F238E27FC236}">
                <ns2:creationId id="{B94C654E-9BCE-4F0D-8A9E-6B4D6E8760E0}"/>
              </a:ext>
            </a:extLst>
          </p:cNvPr>
          <p:cNvSpPr>
            <a:spLocks noGrp="1"/>
          </p:cNvSpPr>
          <p:nvPr/>
        </p:nvSpPr>
        <p:spPr>
          <a:xfrm>
            <a:off x="9048750" y="6496050"/>
            <a:ext cx="2590800" cy="190500"/>
          </a:xfrm>
          <a:prstGeom prst="rect">
            <a:avLst/>
          </a:prstGeom>
          <a:noFill/>
          <a:ln w="0">
            <a:noFill/>
            <a:prstDash val="solid"/>
          </a:ln>
        </p:spPr>
        <p:txBody>
          <a:bodyPr wrap="square" lIns="0" tIns="0" rIns="0" bIns="0" anchor="ctr">
            <a:noAutofit/>
          </a:bodyPr>
          <a:lstStyle/>
          <a:p>
            <a:pPr algn="r">
              <a:defRPr sz="900" b="0" i="0">
                <a:solidFill>
                  <a:srgbClr val="5F7187"/>
                </a:solidFill>
                <a:latin typeface="Calibri"/>
                <a:ea typeface="Calibri"/>
                <a:cs typeface="Calibri"/>
              </a:defRPr>
            </a:pPr>
            <a:r>
              <a:rPr sz="900" b="0" i="0">
                <a:solidFill>
                  <a:srgbClr val="5F7187"/>
                </a:solidFill>
                <a:latin typeface="Calibri"/>
                <a:ea typeface="Calibri"/>
                <a:cs typeface="Calibri"/>
                <a:hlinkClick r:id="R4f23bb8d96154f68" tooltip="Open the HDRL Framework website"/>
              </a:rPr>
              <a:t>hdrlframework.org</a:t>
            </a:r>
            <a:r>
              <a:rPr sz="900" b="0" i="0">
                <a:solidFill>
                  <a:srgbClr val="5F7187"/>
                </a:solidFill>
                <a:latin typeface="Calibri"/>
                <a:ea typeface="Calibri"/>
                <a:cs typeface="Calibri"/>
              </a:rPr>
              <a:t>  •  24</a:t>
            </a:r>
          </a:p>
        </p:txBody>
      </p:sp>
    </p:spTree>
    <p:extLst>
      <p:ext uri="{BB962C8B-B14F-4D97-AF65-F5344CB8AC3E}">
        <ns5:creationId val="1107713796"/>
      </p:ext>
    </p:extLst>
  </p:cSld>
</p:sld>
</file>

<file path=ppt/slides/slide25.xml><?xml version="1.0" encoding="utf-8"?>
<p:sld xmlns:a="http://schemas.openxmlformats.org/drawingml/2006/main" xmlns:adec="http://schemas.microsoft.com/office/drawing/2017/decorative" xmlns:ns2="http://schemas.microsoft.com/office/drawing/2014/main" xmlns:ns5="http://schemas.microsoft.com/office/powerpoint/2010/main" xmlns:p="http://schemas.openxmlformats.org/presentationml/2006/main" xmlns:r="http://schemas.openxmlformats.org/officeDocument/2006/relationships">
  <p:cSld>
    <p:bg>
      <p:bgPr>
        <a:solidFill>
          <a:srgbClr val="F5F8FA"/>
        </a:solidFill>
      </p:bgPr>
    </p:bg>
    <p:spTree>
      <p:nvGrpSpPr>
        <p:cNvPr id="1" name=""/>
        <p:cNvGrpSpPr/>
        <p:nvPr/>
      </p:nvGrpSpPr>
      <p:grpSpPr>
        <a:xfrm/>
      </p:grpSpPr>
      <p:sp>
        <p:nvSpPr>
          <p:cNvPr id="41" name="hdrl-mini-mark">
            <a:extLst>
              <a:ext uri="{FF2B5EF4-FFF2-40B4-BE49-F238E27FC236}">
                <ns2:creationId id="{6A42AB1D-2E12-4829-AC3F-E69C84A76D07}"/>
                <adec:decorative val="1"/>
              </a:ext>
            </a:extLst>
          </p:cNvPr>
          <p:cNvSpPr>
            <a:spLocks noGrp="1"/>
          </p:cNvSpPr>
          <p:nvPr/>
        </p:nvSpPr>
        <p:spPr>
          <a:xfrm>
            <a:off x="552450" y="361950"/>
            <a:ext cx="514350" cy="514350"/>
          </a:xfrm>
          <a:prstGeom prst="octagon">
            <a:avLst/>
          </a:prstGeom>
          <a:solidFill>
            <a:srgbClr val="0F766E"/>
          </a:solidFill>
          <a:ln w="0">
            <a:noFill/>
            <a:prstDash val="solid"/>
          </a:ln>
        </p:spPr>
      </p:sp>
      <p:sp>
        <p:nvSpPr>
          <p:cNvPr id="2" name="hdrl-mini-text">
            <a:extLst>
              <a:ext uri="{FF2B5EF4-FFF2-40B4-BE49-F238E27FC236}">
                <ns2:creationId id="{0DD51557-AC67-49AC-89E5-A82C0D7CC61B}"/>
                <adec:decorative val="1"/>
              </a:ext>
            </a:extLst>
          </p:cNvPr>
          <p:cNvSpPr>
            <a:spLocks noGrp="1"/>
          </p:cNvSpPr>
          <p:nvPr/>
        </p:nvSpPr>
        <p:spPr>
          <a:xfrm>
            <a:off x="581025" y="504825"/>
            <a:ext cx="476250" cy="209550"/>
          </a:xfrm>
          <a:prstGeom prst="rect">
            <a:avLst/>
          </a:prstGeom>
          <a:noFill/>
          <a:ln w="0">
            <a:noFill/>
            <a:prstDash val="solid"/>
          </a:ln>
        </p:spPr>
        <p:txBody>
          <a:bodyPr wrap="square" lIns="0" tIns="0" rIns="0" bIns="0" anchor="ctr">
            <a:noAutofit/>
          </a:bodyPr>
          <a:lstStyle/>
          <a:p>
            <a:pPr algn="ctr">
              <a:defRPr sz="750" b="1" i="0">
                <a:solidFill>
                  <a:srgbClr val="FFFFFF"/>
                </a:solidFill>
                <a:latin typeface="Calibri"/>
                <a:ea typeface="Calibri"/>
                <a:cs typeface="Calibri"/>
              </a:defRPr>
            </a:pPr>
            <a:r>
              <a:rPr sz="750" b="1" i="0">
                <a:solidFill>
                  <a:srgbClr val="FFFFFF"/>
                </a:solidFill>
                <a:latin typeface="Calibri"/>
                <a:ea typeface="Calibri"/>
                <a:cs typeface="Calibri"/>
              </a:rPr>
              <a:t>HDRL</a:t>
            </a:r>
          </a:p>
        </p:txBody>
      </p:sp>
      <p:sp>
        <p:nvSpPr>
          <p:cNvPr id="3" name="brand-label">
            <a:extLst>
              <a:ext uri="{FF2B5EF4-FFF2-40B4-BE49-F238E27FC236}">
                <ns2:creationId id="{D3ADF33A-BE52-4332-ACEF-F9B90C441D55}"/>
                <adec:decorative val="1"/>
              </a:ext>
            </a:extLst>
          </p:cNvPr>
          <p:cNvSpPr>
            <a:spLocks noGrp="1"/>
          </p:cNvSpPr>
          <p:nvPr/>
        </p:nvSpPr>
        <p:spPr>
          <a:xfrm>
            <a:off x="1257300" y="495300"/>
            <a:ext cx="4572000" cy="190500"/>
          </a:xfrm>
          <a:prstGeom prst="rect">
            <a:avLst/>
          </a:prstGeom>
          <a:noFill/>
          <a:ln w="0">
            <a:noFill/>
            <a:prstDash val="solid"/>
          </a:ln>
        </p:spPr>
        <p:txBody>
          <a:bodyPr wrap="square" lIns="0" tIns="0" rIns="0" bIns="0" anchor="ctr">
            <a:noAutofit/>
          </a:bodyPr>
          <a:lstStyle/>
          <a:p>
            <a:pPr algn="l">
              <a:defRPr sz="1200" b="1" i="0">
                <a:solidFill>
                  <a:srgbClr val="0F766E"/>
                </a:solidFill>
                <a:latin typeface="Calibri"/>
                <a:ea typeface="Calibri"/>
                <a:cs typeface="Calibri"/>
              </a:defRPr>
            </a:pPr>
            <a:r>
              <a:rPr sz="1200" b="1" i="0">
                <a:solidFill>
                  <a:srgbClr val="0F766E"/>
                </a:solidFill>
                <a:latin typeface="Calibri"/>
                <a:ea typeface="Calibri"/>
                <a:cs typeface="Calibri"/>
              </a:rPr>
              <a:t>DOMAIN A • INDICATOR DETAIL</a:t>
            </a:r>
          </a:p>
        </p:txBody>
      </p:sp>
      <p:sp>
        <p:nvSpPr>
          <p:cNvPr id="4" name="slide-title" title="A.2.1 · Patient Identifier Infrastructure" descr="Slide title: A.2.1 · Patient Identifier Infrastructure">
            <a:extLst>
              <a:ext uri="{FF2B5EF4-FFF2-40B4-BE49-F238E27FC236}">
                <ns2:creationId id="{6EC78201-8BAA-4F23-972F-BB87030E75C0}"/>
              </a:ext>
            </a:extLst>
          </p:cNvPr>
          <p:cNvSpPr>
            <a:spLocks noGrp="1"/>
          </p:cNvSpPr>
          <p:nvPr>
            <p:ph type="title"/>
          </p:nvPr>
        </p:nvSpPr>
        <p:spPr>
          <a:xfrm>
            <a:off x="666750" y="1104900"/>
            <a:ext cx="10858500" cy="628650"/>
          </a:xfrm>
          <a:prstGeom prst="rect">
            <a:avLst/>
          </a:prstGeom>
          <a:noFill/>
          <a:ln w="0">
            <a:noFill/>
            <a:prstDash val="solid"/>
          </a:ln>
        </p:spPr>
        <p:txBody>
          <a:bodyPr wrap="square" lIns="0" tIns="0" rIns="0" bIns="0" anchor="t">
            <a:noAutofit/>
          </a:bodyPr>
          <a:lstStyle/>
          <a:p>
            <a:pPr algn="l">
              <a:defRPr sz="3150" b="1" i="0">
                <a:solidFill>
                  <a:srgbClr val="162B45"/>
                </a:solidFill>
                <a:latin typeface="Calibri"/>
                <a:ea typeface="Calibri"/>
                <a:cs typeface="Calibri"/>
              </a:defRPr>
            </a:pPr>
            <a:r>
              <a:rPr sz="3150" b="1" i="0">
                <a:solidFill>
                  <a:srgbClr val="162B45"/>
                </a:solidFill>
                <a:latin typeface="Calibri"/>
                <a:ea typeface="Calibri"/>
                <a:cs typeface="Calibri"/>
              </a:rPr>
              <a:t>A.2.1 · Patient Identifier Infrastructure</a:t>
            </a:r>
          </a:p>
        </p:txBody>
      </p:sp>
      <p:sp>
        <p:nvSpPr>
          <p:cNvPr id="5" name="">
            <a:extLst>
              <a:ext uri="{FF2B5EF4-FFF2-40B4-BE49-F238E27FC236}">
                <ns2:creationId id="{A0751BA3-E951-4F33-B900-6D9E2EF210DC}"/>
              </a:ext>
            </a:extLst>
          </p:cNvPr>
          <p:cNvSpPr>
            <a:spLocks noGrp="1"/>
          </p:cNvSpPr>
          <p:nvPr/>
        </p:nvSpPr>
        <p:spPr>
          <a:xfrm>
            <a:off x="685800" y="1771650"/>
            <a:ext cx="10668000" cy="266700"/>
          </a:xfrm>
          <a:prstGeom prst="rect">
            <a:avLst/>
          </a:prstGeom>
          <a:noFill/>
          <a:ln w="0">
            <a:noFill/>
            <a:prstDash val="solid"/>
          </a:ln>
        </p:spPr>
        <p:txBody>
          <a:bodyPr wrap="square" lIns="0" tIns="0" rIns="0" bIns="0" anchor="t">
            <a:noAutofit/>
          </a:bodyPr>
          <a:lstStyle/>
          <a:p>
            <a:pPr algn="l">
              <a:defRPr sz="1350" b="1" i="0">
                <a:solidFill>
                  <a:srgbClr val="3B82F6"/>
                </a:solidFill>
                <a:latin typeface="Calibri"/>
                <a:ea typeface="Calibri"/>
                <a:cs typeface="Calibri"/>
              </a:defRPr>
            </a:pPr>
            <a:r>
              <a:rPr sz="1350" b="1" i="0">
                <a:solidFill>
                  <a:srgbClr val="3B82F6"/>
                </a:solidFill>
                <a:latin typeface="Calibri"/>
                <a:ea typeface="Calibri"/>
                <a:cs typeface="Calibri"/>
              </a:rPr>
              <a:t>Core indicator  •  System level  •  HDRL class B0</a:t>
            </a:r>
          </a:p>
        </p:txBody>
      </p:sp>
      <p:sp>
        <p:nvSpPr>
          <p:cNvPr id="6" name="">
            <a:extLst>
              <a:ext uri="{FF2B5EF4-FFF2-40B4-BE49-F238E27FC236}">
                <ns2:creationId id="{C531C712-359B-4719-95DF-4A028279EA4E}"/>
              </a:ext>
            </a:extLst>
          </p:cNvPr>
          <p:cNvSpPr>
            <a:spLocks noGrp="1"/>
          </p:cNvSpPr>
          <p:nvPr/>
        </p:nvSpPr>
        <p:spPr>
          <a:xfrm>
            <a:off x="685800" y="2095500"/>
            <a:ext cx="10668000" cy="285750"/>
          </a:xfrm>
          <a:prstGeom prst="rect">
            <a:avLst/>
          </a:prstGeom>
          <a:noFill/>
          <a:ln w="0">
            <a:noFill/>
            <a:prstDash val="solid"/>
          </a:ln>
        </p:spPr>
        <p:txBody>
          <a:bodyPr wrap="square" lIns="0" tIns="0" rIns="0" bIns="0" anchor="t">
            <a:noAutofit/>
          </a:bodyPr>
          <a:lstStyle/>
          <a:p>
            <a:pPr algn="l">
              <a:defRPr sz="1350" b="0" i="1">
                <a:solidFill>
                  <a:srgbClr val="5F7187"/>
                </a:solidFill>
                <a:latin typeface="Calibri"/>
                <a:ea typeface="Calibri"/>
                <a:cs typeface="Calibri"/>
              </a:defRPr>
            </a:pPr>
            <a:r>
              <a:rPr sz="1350" b="0" i="1">
                <a:solidFill>
                  <a:srgbClr val="5F7187"/>
                </a:solidFill>
                <a:latin typeface="Calibri"/>
                <a:ea typeface="Calibri"/>
                <a:cs typeface="Calibri"/>
              </a:rPr>
              <a:t>The catalogue wording below is reproduced verbatim.</a:t>
            </a:r>
          </a:p>
        </p:txBody>
      </p:sp>
      <p:sp>
        <p:nvSpPr>
          <p:cNvPr id="7" name="">
            <a:extLst>
              <a:ext uri="{FF2B5EF4-FFF2-40B4-BE49-F238E27FC236}">
                <ns2:creationId id="{E00724EF-C4FD-416E-B294-205D9E728456}"/>
                <adec:decorative val="1"/>
              </a:ext>
            </a:extLst>
          </p:cNvPr>
          <p:cNvSpPr>
            <a:spLocks noGrp="1"/>
          </p:cNvSpPr>
          <p:nvPr/>
        </p:nvSpPr>
        <p:spPr>
          <a:xfrm>
            <a:off x="1428750" y="2647950"/>
            <a:ext cx="8763000" cy="0"/>
          </a:xfrm>
          <a:prstGeom prst="line">
            <a:avLst/>
          </a:prstGeom>
          <a:noFill/>
          <a:ln w="57150">
            <a:solidFill>
              <a:srgbClr val="A7E6DB"/>
            </a:solidFill>
            <a:prstDash val="solid"/>
          </a:ln>
        </p:spPr>
      </p:sp>
      <p:sp>
        <p:nvSpPr>
          <p:cNvPr id="8" name="">
            <a:extLst>
              <a:ext uri="{FF2B5EF4-FFF2-40B4-BE49-F238E27FC236}">
                <ns2:creationId id="{22C9A23D-1D0B-4401-9337-092F89648A57}"/>
                <adec:decorative val="1"/>
              </a:ext>
            </a:extLst>
          </p:cNvPr>
          <p:cNvSpPr>
            <a:spLocks noGrp="1"/>
          </p:cNvSpPr>
          <p:nvPr/>
        </p:nvSpPr>
        <p:spPr>
          <a:xfrm>
            <a:off x="1219200" y="2419350"/>
            <a:ext cx="457200" cy="457200"/>
          </a:xfrm>
          <a:prstGeom prst="ellipse">
            <a:avLst/>
          </a:prstGeom>
          <a:solidFill>
            <a:srgbClr val="FFFFFF"/>
          </a:solidFill>
          <a:ln w="19050">
            <a:solidFill>
              <a:srgbClr val="3B82F6"/>
            </a:solidFill>
            <a:prstDash val="solid"/>
          </a:ln>
        </p:spPr>
      </p:sp>
      <p:sp>
        <p:nvSpPr>
          <p:cNvPr id="9" name="">
            <a:extLst>
              <a:ext uri="{FF2B5EF4-FFF2-40B4-BE49-F238E27FC236}">
                <ns2:creationId id="{839F8FA5-415A-4176-984D-8AB62EC16C00}"/>
              </a:ext>
            </a:extLst>
          </p:cNvPr>
          <p:cNvSpPr>
            <a:spLocks noGrp="1"/>
          </p:cNvSpPr>
          <p:nvPr/>
        </p:nvSpPr>
        <p:spPr>
          <a:xfrm>
            <a:off x="1333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3B82F6"/>
                </a:solidFill>
                <a:latin typeface="Calibri"/>
                <a:ea typeface="Calibri"/>
                <a:cs typeface="Calibri"/>
              </a:defRPr>
            </a:pPr>
            <a:r>
              <a:rPr sz="1500" b="1" i="0">
                <a:solidFill>
                  <a:srgbClr val="3B82F6"/>
                </a:solidFill>
                <a:latin typeface="Calibri"/>
                <a:ea typeface="Calibri"/>
                <a:cs typeface="Calibri"/>
              </a:rPr>
              <a:t>1</a:t>
            </a:r>
          </a:p>
        </p:txBody>
      </p:sp>
      <p:sp>
        <p:nvSpPr>
          <p:cNvPr id="10" name="">
            <a:extLst>
              <a:ext uri="{FF2B5EF4-FFF2-40B4-BE49-F238E27FC236}">
                <ns2:creationId id="{7F3A8F0C-E4BA-4A1E-B109-515CD220C7BA}"/>
              </a:ext>
            </a:extLst>
          </p:cNvPr>
          <p:cNvSpPr>
            <a:spLocks noGrp="1"/>
          </p:cNvSpPr>
          <p:nvPr/>
        </p:nvSpPr>
        <p:spPr>
          <a:xfrm>
            <a:off x="552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Initial</a:t>
            </a:r>
          </a:p>
        </p:txBody>
      </p:sp>
      <p:sp>
        <p:nvSpPr>
          <p:cNvPr id="11" name="">
            <a:extLst>
              <a:ext uri="{FF2B5EF4-FFF2-40B4-BE49-F238E27FC236}">
                <ns2:creationId id="{5C8FFEC6-A267-4C8B-B30C-9E4F01106BFF}"/>
              </a:ext>
            </a:extLst>
          </p:cNvPr>
          <p:cNvSpPr>
            <a:spLocks noGrp="1"/>
          </p:cNvSpPr>
          <p:nvPr/>
        </p:nvSpPr>
        <p:spPr>
          <a:xfrm>
            <a:off x="552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No consistent identifier. Probabilistic matching with significant errors.</a:t>
            </a:r>
          </a:p>
        </p:txBody>
      </p:sp>
      <p:sp>
        <p:nvSpPr>
          <p:cNvPr id="12" name="">
            <a:extLst>
              <a:ext uri="{FF2B5EF4-FFF2-40B4-BE49-F238E27FC236}">
                <ns2:creationId id="{B536B386-58E3-4D37-B72E-8527B0480EA5}"/>
                <adec:decorative val="1"/>
              </a:ext>
            </a:extLst>
          </p:cNvPr>
          <p:cNvSpPr>
            <a:spLocks noGrp="1"/>
          </p:cNvSpPr>
          <p:nvPr/>
        </p:nvSpPr>
        <p:spPr>
          <a:xfrm>
            <a:off x="3409950" y="2419350"/>
            <a:ext cx="457200" cy="457200"/>
          </a:xfrm>
          <a:prstGeom prst="ellipse">
            <a:avLst/>
          </a:prstGeom>
          <a:solidFill>
            <a:srgbClr val="FFFFFF"/>
          </a:solidFill>
          <a:ln w="19050">
            <a:solidFill>
              <a:srgbClr val="3B82F6"/>
            </a:solidFill>
            <a:prstDash val="solid"/>
          </a:ln>
        </p:spPr>
      </p:sp>
      <p:sp>
        <p:nvSpPr>
          <p:cNvPr id="13" name="">
            <a:extLst>
              <a:ext uri="{FF2B5EF4-FFF2-40B4-BE49-F238E27FC236}">
                <ns2:creationId id="{FCACFEDD-BCE2-4591-AC13-50674B02D5B0}"/>
              </a:ext>
            </a:extLst>
          </p:cNvPr>
          <p:cNvSpPr>
            <a:spLocks noGrp="1"/>
          </p:cNvSpPr>
          <p:nvPr/>
        </p:nvSpPr>
        <p:spPr>
          <a:xfrm>
            <a:off x="3524250" y="2533650"/>
            <a:ext cx="228600" cy="228600"/>
          </a:xfrm>
          <a:prstGeom prst="rect">
            <a:avLst/>
          </a:prstGeom>
          <a:noFill/>
          <a:ln w="0">
            <a:noFill/>
            <a:prstDash val="solid"/>
          </a:ln>
        </p:spPr>
        <p:txBody>
          <a:bodyPr wrap="square" lIns="0" tIns="0" rIns="0" bIns="0" anchor="ctr">
            <a:noAutofit/>
          </a:bodyPr>
          <a:lstStyle/>
          <a:p>
            <a:pPr algn="ctr">
              <a:defRPr sz="1500" b="1" i="0">
                <a:solidFill>
                  <a:srgbClr val="3B82F6"/>
                </a:solidFill>
                <a:latin typeface="Calibri"/>
                <a:ea typeface="Calibri"/>
                <a:cs typeface="Calibri"/>
              </a:defRPr>
            </a:pPr>
            <a:r>
              <a:rPr sz="1500" b="1" i="0">
                <a:solidFill>
                  <a:srgbClr val="3B82F6"/>
                </a:solidFill>
                <a:latin typeface="Calibri"/>
                <a:ea typeface="Calibri"/>
                <a:cs typeface="Calibri"/>
              </a:rPr>
              <a:t>2</a:t>
            </a:r>
          </a:p>
        </p:txBody>
      </p:sp>
      <p:sp>
        <p:nvSpPr>
          <p:cNvPr id="14" name="">
            <a:extLst>
              <a:ext uri="{FF2B5EF4-FFF2-40B4-BE49-F238E27FC236}">
                <ns2:creationId id="{13D33560-791A-43A0-AB21-83AA42783808}"/>
              </a:ext>
            </a:extLst>
          </p:cNvPr>
          <p:cNvSpPr>
            <a:spLocks noGrp="1"/>
          </p:cNvSpPr>
          <p:nvPr/>
        </p:nvSpPr>
        <p:spPr>
          <a:xfrm>
            <a:off x="27432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Developing</a:t>
            </a:r>
          </a:p>
        </p:txBody>
      </p:sp>
      <p:sp>
        <p:nvSpPr>
          <p:cNvPr id="15" name="">
            <a:extLst>
              <a:ext uri="{FF2B5EF4-FFF2-40B4-BE49-F238E27FC236}">
                <ns2:creationId id="{473CFE19-AF5D-411B-983B-A98F7F24B008}"/>
              </a:ext>
            </a:extLst>
          </p:cNvPr>
          <p:cNvSpPr>
            <a:spLocks noGrp="1"/>
          </p:cNvSpPr>
          <p:nvPr/>
        </p:nvSpPr>
        <p:spPr>
          <a:xfrm>
            <a:off x="27432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National identifier exists but incomplete adoption. Strategy documented. Interim approaches defined.</a:t>
            </a:r>
          </a:p>
        </p:txBody>
      </p:sp>
      <p:sp>
        <p:nvSpPr>
          <p:cNvPr id="16" name="">
            <a:extLst>
              <a:ext uri="{FF2B5EF4-FFF2-40B4-BE49-F238E27FC236}">
                <ns2:creationId id="{84C8429A-219B-411E-8238-C5F60FACC00D}"/>
                <adec:decorative val="1"/>
              </a:ext>
            </a:extLst>
          </p:cNvPr>
          <p:cNvSpPr>
            <a:spLocks noGrp="1"/>
          </p:cNvSpPr>
          <p:nvPr/>
        </p:nvSpPr>
        <p:spPr>
          <a:xfrm>
            <a:off x="5600700" y="2419350"/>
            <a:ext cx="457200" cy="457200"/>
          </a:xfrm>
          <a:prstGeom prst="ellipse">
            <a:avLst/>
          </a:prstGeom>
          <a:solidFill>
            <a:srgbClr val="FFFFFF"/>
          </a:solidFill>
          <a:ln w="19050">
            <a:solidFill>
              <a:srgbClr val="3B82F6"/>
            </a:solidFill>
            <a:prstDash val="solid"/>
          </a:ln>
        </p:spPr>
      </p:sp>
      <p:sp>
        <p:nvSpPr>
          <p:cNvPr id="17" name="">
            <a:extLst>
              <a:ext uri="{FF2B5EF4-FFF2-40B4-BE49-F238E27FC236}">
                <ns2:creationId id="{6268BB7C-50A3-40AF-87D5-C2B902AD05D9}"/>
              </a:ext>
            </a:extLst>
          </p:cNvPr>
          <p:cNvSpPr>
            <a:spLocks noGrp="1"/>
          </p:cNvSpPr>
          <p:nvPr/>
        </p:nvSpPr>
        <p:spPr>
          <a:xfrm>
            <a:off x="5715000" y="2533650"/>
            <a:ext cx="228600" cy="228600"/>
          </a:xfrm>
          <a:prstGeom prst="rect">
            <a:avLst/>
          </a:prstGeom>
          <a:noFill/>
          <a:ln w="0">
            <a:noFill/>
            <a:prstDash val="solid"/>
          </a:ln>
        </p:spPr>
        <p:txBody>
          <a:bodyPr wrap="square" lIns="0" tIns="0" rIns="0" bIns="0" anchor="ctr">
            <a:noAutofit/>
          </a:bodyPr>
          <a:lstStyle/>
          <a:p>
            <a:pPr algn="ctr">
              <a:defRPr sz="1500" b="1" i="0">
                <a:solidFill>
                  <a:srgbClr val="3B82F6"/>
                </a:solidFill>
                <a:latin typeface="Calibri"/>
                <a:ea typeface="Calibri"/>
                <a:cs typeface="Calibri"/>
              </a:defRPr>
            </a:pPr>
            <a:r>
              <a:rPr sz="1500" b="1" i="0">
                <a:solidFill>
                  <a:srgbClr val="3B82F6"/>
                </a:solidFill>
                <a:latin typeface="Calibri"/>
                <a:ea typeface="Calibri"/>
                <a:cs typeface="Calibri"/>
              </a:rPr>
              <a:t>3</a:t>
            </a:r>
          </a:p>
        </p:txBody>
      </p:sp>
      <p:sp>
        <p:nvSpPr>
          <p:cNvPr id="18" name="">
            <a:extLst>
              <a:ext uri="{FF2B5EF4-FFF2-40B4-BE49-F238E27FC236}">
                <ns2:creationId id="{53A1F5A8-3E40-4032-8EB4-E2ED2322E584}"/>
              </a:ext>
            </a:extLst>
          </p:cNvPr>
          <p:cNvSpPr>
            <a:spLocks noGrp="1"/>
          </p:cNvSpPr>
          <p:nvPr/>
        </p:nvSpPr>
        <p:spPr>
          <a:xfrm>
            <a:off x="49339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Defined</a:t>
            </a:r>
          </a:p>
        </p:txBody>
      </p:sp>
      <p:sp>
        <p:nvSpPr>
          <p:cNvPr id="19" name="">
            <a:extLst>
              <a:ext uri="{FF2B5EF4-FFF2-40B4-BE49-F238E27FC236}">
                <ns2:creationId id="{8B4C7D17-5CF2-494C-B00D-03BF199106F7}"/>
              </a:ext>
            </a:extLst>
          </p:cNvPr>
          <p:cNvSpPr>
            <a:spLocks noGrp="1"/>
          </p:cNvSpPr>
          <p:nvPr/>
        </p:nvSpPr>
        <p:spPr>
          <a:xfrm>
            <a:off x="49339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Identifier (CHI, NHS number) used in majority of datasets. Deterministic linkage for most core datasets.</a:t>
            </a:r>
          </a:p>
        </p:txBody>
      </p:sp>
      <p:sp>
        <p:nvSpPr>
          <p:cNvPr id="20" name="">
            <a:extLst>
              <a:ext uri="{FF2B5EF4-FFF2-40B4-BE49-F238E27FC236}">
                <ns2:creationId id="{90CB0F36-1A3B-47AA-B006-74085FE23C8E}"/>
                <adec:decorative val="1"/>
              </a:ext>
            </a:extLst>
          </p:cNvPr>
          <p:cNvSpPr>
            <a:spLocks noGrp="1"/>
          </p:cNvSpPr>
          <p:nvPr/>
        </p:nvSpPr>
        <p:spPr>
          <a:xfrm>
            <a:off x="7791450" y="2419350"/>
            <a:ext cx="457200" cy="457200"/>
          </a:xfrm>
          <a:prstGeom prst="ellipse">
            <a:avLst/>
          </a:prstGeom>
          <a:solidFill>
            <a:srgbClr val="FFFFFF"/>
          </a:solidFill>
          <a:ln w="19050">
            <a:solidFill>
              <a:srgbClr val="3B82F6"/>
            </a:solidFill>
            <a:prstDash val="solid"/>
          </a:ln>
        </p:spPr>
      </p:sp>
      <p:sp>
        <p:nvSpPr>
          <p:cNvPr id="21" name="">
            <a:extLst>
              <a:ext uri="{FF2B5EF4-FFF2-40B4-BE49-F238E27FC236}">
                <ns2:creationId id="{71E7DA49-55F1-46ED-A41A-BF642432C5FF}"/>
              </a:ext>
            </a:extLst>
          </p:cNvPr>
          <p:cNvSpPr>
            <a:spLocks noGrp="1"/>
          </p:cNvSpPr>
          <p:nvPr/>
        </p:nvSpPr>
        <p:spPr>
          <a:xfrm>
            <a:off x="7905750" y="2533650"/>
            <a:ext cx="228600" cy="228600"/>
          </a:xfrm>
          <a:prstGeom prst="rect">
            <a:avLst/>
          </a:prstGeom>
          <a:noFill/>
          <a:ln w="0">
            <a:noFill/>
            <a:prstDash val="solid"/>
          </a:ln>
        </p:spPr>
        <p:txBody>
          <a:bodyPr wrap="square" lIns="0" tIns="0" rIns="0" bIns="0" anchor="ctr">
            <a:noAutofit/>
          </a:bodyPr>
          <a:lstStyle/>
          <a:p>
            <a:pPr algn="ctr">
              <a:defRPr sz="1500" b="1" i="0">
                <a:solidFill>
                  <a:srgbClr val="3B82F6"/>
                </a:solidFill>
                <a:latin typeface="Calibri"/>
                <a:ea typeface="Calibri"/>
                <a:cs typeface="Calibri"/>
              </a:defRPr>
            </a:pPr>
            <a:r>
              <a:rPr sz="1500" b="1" i="0">
                <a:solidFill>
                  <a:srgbClr val="3B82F6"/>
                </a:solidFill>
                <a:latin typeface="Calibri"/>
                <a:ea typeface="Calibri"/>
                <a:cs typeface="Calibri"/>
              </a:rPr>
              <a:t>4</a:t>
            </a:r>
          </a:p>
        </p:txBody>
      </p:sp>
      <p:sp>
        <p:nvSpPr>
          <p:cNvPr id="22" name="">
            <a:extLst>
              <a:ext uri="{FF2B5EF4-FFF2-40B4-BE49-F238E27FC236}">
                <ns2:creationId id="{0FC2490D-CB4D-42CF-8DE3-AE51C4F352CD}"/>
              </a:ext>
            </a:extLst>
          </p:cNvPr>
          <p:cNvSpPr>
            <a:spLocks noGrp="1"/>
          </p:cNvSpPr>
          <p:nvPr/>
        </p:nvSpPr>
        <p:spPr>
          <a:xfrm>
            <a:off x="71247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Managed</a:t>
            </a:r>
          </a:p>
        </p:txBody>
      </p:sp>
      <p:sp>
        <p:nvSpPr>
          <p:cNvPr id="23" name="">
            <a:extLst>
              <a:ext uri="{FF2B5EF4-FFF2-40B4-BE49-F238E27FC236}">
                <ns2:creationId id="{474308D5-E6D0-4F29-B780-B6701FFF3466}"/>
              </a:ext>
            </a:extLst>
          </p:cNvPr>
          <p:cNvSpPr>
            <a:spLocks noGrp="1"/>
          </p:cNvSpPr>
          <p:nvPr/>
        </p:nvSpPr>
        <p:spPr>
          <a:xfrm>
            <a:off x="71247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Identifier consistently applied across core datasets. Linkage accuracy &gt;= 99%. Validation in place.</a:t>
            </a:r>
          </a:p>
        </p:txBody>
      </p:sp>
      <p:sp>
        <p:nvSpPr>
          <p:cNvPr id="24" name="">
            <a:extLst>
              <a:ext uri="{FF2B5EF4-FFF2-40B4-BE49-F238E27FC236}">
                <ns2:creationId id="{9BE8CDDF-43BA-49A9-A0B2-8075DE1CDF60}"/>
                <adec:decorative val="1"/>
              </a:ext>
            </a:extLst>
          </p:cNvPr>
          <p:cNvSpPr>
            <a:spLocks noGrp="1"/>
          </p:cNvSpPr>
          <p:nvPr/>
        </p:nvSpPr>
        <p:spPr>
          <a:xfrm>
            <a:off x="9982200" y="2419350"/>
            <a:ext cx="457200" cy="457200"/>
          </a:xfrm>
          <a:prstGeom prst="ellipse">
            <a:avLst/>
          </a:prstGeom>
          <a:solidFill>
            <a:srgbClr val="3B82F6"/>
          </a:solidFill>
          <a:ln w="19050">
            <a:solidFill>
              <a:srgbClr val="3B82F6"/>
            </a:solidFill>
            <a:prstDash val="solid"/>
          </a:ln>
        </p:spPr>
      </p:sp>
      <p:sp>
        <p:nvSpPr>
          <p:cNvPr id="25" name="">
            <a:extLst>
              <a:ext uri="{FF2B5EF4-FFF2-40B4-BE49-F238E27FC236}">
                <ns2:creationId id="{F6D56FFC-879E-4755-9D3E-53D8D3428784}"/>
              </a:ext>
            </a:extLst>
          </p:cNvPr>
          <p:cNvSpPr>
            <a:spLocks noGrp="1"/>
          </p:cNvSpPr>
          <p:nvPr/>
        </p:nvSpPr>
        <p:spPr>
          <a:xfrm>
            <a:off x="10096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FFFFFF"/>
                </a:solidFill>
                <a:latin typeface="Calibri"/>
                <a:ea typeface="Calibri"/>
                <a:cs typeface="Calibri"/>
              </a:defRPr>
            </a:pPr>
            <a:r>
              <a:rPr sz="1500" b="1" i="0">
                <a:solidFill>
                  <a:srgbClr val="FFFFFF"/>
                </a:solidFill>
                <a:latin typeface="Calibri"/>
                <a:ea typeface="Calibri"/>
                <a:cs typeface="Calibri"/>
              </a:rPr>
              <a:t>5</a:t>
            </a:r>
          </a:p>
        </p:txBody>
      </p:sp>
      <p:sp>
        <p:nvSpPr>
          <p:cNvPr id="26" name="">
            <a:extLst>
              <a:ext uri="{FF2B5EF4-FFF2-40B4-BE49-F238E27FC236}">
                <ns2:creationId id="{96A12DA2-E3A3-49F8-A205-3620ED08DBAE}"/>
              </a:ext>
            </a:extLst>
          </p:cNvPr>
          <p:cNvSpPr>
            <a:spLocks noGrp="1"/>
          </p:cNvSpPr>
          <p:nvPr/>
        </p:nvSpPr>
        <p:spPr>
          <a:xfrm>
            <a:off x="9315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Optimising</a:t>
            </a:r>
          </a:p>
        </p:txBody>
      </p:sp>
      <p:sp>
        <p:nvSpPr>
          <p:cNvPr id="27" name="">
            <a:extLst>
              <a:ext uri="{FF2B5EF4-FFF2-40B4-BE49-F238E27FC236}">
                <ns2:creationId id="{376077D4-A7F7-41AC-96FD-D51AB91DCCE9}"/>
              </a:ext>
            </a:extLst>
          </p:cNvPr>
          <p:cNvSpPr>
            <a:spLocks noGrp="1"/>
          </p:cNvSpPr>
          <p:nvPr/>
        </p:nvSpPr>
        <p:spPr>
          <a:xfrm>
            <a:off x="9315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Universal identifier across all datasets including cohorts and multi-modal. Externally validated. Supports cross-UK linkage.</a:t>
            </a:r>
          </a:p>
        </p:txBody>
      </p:sp>
      <p:sp>
        <p:nvSpPr>
          <p:cNvPr id="28" name="">
            <a:extLst>
              <a:ext uri="{FF2B5EF4-FFF2-40B4-BE49-F238E27FC236}">
                <ns2:creationId id="{D9CBFAA5-35A5-4541-853D-563BFA4FC931}"/>
                <adec:decorative val="1"/>
              </a:ext>
            </a:extLst>
          </p:cNvPr>
          <p:cNvSpPr>
            <a:spLocks noGrp="1"/>
          </p:cNvSpPr>
          <p:nvPr/>
        </p:nvSpPr>
        <p:spPr>
          <a:xfrm>
            <a:off x="685800" y="5105400"/>
            <a:ext cx="10820400" cy="1047750"/>
          </a:xfrm>
          <a:prstGeom prst="roundRect">
            <a:avLst>
              <a:gd name="adj" fmla="val 7273"/>
            </a:avLst>
          </a:prstGeom>
          <a:solidFill>
            <a:srgbClr val="FFFFFF"/>
          </a:solidFill>
          <a:ln w="9525">
            <a:solidFill>
              <a:srgbClr val="D5E3E3"/>
            </a:solidFill>
            <a:prstDash val="solid"/>
          </a:ln>
        </p:spPr>
      </p:sp>
      <p:sp>
        <p:nvSpPr>
          <p:cNvPr id="29" name="">
            <a:extLst>
              <a:ext uri="{FF2B5EF4-FFF2-40B4-BE49-F238E27FC236}">
                <ns2:creationId id="{D2E8437F-A8B9-4919-9402-2DA70907FA5A}"/>
              </a:ext>
            </a:extLst>
          </p:cNvPr>
          <p:cNvSpPr>
            <a:spLocks noGrp="1"/>
          </p:cNvSpPr>
          <p:nvPr/>
        </p:nvSpPr>
        <p:spPr>
          <a:xfrm>
            <a:off x="895350" y="5200650"/>
            <a:ext cx="6858000" cy="266700"/>
          </a:xfrm>
          <a:prstGeom prst="rect">
            <a:avLst/>
          </a:prstGeom>
          <a:noFill/>
          <a:ln w="0">
            <a:noFill/>
            <a:prstDash val="solid"/>
          </a:ln>
        </p:spPr>
        <p:txBody>
          <a:bodyPr wrap="square" lIns="0" tIns="0" rIns="0" bIns="0" anchor="t">
            <a:noAutofit/>
          </a:bodyPr>
          <a:lstStyle/>
          <a:p>
            <a:pPr algn="l">
              <a:defRPr sz="1575" b="1" i="0">
                <a:solidFill>
                  <a:srgbClr val="115E59"/>
                </a:solidFill>
                <a:latin typeface="Calibri"/>
                <a:ea typeface="Calibri"/>
                <a:cs typeface="Calibri"/>
              </a:defRPr>
            </a:pPr>
            <a:r>
              <a:rPr sz="1575" b="1" i="0">
                <a:solidFill>
                  <a:srgbClr val="115E59"/>
                </a:solidFill>
                <a:latin typeface="Calibri"/>
                <a:ea typeface="Calibri"/>
                <a:cs typeface="Calibri"/>
              </a:rPr>
              <a:t>Minimum evidence for a Level 4 judgement</a:t>
            </a:r>
          </a:p>
        </p:txBody>
      </p:sp>
      <p:sp>
        <p:nvSpPr>
          <p:cNvPr id="30" name="">
            <a:extLst>
              <a:ext uri="{FF2B5EF4-FFF2-40B4-BE49-F238E27FC236}">
                <ns2:creationId id="{ACFAB5F7-48D4-4FF3-AC1E-96F2B157B909}"/>
                <adec:decorative val="1"/>
              </a:ext>
            </a:extLst>
          </p:cNvPr>
          <p:cNvSpPr>
            <a:spLocks noGrp="1"/>
          </p:cNvSpPr>
          <p:nvPr/>
        </p:nvSpPr>
        <p:spPr>
          <a:xfrm>
            <a:off x="895350" y="5581650"/>
            <a:ext cx="85725" cy="85725"/>
          </a:xfrm>
          <a:prstGeom prst="ellipse">
            <a:avLst/>
          </a:prstGeom>
          <a:solidFill>
            <a:srgbClr val="3B82F6"/>
          </a:solidFill>
          <a:ln w="0">
            <a:noFill/>
            <a:prstDash val="solid"/>
          </a:ln>
        </p:spPr>
      </p:sp>
      <p:sp>
        <p:nvSpPr>
          <p:cNvPr id="31" name="">
            <a:extLst>
              <a:ext uri="{FF2B5EF4-FFF2-40B4-BE49-F238E27FC236}">
                <ns2:creationId id="{9C92429D-43E7-4694-B235-7424EF052338}"/>
              </a:ext>
            </a:extLst>
          </p:cNvPr>
          <p:cNvSpPr>
            <a:spLocks noGrp="1"/>
          </p:cNvSpPr>
          <p:nvPr/>
        </p:nvSpPr>
        <p:spPr>
          <a:xfrm>
            <a:off x="10858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Documentation showing identifier coverage across core datasets</a:t>
            </a:r>
          </a:p>
        </p:txBody>
      </p:sp>
      <p:sp>
        <p:nvSpPr>
          <p:cNvPr id="32" name="">
            <a:extLst>
              <a:ext uri="{FF2B5EF4-FFF2-40B4-BE49-F238E27FC236}">
                <ns2:creationId id="{5D31DDFC-2578-4F5E-A31C-F4476F772D9F}"/>
                <adec:decorative val="1"/>
              </a:ext>
            </a:extLst>
          </p:cNvPr>
          <p:cNvSpPr>
            <a:spLocks noGrp="1"/>
          </p:cNvSpPr>
          <p:nvPr/>
        </p:nvSpPr>
        <p:spPr>
          <a:xfrm>
            <a:off x="4438650" y="5581650"/>
            <a:ext cx="85725" cy="85725"/>
          </a:xfrm>
          <a:prstGeom prst="ellipse">
            <a:avLst/>
          </a:prstGeom>
          <a:solidFill>
            <a:srgbClr val="3B82F6"/>
          </a:solidFill>
          <a:ln w="0">
            <a:noFill/>
            <a:prstDash val="solid"/>
          </a:ln>
        </p:spPr>
      </p:sp>
      <p:sp>
        <p:nvSpPr>
          <p:cNvPr id="33" name="">
            <a:extLst>
              <a:ext uri="{FF2B5EF4-FFF2-40B4-BE49-F238E27FC236}">
                <ns2:creationId id="{BE137061-FAFC-4829-AD75-E0010C74A46C}"/>
              </a:ext>
            </a:extLst>
          </p:cNvPr>
          <p:cNvSpPr>
            <a:spLocks noGrp="1"/>
          </p:cNvSpPr>
          <p:nvPr/>
        </p:nvSpPr>
        <p:spPr>
          <a:xfrm>
            <a:off x="46291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Linkage accuracy validation report (method + results) supporting &gt;=99% claim</a:t>
            </a:r>
          </a:p>
        </p:txBody>
      </p:sp>
      <p:sp>
        <p:nvSpPr>
          <p:cNvPr id="34" name="">
            <a:extLst>
              <a:ext uri="{FF2B5EF4-FFF2-40B4-BE49-F238E27FC236}">
                <ns2:creationId id="{56959EDA-5669-4B0B-AD4F-663E03844BE2}"/>
                <adec:decorative val="1"/>
              </a:ext>
            </a:extLst>
          </p:cNvPr>
          <p:cNvSpPr>
            <a:spLocks noGrp="1"/>
          </p:cNvSpPr>
          <p:nvPr/>
        </p:nvSpPr>
        <p:spPr>
          <a:xfrm>
            <a:off x="7981950" y="5581650"/>
            <a:ext cx="85725" cy="85725"/>
          </a:xfrm>
          <a:prstGeom prst="ellipse">
            <a:avLst/>
          </a:prstGeom>
          <a:solidFill>
            <a:srgbClr val="3B82F6"/>
          </a:solidFill>
          <a:ln w="0">
            <a:noFill/>
            <a:prstDash val="solid"/>
          </a:ln>
        </p:spPr>
      </p:sp>
      <p:sp>
        <p:nvSpPr>
          <p:cNvPr id="35" name="">
            <a:extLst>
              <a:ext uri="{FF2B5EF4-FFF2-40B4-BE49-F238E27FC236}">
                <ns2:creationId id="{18893EDD-FA0A-4779-8B03-E22E5A0EC1EF}"/>
              </a:ext>
            </a:extLst>
          </p:cNvPr>
          <p:cNvSpPr>
            <a:spLocks noGrp="1"/>
          </p:cNvSpPr>
          <p:nvPr/>
        </p:nvSpPr>
        <p:spPr>
          <a:xfrm>
            <a:off x="81724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Ongoing control for identifier quality (audit/checks and remediation process)</a:t>
            </a:r>
          </a:p>
        </p:txBody>
      </p:sp>
      <p:sp>
        <p:nvSpPr>
          <p:cNvPr id="36" name="">
            <a:extLst>
              <a:ext uri="{FF2B5EF4-FFF2-40B4-BE49-F238E27FC236}">
                <ns2:creationId id="{6629D12F-C6F7-4F54-9BCC-635F0B763C95}"/>
              </a:ext>
            </a:extLst>
          </p:cNvPr>
          <p:cNvSpPr>
            <a:spLocks noGrp="1"/>
          </p:cNvSpPr>
          <p:nvPr/>
        </p:nvSpPr>
        <p:spPr>
          <a:xfrm>
            <a:off x="762000" y="6153150"/>
            <a:ext cx="10668000" cy="171450"/>
          </a:xfrm>
          <a:prstGeom prst="rect">
            <a:avLst/>
          </a:prstGeom>
          <a:noFill/>
          <a:ln w="0">
            <a:noFill/>
            <a:prstDash val="solid"/>
          </a:ln>
        </p:spPr>
        <p:txBody>
          <a:bodyPr wrap="square" lIns="0" tIns="0" rIns="0" bIns="0" anchor="t">
            <a:noAutofit/>
          </a:bodyPr>
          <a:lstStyle/>
          <a:p>
            <a:pPr algn="ctr">
              <a:defRPr sz="900" b="0" i="1">
                <a:solidFill>
                  <a:srgbClr val="5F7187"/>
                </a:solidFill>
                <a:latin typeface="Calibri"/>
                <a:ea typeface="Calibri"/>
                <a:cs typeface="Calibri"/>
              </a:defRPr>
            </a:pPr>
            <a:r>
              <a:rPr sz="900" b="0" i="1">
                <a:solidFill>
                  <a:srgbClr val="5F7187"/>
                </a:solidFill>
                <a:latin typeface="Calibri"/>
                <a:ea typeface="Calibri"/>
                <a:cs typeface="Calibri"/>
              </a:rPr>
              <a:t>Catalogue v1.0.2  •  Source a6d0671c3297  •  Verbatim descriptors and evidence  •  HDRL classifications are not official programme requirements.</a:t>
            </a:r>
          </a:p>
        </p:txBody>
      </p:sp>
      <p:sp>
        <p:nvSpPr>
          <p:cNvPr id="37" name="">
            <a:extLst>
              <a:ext uri="{FF2B5EF4-FFF2-40B4-BE49-F238E27FC236}">
                <ns2:creationId id="{92E86504-F08F-44BD-A2F4-5490531F2742}"/>
                <adec:decorative val="1"/>
              </a:ext>
            </a:extLst>
          </p:cNvPr>
          <p:cNvSpPr>
            <a:spLocks noGrp="1"/>
          </p:cNvSpPr>
          <p:nvPr/>
        </p:nvSpPr>
        <p:spPr>
          <a:xfrm>
            <a:off x="552450" y="6419850"/>
            <a:ext cx="11087100" cy="0"/>
          </a:xfrm>
          <a:prstGeom prst="line">
            <a:avLst/>
          </a:prstGeom>
          <a:noFill/>
          <a:ln w="9525">
            <a:solidFill>
              <a:srgbClr val="D5E3E3"/>
            </a:solidFill>
            <a:prstDash val="solid"/>
          </a:ln>
        </p:spPr>
      </p:sp>
      <p:sp>
        <p:nvSpPr>
          <p:cNvPr id="38" name="">
            <a:extLst>
              <a:ext uri="{FF2B5EF4-FFF2-40B4-BE49-F238E27FC236}">
                <ns2:creationId id="{C2C6A481-6358-49A7-BD74-3CBBF9B6C389}"/>
              </a:ext>
            </a:extLst>
          </p:cNvPr>
          <p:cNvSpPr>
            <a:spLocks noGrp="1"/>
          </p:cNvSpPr>
          <p:nvPr/>
        </p:nvSpPr>
        <p:spPr>
          <a:xfrm>
            <a:off x="552450" y="6496050"/>
            <a:ext cx="2952750" cy="190500"/>
          </a:xfrm>
          <a:prstGeom prst="rect">
            <a:avLst/>
          </a:prstGeom>
          <a:noFill/>
          <a:ln w="0">
            <a:noFill/>
            <a:prstDash val="solid"/>
          </a:ln>
        </p:spPr>
        <p:txBody>
          <a:bodyPr wrap="square" lIns="0" tIns="0" rIns="0" bIns="0" anchor="ctr">
            <a:noAutofit/>
          </a:bodyPr>
          <a:lstStyle/>
          <a:p>
            <a:pPr algn="l">
              <a:defRPr sz="900" b="0" i="0">
                <a:solidFill>
                  <a:srgbClr val="5F7187"/>
                </a:solidFill>
                <a:latin typeface="Calibri"/>
                <a:ea typeface="Calibri"/>
                <a:cs typeface="Calibri"/>
              </a:defRPr>
            </a:pPr>
            <a:r>
              <a:rPr sz="900" b="0" i="0">
                <a:solidFill>
                  <a:srgbClr val="5F7187"/>
                </a:solidFill>
                <a:latin typeface="Calibri"/>
                <a:ea typeface="Calibri"/>
                <a:cs typeface="Calibri"/>
              </a:rPr>
              <a:t>HDRL v1.0.1  •  Kit v1.1.0  •  30 Jul 2026</a:t>
            </a:r>
          </a:p>
        </p:txBody>
      </p:sp>
      <p:sp>
        <p:nvSpPr>
          <p:cNvPr id="39" name="">
            <a:extLst>
              <a:ext uri="{FF2B5EF4-FFF2-40B4-BE49-F238E27FC236}">
                <ns2:creationId id="{7A8E96CD-4B1F-4742-BFCE-653655C68EB0}"/>
              </a:ext>
            </a:extLst>
          </p:cNvPr>
          <p:cNvSpPr>
            <a:spLocks noGrp="1"/>
          </p:cNvSpPr>
          <p:nvPr/>
        </p:nvSpPr>
        <p:spPr>
          <a:xfrm>
            <a:off x="3524250" y="6496050"/>
            <a:ext cx="6096000" cy="190500"/>
          </a:xfrm>
          <a:prstGeom prst="rect">
            <a:avLst/>
          </a:prstGeom>
          <a:noFill/>
          <a:ln w="0">
            <a:noFill/>
            <a:prstDash val="solid"/>
          </a:ln>
        </p:spPr>
        <p:txBody>
          <a:bodyPr wrap="square" lIns="0" tIns="0" rIns="0" bIns="0" anchor="ctr">
            <a:noAutofit/>
          </a:bodyPr>
          <a:lstStyle/>
          <a:p>
            <a:pPr algn="ctr">
              <a:defRPr sz="825" b="0" i="0">
                <a:solidFill>
                  <a:srgbClr val="5F7187"/>
                </a:solidFill>
                <a:latin typeface="Calibri"/>
                <a:ea typeface="Calibri"/>
                <a:cs typeface="Calibri"/>
              </a:defRPr>
            </a:pPr>
            <a:r>
              <a:rPr sz="825" b="0" i="0">
                <a:solidFill>
                  <a:srgbClr val="5F7187"/>
                </a:solidFill>
                <a:latin typeface="Calibri"/>
                <a:ea typeface="Calibri"/>
                <a:cs typeface="Calibri"/>
              </a:rPr>
              <a:t>RDS: commissioner &amp; IP owner  •  OPL Advisory: originator &amp; developer  •  </a:t>
            </a:r>
            <a:r>
              <a:rPr sz="825" b="0" i="0">
                <a:solidFill>
                  <a:srgbClr val="5F7187"/>
                </a:solidFill>
                <a:latin typeface="Calibri"/>
                <a:ea typeface="Calibri"/>
                <a:cs typeface="Calibri"/>
                <a:hlinkClick r:id="R17a9a27159134099" tooltip="Read the Creative Commons Attribution 4.0 licence"/>
              </a:rPr>
              <a:t>CC BY 4.0</a:t>
            </a:r>
          </a:p>
        </p:txBody>
      </p:sp>
      <p:sp>
        <p:nvSpPr>
          <p:cNvPr id="40" name="">
            <a:extLst>
              <a:ext uri="{FF2B5EF4-FFF2-40B4-BE49-F238E27FC236}">
                <ns2:creationId id="{2FC5FD74-DF7E-4EC6-BE52-63C97569DBA0}"/>
              </a:ext>
            </a:extLst>
          </p:cNvPr>
          <p:cNvSpPr>
            <a:spLocks noGrp="1"/>
          </p:cNvSpPr>
          <p:nvPr/>
        </p:nvSpPr>
        <p:spPr>
          <a:xfrm>
            <a:off x="9048750" y="6496050"/>
            <a:ext cx="2590800" cy="190500"/>
          </a:xfrm>
          <a:prstGeom prst="rect">
            <a:avLst/>
          </a:prstGeom>
          <a:noFill/>
          <a:ln w="0">
            <a:noFill/>
            <a:prstDash val="solid"/>
          </a:ln>
        </p:spPr>
        <p:txBody>
          <a:bodyPr wrap="square" lIns="0" tIns="0" rIns="0" bIns="0" anchor="ctr">
            <a:noAutofit/>
          </a:bodyPr>
          <a:lstStyle/>
          <a:p>
            <a:pPr algn="r">
              <a:defRPr sz="900" b="0" i="0">
                <a:solidFill>
                  <a:srgbClr val="5F7187"/>
                </a:solidFill>
                <a:latin typeface="Calibri"/>
                <a:ea typeface="Calibri"/>
                <a:cs typeface="Calibri"/>
              </a:defRPr>
            </a:pPr>
            <a:r>
              <a:rPr sz="900" b="0" i="0">
                <a:solidFill>
                  <a:srgbClr val="5F7187"/>
                </a:solidFill>
                <a:latin typeface="Calibri"/>
                <a:ea typeface="Calibri"/>
                <a:cs typeface="Calibri"/>
                <a:hlinkClick r:id="R9ed72fcf1de0433c" tooltip="Open the HDRL Framework website"/>
              </a:rPr>
              <a:t>hdrlframework.org</a:t>
            </a:r>
            <a:r>
              <a:rPr sz="900" b="0" i="0">
                <a:solidFill>
                  <a:srgbClr val="5F7187"/>
                </a:solidFill>
                <a:latin typeface="Calibri"/>
                <a:ea typeface="Calibri"/>
                <a:cs typeface="Calibri"/>
              </a:rPr>
              <a:t>  •  25</a:t>
            </a:r>
          </a:p>
        </p:txBody>
      </p:sp>
    </p:spTree>
    <p:extLst>
      <p:ext uri="{BB962C8B-B14F-4D97-AF65-F5344CB8AC3E}">
        <ns5:creationId val="760261772"/>
      </p:ext>
    </p:extLst>
  </p:cSld>
</p:sld>
</file>

<file path=ppt/slides/slide26.xml><?xml version="1.0" encoding="utf-8"?>
<p:sld xmlns:a="http://schemas.openxmlformats.org/drawingml/2006/main" xmlns:adec="http://schemas.microsoft.com/office/drawing/2017/decorative" xmlns:ns2="http://schemas.microsoft.com/office/drawing/2014/main" xmlns:ns5="http://schemas.microsoft.com/office/powerpoint/2010/main" xmlns:p="http://schemas.openxmlformats.org/presentationml/2006/main" xmlns:r="http://schemas.openxmlformats.org/officeDocument/2006/relationships">
  <p:cSld>
    <p:bg>
      <p:bgPr>
        <a:solidFill>
          <a:srgbClr val="F5F8FA"/>
        </a:solidFill>
      </p:bgPr>
    </p:bg>
    <p:spTree>
      <p:nvGrpSpPr>
        <p:cNvPr id="1" name=""/>
        <p:cNvGrpSpPr/>
        <p:nvPr/>
      </p:nvGrpSpPr>
      <p:grpSpPr>
        <a:xfrm/>
      </p:grpSpPr>
      <p:sp>
        <p:nvSpPr>
          <p:cNvPr id="41" name="hdrl-mini-mark">
            <a:extLst>
              <a:ext uri="{FF2B5EF4-FFF2-40B4-BE49-F238E27FC236}">
                <ns2:creationId id="{E5B73C51-4ED1-4F21-8B5F-F6F241FC1AB2}"/>
                <adec:decorative val="1"/>
              </a:ext>
            </a:extLst>
          </p:cNvPr>
          <p:cNvSpPr>
            <a:spLocks noGrp="1"/>
          </p:cNvSpPr>
          <p:nvPr/>
        </p:nvSpPr>
        <p:spPr>
          <a:xfrm>
            <a:off x="552450" y="361950"/>
            <a:ext cx="514350" cy="514350"/>
          </a:xfrm>
          <a:prstGeom prst="octagon">
            <a:avLst/>
          </a:prstGeom>
          <a:solidFill>
            <a:srgbClr val="0F766E"/>
          </a:solidFill>
          <a:ln w="0">
            <a:noFill/>
            <a:prstDash val="solid"/>
          </a:ln>
        </p:spPr>
      </p:sp>
      <p:sp>
        <p:nvSpPr>
          <p:cNvPr id="2" name="hdrl-mini-text">
            <a:extLst>
              <a:ext uri="{FF2B5EF4-FFF2-40B4-BE49-F238E27FC236}">
                <ns2:creationId id="{433124F2-EDFE-46EA-BFBC-C99E8A0054F9}"/>
                <adec:decorative val="1"/>
              </a:ext>
            </a:extLst>
          </p:cNvPr>
          <p:cNvSpPr>
            <a:spLocks noGrp="1"/>
          </p:cNvSpPr>
          <p:nvPr/>
        </p:nvSpPr>
        <p:spPr>
          <a:xfrm>
            <a:off x="581025" y="504825"/>
            <a:ext cx="476250" cy="209550"/>
          </a:xfrm>
          <a:prstGeom prst="rect">
            <a:avLst/>
          </a:prstGeom>
          <a:noFill/>
          <a:ln w="0">
            <a:noFill/>
            <a:prstDash val="solid"/>
          </a:ln>
        </p:spPr>
        <p:txBody>
          <a:bodyPr wrap="square" lIns="0" tIns="0" rIns="0" bIns="0" anchor="ctr">
            <a:noAutofit/>
          </a:bodyPr>
          <a:lstStyle/>
          <a:p>
            <a:pPr algn="ctr">
              <a:defRPr sz="750" b="1" i="0">
                <a:solidFill>
                  <a:srgbClr val="FFFFFF"/>
                </a:solidFill>
                <a:latin typeface="Calibri"/>
                <a:ea typeface="Calibri"/>
                <a:cs typeface="Calibri"/>
              </a:defRPr>
            </a:pPr>
            <a:r>
              <a:rPr sz="750" b="1" i="0">
                <a:solidFill>
                  <a:srgbClr val="FFFFFF"/>
                </a:solidFill>
                <a:latin typeface="Calibri"/>
                <a:ea typeface="Calibri"/>
                <a:cs typeface="Calibri"/>
              </a:rPr>
              <a:t>HDRL</a:t>
            </a:r>
          </a:p>
        </p:txBody>
      </p:sp>
      <p:sp>
        <p:nvSpPr>
          <p:cNvPr id="3" name="brand-label">
            <a:extLst>
              <a:ext uri="{FF2B5EF4-FFF2-40B4-BE49-F238E27FC236}">
                <ns2:creationId id="{9CDBCCFD-5155-4355-A8BA-F55C96D080A9}"/>
                <adec:decorative val="1"/>
              </a:ext>
            </a:extLst>
          </p:cNvPr>
          <p:cNvSpPr>
            <a:spLocks noGrp="1"/>
          </p:cNvSpPr>
          <p:nvPr/>
        </p:nvSpPr>
        <p:spPr>
          <a:xfrm>
            <a:off x="1257300" y="495300"/>
            <a:ext cx="4572000" cy="190500"/>
          </a:xfrm>
          <a:prstGeom prst="rect">
            <a:avLst/>
          </a:prstGeom>
          <a:noFill/>
          <a:ln w="0">
            <a:noFill/>
            <a:prstDash val="solid"/>
          </a:ln>
        </p:spPr>
        <p:txBody>
          <a:bodyPr wrap="square" lIns="0" tIns="0" rIns="0" bIns="0" anchor="ctr">
            <a:noAutofit/>
          </a:bodyPr>
          <a:lstStyle/>
          <a:p>
            <a:pPr algn="l">
              <a:defRPr sz="1200" b="1" i="0">
                <a:solidFill>
                  <a:srgbClr val="0F766E"/>
                </a:solidFill>
                <a:latin typeface="Calibri"/>
                <a:ea typeface="Calibri"/>
                <a:cs typeface="Calibri"/>
              </a:defRPr>
            </a:pPr>
            <a:r>
              <a:rPr sz="1200" b="1" i="0">
                <a:solidFill>
                  <a:srgbClr val="0F766E"/>
                </a:solidFill>
                <a:latin typeface="Calibri"/>
                <a:ea typeface="Calibri"/>
                <a:cs typeface="Calibri"/>
              </a:rPr>
              <a:t>DOMAIN A • INDICATOR DETAIL</a:t>
            </a:r>
          </a:p>
        </p:txBody>
      </p:sp>
      <p:sp>
        <p:nvSpPr>
          <p:cNvPr id="4" name="slide-title" title="A.2.2 · Linkage Services" descr="Slide title: A.2.2 · Linkage Services">
            <a:extLst>
              <a:ext uri="{FF2B5EF4-FFF2-40B4-BE49-F238E27FC236}">
                <ns2:creationId id="{BCA417D6-8A88-4144-AD65-75CEDF9FBBCE}"/>
              </a:ext>
            </a:extLst>
          </p:cNvPr>
          <p:cNvSpPr>
            <a:spLocks noGrp="1"/>
          </p:cNvSpPr>
          <p:nvPr>
            <p:ph type="title"/>
          </p:nvPr>
        </p:nvSpPr>
        <p:spPr>
          <a:xfrm>
            <a:off x="666750" y="1104900"/>
            <a:ext cx="10858500" cy="628650"/>
          </a:xfrm>
          <a:prstGeom prst="rect">
            <a:avLst/>
          </a:prstGeom>
          <a:noFill/>
          <a:ln w="0">
            <a:noFill/>
            <a:prstDash val="solid"/>
          </a:ln>
        </p:spPr>
        <p:txBody>
          <a:bodyPr wrap="square" lIns="0" tIns="0" rIns="0" bIns="0" anchor="t">
            <a:noAutofit/>
          </a:bodyPr>
          <a:lstStyle/>
          <a:p>
            <a:pPr algn="l">
              <a:defRPr sz="3150" b="1" i="0">
                <a:solidFill>
                  <a:srgbClr val="162B45"/>
                </a:solidFill>
                <a:latin typeface="Calibri"/>
                <a:ea typeface="Calibri"/>
                <a:cs typeface="Calibri"/>
              </a:defRPr>
            </a:pPr>
            <a:r>
              <a:rPr sz="3150" b="1" i="0">
                <a:solidFill>
                  <a:srgbClr val="162B45"/>
                </a:solidFill>
                <a:latin typeface="Calibri"/>
                <a:ea typeface="Calibri"/>
                <a:cs typeface="Calibri"/>
              </a:rPr>
              <a:t>A.2.2 · Linkage Services</a:t>
            </a:r>
          </a:p>
        </p:txBody>
      </p:sp>
      <p:sp>
        <p:nvSpPr>
          <p:cNvPr id="5" name="">
            <a:extLst>
              <a:ext uri="{FF2B5EF4-FFF2-40B4-BE49-F238E27FC236}">
                <ns2:creationId id="{23D59F3F-7486-4188-A9D1-8BB5517DC553}"/>
              </a:ext>
            </a:extLst>
          </p:cNvPr>
          <p:cNvSpPr>
            <a:spLocks noGrp="1"/>
          </p:cNvSpPr>
          <p:nvPr/>
        </p:nvSpPr>
        <p:spPr>
          <a:xfrm>
            <a:off x="685800" y="1771650"/>
            <a:ext cx="10668000" cy="266700"/>
          </a:xfrm>
          <a:prstGeom prst="rect">
            <a:avLst/>
          </a:prstGeom>
          <a:noFill/>
          <a:ln w="0">
            <a:noFill/>
            <a:prstDash val="solid"/>
          </a:ln>
        </p:spPr>
        <p:txBody>
          <a:bodyPr wrap="square" lIns="0" tIns="0" rIns="0" bIns="0" anchor="t">
            <a:noAutofit/>
          </a:bodyPr>
          <a:lstStyle/>
          <a:p>
            <a:pPr algn="l">
              <a:defRPr sz="1350" b="1" i="0">
                <a:solidFill>
                  <a:srgbClr val="3B82F6"/>
                </a:solidFill>
                <a:latin typeface="Calibri"/>
                <a:ea typeface="Calibri"/>
                <a:cs typeface="Calibri"/>
              </a:defRPr>
            </a:pPr>
            <a:r>
              <a:rPr sz="1350" b="1" i="0">
                <a:solidFill>
                  <a:srgbClr val="3B82F6"/>
                </a:solidFill>
                <a:latin typeface="Calibri"/>
                <a:ea typeface="Calibri"/>
                <a:cs typeface="Calibri"/>
              </a:rPr>
              <a:t>Core indicator  •  Both level  •  HDRL class B0</a:t>
            </a:r>
          </a:p>
        </p:txBody>
      </p:sp>
      <p:sp>
        <p:nvSpPr>
          <p:cNvPr id="6" name="">
            <a:extLst>
              <a:ext uri="{FF2B5EF4-FFF2-40B4-BE49-F238E27FC236}">
                <ns2:creationId id="{B3BD07A5-5973-4CE6-8993-EE8F8E397530}"/>
              </a:ext>
            </a:extLst>
          </p:cNvPr>
          <p:cNvSpPr>
            <a:spLocks noGrp="1"/>
          </p:cNvSpPr>
          <p:nvPr/>
        </p:nvSpPr>
        <p:spPr>
          <a:xfrm>
            <a:off x="685800" y="2095500"/>
            <a:ext cx="10668000" cy="285750"/>
          </a:xfrm>
          <a:prstGeom prst="rect">
            <a:avLst/>
          </a:prstGeom>
          <a:noFill/>
          <a:ln w="0">
            <a:noFill/>
            <a:prstDash val="solid"/>
          </a:ln>
        </p:spPr>
        <p:txBody>
          <a:bodyPr wrap="square" lIns="0" tIns="0" rIns="0" bIns="0" anchor="t">
            <a:noAutofit/>
          </a:bodyPr>
          <a:lstStyle/>
          <a:p>
            <a:pPr algn="l">
              <a:defRPr sz="1350" b="0" i="1">
                <a:solidFill>
                  <a:srgbClr val="5F7187"/>
                </a:solidFill>
                <a:latin typeface="Calibri"/>
                <a:ea typeface="Calibri"/>
                <a:cs typeface="Calibri"/>
              </a:defRPr>
            </a:pPr>
            <a:r>
              <a:rPr sz="1350" b="0" i="1">
                <a:solidFill>
                  <a:srgbClr val="5F7187"/>
                </a:solidFill>
                <a:latin typeface="Calibri"/>
                <a:ea typeface="Calibri"/>
                <a:cs typeface="Calibri"/>
              </a:rPr>
              <a:t>The catalogue wording below is reproduced verbatim.</a:t>
            </a:r>
          </a:p>
        </p:txBody>
      </p:sp>
      <p:sp>
        <p:nvSpPr>
          <p:cNvPr id="7" name="">
            <a:extLst>
              <a:ext uri="{FF2B5EF4-FFF2-40B4-BE49-F238E27FC236}">
                <ns2:creationId id="{E67E7EA3-3219-489B-8FD2-B2C7A70F865D}"/>
                <adec:decorative val="1"/>
              </a:ext>
            </a:extLst>
          </p:cNvPr>
          <p:cNvSpPr>
            <a:spLocks noGrp="1"/>
          </p:cNvSpPr>
          <p:nvPr/>
        </p:nvSpPr>
        <p:spPr>
          <a:xfrm>
            <a:off x="1428750" y="2647950"/>
            <a:ext cx="8763000" cy="0"/>
          </a:xfrm>
          <a:prstGeom prst="line">
            <a:avLst/>
          </a:prstGeom>
          <a:noFill/>
          <a:ln w="57150">
            <a:solidFill>
              <a:srgbClr val="A7E6DB"/>
            </a:solidFill>
            <a:prstDash val="solid"/>
          </a:ln>
        </p:spPr>
      </p:sp>
      <p:sp>
        <p:nvSpPr>
          <p:cNvPr id="8" name="">
            <a:extLst>
              <a:ext uri="{FF2B5EF4-FFF2-40B4-BE49-F238E27FC236}">
                <ns2:creationId id="{EC479702-5D8E-438A-A304-11BE3C871420}"/>
                <adec:decorative val="1"/>
              </a:ext>
            </a:extLst>
          </p:cNvPr>
          <p:cNvSpPr>
            <a:spLocks noGrp="1"/>
          </p:cNvSpPr>
          <p:nvPr/>
        </p:nvSpPr>
        <p:spPr>
          <a:xfrm>
            <a:off x="1219200" y="2419350"/>
            <a:ext cx="457200" cy="457200"/>
          </a:xfrm>
          <a:prstGeom prst="ellipse">
            <a:avLst/>
          </a:prstGeom>
          <a:solidFill>
            <a:srgbClr val="FFFFFF"/>
          </a:solidFill>
          <a:ln w="19050">
            <a:solidFill>
              <a:srgbClr val="3B82F6"/>
            </a:solidFill>
            <a:prstDash val="solid"/>
          </a:ln>
        </p:spPr>
      </p:sp>
      <p:sp>
        <p:nvSpPr>
          <p:cNvPr id="9" name="">
            <a:extLst>
              <a:ext uri="{FF2B5EF4-FFF2-40B4-BE49-F238E27FC236}">
                <ns2:creationId id="{1197D25E-2BFE-4C42-AEF8-EB0D3E1F0B45}"/>
              </a:ext>
            </a:extLst>
          </p:cNvPr>
          <p:cNvSpPr>
            <a:spLocks noGrp="1"/>
          </p:cNvSpPr>
          <p:nvPr/>
        </p:nvSpPr>
        <p:spPr>
          <a:xfrm>
            <a:off x="1333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3B82F6"/>
                </a:solidFill>
                <a:latin typeface="Calibri"/>
                <a:ea typeface="Calibri"/>
                <a:cs typeface="Calibri"/>
              </a:defRPr>
            </a:pPr>
            <a:r>
              <a:rPr sz="1500" b="1" i="0">
                <a:solidFill>
                  <a:srgbClr val="3B82F6"/>
                </a:solidFill>
                <a:latin typeface="Calibri"/>
                <a:ea typeface="Calibri"/>
                <a:cs typeface="Calibri"/>
              </a:rPr>
              <a:t>1</a:t>
            </a:r>
          </a:p>
        </p:txBody>
      </p:sp>
      <p:sp>
        <p:nvSpPr>
          <p:cNvPr id="10" name="">
            <a:extLst>
              <a:ext uri="{FF2B5EF4-FFF2-40B4-BE49-F238E27FC236}">
                <ns2:creationId id="{CB009DF8-A52A-44AA-B5A7-6654F6E399FB}"/>
              </a:ext>
            </a:extLst>
          </p:cNvPr>
          <p:cNvSpPr>
            <a:spLocks noGrp="1"/>
          </p:cNvSpPr>
          <p:nvPr/>
        </p:nvSpPr>
        <p:spPr>
          <a:xfrm>
            <a:off x="552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Initial</a:t>
            </a:r>
          </a:p>
        </p:txBody>
      </p:sp>
      <p:sp>
        <p:nvSpPr>
          <p:cNvPr id="11" name="">
            <a:extLst>
              <a:ext uri="{FF2B5EF4-FFF2-40B4-BE49-F238E27FC236}">
                <ns2:creationId id="{7E9F9068-2A92-4605-BC12-F77B162C1594}"/>
              </a:ext>
            </a:extLst>
          </p:cNvPr>
          <p:cNvSpPr>
            <a:spLocks noGrp="1"/>
          </p:cNvSpPr>
          <p:nvPr/>
        </p:nvSpPr>
        <p:spPr>
          <a:xfrm>
            <a:off x="552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No dedicated service. Linkage ad-hoc with inconsistent methodology.</a:t>
            </a:r>
          </a:p>
        </p:txBody>
      </p:sp>
      <p:sp>
        <p:nvSpPr>
          <p:cNvPr id="12" name="">
            <a:extLst>
              <a:ext uri="{FF2B5EF4-FFF2-40B4-BE49-F238E27FC236}">
                <ns2:creationId id="{A6958F9C-543E-46D8-A535-4BA50F3DB532}"/>
                <adec:decorative val="1"/>
              </a:ext>
            </a:extLst>
          </p:cNvPr>
          <p:cNvSpPr>
            <a:spLocks noGrp="1"/>
          </p:cNvSpPr>
          <p:nvPr/>
        </p:nvSpPr>
        <p:spPr>
          <a:xfrm>
            <a:off x="3409950" y="2419350"/>
            <a:ext cx="457200" cy="457200"/>
          </a:xfrm>
          <a:prstGeom prst="ellipse">
            <a:avLst/>
          </a:prstGeom>
          <a:solidFill>
            <a:srgbClr val="FFFFFF"/>
          </a:solidFill>
          <a:ln w="19050">
            <a:solidFill>
              <a:srgbClr val="3B82F6"/>
            </a:solidFill>
            <a:prstDash val="solid"/>
          </a:ln>
        </p:spPr>
      </p:sp>
      <p:sp>
        <p:nvSpPr>
          <p:cNvPr id="13" name="">
            <a:extLst>
              <a:ext uri="{FF2B5EF4-FFF2-40B4-BE49-F238E27FC236}">
                <ns2:creationId id="{AC034356-649A-400C-B53A-D668701E54E3}"/>
              </a:ext>
            </a:extLst>
          </p:cNvPr>
          <p:cNvSpPr>
            <a:spLocks noGrp="1"/>
          </p:cNvSpPr>
          <p:nvPr/>
        </p:nvSpPr>
        <p:spPr>
          <a:xfrm>
            <a:off x="3524250" y="2533650"/>
            <a:ext cx="228600" cy="228600"/>
          </a:xfrm>
          <a:prstGeom prst="rect">
            <a:avLst/>
          </a:prstGeom>
          <a:noFill/>
          <a:ln w="0">
            <a:noFill/>
            <a:prstDash val="solid"/>
          </a:ln>
        </p:spPr>
        <p:txBody>
          <a:bodyPr wrap="square" lIns="0" tIns="0" rIns="0" bIns="0" anchor="ctr">
            <a:noAutofit/>
          </a:bodyPr>
          <a:lstStyle/>
          <a:p>
            <a:pPr algn="ctr">
              <a:defRPr sz="1500" b="1" i="0">
                <a:solidFill>
                  <a:srgbClr val="3B82F6"/>
                </a:solidFill>
                <a:latin typeface="Calibri"/>
                <a:ea typeface="Calibri"/>
                <a:cs typeface="Calibri"/>
              </a:defRPr>
            </a:pPr>
            <a:r>
              <a:rPr sz="1500" b="1" i="0">
                <a:solidFill>
                  <a:srgbClr val="3B82F6"/>
                </a:solidFill>
                <a:latin typeface="Calibri"/>
                <a:ea typeface="Calibri"/>
                <a:cs typeface="Calibri"/>
              </a:rPr>
              <a:t>2</a:t>
            </a:r>
          </a:p>
        </p:txBody>
      </p:sp>
      <p:sp>
        <p:nvSpPr>
          <p:cNvPr id="14" name="">
            <a:extLst>
              <a:ext uri="{FF2B5EF4-FFF2-40B4-BE49-F238E27FC236}">
                <ns2:creationId id="{2DAF4D56-2965-4E30-B4A6-F364CA88021F}"/>
              </a:ext>
            </a:extLst>
          </p:cNvPr>
          <p:cNvSpPr>
            <a:spLocks noGrp="1"/>
          </p:cNvSpPr>
          <p:nvPr/>
        </p:nvSpPr>
        <p:spPr>
          <a:xfrm>
            <a:off x="27432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Developing</a:t>
            </a:r>
          </a:p>
        </p:txBody>
      </p:sp>
      <p:sp>
        <p:nvSpPr>
          <p:cNvPr id="15" name="">
            <a:extLst>
              <a:ext uri="{FF2B5EF4-FFF2-40B4-BE49-F238E27FC236}">
                <ns2:creationId id="{75B4311C-3247-4CB3-8631-C4A31DBD4C85}"/>
              </a:ext>
            </a:extLst>
          </p:cNvPr>
          <p:cNvSpPr>
            <a:spLocks noGrp="1"/>
          </p:cNvSpPr>
          <p:nvPr/>
        </p:nvSpPr>
        <p:spPr>
          <a:xfrm>
            <a:off x="27432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Function identified. Methodology documented. Available for selected projects.</a:t>
            </a:r>
          </a:p>
        </p:txBody>
      </p:sp>
      <p:sp>
        <p:nvSpPr>
          <p:cNvPr id="16" name="">
            <a:extLst>
              <a:ext uri="{FF2B5EF4-FFF2-40B4-BE49-F238E27FC236}">
                <ns2:creationId id="{9716585B-E93A-439C-B21C-636AFCD46EB2}"/>
                <adec:decorative val="1"/>
              </a:ext>
            </a:extLst>
          </p:cNvPr>
          <p:cNvSpPr>
            <a:spLocks noGrp="1"/>
          </p:cNvSpPr>
          <p:nvPr/>
        </p:nvSpPr>
        <p:spPr>
          <a:xfrm>
            <a:off x="5600700" y="2419350"/>
            <a:ext cx="457200" cy="457200"/>
          </a:xfrm>
          <a:prstGeom prst="ellipse">
            <a:avLst/>
          </a:prstGeom>
          <a:solidFill>
            <a:srgbClr val="FFFFFF"/>
          </a:solidFill>
          <a:ln w="19050">
            <a:solidFill>
              <a:srgbClr val="3B82F6"/>
            </a:solidFill>
            <a:prstDash val="solid"/>
          </a:ln>
        </p:spPr>
      </p:sp>
      <p:sp>
        <p:nvSpPr>
          <p:cNvPr id="17" name="">
            <a:extLst>
              <a:ext uri="{FF2B5EF4-FFF2-40B4-BE49-F238E27FC236}">
                <ns2:creationId id="{0D3D1F09-2F1D-4C12-AB64-BE33DE12C960}"/>
              </a:ext>
            </a:extLst>
          </p:cNvPr>
          <p:cNvSpPr>
            <a:spLocks noGrp="1"/>
          </p:cNvSpPr>
          <p:nvPr/>
        </p:nvSpPr>
        <p:spPr>
          <a:xfrm>
            <a:off x="5715000" y="2533650"/>
            <a:ext cx="228600" cy="228600"/>
          </a:xfrm>
          <a:prstGeom prst="rect">
            <a:avLst/>
          </a:prstGeom>
          <a:noFill/>
          <a:ln w="0">
            <a:noFill/>
            <a:prstDash val="solid"/>
          </a:ln>
        </p:spPr>
        <p:txBody>
          <a:bodyPr wrap="square" lIns="0" tIns="0" rIns="0" bIns="0" anchor="ctr">
            <a:noAutofit/>
          </a:bodyPr>
          <a:lstStyle/>
          <a:p>
            <a:pPr algn="ctr">
              <a:defRPr sz="1500" b="1" i="0">
                <a:solidFill>
                  <a:srgbClr val="3B82F6"/>
                </a:solidFill>
                <a:latin typeface="Calibri"/>
                <a:ea typeface="Calibri"/>
                <a:cs typeface="Calibri"/>
              </a:defRPr>
            </a:pPr>
            <a:r>
              <a:rPr sz="1500" b="1" i="0">
                <a:solidFill>
                  <a:srgbClr val="3B82F6"/>
                </a:solidFill>
                <a:latin typeface="Calibri"/>
                <a:ea typeface="Calibri"/>
                <a:cs typeface="Calibri"/>
              </a:rPr>
              <a:t>3</a:t>
            </a:r>
          </a:p>
        </p:txBody>
      </p:sp>
      <p:sp>
        <p:nvSpPr>
          <p:cNvPr id="18" name="">
            <a:extLst>
              <a:ext uri="{FF2B5EF4-FFF2-40B4-BE49-F238E27FC236}">
                <ns2:creationId id="{EE4C337A-F89E-4B9E-BAA5-E39E70E9188C}"/>
              </a:ext>
            </a:extLst>
          </p:cNvPr>
          <p:cNvSpPr>
            <a:spLocks noGrp="1"/>
          </p:cNvSpPr>
          <p:nvPr/>
        </p:nvSpPr>
        <p:spPr>
          <a:xfrm>
            <a:off x="49339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Defined</a:t>
            </a:r>
          </a:p>
        </p:txBody>
      </p:sp>
      <p:sp>
        <p:nvSpPr>
          <p:cNvPr id="19" name="">
            <a:extLst>
              <a:ext uri="{FF2B5EF4-FFF2-40B4-BE49-F238E27FC236}">
                <ns2:creationId id="{C0B571D7-2F7B-4C8A-BB36-301B841EC035}"/>
              </a:ext>
            </a:extLst>
          </p:cNvPr>
          <p:cNvSpPr>
            <a:spLocks noGrp="1"/>
          </p:cNvSpPr>
          <p:nvPr/>
        </p:nvSpPr>
        <p:spPr>
          <a:xfrm>
            <a:off x="49339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Operational service. Standard process. Turnaround variable (weeks to months). Limited combinations.</a:t>
            </a:r>
          </a:p>
        </p:txBody>
      </p:sp>
      <p:sp>
        <p:nvSpPr>
          <p:cNvPr id="20" name="">
            <a:extLst>
              <a:ext uri="{FF2B5EF4-FFF2-40B4-BE49-F238E27FC236}">
                <ns2:creationId id="{F0F80DD7-FBC4-40B0-924A-8F09C32CCFCD}"/>
                <adec:decorative val="1"/>
              </a:ext>
            </a:extLst>
          </p:cNvPr>
          <p:cNvSpPr>
            <a:spLocks noGrp="1"/>
          </p:cNvSpPr>
          <p:nvPr/>
        </p:nvSpPr>
        <p:spPr>
          <a:xfrm>
            <a:off x="7791450" y="2419350"/>
            <a:ext cx="457200" cy="457200"/>
          </a:xfrm>
          <a:prstGeom prst="ellipse">
            <a:avLst/>
          </a:prstGeom>
          <a:solidFill>
            <a:srgbClr val="FFFFFF"/>
          </a:solidFill>
          <a:ln w="19050">
            <a:solidFill>
              <a:srgbClr val="3B82F6"/>
            </a:solidFill>
            <a:prstDash val="solid"/>
          </a:ln>
        </p:spPr>
      </p:sp>
      <p:sp>
        <p:nvSpPr>
          <p:cNvPr id="21" name="">
            <a:extLst>
              <a:ext uri="{FF2B5EF4-FFF2-40B4-BE49-F238E27FC236}">
                <ns2:creationId id="{BDEE85AC-9033-4FF7-8F7A-66DDC647E82C}"/>
              </a:ext>
            </a:extLst>
          </p:cNvPr>
          <p:cNvSpPr>
            <a:spLocks noGrp="1"/>
          </p:cNvSpPr>
          <p:nvPr/>
        </p:nvSpPr>
        <p:spPr>
          <a:xfrm>
            <a:off x="7905750" y="2533650"/>
            <a:ext cx="228600" cy="228600"/>
          </a:xfrm>
          <a:prstGeom prst="rect">
            <a:avLst/>
          </a:prstGeom>
          <a:noFill/>
          <a:ln w="0">
            <a:noFill/>
            <a:prstDash val="solid"/>
          </a:ln>
        </p:spPr>
        <p:txBody>
          <a:bodyPr wrap="square" lIns="0" tIns="0" rIns="0" bIns="0" anchor="ctr">
            <a:noAutofit/>
          </a:bodyPr>
          <a:lstStyle/>
          <a:p>
            <a:pPr algn="ctr">
              <a:defRPr sz="1500" b="1" i="0">
                <a:solidFill>
                  <a:srgbClr val="3B82F6"/>
                </a:solidFill>
                <a:latin typeface="Calibri"/>
                <a:ea typeface="Calibri"/>
                <a:cs typeface="Calibri"/>
              </a:defRPr>
            </a:pPr>
            <a:r>
              <a:rPr sz="1500" b="1" i="0">
                <a:solidFill>
                  <a:srgbClr val="3B82F6"/>
                </a:solidFill>
                <a:latin typeface="Calibri"/>
                <a:ea typeface="Calibri"/>
                <a:cs typeface="Calibri"/>
              </a:rPr>
              <a:t>4</a:t>
            </a:r>
          </a:p>
        </p:txBody>
      </p:sp>
      <p:sp>
        <p:nvSpPr>
          <p:cNvPr id="22" name="">
            <a:extLst>
              <a:ext uri="{FF2B5EF4-FFF2-40B4-BE49-F238E27FC236}">
                <ns2:creationId id="{4FE35CD7-A6A9-45DE-810E-C479B35D29A9}"/>
              </a:ext>
            </a:extLst>
          </p:cNvPr>
          <p:cNvSpPr>
            <a:spLocks noGrp="1"/>
          </p:cNvSpPr>
          <p:nvPr/>
        </p:nvSpPr>
        <p:spPr>
          <a:xfrm>
            <a:off x="71247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Managed</a:t>
            </a:r>
          </a:p>
        </p:txBody>
      </p:sp>
      <p:sp>
        <p:nvSpPr>
          <p:cNvPr id="23" name="">
            <a:extLst>
              <a:ext uri="{FF2B5EF4-FFF2-40B4-BE49-F238E27FC236}">
                <ns2:creationId id="{54769237-38B7-4760-875A-4F1A8B8CCE6F}"/>
              </a:ext>
            </a:extLst>
          </p:cNvPr>
          <p:cNvSpPr>
            <a:spLocks noGrp="1"/>
          </p:cNvSpPr>
          <p:nvPr/>
        </p:nvSpPr>
        <p:spPr>
          <a:xfrm>
            <a:off x="71247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Routinely available with SLAs. Turnaround &lt;= 4 weeks. Flexible linkage. Quality metrics reported.</a:t>
            </a:r>
          </a:p>
        </p:txBody>
      </p:sp>
      <p:sp>
        <p:nvSpPr>
          <p:cNvPr id="24" name="">
            <a:extLst>
              <a:ext uri="{FF2B5EF4-FFF2-40B4-BE49-F238E27FC236}">
                <ns2:creationId id="{4E8E3F36-375A-4158-BAE9-29DB414F7B3F}"/>
                <adec:decorative val="1"/>
              </a:ext>
            </a:extLst>
          </p:cNvPr>
          <p:cNvSpPr>
            <a:spLocks noGrp="1"/>
          </p:cNvSpPr>
          <p:nvPr/>
        </p:nvSpPr>
        <p:spPr>
          <a:xfrm>
            <a:off x="9982200" y="2419350"/>
            <a:ext cx="457200" cy="457200"/>
          </a:xfrm>
          <a:prstGeom prst="ellipse">
            <a:avLst/>
          </a:prstGeom>
          <a:solidFill>
            <a:srgbClr val="3B82F6"/>
          </a:solidFill>
          <a:ln w="19050">
            <a:solidFill>
              <a:srgbClr val="3B82F6"/>
            </a:solidFill>
            <a:prstDash val="solid"/>
          </a:ln>
        </p:spPr>
      </p:sp>
      <p:sp>
        <p:nvSpPr>
          <p:cNvPr id="25" name="">
            <a:extLst>
              <a:ext uri="{FF2B5EF4-FFF2-40B4-BE49-F238E27FC236}">
                <ns2:creationId id="{BF683988-BA27-47A5-9E4C-98B7C016442F}"/>
              </a:ext>
            </a:extLst>
          </p:cNvPr>
          <p:cNvSpPr>
            <a:spLocks noGrp="1"/>
          </p:cNvSpPr>
          <p:nvPr/>
        </p:nvSpPr>
        <p:spPr>
          <a:xfrm>
            <a:off x="10096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FFFFFF"/>
                </a:solidFill>
                <a:latin typeface="Calibri"/>
                <a:ea typeface="Calibri"/>
                <a:cs typeface="Calibri"/>
              </a:defRPr>
            </a:pPr>
            <a:r>
              <a:rPr sz="1500" b="1" i="0">
                <a:solidFill>
                  <a:srgbClr val="FFFFFF"/>
                </a:solidFill>
                <a:latin typeface="Calibri"/>
                <a:ea typeface="Calibri"/>
                <a:cs typeface="Calibri"/>
              </a:rPr>
              <a:t>5</a:t>
            </a:r>
          </a:p>
        </p:txBody>
      </p:sp>
      <p:sp>
        <p:nvSpPr>
          <p:cNvPr id="26" name="">
            <a:extLst>
              <a:ext uri="{FF2B5EF4-FFF2-40B4-BE49-F238E27FC236}">
                <ns2:creationId id="{77679D62-8969-4ACC-8627-AC537309A2CC}"/>
              </a:ext>
            </a:extLst>
          </p:cNvPr>
          <p:cNvSpPr>
            <a:spLocks noGrp="1"/>
          </p:cNvSpPr>
          <p:nvPr/>
        </p:nvSpPr>
        <p:spPr>
          <a:xfrm>
            <a:off x="9315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Optimising</a:t>
            </a:r>
          </a:p>
        </p:txBody>
      </p:sp>
      <p:sp>
        <p:nvSpPr>
          <p:cNvPr id="27" name="">
            <a:extLst>
              <a:ext uri="{FF2B5EF4-FFF2-40B4-BE49-F238E27FC236}">
                <ns2:creationId id="{72C804B1-2F63-44B1-AFE9-F297BB55CB17}"/>
              </a:ext>
            </a:extLst>
          </p:cNvPr>
          <p:cNvSpPr>
            <a:spLocks noGrp="1"/>
          </p:cNvSpPr>
          <p:nvPr/>
        </p:nvSpPr>
        <p:spPr>
          <a:xfrm>
            <a:off x="9315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Turnaround &lt;= 2 weeks. Automated workflows. Advanced capabilities (fuzzy matching, privacy-preserving).</a:t>
            </a:r>
          </a:p>
        </p:txBody>
      </p:sp>
      <p:sp>
        <p:nvSpPr>
          <p:cNvPr id="28" name="">
            <a:extLst>
              <a:ext uri="{FF2B5EF4-FFF2-40B4-BE49-F238E27FC236}">
                <ns2:creationId id="{398959AF-114F-479F-9AB8-F9F2E6E4BE16}"/>
                <adec:decorative val="1"/>
              </a:ext>
            </a:extLst>
          </p:cNvPr>
          <p:cNvSpPr>
            <a:spLocks noGrp="1"/>
          </p:cNvSpPr>
          <p:nvPr/>
        </p:nvSpPr>
        <p:spPr>
          <a:xfrm>
            <a:off x="685800" y="5105400"/>
            <a:ext cx="10820400" cy="1047750"/>
          </a:xfrm>
          <a:prstGeom prst="roundRect">
            <a:avLst>
              <a:gd name="adj" fmla="val 7273"/>
            </a:avLst>
          </a:prstGeom>
          <a:solidFill>
            <a:srgbClr val="FFFFFF"/>
          </a:solidFill>
          <a:ln w="9525">
            <a:solidFill>
              <a:srgbClr val="D5E3E3"/>
            </a:solidFill>
            <a:prstDash val="solid"/>
          </a:ln>
        </p:spPr>
      </p:sp>
      <p:sp>
        <p:nvSpPr>
          <p:cNvPr id="29" name="">
            <a:extLst>
              <a:ext uri="{FF2B5EF4-FFF2-40B4-BE49-F238E27FC236}">
                <ns2:creationId id="{0B741B17-57D3-45DC-89E7-5CF636FC2D97}"/>
              </a:ext>
            </a:extLst>
          </p:cNvPr>
          <p:cNvSpPr>
            <a:spLocks noGrp="1"/>
          </p:cNvSpPr>
          <p:nvPr/>
        </p:nvSpPr>
        <p:spPr>
          <a:xfrm>
            <a:off x="895350" y="5200650"/>
            <a:ext cx="6858000" cy="266700"/>
          </a:xfrm>
          <a:prstGeom prst="rect">
            <a:avLst/>
          </a:prstGeom>
          <a:noFill/>
          <a:ln w="0">
            <a:noFill/>
            <a:prstDash val="solid"/>
          </a:ln>
        </p:spPr>
        <p:txBody>
          <a:bodyPr wrap="square" lIns="0" tIns="0" rIns="0" bIns="0" anchor="t">
            <a:noAutofit/>
          </a:bodyPr>
          <a:lstStyle/>
          <a:p>
            <a:pPr algn="l">
              <a:defRPr sz="1575" b="1" i="0">
                <a:solidFill>
                  <a:srgbClr val="115E59"/>
                </a:solidFill>
                <a:latin typeface="Calibri"/>
                <a:ea typeface="Calibri"/>
                <a:cs typeface="Calibri"/>
              </a:defRPr>
            </a:pPr>
            <a:r>
              <a:rPr sz="1575" b="1" i="0">
                <a:solidFill>
                  <a:srgbClr val="115E59"/>
                </a:solidFill>
                <a:latin typeface="Calibri"/>
                <a:ea typeface="Calibri"/>
                <a:cs typeface="Calibri"/>
              </a:rPr>
              <a:t>Minimum evidence for a Level 4 judgement</a:t>
            </a:r>
          </a:p>
        </p:txBody>
      </p:sp>
      <p:sp>
        <p:nvSpPr>
          <p:cNvPr id="30" name="">
            <a:extLst>
              <a:ext uri="{FF2B5EF4-FFF2-40B4-BE49-F238E27FC236}">
                <ns2:creationId id="{3F24A5F3-DCF0-4B39-81B3-8534B6CD95A9}"/>
                <adec:decorative val="1"/>
              </a:ext>
            </a:extLst>
          </p:cNvPr>
          <p:cNvSpPr>
            <a:spLocks noGrp="1"/>
          </p:cNvSpPr>
          <p:nvPr/>
        </p:nvSpPr>
        <p:spPr>
          <a:xfrm>
            <a:off x="895350" y="5581650"/>
            <a:ext cx="85725" cy="85725"/>
          </a:xfrm>
          <a:prstGeom prst="ellipse">
            <a:avLst/>
          </a:prstGeom>
          <a:solidFill>
            <a:srgbClr val="3B82F6"/>
          </a:solidFill>
          <a:ln w="0">
            <a:noFill/>
            <a:prstDash val="solid"/>
          </a:ln>
        </p:spPr>
      </p:sp>
      <p:sp>
        <p:nvSpPr>
          <p:cNvPr id="31" name="">
            <a:extLst>
              <a:ext uri="{FF2B5EF4-FFF2-40B4-BE49-F238E27FC236}">
                <ns2:creationId id="{28BD9245-D6A5-42F0-B4FD-67682F097987}"/>
              </a:ext>
            </a:extLst>
          </p:cNvPr>
          <p:cNvSpPr>
            <a:spLocks noGrp="1"/>
          </p:cNvSpPr>
          <p:nvPr/>
        </p:nvSpPr>
        <p:spPr>
          <a:xfrm>
            <a:off x="10858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Standard linkage service SOP + published SLA</a:t>
            </a:r>
          </a:p>
        </p:txBody>
      </p:sp>
      <p:sp>
        <p:nvSpPr>
          <p:cNvPr id="32" name="">
            <a:extLst>
              <a:ext uri="{FF2B5EF4-FFF2-40B4-BE49-F238E27FC236}">
                <ns2:creationId id="{0FB71BDC-E09F-4C47-ABE0-AE0859DC5AD2}"/>
                <adec:decorative val="1"/>
              </a:ext>
            </a:extLst>
          </p:cNvPr>
          <p:cNvSpPr>
            <a:spLocks noGrp="1"/>
          </p:cNvSpPr>
          <p:nvPr/>
        </p:nvSpPr>
        <p:spPr>
          <a:xfrm>
            <a:off x="4438650" y="5581650"/>
            <a:ext cx="85725" cy="85725"/>
          </a:xfrm>
          <a:prstGeom prst="ellipse">
            <a:avLst/>
          </a:prstGeom>
          <a:solidFill>
            <a:srgbClr val="3B82F6"/>
          </a:solidFill>
          <a:ln w="0">
            <a:noFill/>
            <a:prstDash val="solid"/>
          </a:ln>
        </p:spPr>
      </p:sp>
      <p:sp>
        <p:nvSpPr>
          <p:cNvPr id="33" name="">
            <a:extLst>
              <a:ext uri="{FF2B5EF4-FFF2-40B4-BE49-F238E27FC236}">
                <ns2:creationId id="{20B8C1D1-9F6C-48DA-A9BA-18822A87FA44}"/>
              </a:ext>
            </a:extLst>
          </p:cNvPr>
          <p:cNvSpPr>
            <a:spLocks noGrp="1"/>
          </p:cNvSpPr>
          <p:nvPr/>
        </p:nvSpPr>
        <p:spPr>
          <a:xfrm>
            <a:off x="46291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Turnaround statistics (median + tail) showing &lt;=4 weeks for routine requests</a:t>
            </a:r>
          </a:p>
        </p:txBody>
      </p:sp>
      <p:sp>
        <p:nvSpPr>
          <p:cNvPr id="34" name="">
            <a:extLst>
              <a:ext uri="{FF2B5EF4-FFF2-40B4-BE49-F238E27FC236}">
                <ns2:creationId id="{191BE42C-9492-4F0E-BE93-2FE8DD18E212}"/>
                <adec:decorative val="1"/>
              </a:ext>
            </a:extLst>
          </p:cNvPr>
          <p:cNvSpPr>
            <a:spLocks noGrp="1"/>
          </p:cNvSpPr>
          <p:nvPr/>
        </p:nvSpPr>
        <p:spPr>
          <a:xfrm>
            <a:off x="7981950" y="5581650"/>
            <a:ext cx="85725" cy="85725"/>
          </a:xfrm>
          <a:prstGeom prst="ellipse">
            <a:avLst/>
          </a:prstGeom>
          <a:solidFill>
            <a:srgbClr val="3B82F6"/>
          </a:solidFill>
          <a:ln w="0">
            <a:noFill/>
            <a:prstDash val="solid"/>
          </a:ln>
        </p:spPr>
      </p:sp>
      <p:sp>
        <p:nvSpPr>
          <p:cNvPr id="35" name="">
            <a:extLst>
              <a:ext uri="{FF2B5EF4-FFF2-40B4-BE49-F238E27FC236}">
                <ns2:creationId id="{23001210-2FF5-40B1-A7AA-C593B867A760}"/>
              </a:ext>
            </a:extLst>
          </p:cNvPr>
          <p:cNvSpPr>
            <a:spLocks noGrp="1"/>
          </p:cNvSpPr>
          <p:nvPr/>
        </p:nvSpPr>
        <p:spPr>
          <a:xfrm>
            <a:off x="81724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Linkage quality metrics report (match rate, error rate) and QC process</a:t>
            </a:r>
          </a:p>
        </p:txBody>
      </p:sp>
      <p:sp>
        <p:nvSpPr>
          <p:cNvPr id="36" name="">
            <a:extLst>
              <a:ext uri="{FF2B5EF4-FFF2-40B4-BE49-F238E27FC236}">
                <ns2:creationId id="{2FCC1515-A67C-4553-9376-041CE6EA6B2D}"/>
              </a:ext>
            </a:extLst>
          </p:cNvPr>
          <p:cNvSpPr>
            <a:spLocks noGrp="1"/>
          </p:cNvSpPr>
          <p:nvPr/>
        </p:nvSpPr>
        <p:spPr>
          <a:xfrm>
            <a:off x="762000" y="6153150"/>
            <a:ext cx="10668000" cy="171450"/>
          </a:xfrm>
          <a:prstGeom prst="rect">
            <a:avLst/>
          </a:prstGeom>
          <a:noFill/>
          <a:ln w="0">
            <a:noFill/>
            <a:prstDash val="solid"/>
          </a:ln>
        </p:spPr>
        <p:txBody>
          <a:bodyPr wrap="square" lIns="0" tIns="0" rIns="0" bIns="0" anchor="t">
            <a:noAutofit/>
          </a:bodyPr>
          <a:lstStyle/>
          <a:p>
            <a:pPr algn="ctr">
              <a:defRPr sz="900" b="0" i="1">
                <a:solidFill>
                  <a:srgbClr val="5F7187"/>
                </a:solidFill>
                <a:latin typeface="Calibri"/>
                <a:ea typeface="Calibri"/>
                <a:cs typeface="Calibri"/>
              </a:defRPr>
            </a:pPr>
            <a:r>
              <a:rPr sz="900" b="0" i="1">
                <a:solidFill>
                  <a:srgbClr val="5F7187"/>
                </a:solidFill>
                <a:latin typeface="Calibri"/>
                <a:ea typeface="Calibri"/>
                <a:cs typeface="Calibri"/>
              </a:rPr>
              <a:t>Catalogue v1.0.2  •  Source a6d0671c3297  •  Verbatim descriptors and evidence  •  HDRL classifications are not official programme requirements.</a:t>
            </a:r>
          </a:p>
        </p:txBody>
      </p:sp>
      <p:sp>
        <p:nvSpPr>
          <p:cNvPr id="37" name="">
            <a:extLst>
              <a:ext uri="{FF2B5EF4-FFF2-40B4-BE49-F238E27FC236}">
                <ns2:creationId id="{048D572A-0B50-4932-99E1-3FFBF7B070F5}"/>
                <adec:decorative val="1"/>
              </a:ext>
            </a:extLst>
          </p:cNvPr>
          <p:cNvSpPr>
            <a:spLocks noGrp="1"/>
          </p:cNvSpPr>
          <p:nvPr/>
        </p:nvSpPr>
        <p:spPr>
          <a:xfrm>
            <a:off x="552450" y="6419850"/>
            <a:ext cx="11087100" cy="0"/>
          </a:xfrm>
          <a:prstGeom prst="line">
            <a:avLst/>
          </a:prstGeom>
          <a:noFill/>
          <a:ln w="9525">
            <a:solidFill>
              <a:srgbClr val="D5E3E3"/>
            </a:solidFill>
            <a:prstDash val="solid"/>
          </a:ln>
        </p:spPr>
      </p:sp>
      <p:sp>
        <p:nvSpPr>
          <p:cNvPr id="38" name="">
            <a:extLst>
              <a:ext uri="{FF2B5EF4-FFF2-40B4-BE49-F238E27FC236}">
                <ns2:creationId id="{20E68190-C1D2-46CF-9EDC-1818B8698949}"/>
              </a:ext>
            </a:extLst>
          </p:cNvPr>
          <p:cNvSpPr>
            <a:spLocks noGrp="1"/>
          </p:cNvSpPr>
          <p:nvPr/>
        </p:nvSpPr>
        <p:spPr>
          <a:xfrm>
            <a:off x="552450" y="6496050"/>
            <a:ext cx="2952750" cy="190500"/>
          </a:xfrm>
          <a:prstGeom prst="rect">
            <a:avLst/>
          </a:prstGeom>
          <a:noFill/>
          <a:ln w="0">
            <a:noFill/>
            <a:prstDash val="solid"/>
          </a:ln>
        </p:spPr>
        <p:txBody>
          <a:bodyPr wrap="square" lIns="0" tIns="0" rIns="0" bIns="0" anchor="ctr">
            <a:noAutofit/>
          </a:bodyPr>
          <a:lstStyle/>
          <a:p>
            <a:pPr algn="l">
              <a:defRPr sz="900" b="0" i="0">
                <a:solidFill>
                  <a:srgbClr val="5F7187"/>
                </a:solidFill>
                <a:latin typeface="Calibri"/>
                <a:ea typeface="Calibri"/>
                <a:cs typeface="Calibri"/>
              </a:defRPr>
            </a:pPr>
            <a:r>
              <a:rPr sz="900" b="0" i="0">
                <a:solidFill>
                  <a:srgbClr val="5F7187"/>
                </a:solidFill>
                <a:latin typeface="Calibri"/>
                <a:ea typeface="Calibri"/>
                <a:cs typeface="Calibri"/>
              </a:rPr>
              <a:t>HDRL v1.0.1  •  Kit v1.1.0  •  30 Jul 2026</a:t>
            </a:r>
          </a:p>
        </p:txBody>
      </p:sp>
      <p:sp>
        <p:nvSpPr>
          <p:cNvPr id="39" name="">
            <a:extLst>
              <a:ext uri="{FF2B5EF4-FFF2-40B4-BE49-F238E27FC236}">
                <ns2:creationId id="{38E6984E-74DF-44C4-9AAD-6014400FB068}"/>
              </a:ext>
            </a:extLst>
          </p:cNvPr>
          <p:cNvSpPr>
            <a:spLocks noGrp="1"/>
          </p:cNvSpPr>
          <p:nvPr/>
        </p:nvSpPr>
        <p:spPr>
          <a:xfrm>
            <a:off x="3524250" y="6496050"/>
            <a:ext cx="6096000" cy="190500"/>
          </a:xfrm>
          <a:prstGeom prst="rect">
            <a:avLst/>
          </a:prstGeom>
          <a:noFill/>
          <a:ln w="0">
            <a:noFill/>
            <a:prstDash val="solid"/>
          </a:ln>
        </p:spPr>
        <p:txBody>
          <a:bodyPr wrap="square" lIns="0" tIns="0" rIns="0" bIns="0" anchor="ctr">
            <a:noAutofit/>
          </a:bodyPr>
          <a:lstStyle/>
          <a:p>
            <a:pPr algn="ctr">
              <a:defRPr sz="825" b="0" i="0">
                <a:solidFill>
                  <a:srgbClr val="5F7187"/>
                </a:solidFill>
                <a:latin typeface="Calibri"/>
                <a:ea typeface="Calibri"/>
                <a:cs typeface="Calibri"/>
              </a:defRPr>
            </a:pPr>
            <a:r>
              <a:rPr sz="825" b="0" i="0">
                <a:solidFill>
                  <a:srgbClr val="5F7187"/>
                </a:solidFill>
                <a:latin typeface="Calibri"/>
                <a:ea typeface="Calibri"/>
                <a:cs typeface="Calibri"/>
              </a:rPr>
              <a:t>RDS: commissioner &amp; IP owner  •  OPL Advisory: originator &amp; developer  •  </a:t>
            </a:r>
            <a:r>
              <a:rPr sz="825" b="0" i="0">
                <a:solidFill>
                  <a:srgbClr val="5F7187"/>
                </a:solidFill>
                <a:latin typeface="Calibri"/>
                <a:ea typeface="Calibri"/>
                <a:cs typeface="Calibri"/>
                <a:hlinkClick r:id="R0a9b9d49327c45c6" tooltip="Read the Creative Commons Attribution 4.0 licence"/>
              </a:rPr>
              <a:t>CC BY 4.0</a:t>
            </a:r>
          </a:p>
        </p:txBody>
      </p:sp>
      <p:sp>
        <p:nvSpPr>
          <p:cNvPr id="40" name="">
            <a:extLst>
              <a:ext uri="{FF2B5EF4-FFF2-40B4-BE49-F238E27FC236}">
                <ns2:creationId id="{883DE971-7ECD-4F4E-9DC9-92B22D561D50}"/>
              </a:ext>
            </a:extLst>
          </p:cNvPr>
          <p:cNvSpPr>
            <a:spLocks noGrp="1"/>
          </p:cNvSpPr>
          <p:nvPr/>
        </p:nvSpPr>
        <p:spPr>
          <a:xfrm>
            <a:off x="9048750" y="6496050"/>
            <a:ext cx="2590800" cy="190500"/>
          </a:xfrm>
          <a:prstGeom prst="rect">
            <a:avLst/>
          </a:prstGeom>
          <a:noFill/>
          <a:ln w="0">
            <a:noFill/>
            <a:prstDash val="solid"/>
          </a:ln>
        </p:spPr>
        <p:txBody>
          <a:bodyPr wrap="square" lIns="0" tIns="0" rIns="0" bIns="0" anchor="ctr">
            <a:noAutofit/>
          </a:bodyPr>
          <a:lstStyle/>
          <a:p>
            <a:pPr algn="r">
              <a:defRPr sz="900" b="0" i="0">
                <a:solidFill>
                  <a:srgbClr val="5F7187"/>
                </a:solidFill>
                <a:latin typeface="Calibri"/>
                <a:ea typeface="Calibri"/>
                <a:cs typeface="Calibri"/>
              </a:defRPr>
            </a:pPr>
            <a:r>
              <a:rPr sz="900" b="0" i="0">
                <a:solidFill>
                  <a:srgbClr val="5F7187"/>
                </a:solidFill>
                <a:latin typeface="Calibri"/>
                <a:ea typeface="Calibri"/>
                <a:cs typeface="Calibri"/>
                <a:hlinkClick r:id="R52ad3a4a592b413a" tooltip="Open the HDRL Framework website"/>
              </a:rPr>
              <a:t>hdrlframework.org</a:t>
            </a:r>
            <a:r>
              <a:rPr sz="900" b="0" i="0">
                <a:solidFill>
                  <a:srgbClr val="5F7187"/>
                </a:solidFill>
                <a:latin typeface="Calibri"/>
                <a:ea typeface="Calibri"/>
                <a:cs typeface="Calibri"/>
              </a:rPr>
              <a:t>  •  26</a:t>
            </a:r>
          </a:p>
        </p:txBody>
      </p:sp>
    </p:spTree>
    <p:extLst>
      <p:ext uri="{BB962C8B-B14F-4D97-AF65-F5344CB8AC3E}">
        <ns5:creationId val="1546055014"/>
      </p:ext>
    </p:extLst>
  </p:cSld>
</p:sld>
</file>

<file path=ppt/slides/slide27.xml><?xml version="1.0" encoding="utf-8"?>
<p:sld xmlns:a="http://schemas.openxmlformats.org/drawingml/2006/main" xmlns:adec="http://schemas.microsoft.com/office/drawing/2017/decorative" xmlns:ns2="http://schemas.microsoft.com/office/drawing/2014/main" xmlns:ns5="http://schemas.microsoft.com/office/powerpoint/2010/main" xmlns:p="http://schemas.openxmlformats.org/presentationml/2006/main" xmlns:r="http://schemas.openxmlformats.org/officeDocument/2006/relationships">
  <p:cSld>
    <p:bg>
      <p:bgPr>
        <a:solidFill>
          <a:srgbClr val="F5F8FA"/>
        </a:solidFill>
      </p:bgPr>
    </p:bg>
    <p:spTree>
      <p:nvGrpSpPr>
        <p:cNvPr id="1" name=""/>
        <p:cNvGrpSpPr/>
        <p:nvPr/>
      </p:nvGrpSpPr>
      <p:grpSpPr>
        <a:xfrm/>
      </p:grpSpPr>
      <p:sp>
        <p:nvSpPr>
          <p:cNvPr id="41" name="hdrl-mini-mark">
            <a:extLst>
              <a:ext uri="{FF2B5EF4-FFF2-40B4-BE49-F238E27FC236}">
                <ns2:creationId id="{49079E5E-FE64-4EC4-833B-5E65EEF768BC}"/>
                <adec:decorative val="1"/>
              </a:ext>
            </a:extLst>
          </p:cNvPr>
          <p:cNvSpPr>
            <a:spLocks noGrp="1"/>
          </p:cNvSpPr>
          <p:nvPr/>
        </p:nvSpPr>
        <p:spPr>
          <a:xfrm>
            <a:off x="552450" y="361950"/>
            <a:ext cx="514350" cy="514350"/>
          </a:xfrm>
          <a:prstGeom prst="octagon">
            <a:avLst/>
          </a:prstGeom>
          <a:solidFill>
            <a:srgbClr val="0F766E"/>
          </a:solidFill>
          <a:ln w="0">
            <a:noFill/>
            <a:prstDash val="solid"/>
          </a:ln>
        </p:spPr>
      </p:sp>
      <p:sp>
        <p:nvSpPr>
          <p:cNvPr id="2" name="hdrl-mini-text">
            <a:extLst>
              <a:ext uri="{FF2B5EF4-FFF2-40B4-BE49-F238E27FC236}">
                <ns2:creationId id="{412D7A7C-2CAF-4772-AF9A-DF8048B2E5ED}"/>
                <adec:decorative val="1"/>
              </a:ext>
            </a:extLst>
          </p:cNvPr>
          <p:cNvSpPr>
            <a:spLocks noGrp="1"/>
          </p:cNvSpPr>
          <p:nvPr/>
        </p:nvSpPr>
        <p:spPr>
          <a:xfrm>
            <a:off x="581025" y="504825"/>
            <a:ext cx="476250" cy="209550"/>
          </a:xfrm>
          <a:prstGeom prst="rect">
            <a:avLst/>
          </a:prstGeom>
          <a:noFill/>
          <a:ln w="0">
            <a:noFill/>
            <a:prstDash val="solid"/>
          </a:ln>
        </p:spPr>
        <p:txBody>
          <a:bodyPr wrap="square" lIns="0" tIns="0" rIns="0" bIns="0" anchor="ctr">
            <a:noAutofit/>
          </a:bodyPr>
          <a:lstStyle/>
          <a:p>
            <a:pPr algn="ctr">
              <a:defRPr sz="750" b="1" i="0">
                <a:solidFill>
                  <a:srgbClr val="FFFFFF"/>
                </a:solidFill>
                <a:latin typeface="Calibri"/>
                <a:ea typeface="Calibri"/>
                <a:cs typeface="Calibri"/>
              </a:defRPr>
            </a:pPr>
            <a:r>
              <a:rPr sz="750" b="1" i="0">
                <a:solidFill>
                  <a:srgbClr val="FFFFFF"/>
                </a:solidFill>
                <a:latin typeface="Calibri"/>
                <a:ea typeface="Calibri"/>
                <a:cs typeface="Calibri"/>
              </a:rPr>
              <a:t>HDRL</a:t>
            </a:r>
          </a:p>
        </p:txBody>
      </p:sp>
      <p:sp>
        <p:nvSpPr>
          <p:cNvPr id="3" name="brand-label">
            <a:extLst>
              <a:ext uri="{FF2B5EF4-FFF2-40B4-BE49-F238E27FC236}">
                <ns2:creationId id="{5FB9E2B3-2066-4B0E-BBFC-17CE6D1F055C}"/>
                <adec:decorative val="1"/>
              </a:ext>
            </a:extLst>
          </p:cNvPr>
          <p:cNvSpPr>
            <a:spLocks noGrp="1"/>
          </p:cNvSpPr>
          <p:nvPr/>
        </p:nvSpPr>
        <p:spPr>
          <a:xfrm>
            <a:off x="1257300" y="495300"/>
            <a:ext cx="4572000" cy="190500"/>
          </a:xfrm>
          <a:prstGeom prst="rect">
            <a:avLst/>
          </a:prstGeom>
          <a:noFill/>
          <a:ln w="0">
            <a:noFill/>
            <a:prstDash val="solid"/>
          </a:ln>
        </p:spPr>
        <p:txBody>
          <a:bodyPr wrap="square" lIns="0" tIns="0" rIns="0" bIns="0" anchor="ctr">
            <a:noAutofit/>
          </a:bodyPr>
          <a:lstStyle/>
          <a:p>
            <a:pPr algn="l">
              <a:defRPr sz="1200" b="1" i="0">
                <a:solidFill>
                  <a:srgbClr val="0F766E"/>
                </a:solidFill>
                <a:latin typeface="Calibri"/>
                <a:ea typeface="Calibri"/>
                <a:cs typeface="Calibri"/>
              </a:defRPr>
            </a:pPr>
            <a:r>
              <a:rPr sz="1200" b="1" i="0">
                <a:solidFill>
                  <a:srgbClr val="0F766E"/>
                </a:solidFill>
                <a:latin typeface="Calibri"/>
                <a:ea typeface="Calibri"/>
                <a:cs typeface="Calibri"/>
              </a:rPr>
              <a:t>DOMAIN A • INDICATOR DETAIL</a:t>
            </a:r>
          </a:p>
        </p:txBody>
      </p:sp>
      <p:sp>
        <p:nvSpPr>
          <p:cNvPr id="4" name="slide-title" title="A.3.1 · Federated Query Capability" descr="Slide title: A.3.1 · Federated Query Capability">
            <a:extLst>
              <a:ext uri="{FF2B5EF4-FFF2-40B4-BE49-F238E27FC236}">
                <ns2:creationId id="{6BBBA081-746E-4724-9C35-F7AA9CEF5081}"/>
              </a:ext>
            </a:extLst>
          </p:cNvPr>
          <p:cNvSpPr>
            <a:spLocks noGrp="1"/>
          </p:cNvSpPr>
          <p:nvPr>
            <p:ph type="title"/>
          </p:nvPr>
        </p:nvSpPr>
        <p:spPr>
          <a:xfrm>
            <a:off x="666750" y="1104900"/>
            <a:ext cx="10858500" cy="628650"/>
          </a:xfrm>
          <a:prstGeom prst="rect">
            <a:avLst/>
          </a:prstGeom>
          <a:noFill/>
          <a:ln w="0">
            <a:noFill/>
            <a:prstDash val="solid"/>
          </a:ln>
        </p:spPr>
        <p:txBody>
          <a:bodyPr wrap="square" lIns="0" tIns="0" rIns="0" bIns="0" anchor="t">
            <a:noAutofit/>
          </a:bodyPr>
          <a:lstStyle/>
          <a:p>
            <a:pPr algn="l">
              <a:defRPr sz="3150" b="1" i="0">
                <a:solidFill>
                  <a:srgbClr val="162B45"/>
                </a:solidFill>
                <a:latin typeface="Calibri"/>
                <a:ea typeface="Calibri"/>
                <a:cs typeface="Calibri"/>
              </a:defRPr>
            </a:pPr>
            <a:r>
              <a:rPr sz="3150" b="1" i="0">
                <a:solidFill>
                  <a:srgbClr val="162B45"/>
                </a:solidFill>
                <a:latin typeface="Calibri"/>
                <a:ea typeface="Calibri"/>
                <a:cs typeface="Calibri"/>
              </a:rPr>
              <a:t>A.3.1 · Federated Query Capability</a:t>
            </a:r>
          </a:p>
        </p:txBody>
      </p:sp>
      <p:sp>
        <p:nvSpPr>
          <p:cNvPr id="5" name="">
            <a:extLst>
              <a:ext uri="{FF2B5EF4-FFF2-40B4-BE49-F238E27FC236}">
                <ns2:creationId id="{3B5F7091-5C69-46E0-B9CC-46310334D8FB}"/>
              </a:ext>
            </a:extLst>
          </p:cNvPr>
          <p:cNvSpPr>
            <a:spLocks noGrp="1"/>
          </p:cNvSpPr>
          <p:nvPr/>
        </p:nvSpPr>
        <p:spPr>
          <a:xfrm>
            <a:off x="685800" y="1771650"/>
            <a:ext cx="10668000" cy="266700"/>
          </a:xfrm>
          <a:prstGeom prst="rect">
            <a:avLst/>
          </a:prstGeom>
          <a:noFill/>
          <a:ln w="0">
            <a:noFill/>
            <a:prstDash val="solid"/>
          </a:ln>
        </p:spPr>
        <p:txBody>
          <a:bodyPr wrap="square" lIns="0" tIns="0" rIns="0" bIns="0" anchor="t">
            <a:noAutofit/>
          </a:bodyPr>
          <a:lstStyle/>
          <a:p>
            <a:pPr algn="l">
              <a:defRPr sz="1350" b="1" i="0">
                <a:solidFill>
                  <a:srgbClr val="3B82F6"/>
                </a:solidFill>
                <a:latin typeface="Calibri"/>
                <a:ea typeface="Calibri"/>
                <a:cs typeface="Calibri"/>
              </a:defRPr>
            </a:pPr>
            <a:r>
              <a:rPr sz="1350" b="1" i="0">
                <a:solidFill>
                  <a:srgbClr val="3B82F6"/>
                </a:solidFill>
                <a:latin typeface="Calibri"/>
                <a:ea typeface="Calibri"/>
                <a:cs typeface="Calibri"/>
              </a:rPr>
              <a:t>Enhancement indicator  •  Both level  •  HDRL class O</a:t>
            </a:r>
          </a:p>
        </p:txBody>
      </p:sp>
      <p:sp>
        <p:nvSpPr>
          <p:cNvPr id="6" name="">
            <a:extLst>
              <a:ext uri="{FF2B5EF4-FFF2-40B4-BE49-F238E27FC236}">
                <ns2:creationId id="{ED90FE72-1C6A-4A95-92DE-04F521B96EF9}"/>
              </a:ext>
            </a:extLst>
          </p:cNvPr>
          <p:cNvSpPr>
            <a:spLocks noGrp="1"/>
          </p:cNvSpPr>
          <p:nvPr/>
        </p:nvSpPr>
        <p:spPr>
          <a:xfrm>
            <a:off x="685800" y="2095500"/>
            <a:ext cx="10668000" cy="285750"/>
          </a:xfrm>
          <a:prstGeom prst="rect">
            <a:avLst/>
          </a:prstGeom>
          <a:noFill/>
          <a:ln w="0">
            <a:noFill/>
            <a:prstDash val="solid"/>
          </a:ln>
        </p:spPr>
        <p:txBody>
          <a:bodyPr wrap="square" lIns="0" tIns="0" rIns="0" bIns="0" anchor="t">
            <a:noAutofit/>
          </a:bodyPr>
          <a:lstStyle/>
          <a:p>
            <a:pPr algn="l">
              <a:defRPr sz="1350" b="0" i="1">
                <a:solidFill>
                  <a:srgbClr val="5F7187"/>
                </a:solidFill>
                <a:latin typeface="Calibri"/>
                <a:ea typeface="Calibri"/>
                <a:cs typeface="Calibri"/>
              </a:defRPr>
            </a:pPr>
            <a:r>
              <a:rPr sz="1350" b="0" i="1">
                <a:solidFill>
                  <a:srgbClr val="5F7187"/>
                </a:solidFill>
                <a:latin typeface="Calibri"/>
                <a:ea typeface="Calibri"/>
                <a:cs typeface="Calibri"/>
              </a:rPr>
              <a:t>The catalogue wording below is reproduced verbatim.</a:t>
            </a:r>
          </a:p>
        </p:txBody>
      </p:sp>
      <p:sp>
        <p:nvSpPr>
          <p:cNvPr id="7" name="">
            <a:extLst>
              <a:ext uri="{FF2B5EF4-FFF2-40B4-BE49-F238E27FC236}">
                <ns2:creationId id="{F1A89C01-DC06-49A5-8241-CB3727171BBF}"/>
                <adec:decorative val="1"/>
              </a:ext>
            </a:extLst>
          </p:cNvPr>
          <p:cNvSpPr>
            <a:spLocks noGrp="1"/>
          </p:cNvSpPr>
          <p:nvPr/>
        </p:nvSpPr>
        <p:spPr>
          <a:xfrm>
            <a:off x="1428750" y="2647950"/>
            <a:ext cx="8763000" cy="0"/>
          </a:xfrm>
          <a:prstGeom prst="line">
            <a:avLst/>
          </a:prstGeom>
          <a:noFill/>
          <a:ln w="57150">
            <a:solidFill>
              <a:srgbClr val="A7E6DB"/>
            </a:solidFill>
            <a:prstDash val="solid"/>
          </a:ln>
        </p:spPr>
      </p:sp>
      <p:sp>
        <p:nvSpPr>
          <p:cNvPr id="8" name="">
            <a:extLst>
              <a:ext uri="{FF2B5EF4-FFF2-40B4-BE49-F238E27FC236}">
                <ns2:creationId id="{93108797-7789-45D8-974C-B5ACE919B850}"/>
                <adec:decorative val="1"/>
              </a:ext>
            </a:extLst>
          </p:cNvPr>
          <p:cNvSpPr>
            <a:spLocks noGrp="1"/>
          </p:cNvSpPr>
          <p:nvPr/>
        </p:nvSpPr>
        <p:spPr>
          <a:xfrm>
            <a:off x="1219200" y="2419350"/>
            <a:ext cx="457200" cy="457200"/>
          </a:xfrm>
          <a:prstGeom prst="ellipse">
            <a:avLst/>
          </a:prstGeom>
          <a:solidFill>
            <a:srgbClr val="FFFFFF"/>
          </a:solidFill>
          <a:ln w="19050">
            <a:solidFill>
              <a:srgbClr val="3B82F6"/>
            </a:solidFill>
            <a:prstDash val="solid"/>
          </a:ln>
        </p:spPr>
      </p:sp>
      <p:sp>
        <p:nvSpPr>
          <p:cNvPr id="9" name="">
            <a:extLst>
              <a:ext uri="{FF2B5EF4-FFF2-40B4-BE49-F238E27FC236}">
                <ns2:creationId id="{7B823466-753D-4389-BD7C-2E5DFABF0DA2}"/>
              </a:ext>
            </a:extLst>
          </p:cNvPr>
          <p:cNvSpPr>
            <a:spLocks noGrp="1"/>
          </p:cNvSpPr>
          <p:nvPr/>
        </p:nvSpPr>
        <p:spPr>
          <a:xfrm>
            <a:off x="1333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3B82F6"/>
                </a:solidFill>
                <a:latin typeface="Calibri"/>
                <a:ea typeface="Calibri"/>
                <a:cs typeface="Calibri"/>
              </a:defRPr>
            </a:pPr>
            <a:r>
              <a:rPr sz="1500" b="1" i="0">
                <a:solidFill>
                  <a:srgbClr val="3B82F6"/>
                </a:solidFill>
                <a:latin typeface="Calibri"/>
                <a:ea typeface="Calibri"/>
                <a:cs typeface="Calibri"/>
              </a:rPr>
              <a:t>1</a:t>
            </a:r>
          </a:p>
        </p:txBody>
      </p:sp>
      <p:sp>
        <p:nvSpPr>
          <p:cNvPr id="10" name="">
            <a:extLst>
              <a:ext uri="{FF2B5EF4-FFF2-40B4-BE49-F238E27FC236}">
                <ns2:creationId id="{B311EFF4-A6FC-4C5A-9294-C37AB1BB0D57}"/>
              </a:ext>
            </a:extLst>
          </p:cNvPr>
          <p:cNvSpPr>
            <a:spLocks noGrp="1"/>
          </p:cNvSpPr>
          <p:nvPr/>
        </p:nvSpPr>
        <p:spPr>
          <a:xfrm>
            <a:off x="552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Initial</a:t>
            </a:r>
          </a:p>
        </p:txBody>
      </p:sp>
      <p:sp>
        <p:nvSpPr>
          <p:cNvPr id="11" name="">
            <a:extLst>
              <a:ext uri="{FF2B5EF4-FFF2-40B4-BE49-F238E27FC236}">
                <ns2:creationId id="{CE58D9D3-8375-4A2F-9468-63CC0BCF472D}"/>
              </a:ext>
            </a:extLst>
          </p:cNvPr>
          <p:cNvSpPr>
            <a:spLocks noGrp="1"/>
          </p:cNvSpPr>
          <p:nvPr/>
        </p:nvSpPr>
        <p:spPr>
          <a:xfrm>
            <a:off x="552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No federated capability. All analysis requires data transfer.</a:t>
            </a:r>
          </a:p>
        </p:txBody>
      </p:sp>
      <p:sp>
        <p:nvSpPr>
          <p:cNvPr id="12" name="">
            <a:extLst>
              <a:ext uri="{FF2B5EF4-FFF2-40B4-BE49-F238E27FC236}">
                <ns2:creationId id="{68AFBEDC-85CA-4B50-956A-53D73E267C1C}"/>
                <adec:decorative val="1"/>
              </a:ext>
            </a:extLst>
          </p:cNvPr>
          <p:cNvSpPr>
            <a:spLocks noGrp="1"/>
          </p:cNvSpPr>
          <p:nvPr/>
        </p:nvSpPr>
        <p:spPr>
          <a:xfrm>
            <a:off x="3409950" y="2419350"/>
            <a:ext cx="457200" cy="457200"/>
          </a:xfrm>
          <a:prstGeom prst="ellipse">
            <a:avLst/>
          </a:prstGeom>
          <a:solidFill>
            <a:srgbClr val="FFFFFF"/>
          </a:solidFill>
          <a:ln w="19050">
            <a:solidFill>
              <a:srgbClr val="3B82F6"/>
            </a:solidFill>
            <a:prstDash val="solid"/>
          </a:ln>
        </p:spPr>
      </p:sp>
      <p:sp>
        <p:nvSpPr>
          <p:cNvPr id="13" name="">
            <a:extLst>
              <a:ext uri="{FF2B5EF4-FFF2-40B4-BE49-F238E27FC236}">
                <ns2:creationId id="{6BC70B56-20C0-4B90-9226-2494DD0BDD5F}"/>
              </a:ext>
            </a:extLst>
          </p:cNvPr>
          <p:cNvSpPr>
            <a:spLocks noGrp="1"/>
          </p:cNvSpPr>
          <p:nvPr/>
        </p:nvSpPr>
        <p:spPr>
          <a:xfrm>
            <a:off x="3524250" y="2533650"/>
            <a:ext cx="228600" cy="228600"/>
          </a:xfrm>
          <a:prstGeom prst="rect">
            <a:avLst/>
          </a:prstGeom>
          <a:noFill/>
          <a:ln w="0">
            <a:noFill/>
            <a:prstDash val="solid"/>
          </a:ln>
        </p:spPr>
        <p:txBody>
          <a:bodyPr wrap="square" lIns="0" tIns="0" rIns="0" bIns="0" anchor="ctr">
            <a:noAutofit/>
          </a:bodyPr>
          <a:lstStyle/>
          <a:p>
            <a:pPr algn="ctr">
              <a:defRPr sz="1500" b="1" i="0">
                <a:solidFill>
                  <a:srgbClr val="3B82F6"/>
                </a:solidFill>
                <a:latin typeface="Calibri"/>
                <a:ea typeface="Calibri"/>
                <a:cs typeface="Calibri"/>
              </a:defRPr>
            </a:pPr>
            <a:r>
              <a:rPr sz="1500" b="1" i="0">
                <a:solidFill>
                  <a:srgbClr val="3B82F6"/>
                </a:solidFill>
                <a:latin typeface="Calibri"/>
                <a:ea typeface="Calibri"/>
                <a:cs typeface="Calibri"/>
              </a:rPr>
              <a:t>2</a:t>
            </a:r>
          </a:p>
        </p:txBody>
      </p:sp>
      <p:sp>
        <p:nvSpPr>
          <p:cNvPr id="14" name="">
            <a:extLst>
              <a:ext uri="{FF2B5EF4-FFF2-40B4-BE49-F238E27FC236}">
                <ns2:creationId id="{65CD1620-406F-4E3C-BF41-72FDDB3EE28B}"/>
              </a:ext>
            </a:extLst>
          </p:cNvPr>
          <p:cNvSpPr>
            <a:spLocks noGrp="1"/>
          </p:cNvSpPr>
          <p:nvPr/>
        </p:nvSpPr>
        <p:spPr>
          <a:xfrm>
            <a:off x="27432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Developing</a:t>
            </a:r>
          </a:p>
        </p:txBody>
      </p:sp>
      <p:sp>
        <p:nvSpPr>
          <p:cNvPr id="15" name="">
            <a:extLst>
              <a:ext uri="{FF2B5EF4-FFF2-40B4-BE49-F238E27FC236}">
                <ns2:creationId id="{64BA31B0-8613-4419-A4CA-7586D4DE7859}"/>
              </a:ext>
            </a:extLst>
          </p:cNvPr>
          <p:cNvSpPr>
            <a:spLocks noGrp="1"/>
          </p:cNvSpPr>
          <p:nvPr/>
        </p:nvSpPr>
        <p:spPr>
          <a:xfrm>
            <a:off x="27432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Concepts understood. Options assessed. Pilot in planning.</a:t>
            </a:r>
          </a:p>
        </p:txBody>
      </p:sp>
      <p:sp>
        <p:nvSpPr>
          <p:cNvPr id="16" name="">
            <a:extLst>
              <a:ext uri="{FF2B5EF4-FFF2-40B4-BE49-F238E27FC236}">
                <ns2:creationId id="{51BDD2D0-5DCC-4290-9D16-82CC73BEFBA0}"/>
                <adec:decorative val="1"/>
              </a:ext>
            </a:extLst>
          </p:cNvPr>
          <p:cNvSpPr>
            <a:spLocks noGrp="1"/>
          </p:cNvSpPr>
          <p:nvPr/>
        </p:nvSpPr>
        <p:spPr>
          <a:xfrm>
            <a:off x="5600700" y="2419350"/>
            <a:ext cx="457200" cy="457200"/>
          </a:xfrm>
          <a:prstGeom prst="ellipse">
            <a:avLst/>
          </a:prstGeom>
          <a:solidFill>
            <a:srgbClr val="FFFFFF"/>
          </a:solidFill>
          <a:ln w="19050">
            <a:solidFill>
              <a:srgbClr val="3B82F6"/>
            </a:solidFill>
            <a:prstDash val="solid"/>
          </a:ln>
        </p:spPr>
      </p:sp>
      <p:sp>
        <p:nvSpPr>
          <p:cNvPr id="17" name="">
            <a:extLst>
              <a:ext uri="{FF2B5EF4-FFF2-40B4-BE49-F238E27FC236}">
                <ns2:creationId id="{868DF52E-47A7-4B0F-9F32-9C643A08A05C}"/>
              </a:ext>
            </a:extLst>
          </p:cNvPr>
          <p:cNvSpPr>
            <a:spLocks noGrp="1"/>
          </p:cNvSpPr>
          <p:nvPr/>
        </p:nvSpPr>
        <p:spPr>
          <a:xfrm>
            <a:off x="5715000" y="2533650"/>
            <a:ext cx="228600" cy="228600"/>
          </a:xfrm>
          <a:prstGeom prst="rect">
            <a:avLst/>
          </a:prstGeom>
          <a:noFill/>
          <a:ln w="0">
            <a:noFill/>
            <a:prstDash val="solid"/>
          </a:ln>
        </p:spPr>
        <p:txBody>
          <a:bodyPr wrap="square" lIns="0" tIns="0" rIns="0" bIns="0" anchor="ctr">
            <a:noAutofit/>
          </a:bodyPr>
          <a:lstStyle/>
          <a:p>
            <a:pPr algn="ctr">
              <a:defRPr sz="1500" b="1" i="0">
                <a:solidFill>
                  <a:srgbClr val="3B82F6"/>
                </a:solidFill>
                <a:latin typeface="Calibri"/>
                <a:ea typeface="Calibri"/>
                <a:cs typeface="Calibri"/>
              </a:defRPr>
            </a:pPr>
            <a:r>
              <a:rPr sz="1500" b="1" i="0">
                <a:solidFill>
                  <a:srgbClr val="3B82F6"/>
                </a:solidFill>
                <a:latin typeface="Calibri"/>
                <a:ea typeface="Calibri"/>
                <a:cs typeface="Calibri"/>
              </a:rPr>
              <a:t>3</a:t>
            </a:r>
          </a:p>
        </p:txBody>
      </p:sp>
      <p:sp>
        <p:nvSpPr>
          <p:cNvPr id="18" name="">
            <a:extLst>
              <a:ext uri="{FF2B5EF4-FFF2-40B4-BE49-F238E27FC236}">
                <ns2:creationId id="{EA979CD2-3AC7-41FD-81B4-BC89932AB04F}"/>
              </a:ext>
            </a:extLst>
          </p:cNvPr>
          <p:cNvSpPr>
            <a:spLocks noGrp="1"/>
          </p:cNvSpPr>
          <p:nvPr/>
        </p:nvSpPr>
        <p:spPr>
          <a:xfrm>
            <a:off x="49339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Defined</a:t>
            </a:r>
          </a:p>
        </p:txBody>
      </p:sp>
      <p:sp>
        <p:nvSpPr>
          <p:cNvPr id="19" name="">
            <a:extLst>
              <a:ext uri="{FF2B5EF4-FFF2-40B4-BE49-F238E27FC236}">
                <ns2:creationId id="{569B3EFF-01C0-4C6D-86E5-008F1C347573}"/>
              </a:ext>
            </a:extLst>
          </p:cNvPr>
          <p:cNvSpPr>
            <a:spLocks noGrp="1"/>
          </p:cNvSpPr>
          <p:nvPr/>
        </p:nvSpPr>
        <p:spPr>
          <a:xfrm>
            <a:off x="49339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Federated possible for selected datasets. Bespoke setup. Limited tools.</a:t>
            </a:r>
          </a:p>
        </p:txBody>
      </p:sp>
      <p:sp>
        <p:nvSpPr>
          <p:cNvPr id="20" name="">
            <a:extLst>
              <a:ext uri="{FF2B5EF4-FFF2-40B4-BE49-F238E27FC236}">
                <ns2:creationId id="{DCEADD63-5B09-4A27-B392-524DAB01514C}"/>
                <adec:decorative val="1"/>
              </a:ext>
            </a:extLst>
          </p:cNvPr>
          <p:cNvSpPr>
            <a:spLocks noGrp="1"/>
          </p:cNvSpPr>
          <p:nvPr/>
        </p:nvSpPr>
        <p:spPr>
          <a:xfrm>
            <a:off x="7791450" y="2419350"/>
            <a:ext cx="457200" cy="457200"/>
          </a:xfrm>
          <a:prstGeom prst="ellipse">
            <a:avLst/>
          </a:prstGeom>
          <a:solidFill>
            <a:srgbClr val="FFFFFF"/>
          </a:solidFill>
          <a:ln w="19050">
            <a:solidFill>
              <a:srgbClr val="3B82F6"/>
            </a:solidFill>
            <a:prstDash val="solid"/>
          </a:ln>
        </p:spPr>
      </p:sp>
      <p:sp>
        <p:nvSpPr>
          <p:cNvPr id="21" name="">
            <a:extLst>
              <a:ext uri="{FF2B5EF4-FFF2-40B4-BE49-F238E27FC236}">
                <ns2:creationId id="{59CE406C-F379-42DA-BA28-1F70B393F599}"/>
              </a:ext>
            </a:extLst>
          </p:cNvPr>
          <p:cNvSpPr>
            <a:spLocks noGrp="1"/>
          </p:cNvSpPr>
          <p:nvPr/>
        </p:nvSpPr>
        <p:spPr>
          <a:xfrm>
            <a:off x="7905750" y="2533650"/>
            <a:ext cx="228600" cy="228600"/>
          </a:xfrm>
          <a:prstGeom prst="rect">
            <a:avLst/>
          </a:prstGeom>
          <a:noFill/>
          <a:ln w="0">
            <a:noFill/>
            <a:prstDash val="solid"/>
          </a:ln>
        </p:spPr>
        <p:txBody>
          <a:bodyPr wrap="square" lIns="0" tIns="0" rIns="0" bIns="0" anchor="ctr">
            <a:noAutofit/>
          </a:bodyPr>
          <a:lstStyle/>
          <a:p>
            <a:pPr algn="ctr">
              <a:defRPr sz="1500" b="1" i="0">
                <a:solidFill>
                  <a:srgbClr val="3B82F6"/>
                </a:solidFill>
                <a:latin typeface="Calibri"/>
                <a:ea typeface="Calibri"/>
                <a:cs typeface="Calibri"/>
              </a:defRPr>
            </a:pPr>
            <a:r>
              <a:rPr sz="1500" b="1" i="0">
                <a:solidFill>
                  <a:srgbClr val="3B82F6"/>
                </a:solidFill>
                <a:latin typeface="Calibri"/>
                <a:ea typeface="Calibri"/>
                <a:cs typeface="Calibri"/>
              </a:rPr>
              <a:t>4</a:t>
            </a:r>
          </a:p>
        </p:txBody>
      </p:sp>
      <p:sp>
        <p:nvSpPr>
          <p:cNvPr id="22" name="">
            <a:extLst>
              <a:ext uri="{FF2B5EF4-FFF2-40B4-BE49-F238E27FC236}">
                <ns2:creationId id="{A3924645-64CC-4E46-9F1E-48E575B2B467}"/>
              </a:ext>
            </a:extLst>
          </p:cNvPr>
          <p:cNvSpPr>
            <a:spLocks noGrp="1"/>
          </p:cNvSpPr>
          <p:nvPr/>
        </p:nvSpPr>
        <p:spPr>
          <a:xfrm>
            <a:off x="71247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Managed</a:t>
            </a:r>
          </a:p>
        </p:txBody>
      </p:sp>
      <p:sp>
        <p:nvSpPr>
          <p:cNvPr id="23" name="">
            <a:extLst>
              <a:ext uri="{FF2B5EF4-FFF2-40B4-BE49-F238E27FC236}">
                <ns2:creationId id="{ED9541E6-3450-4A95-9C48-0B2F235B91F5}"/>
              </a:ext>
            </a:extLst>
          </p:cNvPr>
          <p:cNvSpPr>
            <a:spLocks noGrp="1"/>
          </p:cNvSpPr>
          <p:nvPr/>
        </p:nvSpPr>
        <p:spPr>
          <a:xfrm>
            <a:off x="71247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Routinely supported. Standard APIs. Compatible with DataSHIELD, OHDSI.</a:t>
            </a:r>
          </a:p>
        </p:txBody>
      </p:sp>
      <p:sp>
        <p:nvSpPr>
          <p:cNvPr id="24" name="">
            <a:extLst>
              <a:ext uri="{FF2B5EF4-FFF2-40B4-BE49-F238E27FC236}">
                <ns2:creationId id="{FE6631F2-4531-4830-A1E0-AE000D97FCDC}"/>
                <adec:decorative val="1"/>
              </a:ext>
            </a:extLst>
          </p:cNvPr>
          <p:cNvSpPr>
            <a:spLocks noGrp="1"/>
          </p:cNvSpPr>
          <p:nvPr/>
        </p:nvSpPr>
        <p:spPr>
          <a:xfrm>
            <a:off x="9982200" y="2419350"/>
            <a:ext cx="457200" cy="457200"/>
          </a:xfrm>
          <a:prstGeom prst="ellipse">
            <a:avLst/>
          </a:prstGeom>
          <a:solidFill>
            <a:srgbClr val="3B82F6"/>
          </a:solidFill>
          <a:ln w="19050">
            <a:solidFill>
              <a:srgbClr val="3B82F6"/>
            </a:solidFill>
            <a:prstDash val="solid"/>
          </a:ln>
        </p:spPr>
      </p:sp>
      <p:sp>
        <p:nvSpPr>
          <p:cNvPr id="25" name="">
            <a:extLst>
              <a:ext uri="{FF2B5EF4-FFF2-40B4-BE49-F238E27FC236}">
                <ns2:creationId id="{4DEC7A48-964A-4100-A406-F8C0C0F134C9}"/>
              </a:ext>
            </a:extLst>
          </p:cNvPr>
          <p:cNvSpPr>
            <a:spLocks noGrp="1"/>
          </p:cNvSpPr>
          <p:nvPr/>
        </p:nvSpPr>
        <p:spPr>
          <a:xfrm>
            <a:off x="10096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FFFFFF"/>
                </a:solidFill>
                <a:latin typeface="Calibri"/>
                <a:ea typeface="Calibri"/>
                <a:cs typeface="Calibri"/>
              </a:defRPr>
            </a:pPr>
            <a:r>
              <a:rPr sz="1500" b="1" i="0">
                <a:solidFill>
                  <a:srgbClr val="FFFFFF"/>
                </a:solidFill>
                <a:latin typeface="Calibri"/>
                <a:ea typeface="Calibri"/>
                <a:cs typeface="Calibri"/>
              </a:rPr>
              <a:t>5</a:t>
            </a:r>
          </a:p>
        </p:txBody>
      </p:sp>
      <p:sp>
        <p:nvSpPr>
          <p:cNvPr id="26" name="">
            <a:extLst>
              <a:ext uri="{FF2B5EF4-FFF2-40B4-BE49-F238E27FC236}">
                <ns2:creationId id="{43A7EE93-B76D-44B2-87F2-CB3602A97018}"/>
              </a:ext>
            </a:extLst>
          </p:cNvPr>
          <p:cNvSpPr>
            <a:spLocks noGrp="1"/>
          </p:cNvSpPr>
          <p:nvPr/>
        </p:nvSpPr>
        <p:spPr>
          <a:xfrm>
            <a:off x="9315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Optimising</a:t>
            </a:r>
          </a:p>
        </p:txBody>
      </p:sp>
      <p:sp>
        <p:nvSpPr>
          <p:cNvPr id="27" name="">
            <a:extLst>
              <a:ext uri="{FF2B5EF4-FFF2-40B4-BE49-F238E27FC236}">
                <ns2:creationId id="{9B1D558E-D18D-4FFA-B7DE-B22BACF1D692}"/>
              </a:ext>
            </a:extLst>
          </p:cNvPr>
          <p:cNvSpPr>
            <a:spLocks noGrp="1"/>
          </p:cNvSpPr>
          <p:nvPr/>
        </p:nvSpPr>
        <p:spPr>
          <a:xfrm>
            <a:off x="9315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Default for appropriate uses. Rich API ecosystem. Active in UK/international networks.</a:t>
            </a:r>
          </a:p>
        </p:txBody>
      </p:sp>
      <p:sp>
        <p:nvSpPr>
          <p:cNvPr id="28" name="">
            <a:extLst>
              <a:ext uri="{FF2B5EF4-FFF2-40B4-BE49-F238E27FC236}">
                <ns2:creationId id="{274C808E-3CCF-436A-8A9C-EDF45D7AFCF0}"/>
                <adec:decorative val="1"/>
              </a:ext>
            </a:extLst>
          </p:cNvPr>
          <p:cNvSpPr>
            <a:spLocks noGrp="1"/>
          </p:cNvSpPr>
          <p:nvPr/>
        </p:nvSpPr>
        <p:spPr>
          <a:xfrm>
            <a:off x="685800" y="5105400"/>
            <a:ext cx="10820400" cy="1047750"/>
          </a:xfrm>
          <a:prstGeom prst="roundRect">
            <a:avLst>
              <a:gd name="adj" fmla="val 7273"/>
            </a:avLst>
          </a:prstGeom>
          <a:solidFill>
            <a:srgbClr val="FFFFFF"/>
          </a:solidFill>
          <a:ln w="9525">
            <a:solidFill>
              <a:srgbClr val="D5E3E3"/>
            </a:solidFill>
            <a:prstDash val="solid"/>
          </a:ln>
        </p:spPr>
      </p:sp>
      <p:sp>
        <p:nvSpPr>
          <p:cNvPr id="29" name="">
            <a:extLst>
              <a:ext uri="{FF2B5EF4-FFF2-40B4-BE49-F238E27FC236}">
                <ns2:creationId id="{977CA601-8631-4FE5-8995-7AB354D5FC68}"/>
              </a:ext>
            </a:extLst>
          </p:cNvPr>
          <p:cNvSpPr>
            <a:spLocks noGrp="1"/>
          </p:cNvSpPr>
          <p:nvPr/>
        </p:nvSpPr>
        <p:spPr>
          <a:xfrm>
            <a:off x="895350" y="5200650"/>
            <a:ext cx="6858000" cy="266700"/>
          </a:xfrm>
          <a:prstGeom prst="rect">
            <a:avLst/>
          </a:prstGeom>
          <a:noFill/>
          <a:ln w="0">
            <a:noFill/>
            <a:prstDash val="solid"/>
          </a:ln>
        </p:spPr>
        <p:txBody>
          <a:bodyPr wrap="square" lIns="0" tIns="0" rIns="0" bIns="0" anchor="t">
            <a:noAutofit/>
          </a:bodyPr>
          <a:lstStyle/>
          <a:p>
            <a:pPr algn="l">
              <a:defRPr sz="1575" b="1" i="0">
                <a:solidFill>
                  <a:srgbClr val="115E59"/>
                </a:solidFill>
                <a:latin typeface="Calibri"/>
                <a:ea typeface="Calibri"/>
                <a:cs typeface="Calibri"/>
              </a:defRPr>
            </a:pPr>
            <a:r>
              <a:rPr sz="1575" b="1" i="0">
                <a:solidFill>
                  <a:srgbClr val="115E59"/>
                </a:solidFill>
                <a:latin typeface="Calibri"/>
                <a:ea typeface="Calibri"/>
                <a:cs typeface="Calibri"/>
              </a:rPr>
              <a:t>Minimum evidence for a Level 4 judgement</a:t>
            </a:r>
          </a:p>
        </p:txBody>
      </p:sp>
      <p:sp>
        <p:nvSpPr>
          <p:cNvPr id="30" name="">
            <a:extLst>
              <a:ext uri="{FF2B5EF4-FFF2-40B4-BE49-F238E27FC236}">
                <ns2:creationId id="{4C8A5107-0019-4F68-A735-08ADD95A3E5A}"/>
                <adec:decorative val="1"/>
              </a:ext>
            </a:extLst>
          </p:cNvPr>
          <p:cNvSpPr>
            <a:spLocks noGrp="1"/>
          </p:cNvSpPr>
          <p:nvPr/>
        </p:nvSpPr>
        <p:spPr>
          <a:xfrm>
            <a:off x="895350" y="5581650"/>
            <a:ext cx="85725" cy="85725"/>
          </a:xfrm>
          <a:prstGeom prst="ellipse">
            <a:avLst/>
          </a:prstGeom>
          <a:solidFill>
            <a:srgbClr val="3B82F6"/>
          </a:solidFill>
          <a:ln w="0">
            <a:noFill/>
            <a:prstDash val="solid"/>
          </a:ln>
        </p:spPr>
      </p:sp>
      <p:sp>
        <p:nvSpPr>
          <p:cNvPr id="31" name="">
            <a:extLst>
              <a:ext uri="{FF2B5EF4-FFF2-40B4-BE49-F238E27FC236}">
                <ns2:creationId id="{7D4131AD-FA50-435C-8108-51B2A95066D1}"/>
              </a:ext>
            </a:extLst>
          </p:cNvPr>
          <p:cNvSpPr>
            <a:spLocks noGrp="1"/>
          </p:cNvSpPr>
          <p:nvPr/>
        </p:nvSpPr>
        <p:spPr>
          <a:xfrm>
            <a:off x="10858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Operational federated query implementation documentation (APIs/standards supported)</a:t>
            </a:r>
          </a:p>
        </p:txBody>
      </p:sp>
      <p:sp>
        <p:nvSpPr>
          <p:cNvPr id="32" name="">
            <a:extLst>
              <a:ext uri="{FF2B5EF4-FFF2-40B4-BE49-F238E27FC236}">
                <ns2:creationId id="{284C4B41-CCFF-46E7-B12B-62541DAC0C4F}"/>
                <adec:decorative val="1"/>
              </a:ext>
            </a:extLst>
          </p:cNvPr>
          <p:cNvSpPr>
            <a:spLocks noGrp="1"/>
          </p:cNvSpPr>
          <p:nvPr/>
        </p:nvSpPr>
        <p:spPr>
          <a:xfrm>
            <a:off x="4438650" y="5581650"/>
            <a:ext cx="85725" cy="85725"/>
          </a:xfrm>
          <a:prstGeom prst="ellipse">
            <a:avLst/>
          </a:prstGeom>
          <a:solidFill>
            <a:srgbClr val="3B82F6"/>
          </a:solidFill>
          <a:ln w="0">
            <a:noFill/>
            <a:prstDash val="solid"/>
          </a:ln>
        </p:spPr>
      </p:sp>
      <p:sp>
        <p:nvSpPr>
          <p:cNvPr id="33" name="">
            <a:extLst>
              <a:ext uri="{FF2B5EF4-FFF2-40B4-BE49-F238E27FC236}">
                <ns2:creationId id="{5D5C117C-E341-4E5B-9658-3921EA6A395A}"/>
              </a:ext>
            </a:extLst>
          </p:cNvPr>
          <p:cNvSpPr>
            <a:spLocks noGrp="1"/>
          </p:cNvSpPr>
          <p:nvPr/>
        </p:nvSpPr>
        <p:spPr>
          <a:xfrm>
            <a:off x="46291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Evidence of routine use (project list/logs) and supported toolchain (e.g., DataSHIELD/OHDSI)</a:t>
            </a:r>
          </a:p>
        </p:txBody>
      </p:sp>
      <p:sp>
        <p:nvSpPr>
          <p:cNvPr id="34" name="">
            <a:extLst>
              <a:ext uri="{FF2B5EF4-FFF2-40B4-BE49-F238E27FC236}">
                <ns2:creationId id="{7571B4BC-0998-4E82-A1DB-249D7A14D89B}"/>
                <adec:decorative val="1"/>
              </a:ext>
            </a:extLst>
          </p:cNvPr>
          <p:cNvSpPr>
            <a:spLocks noGrp="1"/>
          </p:cNvSpPr>
          <p:nvPr/>
        </p:nvSpPr>
        <p:spPr>
          <a:xfrm>
            <a:off x="7981950" y="5581650"/>
            <a:ext cx="85725" cy="85725"/>
          </a:xfrm>
          <a:prstGeom prst="ellipse">
            <a:avLst/>
          </a:prstGeom>
          <a:solidFill>
            <a:srgbClr val="3B82F6"/>
          </a:solidFill>
          <a:ln w="0">
            <a:noFill/>
            <a:prstDash val="solid"/>
          </a:ln>
        </p:spPr>
      </p:sp>
      <p:sp>
        <p:nvSpPr>
          <p:cNvPr id="35" name="">
            <a:extLst>
              <a:ext uri="{FF2B5EF4-FFF2-40B4-BE49-F238E27FC236}">
                <ns2:creationId id="{CD9E3C24-FD74-4FC9-A1BB-2760DCC59F36}"/>
              </a:ext>
            </a:extLst>
          </p:cNvPr>
          <p:cNvSpPr>
            <a:spLocks noGrp="1"/>
          </p:cNvSpPr>
          <p:nvPr/>
        </p:nvSpPr>
        <p:spPr>
          <a:xfrm>
            <a:off x="81724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Service guidance/SOP for researchers and node operators</a:t>
            </a:r>
          </a:p>
        </p:txBody>
      </p:sp>
      <p:sp>
        <p:nvSpPr>
          <p:cNvPr id="36" name="">
            <a:extLst>
              <a:ext uri="{FF2B5EF4-FFF2-40B4-BE49-F238E27FC236}">
                <ns2:creationId id="{9329159D-933B-4774-A696-80ADEFF4AB6B}"/>
              </a:ext>
            </a:extLst>
          </p:cNvPr>
          <p:cNvSpPr>
            <a:spLocks noGrp="1"/>
          </p:cNvSpPr>
          <p:nvPr/>
        </p:nvSpPr>
        <p:spPr>
          <a:xfrm>
            <a:off x="762000" y="6153150"/>
            <a:ext cx="10668000" cy="171450"/>
          </a:xfrm>
          <a:prstGeom prst="rect">
            <a:avLst/>
          </a:prstGeom>
          <a:noFill/>
          <a:ln w="0">
            <a:noFill/>
            <a:prstDash val="solid"/>
          </a:ln>
        </p:spPr>
        <p:txBody>
          <a:bodyPr wrap="square" lIns="0" tIns="0" rIns="0" bIns="0" anchor="t">
            <a:noAutofit/>
          </a:bodyPr>
          <a:lstStyle/>
          <a:p>
            <a:pPr algn="ctr">
              <a:defRPr sz="900" b="0" i="1">
                <a:solidFill>
                  <a:srgbClr val="5F7187"/>
                </a:solidFill>
                <a:latin typeface="Calibri"/>
                <a:ea typeface="Calibri"/>
                <a:cs typeface="Calibri"/>
              </a:defRPr>
            </a:pPr>
            <a:r>
              <a:rPr sz="900" b="0" i="1">
                <a:solidFill>
                  <a:srgbClr val="5F7187"/>
                </a:solidFill>
                <a:latin typeface="Calibri"/>
                <a:ea typeface="Calibri"/>
                <a:cs typeface="Calibri"/>
              </a:rPr>
              <a:t>Catalogue v1.0.2  •  Source a6d0671c3297  •  Verbatim descriptors and evidence  •  HDRL classifications are not official programme requirements.</a:t>
            </a:r>
          </a:p>
        </p:txBody>
      </p:sp>
      <p:sp>
        <p:nvSpPr>
          <p:cNvPr id="37" name="">
            <a:extLst>
              <a:ext uri="{FF2B5EF4-FFF2-40B4-BE49-F238E27FC236}">
                <ns2:creationId id="{DC7016AA-52DD-492F-9910-A815B43AF321}"/>
                <adec:decorative val="1"/>
              </a:ext>
            </a:extLst>
          </p:cNvPr>
          <p:cNvSpPr>
            <a:spLocks noGrp="1"/>
          </p:cNvSpPr>
          <p:nvPr/>
        </p:nvSpPr>
        <p:spPr>
          <a:xfrm>
            <a:off x="552450" y="6419850"/>
            <a:ext cx="11087100" cy="0"/>
          </a:xfrm>
          <a:prstGeom prst="line">
            <a:avLst/>
          </a:prstGeom>
          <a:noFill/>
          <a:ln w="9525">
            <a:solidFill>
              <a:srgbClr val="D5E3E3"/>
            </a:solidFill>
            <a:prstDash val="solid"/>
          </a:ln>
        </p:spPr>
      </p:sp>
      <p:sp>
        <p:nvSpPr>
          <p:cNvPr id="38" name="">
            <a:extLst>
              <a:ext uri="{FF2B5EF4-FFF2-40B4-BE49-F238E27FC236}">
                <ns2:creationId id="{0A875ACD-FA8E-4A24-9971-AA5304C5F283}"/>
              </a:ext>
            </a:extLst>
          </p:cNvPr>
          <p:cNvSpPr>
            <a:spLocks noGrp="1"/>
          </p:cNvSpPr>
          <p:nvPr/>
        </p:nvSpPr>
        <p:spPr>
          <a:xfrm>
            <a:off x="552450" y="6496050"/>
            <a:ext cx="2952750" cy="190500"/>
          </a:xfrm>
          <a:prstGeom prst="rect">
            <a:avLst/>
          </a:prstGeom>
          <a:noFill/>
          <a:ln w="0">
            <a:noFill/>
            <a:prstDash val="solid"/>
          </a:ln>
        </p:spPr>
        <p:txBody>
          <a:bodyPr wrap="square" lIns="0" tIns="0" rIns="0" bIns="0" anchor="ctr">
            <a:noAutofit/>
          </a:bodyPr>
          <a:lstStyle/>
          <a:p>
            <a:pPr algn="l">
              <a:defRPr sz="900" b="0" i="0">
                <a:solidFill>
                  <a:srgbClr val="5F7187"/>
                </a:solidFill>
                <a:latin typeface="Calibri"/>
                <a:ea typeface="Calibri"/>
                <a:cs typeface="Calibri"/>
              </a:defRPr>
            </a:pPr>
            <a:r>
              <a:rPr sz="900" b="0" i="0">
                <a:solidFill>
                  <a:srgbClr val="5F7187"/>
                </a:solidFill>
                <a:latin typeface="Calibri"/>
                <a:ea typeface="Calibri"/>
                <a:cs typeface="Calibri"/>
              </a:rPr>
              <a:t>HDRL v1.0.1  •  Kit v1.1.0  •  30 Jul 2026</a:t>
            </a:r>
          </a:p>
        </p:txBody>
      </p:sp>
      <p:sp>
        <p:nvSpPr>
          <p:cNvPr id="39" name="">
            <a:extLst>
              <a:ext uri="{FF2B5EF4-FFF2-40B4-BE49-F238E27FC236}">
                <ns2:creationId id="{624B44AC-4788-4773-9F67-36B7497D181F}"/>
              </a:ext>
            </a:extLst>
          </p:cNvPr>
          <p:cNvSpPr>
            <a:spLocks noGrp="1"/>
          </p:cNvSpPr>
          <p:nvPr/>
        </p:nvSpPr>
        <p:spPr>
          <a:xfrm>
            <a:off x="3524250" y="6496050"/>
            <a:ext cx="6096000" cy="190500"/>
          </a:xfrm>
          <a:prstGeom prst="rect">
            <a:avLst/>
          </a:prstGeom>
          <a:noFill/>
          <a:ln w="0">
            <a:noFill/>
            <a:prstDash val="solid"/>
          </a:ln>
        </p:spPr>
        <p:txBody>
          <a:bodyPr wrap="square" lIns="0" tIns="0" rIns="0" bIns="0" anchor="ctr">
            <a:noAutofit/>
          </a:bodyPr>
          <a:lstStyle/>
          <a:p>
            <a:pPr algn="ctr">
              <a:defRPr sz="825" b="0" i="0">
                <a:solidFill>
                  <a:srgbClr val="5F7187"/>
                </a:solidFill>
                <a:latin typeface="Calibri"/>
                <a:ea typeface="Calibri"/>
                <a:cs typeface="Calibri"/>
              </a:defRPr>
            </a:pPr>
            <a:r>
              <a:rPr sz="825" b="0" i="0">
                <a:solidFill>
                  <a:srgbClr val="5F7187"/>
                </a:solidFill>
                <a:latin typeface="Calibri"/>
                <a:ea typeface="Calibri"/>
                <a:cs typeface="Calibri"/>
              </a:rPr>
              <a:t>RDS: commissioner &amp; IP owner  •  OPL Advisory: originator &amp; developer  •  </a:t>
            </a:r>
            <a:r>
              <a:rPr sz="825" b="0" i="0">
                <a:solidFill>
                  <a:srgbClr val="5F7187"/>
                </a:solidFill>
                <a:latin typeface="Calibri"/>
                <a:ea typeface="Calibri"/>
                <a:cs typeface="Calibri"/>
                <a:hlinkClick r:id="R61015f6402624ab2" tooltip="Read the Creative Commons Attribution 4.0 licence"/>
              </a:rPr>
              <a:t>CC BY 4.0</a:t>
            </a:r>
          </a:p>
        </p:txBody>
      </p:sp>
      <p:sp>
        <p:nvSpPr>
          <p:cNvPr id="40" name="">
            <a:extLst>
              <a:ext uri="{FF2B5EF4-FFF2-40B4-BE49-F238E27FC236}">
                <ns2:creationId id="{684869F8-F04E-4C77-8115-0F6CFC75299B}"/>
              </a:ext>
            </a:extLst>
          </p:cNvPr>
          <p:cNvSpPr>
            <a:spLocks noGrp="1"/>
          </p:cNvSpPr>
          <p:nvPr/>
        </p:nvSpPr>
        <p:spPr>
          <a:xfrm>
            <a:off x="9048750" y="6496050"/>
            <a:ext cx="2590800" cy="190500"/>
          </a:xfrm>
          <a:prstGeom prst="rect">
            <a:avLst/>
          </a:prstGeom>
          <a:noFill/>
          <a:ln w="0">
            <a:noFill/>
            <a:prstDash val="solid"/>
          </a:ln>
        </p:spPr>
        <p:txBody>
          <a:bodyPr wrap="square" lIns="0" tIns="0" rIns="0" bIns="0" anchor="ctr">
            <a:noAutofit/>
          </a:bodyPr>
          <a:lstStyle/>
          <a:p>
            <a:pPr algn="r">
              <a:defRPr sz="900" b="0" i="0">
                <a:solidFill>
                  <a:srgbClr val="5F7187"/>
                </a:solidFill>
                <a:latin typeface="Calibri"/>
                <a:ea typeface="Calibri"/>
                <a:cs typeface="Calibri"/>
              </a:defRPr>
            </a:pPr>
            <a:r>
              <a:rPr sz="900" b="0" i="0">
                <a:solidFill>
                  <a:srgbClr val="5F7187"/>
                </a:solidFill>
                <a:latin typeface="Calibri"/>
                <a:ea typeface="Calibri"/>
                <a:cs typeface="Calibri"/>
                <a:hlinkClick r:id="R5c857de97fc44765" tooltip="Open the HDRL Framework website"/>
              </a:rPr>
              <a:t>hdrlframework.org</a:t>
            </a:r>
            <a:r>
              <a:rPr sz="900" b="0" i="0">
                <a:solidFill>
                  <a:srgbClr val="5F7187"/>
                </a:solidFill>
                <a:latin typeface="Calibri"/>
                <a:ea typeface="Calibri"/>
                <a:cs typeface="Calibri"/>
              </a:rPr>
              <a:t>  •  27</a:t>
            </a:r>
          </a:p>
        </p:txBody>
      </p:sp>
    </p:spTree>
    <p:extLst>
      <p:ext uri="{BB962C8B-B14F-4D97-AF65-F5344CB8AC3E}">
        <ns5:creationId val="178867191"/>
      </p:ext>
    </p:extLst>
  </p:cSld>
</p:sld>
</file>

<file path=ppt/slides/slide28.xml><?xml version="1.0" encoding="utf-8"?>
<p:sld xmlns:a="http://schemas.openxmlformats.org/drawingml/2006/main" xmlns:adec="http://schemas.microsoft.com/office/drawing/2017/decorative" xmlns:ns2="http://schemas.microsoft.com/office/drawing/2014/main" xmlns:ns5="http://schemas.microsoft.com/office/powerpoint/2010/main" xmlns:p="http://schemas.openxmlformats.org/presentationml/2006/main" xmlns:r="http://schemas.openxmlformats.org/officeDocument/2006/relationships">
  <p:cSld>
    <p:bg>
      <p:bgPr>
        <a:solidFill>
          <a:srgbClr val="F5F8FA"/>
        </a:solidFill>
      </p:bgPr>
    </p:bg>
    <p:spTree>
      <p:nvGrpSpPr>
        <p:cNvPr id="1" name=""/>
        <p:cNvGrpSpPr/>
        <p:nvPr/>
      </p:nvGrpSpPr>
      <p:grpSpPr>
        <a:xfrm/>
      </p:grpSpPr>
      <p:sp>
        <p:nvSpPr>
          <p:cNvPr id="41" name="hdrl-mini-mark">
            <a:extLst>
              <a:ext uri="{FF2B5EF4-FFF2-40B4-BE49-F238E27FC236}">
                <ns2:creationId id="{49C8FE37-127A-4B86-8E71-DF60A9A1D2A8}"/>
                <adec:decorative val="1"/>
              </a:ext>
            </a:extLst>
          </p:cNvPr>
          <p:cNvSpPr>
            <a:spLocks noGrp="1"/>
          </p:cNvSpPr>
          <p:nvPr/>
        </p:nvSpPr>
        <p:spPr>
          <a:xfrm>
            <a:off x="552450" y="361950"/>
            <a:ext cx="514350" cy="514350"/>
          </a:xfrm>
          <a:prstGeom prst="octagon">
            <a:avLst/>
          </a:prstGeom>
          <a:solidFill>
            <a:srgbClr val="0F766E"/>
          </a:solidFill>
          <a:ln w="0">
            <a:noFill/>
            <a:prstDash val="solid"/>
          </a:ln>
        </p:spPr>
      </p:sp>
      <p:sp>
        <p:nvSpPr>
          <p:cNvPr id="2" name="hdrl-mini-text">
            <a:extLst>
              <a:ext uri="{FF2B5EF4-FFF2-40B4-BE49-F238E27FC236}">
                <ns2:creationId id="{3937F2E3-8456-4A28-AD7D-88ABE127560A}"/>
                <adec:decorative val="1"/>
              </a:ext>
            </a:extLst>
          </p:cNvPr>
          <p:cNvSpPr>
            <a:spLocks noGrp="1"/>
          </p:cNvSpPr>
          <p:nvPr/>
        </p:nvSpPr>
        <p:spPr>
          <a:xfrm>
            <a:off x="581025" y="504825"/>
            <a:ext cx="476250" cy="209550"/>
          </a:xfrm>
          <a:prstGeom prst="rect">
            <a:avLst/>
          </a:prstGeom>
          <a:noFill/>
          <a:ln w="0">
            <a:noFill/>
            <a:prstDash val="solid"/>
          </a:ln>
        </p:spPr>
        <p:txBody>
          <a:bodyPr wrap="square" lIns="0" tIns="0" rIns="0" bIns="0" anchor="ctr">
            <a:noAutofit/>
          </a:bodyPr>
          <a:lstStyle/>
          <a:p>
            <a:pPr algn="ctr">
              <a:defRPr sz="750" b="1" i="0">
                <a:solidFill>
                  <a:srgbClr val="FFFFFF"/>
                </a:solidFill>
                <a:latin typeface="Calibri"/>
                <a:ea typeface="Calibri"/>
                <a:cs typeface="Calibri"/>
              </a:defRPr>
            </a:pPr>
            <a:r>
              <a:rPr sz="750" b="1" i="0">
                <a:solidFill>
                  <a:srgbClr val="FFFFFF"/>
                </a:solidFill>
                <a:latin typeface="Calibri"/>
                <a:ea typeface="Calibri"/>
                <a:cs typeface="Calibri"/>
              </a:rPr>
              <a:t>HDRL</a:t>
            </a:r>
          </a:p>
        </p:txBody>
      </p:sp>
      <p:sp>
        <p:nvSpPr>
          <p:cNvPr id="3" name="brand-label">
            <a:extLst>
              <a:ext uri="{FF2B5EF4-FFF2-40B4-BE49-F238E27FC236}">
                <ns2:creationId id="{03B43C4A-CB33-4A56-9998-93CB0CDA9416}"/>
                <adec:decorative val="1"/>
              </a:ext>
            </a:extLst>
          </p:cNvPr>
          <p:cNvSpPr>
            <a:spLocks noGrp="1"/>
          </p:cNvSpPr>
          <p:nvPr/>
        </p:nvSpPr>
        <p:spPr>
          <a:xfrm>
            <a:off x="1257300" y="495300"/>
            <a:ext cx="4572000" cy="190500"/>
          </a:xfrm>
          <a:prstGeom prst="rect">
            <a:avLst/>
          </a:prstGeom>
          <a:noFill/>
          <a:ln w="0">
            <a:noFill/>
            <a:prstDash val="solid"/>
          </a:ln>
        </p:spPr>
        <p:txBody>
          <a:bodyPr wrap="square" lIns="0" tIns="0" rIns="0" bIns="0" anchor="ctr">
            <a:noAutofit/>
          </a:bodyPr>
          <a:lstStyle/>
          <a:p>
            <a:pPr algn="l">
              <a:defRPr sz="1200" b="1" i="0">
                <a:solidFill>
                  <a:srgbClr val="0F766E"/>
                </a:solidFill>
                <a:latin typeface="Calibri"/>
                <a:ea typeface="Calibri"/>
                <a:cs typeface="Calibri"/>
              </a:defRPr>
            </a:pPr>
            <a:r>
              <a:rPr sz="1200" b="1" i="0">
                <a:solidFill>
                  <a:srgbClr val="0F766E"/>
                </a:solidFill>
                <a:latin typeface="Calibri"/>
                <a:ea typeface="Calibri"/>
                <a:cs typeface="Calibri"/>
              </a:rPr>
              <a:t>DOMAIN A • INDICATOR DETAIL</a:t>
            </a:r>
          </a:p>
        </p:txBody>
      </p:sp>
      <p:sp>
        <p:nvSpPr>
          <p:cNvPr id="4" name="slide-title" title="A.3.2 · UK Gateway Connectivity" descr="Slide title: A.3.2 · UK Gateway Connectivity">
            <a:extLst>
              <a:ext uri="{FF2B5EF4-FFF2-40B4-BE49-F238E27FC236}">
                <ns2:creationId id="{DCC4C9A2-7AFE-4759-826C-C6FEBA9B8C6D}"/>
              </a:ext>
            </a:extLst>
          </p:cNvPr>
          <p:cNvSpPr>
            <a:spLocks noGrp="1"/>
          </p:cNvSpPr>
          <p:nvPr>
            <p:ph type="title"/>
          </p:nvPr>
        </p:nvSpPr>
        <p:spPr>
          <a:xfrm>
            <a:off x="666750" y="1104900"/>
            <a:ext cx="10858500" cy="628650"/>
          </a:xfrm>
          <a:prstGeom prst="rect">
            <a:avLst/>
          </a:prstGeom>
          <a:noFill/>
          <a:ln w="0">
            <a:noFill/>
            <a:prstDash val="solid"/>
          </a:ln>
        </p:spPr>
        <p:txBody>
          <a:bodyPr wrap="square" lIns="0" tIns="0" rIns="0" bIns="0" anchor="t">
            <a:noAutofit/>
          </a:bodyPr>
          <a:lstStyle/>
          <a:p>
            <a:pPr algn="l">
              <a:defRPr sz="3150" b="1" i="0">
                <a:solidFill>
                  <a:srgbClr val="162B45"/>
                </a:solidFill>
                <a:latin typeface="Calibri"/>
                <a:ea typeface="Calibri"/>
                <a:cs typeface="Calibri"/>
              </a:defRPr>
            </a:pPr>
            <a:r>
              <a:rPr sz="3150" b="1" i="0">
                <a:solidFill>
                  <a:srgbClr val="162B45"/>
                </a:solidFill>
                <a:latin typeface="Calibri"/>
                <a:ea typeface="Calibri"/>
                <a:cs typeface="Calibri"/>
              </a:rPr>
              <a:t>A.3.2 · UK Gateway Connectivity</a:t>
            </a:r>
          </a:p>
        </p:txBody>
      </p:sp>
      <p:sp>
        <p:nvSpPr>
          <p:cNvPr id="5" name="">
            <a:extLst>
              <a:ext uri="{FF2B5EF4-FFF2-40B4-BE49-F238E27FC236}">
                <ns2:creationId id="{4B31DE02-5529-4100-9D39-307841E9F0A3}"/>
              </a:ext>
            </a:extLst>
          </p:cNvPr>
          <p:cNvSpPr>
            <a:spLocks noGrp="1"/>
          </p:cNvSpPr>
          <p:nvPr/>
        </p:nvSpPr>
        <p:spPr>
          <a:xfrm>
            <a:off x="685800" y="1771650"/>
            <a:ext cx="10668000" cy="266700"/>
          </a:xfrm>
          <a:prstGeom prst="rect">
            <a:avLst/>
          </a:prstGeom>
          <a:noFill/>
          <a:ln w="0">
            <a:noFill/>
            <a:prstDash val="solid"/>
          </a:ln>
        </p:spPr>
        <p:txBody>
          <a:bodyPr wrap="square" lIns="0" tIns="0" rIns="0" bIns="0" anchor="t">
            <a:noAutofit/>
          </a:bodyPr>
          <a:lstStyle/>
          <a:p>
            <a:pPr algn="l">
              <a:defRPr sz="1350" b="1" i="0">
                <a:solidFill>
                  <a:srgbClr val="3B82F6"/>
                </a:solidFill>
                <a:latin typeface="Calibri"/>
                <a:ea typeface="Calibri"/>
                <a:cs typeface="Calibri"/>
              </a:defRPr>
            </a:pPr>
            <a:r>
              <a:rPr sz="1350" b="1" i="0">
                <a:solidFill>
                  <a:srgbClr val="3B82F6"/>
                </a:solidFill>
                <a:latin typeface="Calibri"/>
                <a:ea typeface="Calibri"/>
                <a:cs typeface="Calibri"/>
              </a:rPr>
              <a:t>Core indicator  •  Both level  •  HDRL class B0</a:t>
            </a:r>
          </a:p>
        </p:txBody>
      </p:sp>
      <p:sp>
        <p:nvSpPr>
          <p:cNvPr id="6" name="">
            <a:extLst>
              <a:ext uri="{FF2B5EF4-FFF2-40B4-BE49-F238E27FC236}">
                <ns2:creationId id="{EC808564-2464-40D1-A6BA-61777492C4E2}"/>
              </a:ext>
            </a:extLst>
          </p:cNvPr>
          <p:cNvSpPr>
            <a:spLocks noGrp="1"/>
          </p:cNvSpPr>
          <p:nvPr/>
        </p:nvSpPr>
        <p:spPr>
          <a:xfrm>
            <a:off x="685800" y="2095500"/>
            <a:ext cx="10668000" cy="285750"/>
          </a:xfrm>
          <a:prstGeom prst="rect">
            <a:avLst/>
          </a:prstGeom>
          <a:noFill/>
          <a:ln w="0">
            <a:noFill/>
            <a:prstDash val="solid"/>
          </a:ln>
        </p:spPr>
        <p:txBody>
          <a:bodyPr wrap="square" lIns="0" tIns="0" rIns="0" bIns="0" anchor="t">
            <a:noAutofit/>
          </a:bodyPr>
          <a:lstStyle/>
          <a:p>
            <a:pPr algn="l">
              <a:defRPr sz="1350" b="0" i="1">
                <a:solidFill>
                  <a:srgbClr val="5F7187"/>
                </a:solidFill>
                <a:latin typeface="Calibri"/>
                <a:ea typeface="Calibri"/>
                <a:cs typeface="Calibri"/>
              </a:defRPr>
            </a:pPr>
            <a:r>
              <a:rPr sz="1350" b="0" i="1">
                <a:solidFill>
                  <a:srgbClr val="5F7187"/>
                </a:solidFill>
                <a:latin typeface="Calibri"/>
                <a:ea typeface="Calibri"/>
                <a:cs typeface="Calibri"/>
              </a:rPr>
              <a:t>The catalogue wording below is reproduced verbatim.</a:t>
            </a:r>
          </a:p>
        </p:txBody>
      </p:sp>
      <p:sp>
        <p:nvSpPr>
          <p:cNvPr id="7" name="">
            <a:extLst>
              <a:ext uri="{FF2B5EF4-FFF2-40B4-BE49-F238E27FC236}">
                <ns2:creationId id="{283D4FDD-B20B-4F93-9763-C2085E2EE7D8}"/>
                <adec:decorative val="1"/>
              </a:ext>
            </a:extLst>
          </p:cNvPr>
          <p:cNvSpPr>
            <a:spLocks noGrp="1"/>
          </p:cNvSpPr>
          <p:nvPr/>
        </p:nvSpPr>
        <p:spPr>
          <a:xfrm>
            <a:off x="1428750" y="2647950"/>
            <a:ext cx="8763000" cy="0"/>
          </a:xfrm>
          <a:prstGeom prst="line">
            <a:avLst/>
          </a:prstGeom>
          <a:noFill/>
          <a:ln w="57150">
            <a:solidFill>
              <a:srgbClr val="A7E6DB"/>
            </a:solidFill>
            <a:prstDash val="solid"/>
          </a:ln>
        </p:spPr>
      </p:sp>
      <p:sp>
        <p:nvSpPr>
          <p:cNvPr id="8" name="">
            <a:extLst>
              <a:ext uri="{FF2B5EF4-FFF2-40B4-BE49-F238E27FC236}">
                <ns2:creationId id="{18F97694-0FA1-4426-81A0-90D4A7586274}"/>
                <adec:decorative val="1"/>
              </a:ext>
            </a:extLst>
          </p:cNvPr>
          <p:cNvSpPr>
            <a:spLocks noGrp="1"/>
          </p:cNvSpPr>
          <p:nvPr/>
        </p:nvSpPr>
        <p:spPr>
          <a:xfrm>
            <a:off x="1219200" y="2419350"/>
            <a:ext cx="457200" cy="457200"/>
          </a:xfrm>
          <a:prstGeom prst="ellipse">
            <a:avLst/>
          </a:prstGeom>
          <a:solidFill>
            <a:srgbClr val="FFFFFF"/>
          </a:solidFill>
          <a:ln w="19050">
            <a:solidFill>
              <a:srgbClr val="3B82F6"/>
            </a:solidFill>
            <a:prstDash val="solid"/>
          </a:ln>
        </p:spPr>
      </p:sp>
      <p:sp>
        <p:nvSpPr>
          <p:cNvPr id="9" name="">
            <a:extLst>
              <a:ext uri="{FF2B5EF4-FFF2-40B4-BE49-F238E27FC236}">
                <ns2:creationId id="{DF481736-2339-44C4-A371-792F1D4D3BD1}"/>
              </a:ext>
            </a:extLst>
          </p:cNvPr>
          <p:cNvSpPr>
            <a:spLocks noGrp="1"/>
          </p:cNvSpPr>
          <p:nvPr/>
        </p:nvSpPr>
        <p:spPr>
          <a:xfrm>
            <a:off x="1333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3B82F6"/>
                </a:solidFill>
                <a:latin typeface="Calibri"/>
                <a:ea typeface="Calibri"/>
                <a:cs typeface="Calibri"/>
              </a:defRPr>
            </a:pPr>
            <a:r>
              <a:rPr sz="1500" b="1" i="0">
                <a:solidFill>
                  <a:srgbClr val="3B82F6"/>
                </a:solidFill>
                <a:latin typeface="Calibri"/>
                <a:ea typeface="Calibri"/>
                <a:cs typeface="Calibri"/>
              </a:rPr>
              <a:t>1</a:t>
            </a:r>
          </a:p>
        </p:txBody>
      </p:sp>
      <p:sp>
        <p:nvSpPr>
          <p:cNvPr id="10" name="">
            <a:extLst>
              <a:ext uri="{FF2B5EF4-FFF2-40B4-BE49-F238E27FC236}">
                <ns2:creationId id="{5481970A-5126-4441-8A14-AD03D98ACCA8}"/>
              </a:ext>
            </a:extLst>
          </p:cNvPr>
          <p:cNvSpPr>
            <a:spLocks noGrp="1"/>
          </p:cNvSpPr>
          <p:nvPr/>
        </p:nvSpPr>
        <p:spPr>
          <a:xfrm>
            <a:off x="552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Initial</a:t>
            </a:r>
          </a:p>
        </p:txBody>
      </p:sp>
      <p:sp>
        <p:nvSpPr>
          <p:cNvPr id="11" name="">
            <a:extLst>
              <a:ext uri="{FF2B5EF4-FFF2-40B4-BE49-F238E27FC236}">
                <ns2:creationId id="{FE1A0B98-36F7-4B64-8F04-10D6F9D2F7FF}"/>
              </a:ext>
            </a:extLst>
          </p:cNvPr>
          <p:cNvSpPr>
            <a:spLocks noGrp="1"/>
          </p:cNvSpPr>
          <p:nvPr/>
        </p:nvSpPr>
        <p:spPr>
          <a:xfrm>
            <a:off x="552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No awareness of UK Gateway specs. Architecture does not consider UK-wide interoperability.</a:t>
            </a:r>
          </a:p>
        </p:txBody>
      </p:sp>
      <p:sp>
        <p:nvSpPr>
          <p:cNvPr id="12" name="">
            <a:extLst>
              <a:ext uri="{FF2B5EF4-FFF2-40B4-BE49-F238E27FC236}">
                <ns2:creationId id="{611845DF-3F73-4DB2-89A3-3F97D84355DA}"/>
                <adec:decorative val="1"/>
              </a:ext>
            </a:extLst>
          </p:cNvPr>
          <p:cNvSpPr>
            <a:spLocks noGrp="1"/>
          </p:cNvSpPr>
          <p:nvPr/>
        </p:nvSpPr>
        <p:spPr>
          <a:xfrm>
            <a:off x="3409950" y="2419350"/>
            <a:ext cx="457200" cy="457200"/>
          </a:xfrm>
          <a:prstGeom prst="ellipse">
            <a:avLst/>
          </a:prstGeom>
          <a:solidFill>
            <a:srgbClr val="FFFFFF"/>
          </a:solidFill>
          <a:ln w="19050">
            <a:solidFill>
              <a:srgbClr val="3B82F6"/>
            </a:solidFill>
            <a:prstDash val="solid"/>
          </a:ln>
        </p:spPr>
      </p:sp>
      <p:sp>
        <p:nvSpPr>
          <p:cNvPr id="13" name="">
            <a:extLst>
              <a:ext uri="{FF2B5EF4-FFF2-40B4-BE49-F238E27FC236}">
                <ns2:creationId id="{31BBCC78-39BF-4CB5-8E74-C06552E9ED8E}"/>
              </a:ext>
            </a:extLst>
          </p:cNvPr>
          <p:cNvSpPr>
            <a:spLocks noGrp="1"/>
          </p:cNvSpPr>
          <p:nvPr/>
        </p:nvSpPr>
        <p:spPr>
          <a:xfrm>
            <a:off x="3524250" y="2533650"/>
            <a:ext cx="228600" cy="228600"/>
          </a:xfrm>
          <a:prstGeom prst="rect">
            <a:avLst/>
          </a:prstGeom>
          <a:noFill/>
          <a:ln w="0">
            <a:noFill/>
            <a:prstDash val="solid"/>
          </a:ln>
        </p:spPr>
        <p:txBody>
          <a:bodyPr wrap="square" lIns="0" tIns="0" rIns="0" bIns="0" anchor="ctr">
            <a:noAutofit/>
          </a:bodyPr>
          <a:lstStyle/>
          <a:p>
            <a:pPr algn="ctr">
              <a:defRPr sz="1500" b="1" i="0">
                <a:solidFill>
                  <a:srgbClr val="3B82F6"/>
                </a:solidFill>
                <a:latin typeface="Calibri"/>
                <a:ea typeface="Calibri"/>
                <a:cs typeface="Calibri"/>
              </a:defRPr>
            </a:pPr>
            <a:r>
              <a:rPr sz="1500" b="1" i="0">
                <a:solidFill>
                  <a:srgbClr val="3B82F6"/>
                </a:solidFill>
                <a:latin typeface="Calibri"/>
                <a:ea typeface="Calibri"/>
                <a:cs typeface="Calibri"/>
              </a:rPr>
              <a:t>2</a:t>
            </a:r>
          </a:p>
        </p:txBody>
      </p:sp>
      <p:sp>
        <p:nvSpPr>
          <p:cNvPr id="14" name="">
            <a:extLst>
              <a:ext uri="{FF2B5EF4-FFF2-40B4-BE49-F238E27FC236}">
                <ns2:creationId id="{A36A1691-E0AE-46A5-AD81-6255A0A8E19A}"/>
              </a:ext>
            </a:extLst>
          </p:cNvPr>
          <p:cNvSpPr>
            <a:spLocks noGrp="1"/>
          </p:cNvSpPr>
          <p:nvPr/>
        </p:nvSpPr>
        <p:spPr>
          <a:xfrm>
            <a:off x="27432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Developing</a:t>
            </a:r>
          </a:p>
        </p:txBody>
      </p:sp>
      <p:sp>
        <p:nvSpPr>
          <p:cNvPr id="15" name="">
            <a:extLst>
              <a:ext uri="{FF2B5EF4-FFF2-40B4-BE49-F238E27FC236}">
                <ns2:creationId id="{365AA275-B192-4266-9F1D-8FE8BCA427C8}"/>
              </a:ext>
            </a:extLst>
          </p:cNvPr>
          <p:cNvSpPr>
            <a:spLocks noGrp="1"/>
          </p:cNvSpPr>
          <p:nvPr/>
        </p:nvSpPr>
        <p:spPr>
          <a:xfrm>
            <a:off x="27432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Specs reviewed. Gap analysis completed. Roadmap defined.</a:t>
            </a:r>
          </a:p>
        </p:txBody>
      </p:sp>
      <p:sp>
        <p:nvSpPr>
          <p:cNvPr id="16" name="">
            <a:extLst>
              <a:ext uri="{FF2B5EF4-FFF2-40B4-BE49-F238E27FC236}">
                <ns2:creationId id="{7C259107-B44E-4A31-8C1F-F57F66286141}"/>
                <adec:decorative val="1"/>
              </a:ext>
            </a:extLst>
          </p:cNvPr>
          <p:cNvSpPr>
            <a:spLocks noGrp="1"/>
          </p:cNvSpPr>
          <p:nvPr/>
        </p:nvSpPr>
        <p:spPr>
          <a:xfrm>
            <a:off x="5600700" y="2419350"/>
            <a:ext cx="457200" cy="457200"/>
          </a:xfrm>
          <a:prstGeom prst="ellipse">
            <a:avLst/>
          </a:prstGeom>
          <a:solidFill>
            <a:srgbClr val="FFFFFF"/>
          </a:solidFill>
          <a:ln w="19050">
            <a:solidFill>
              <a:srgbClr val="3B82F6"/>
            </a:solidFill>
            <a:prstDash val="solid"/>
          </a:ln>
        </p:spPr>
      </p:sp>
      <p:sp>
        <p:nvSpPr>
          <p:cNvPr id="17" name="">
            <a:extLst>
              <a:ext uri="{FF2B5EF4-FFF2-40B4-BE49-F238E27FC236}">
                <ns2:creationId id="{6A9BF7F2-5728-45AB-AA5F-81B143468A8F}"/>
              </a:ext>
            </a:extLst>
          </p:cNvPr>
          <p:cNvSpPr>
            <a:spLocks noGrp="1"/>
          </p:cNvSpPr>
          <p:nvPr/>
        </p:nvSpPr>
        <p:spPr>
          <a:xfrm>
            <a:off x="5715000" y="2533650"/>
            <a:ext cx="228600" cy="228600"/>
          </a:xfrm>
          <a:prstGeom prst="rect">
            <a:avLst/>
          </a:prstGeom>
          <a:noFill/>
          <a:ln w="0">
            <a:noFill/>
            <a:prstDash val="solid"/>
          </a:ln>
        </p:spPr>
        <p:txBody>
          <a:bodyPr wrap="square" lIns="0" tIns="0" rIns="0" bIns="0" anchor="ctr">
            <a:noAutofit/>
          </a:bodyPr>
          <a:lstStyle/>
          <a:p>
            <a:pPr algn="ctr">
              <a:defRPr sz="1500" b="1" i="0">
                <a:solidFill>
                  <a:srgbClr val="3B82F6"/>
                </a:solidFill>
                <a:latin typeface="Calibri"/>
                <a:ea typeface="Calibri"/>
                <a:cs typeface="Calibri"/>
              </a:defRPr>
            </a:pPr>
            <a:r>
              <a:rPr sz="1500" b="1" i="0">
                <a:solidFill>
                  <a:srgbClr val="3B82F6"/>
                </a:solidFill>
                <a:latin typeface="Calibri"/>
                <a:ea typeface="Calibri"/>
                <a:cs typeface="Calibri"/>
              </a:rPr>
              <a:t>3</a:t>
            </a:r>
          </a:p>
        </p:txBody>
      </p:sp>
      <p:sp>
        <p:nvSpPr>
          <p:cNvPr id="18" name="">
            <a:extLst>
              <a:ext uri="{FF2B5EF4-FFF2-40B4-BE49-F238E27FC236}">
                <ns2:creationId id="{72941E0E-1A0B-401F-B1C8-1B15468624C3}"/>
              </a:ext>
            </a:extLst>
          </p:cNvPr>
          <p:cNvSpPr>
            <a:spLocks noGrp="1"/>
          </p:cNvSpPr>
          <p:nvPr/>
        </p:nvSpPr>
        <p:spPr>
          <a:xfrm>
            <a:off x="49339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Defined</a:t>
            </a:r>
          </a:p>
        </p:txBody>
      </p:sp>
      <p:sp>
        <p:nvSpPr>
          <p:cNvPr id="19" name="">
            <a:extLst>
              <a:ext uri="{FF2B5EF4-FFF2-40B4-BE49-F238E27FC236}">
                <ns2:creationId id="{2F9A91B2-6E57-4B6F-B534-784858735AB1}"/>
              </a:ext>
            </a:extLst>
          </p:cNvPr>
          <p:cNvSpPr>
            <a:spLocks noGrp="1"/>
          </p:cNvSpPr>
          <p:nvPr/>
        </p:nvSpPr>
        <p:spPr>
          <a:xfrm>
            <a:off x="49339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Architecture aligned. Connectivity in development/testing. Manual workarounds required.</a:t>
            </a:r>
          </a:p>
        </p:txBody>
      </p:sp>
      <p:sp>
        <p:nvSpPr>
          <p:cNvPr id="20" name="">
            <a:extLst>
              <a:ext uri="{FF2B5EF4-FFF2-40B4-BE49-F238E27FC236}">
                <ns2:creationId id="{AFFFA92F-15D0-45C6-A8CE-7C0E8316F93B}"/>
                <adec:decorative val="1"/>
              </a:ext>
            </a:extLst>
          </p:cNvPr>
          <p:cNvSpPr>
            <a:spLocks noGrp="1"/>
          </p:cNvSpPr>
          <p:nvPr/>
        </p:nvSpPr>
        <p:spPr>
          <a:xfrm>
            <a:off x="7791450" y="2419350"/>
            <a:ext cx="457200" cy="457200"/>
          </a:xfrm>
          <a:prstGeom prst="ellipse">
            <a:avLst/>
          </a:prstGeom>
          <a:solidFill>
            <a:srgbClr val="FFFFFF"/>
          </a:solidFill>
          <a:ln w="19050">
            <a:solidFill>
              <a:srgbClr val="3B82F6"/>
            </a:solidFill>
            <a:prstDash val="solid"/>
          </a:ln>
        </p:spPr>
      </p:sp>
      <p:sp>
        <p:nvSpPr>
          <p:cNvPr id="21" name="">
            <a:extLst>
              <a:ext uri="{FF2B5EF4-FFF2-40B4-BE49-F238E27FC236}">
                <ns2:creationId id="{5C3D6A86-CFDD-42F0-8B2C-DEA26EA269C2}"/>
              </a:ext>
            </a:extLst>
          </p:cNvPr>
          <p:cNvSpPr>
            <a:spLocks noGrp="1"/>
          </p:cNvSpPr>
          <p:nvPr/>
        </p:nvSpPr>
        <p:spPr>
          <a:xfrm>
            <a:off x="7905750" y="2533650"/>
            <a:ext cx="228600" cy="228600"/>
          </a:xfrm>
          <a:prstGeom prst="rect">
            <a:avLst/>
          </a:prstGeom>
          <a:noFill/>
          <a:ln w="0">
            <a:noFill/>
            <a:prstDash val="solid"/>
          </a:ln>
        </p:spPr>
        <p:txBody>
          <a:bodyPr wrap="square" lIns="0" tIns="0" rIns="0" bIns="0" anchor="ctr">
            <a:noAutofit/>
          </a:bodyPr>
          <a:lstStyle/>
          <a:p>
            <a:pPr algn="ctr">
              <a:defRPr sz="1500" b="1" i="0">
                <a:solidFill>
                  <a:srgbClr val="3B82F6"/>
                </a:solidFill>
                <a:latin typeface="Calibri"/>
                <a:ea typeface="Calibri"/>
                <a:cs typeface="Calibri"/>
              </a:defRPr>
            </a:pPr>
            <a:r>
              <a:rPr sz="1500" b="1" i="0">
                <a:solidFill>
                  <a:srgbClr val="3B82F6"/>
                </a:solidFill>
                <a:latin typeface="Calibri"/>
                <a:ea typeface="Calibri"/>
                <a:cs typeface="Calibri"/>
              </a:rPr>
              <a:t>4</a:t>
            </a:r>
          </a:p>
        </p:txBody>
      </p:sp>
      <p:sp>
        <p:nvSpPr>
          <p:cNvPr id="22" name="">
            <a:extLst>
              <a:ext uri="{FF2B5EF4-FFF2-40B4-BE49-F238E27FC236}">
                <ns2:creationId id="{4BCCA861-7632-44E4-8295-B29A6ED6BFD2}"/>
              </a:ext>
            </a:extLst>
          </p:cNvPr>
          <p:cNvSpPr>
            <a:spLocks noGrp="1"/>
          </p:cNvSpPr>
          <p:nvPr/>
        </p:nvSpPr>
        <p:spPr>
          <a:xfrm>
            <a:off x="71247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Managed</a:t>
            </a:r>
          </a:p>
        </p:txBody>
      </p:sp>
      <p:sp>
        <p:nvSpPr>
          <p:cNvPr id="23" name="">
            <a:extLst>
              <a:ext uri="{FF2B5EF4-FFF2-40B4-BE49-F238E27FC236}">
                <ns2:creationId id="{11703E6E-9E6F-4A01-83DF-C4748E8E9FC6}"/>
              </a:ext>
            </a:extLst>
          </p:cNvPr>
          <p:cNvSpPr>
            <a:spLocks noGrp="1"/>
          </p:cNvSpPr>
          <p:nvPr/>
        </p:nvSpPr>
        <p:spPr>
          <a:xfrm>
            <a:off x="71247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Operational connectivity. Metadata discoverable. Standard requests flow through Gateway.</a:t>
            </a:r>
          </a:p>
        </p:txBody>
      </p:sp>
      <p:sp>
        <p:nvSpPr>
          <p:cNvPr id="24" name="">
            <a:extLst>
              <a:ext uri="{FF2B5EF4-FFF2-40B4-BE49-F238E27FC236}">
                <ns2:creationId id="{08AC0816-0C27-41D8-B12E-59C87971C5C8}"/>
                <adec:decorative val="1"/>
              </a:ext>
            </a:extLst>
          </p:cNvPr>
          <p:cNvSpPr>
            <a:spLocks noGrp="1"/>
          </p:cNvSpPr>
          <p:nvPr/>
        </p:nvSpPr>
        <p:spPr>
          <a:xfrm>
            <a:off x="9982200" y="2419350"/>
            <a:ext cx="457200" cy="457200"/>
          </a:xfrm>
          <a:prstGeom prst="ellipse">
            <a:avLst/>
          </a:prstGeom>
          <a:solidFill>
            <a:srgbClr val="3B82F6"/>
          </a:solidFill>
          <a:ln w="19050">
            <a:solidFill>
              <a:srgbClr val="3B82F6"/>
            </a:solidFill>
            <a:prstDash val="solid"/>
          </a:ln>
        </p:spPr>
      </p:sp>
      <p:sp>
        <p:nvSpPr>
          <p:cNvPr id="25" name="">
            <a:extLst>
              <a:ext uri="{FF2B5EF4-FFF2-40B4-BE49-F238E27FC236}">
                <ns2:creationId id="{2CA4F14E-2A89-4CBC-837C-8CA29A9E5B39}"/>
              </a:ext>
            </a:extLst>
          </p:cNvPr>
          <p:cNvSpPr>
            <a:spLocks noGrp="1"/>
          </p:cNvSpPr>
          <p:nvPr/>
        </p:nvSpPr>
        <p:spPr>
          <a:xfrm>
            <a:off x="10096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FFFFFF"/>
                </a:solidFill>
                <a:latin typeface="Calibri"/>
                <a:ea typeface="Calibri"/>
                <a:cs typeface="Calibri"/>
              </a:defRPr>
            </a:pPr>
            <a:r>
              <a:rPr sz="1500" b="1" i="0">
                <a:solidFill>
                  <a:srgbClr val="FFFFFF"/>
                </a:solidFill>
                <a:latin typeface="Calibri"/>
                <a:ea typeface="Calibri"/>
                <a:cs typeface="Calibri"/>
              </a:rPr>
              <a:t>5</a:t>
            </a:r>
          </a:p>
        </p:txBody>
      </p:sp>
      <p:sp>
        <p:nvSpPr>
          <p:cNvPr id="26" name="">
            <a:extLst>
              <a:ext uri="{FF2B5EF4-FFF2-40B4-BE49-F238E27FC236}">
                <ns2:creationId id="{A161788C-E8E3-4560-9EA3-64A64FC1FF9B}"/>
              </a:ext>
            </a:extLst>
          </p:cNvPr>
          <p:cNvSpPr>
            <a:spLocks noGrp="1"/>
          </p:cNvSpPr>
          <p:nvPr/>
        </p:nvSpPr>
        <p:spPr>
          <a:xfrm>
            <a:off x="9315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Optimising</a:t>
            </a:r>
          </a:p>
        </p:txBody>
      </p:sp>
      <p:sp>
        <p:nvSpPr>
          <p:cNvPr id="27" name="">
            <a:extLst>
              <a:ext uri="{FF2B5EF4-FFF2-40B4-BE49-F238E27FC236}">
                <ns2:creationId id="{7B014916-377D-4C6C-8B01-248A1331874A}"/>
              </a:ext>
            </a:extLst>
          </p:cNvPr>
          <p:cNvSpPr>
            <a:spLocks noGrp="1"/>
          </p:cNvSpPr>
          <p:nvPr/>
        </p:nvSpPr>
        <p:spPr>
          <a:xfrm>
            <a:off x="9315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Full integration with automated sync. Complex UK-wide queries supported. Contributing to standards.</a:t>
            </a:r>
          </a:p>
        </p:txBody>
      </p:sp>
      <p:sp>
        <p:nvSpPr>
          <p:cNvPr id="28" name="">
            <a:extLst>
              <a:ext uri="{FF2B5EF4-FFF2-40B4-BE49-F238E27FC236}">
                <ns2:creationId id="{B57AEF29-FCF9-416D-A581-A96AD5336289}"/>
                <adec:decorative val="1"/>
              </a:ext>
            </a:extLst>
          </p:cNvPr>
          <p:cNvSpPr>
            <a:spLocks noGrp="1"/>
          </p:cNvSpPr>
          <p:nvPr/>
        </p:nvSpPr>
        <p:spPr>
          <a:xfrm>
            <a:off x="685800" y="5105400"/>
            <a:ext cx="10820400" cy="1047750"/>
          </a:xfrm>
          <a:prstGeom prst="roundRect">
            <a:avLst>
              <a:gd name="adj" fmla="val 7273"/>
            </a:avLst>
          </a:prstGeom>
          <a:solidFill>
            <a:srgbClr val="FFFFFF"/>
          </a:solidFill>
          <a:ln w="9525">
            <a:solidFill>
              <a:srgbClr val="D5E3E3"/>
            </a:solidFill>
            <a:prstDash val="solid"/>
          </a:ln>
        </p:spPr>
      </p:sp>
      <p:sp>
        <p:nvSpPr>
          <p:cNvPr id="29" name="">
            <a:extLst>
              <a:ext uri="{FF2B5EF4-FFF2-40B4-BE49-F238E27FC236}">
                <ns2:creationId id="{861DCD19-FA1B-439C-97C2-2B8C28333DFC}"/>
              </a:ext>
            </a:extLst>
          </p:cNvPr>
          <p:cNvSpPr>
            <a:spLocks noGrp="1"/>
          </p:cNvSpPr>
          <p:nvPr/>
        </p:nvSpPr>
        <p:spPr>
          <a:xfrm>
            <a:off x="895350" y="5200650"/>
            <a:ext cx="6858000" cy="266700"/>
          </a:xfrm>
          <a:prstGeom prst="rect">
            <a:avLst/>
          </a:prstGeom>
          <a:noFill/>
          <a:ln w="0">
            <a:noFill/>
            <a:prstDash val="solid"/>
          </a:ln>
        </p:spPr>
        <p:txBody>
          <a:bodyPr wrap="square" lIns="0" tIns="0" rIns="0" bIns="0" anchor="t">
            <a:noAutofit/>
          </a:bodyPr>
          <a:lstStyle/>
          <a:p>
            <a:pPr algn="l">
              <a:defRPr sz="1575" b="1" i="0">
                <a:solidFill>
                  <a:srgbClr val="115E59"/>
                </a:solidFill>
                <a:latin typeface="Calibri"/>
                <a:ea typeface="Calibri"/>
                <a:cs typeface="Calibri"/>
              </a:defRPr>
            </a:pPr>
            <a:r>
              <a:rPr sz="1575" b="1" i="0">
                <a:solidFill>
                  <a:srgbClr val="115E59"/>
                </a:solidFill>
                <a:latin typeface="Calibri"/>
                <a:ea typeface="Calibri"/>
                <a:cs typeface="Calibri"/>
              </a:rPr>
              <a:t>Minimum evidence for a Level 4 judgement</a:t>
            </a:r>
          </a:p>
        </p:txBody>
      </p:sp>
      <p:sp>
        <p:nvSpPr>
          <p:cNvPr id="30" name="">
            <a:extLst>
              <a:ext uri="{FF2B5EF4-FFF2-40B4-BE49-F238E27FC236}">
                <ns2:creationId id="{76D4D26A-3241-4124-A49D-C57026CB9517}"/>
                <adec:decorative val="1"/>
              </a:ext>
            </a:extLst>
          </p:cNvPr>
          <p:cNvSpPr>
            <a:spLocks noGrp="1"/>
          </p:cNvSpPr>
          <p:nvPr/>
        </p:nvSpPr>
        <p:spPr>
          <a:xfrm>
            <a:off x="895350" y="5581650"/>
            <a:ext cx="85725" cy="85725"/>
          </a:xfrm>
          <a:prstGeom prst="ellipse">
            <a:avLst/>
          </a:prstGeom>
          <a:solidFill>
            <a:srgbClr val="3B82F6"/>
          </a:solidFill>
          <a:ln w="0">
            <a:noFill/>
            <a:prstDash val="solid"/>
          </a:ln>
        </p:spPr>
      </p:sp>
      <p:sp>
        <p:nvSpPr>
          <p:cNvPr id="31" name="">
            <a:extLst>
              <a:ext uri="{FF2B5EF4-FFF2-40B4-BE49-F238E27FC236}">
                <ns2:creationId id="{1818E1B4-0621-47B5-9C5D-90B307146E16}"/>
              </a:ext>
            </a:extLst>
          </p:cNvPr>
          <p:cNvSpPr>
            <a:spLocks noGrp="1"/>
          </p:cNvSpPr>
          <p:nvPr/>
        </p:nvSpPr>
        <p:spPr>
          <a:xfrm>
            <a:off x="10858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Gateway integration test evidence (metadata discovery + request routing) and operational sign-off</a:t>
            </a:r>
          </a:p>
        </p:txBody>
      </p:sp>
      <p:sp>
        <p:nvSpPr>
          <p:cNvPr id="32" name="">
            <a:extLst>
              <a:ext uri="{FF2B5EF4-FFF2-40B4-BE49-F238E27FC236}">
                <ns2:creationId id="{0E01A223-021B-4715-88C9-9F9FA8706E75}"/>
                <adec:decorative val="1"/>
              </a:ext>
            </a:extLst>
          </p:cNvPr>
          <p:cNvSpPr>
            <a:spLocks noGrp="1"/>
          </p:cNvSpPr>
          <p:nvPr/>
        </p:nvSpPr>
        <p:spPr>
          <a:xfrm>
            <a:off x="4438650" y="5581650"/>
            <a:ext cx="85725" cy="85725"/>
          </a:xfrm>
          <a:prstGeom prst="ellipse">
            <a:avLst/>
          </a:prstGeom>
          <a:solidFill>
            <a:srgbClr val="3B82F6"/>
          </a:solidFill>
          <a:ln w="0">
            <a:noFill/>
            <a:prstDash val="solid"/>
          </a:ln>
        </p:spPr>
      </p:sp>
      <p:sp>
        <p:nvSpPr>
          <p:cNvPr id="33" name="">
            <a:extLst>
              <a:ext uri="{FF2B5EF4-FFF2-40B4-BE49-F238E27FC236}">
                <ns2:creationId id="{6896F5FA-F0FD-4754-A88F-719FCD280C3C}"/>
              </a:ext>
            </a:extLst>
          </p:cNvPr>
          <p:cNvSpPr>
            <a:spLocks noGrp="1"/>
          </p:cNvSpPr>
          <p:nvPr/>
        </p:nvSpPr>
        <p:spPr>
          <a:xfrm>
            <a:off x="46291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Operational logs/screenshots showing metadata is discoverable and requests flow via gateway</a:t>
            </a:r>
          </a:p>
        </p:txBody>
      </p:sp>
      <p:sp>
        <p:nvSpPr>
          <p:cNvPr id="34" name="">
            <a:extLst>
              <a:ext uri="{FF2B5EF4-FFF2-40B4-BE49-F238E27FC236}">
                <ns2:creationId id="{E678D4AE-F7B8-4AEE-AE18-C7D47A0727B2}"/>
                <adec:decorative val="1"/>
              </a:ext>
            </a:extLst>
          </p:cNvPr>
          <p:cNvSpPr>
            <a:spLocks noGrp="1"/>
          </p:cNvSpPr>
          <p:nvPr/>
        </p:nvSpPr>
        <p:spPr>
          <a:xfrm>
            <a:off x="7981950" y="5581650"/>
            <a:ext cx="85725" cy="85725"/>
          </a:xfrm>
          <a:prstGeom prst="ellipse">
            <a:avLst/>
          </a:prstGeom>
          <a:solidFill>
            <a:srgbClr val="3B82F6"/>
          </a:solidFill>
          <a:ln w="0">
            <a:noFill/>
            <a:prstDash val="solid"/>
          </a:ln>
        </p:spPr>
      </p:sp>
      <p:sp>
        <p:nvSpPr>
          <p:cNvPr id="35" name="">
            <a:extLst>
              <a:ext uri="{FF2B5EF4-FFF2-40B4-BE49-F238E27FC236}">
                <ns2:creationId id="{67E72A89-36CC-423A-9C06-CA0D689377B4}"/>
              </a:ext>
            </a:extLst>
          </p:cNvPr>
          <p:cNvSpPr>
            <a:spLocks noGrp="1"/>
          </p:cNvSpPr>
          <p:nvPr/>
        </p:nvSpPr>
        <p:spPr>
          <a:xfrm>
            <a:off x="81724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SOP for maintaining gateway connectivity (change control + incident handling)</a:t>
            </a:r>
          </a:p>
        </p:txBody>
      </p:sp>
      <p:sp>
        <p:nvSpPr>
          <p:cNvPr id="36" name="">
            <a:extLst>
              <a:ext uri="{FF2B5EF4-FFF2-40B4-BE49-F238E27FC236}">
                <ns2:creationId id="{D12463A8-CF7C-40B7-AA4E-5C88F32C2E49}"/>
              </a:ext>
            </a:extLst>
          </p:cNvPr>
          <p:cNvSpPr>
            <a:spLocks noGrp="1"/>
          </p:cNvSpPr>
          <p:nvPr/>
        </p:nvSpPr>
        <p:spPr>
          <a:xfrm>
            <a:off x="762000" y="6153150"/>
            <a:ext cx="10668000" cy="171450"/>
          </a:xfrm>
          <a:prstGeom prst="rect">
            <a:avLst/>
          </a:prstGeom>
          <a:noFill/>
          <a:ln w="0">
            <a:noFill/>
            <a:prstDash val="solid"/>
          </a:ln>
        </p:spPr>
        <p:txBody>
          <a:bodyPr wrap="square" lIns="0" tIns="0" rIns="0" bIns="0" anchor="t">
            <a:noAutofit/>
          </a:bodyPr>
          <a:lstStyle/>
          <a:p>
            <a:pPr algn="ctr">
              <a:defRPr sz="900" b="0" i="1">
                <a:solidFill>
                  <a:srgbClr val="5F7187"/>
                </a:solidFill>
                <a:latin typeface="Calibri"/>
                <a:ea typeface="Calibri"/>
                <a:cs typeface="Calibri"/>
              </a:defRPr>
            </a:pPr>
            <a:r>
              <a:rPr sz="900" b="0" i="1">
                <a:solidFill>
                  <a:srgbClr val="5F7187"/>
                </a:solidFill>
                <a:latin typeface="Calibri"/>
                <a:ea typeface="Calibri"/>
                <a:cs typeface="Calibri"/>
              </a:rPr>
              <a:t>Catalogue v1.0.2  •  Source a6d0671c3297  •  Verbatim descriptors and evidence  •  HDRL classifications are not official programme requirements.</a:t>
            </a:r>
          </a:p>
        </p:txBody>
      </p:sp>
      <p:sp>
        <p:nvSpPr>
          <p:cNvPr id="37" name="">
            <a:extLst>
              <a:ext uri="{FF2B5EF4-FFF2-40B4-BE49-F238E27FC236}">
                <ns2:creationId id="{29A364E4-B9BB-4AC5-98E3-7774E083EA99}"/>
                <adec:decorative val="1"/>
              </a:ext>
            </a:extLst>
          </p:cNvPr>
          <p:cNvSpPr>
            <a:spLocks noGrp="1"/>
          </p:cNvSpPr>
          <p:nvPr/>
        </p:nvSpPr>
        <p:spPr>
          <a:xfrm>
            <a:off x="552450" y="6419850"/>
            <a:ext cx="11087100" cy="0"/>
          </a:xfrm>
          <a:prstGeom prst="line">
            <a:avLst/>
          </a:prstGeom>
          <a:noFill/>
          <a:ln w="9525">
            <a:solidFill>
              <a:srgbClr val="D5E3E3"/>
            </a:solidFill>
            <a:prstDash val="solid"/>
          </a:ln>
        </p:spPr>
      </p:sp>
      <p:sp>
        <p:nvSpPr>
          <p:cNvPr id="38" name="">
            <a:extLst>
              <a:ext uri="{FF2B5EF4-FFF2-40B4-BE49-F238E27FC236}">
                <ns2:creationId id="{38E55808-1D56-4919-A836-08169952E8B0}"/>
              </a:ext>
            </a:extLst>
          </p:cNvPr>
          <p:cNvSpPr>
            <a:spLocks noGrp="1"/>
          </p:cNvSpPr>
          <p:nvPr/>
        </p:nvSpPr>
        <p:spPr>
          <a:xfrm>
            <a:off x="552450" y="6496050"/>
            <a:ext cx="2952750" cy="190500"/>
          </a:xfrm>
          <a:prstGeom prst="rect">
            <a:avLst/>
          </a:prstGeom>
          <a:noFill/>
          <a:ln w="0">
            <a:noFill/>
            <a:prstDash val="solid"/>
          </a:ln>
        </p:spPr>
        <p:txBody>
          <a:bodyPr wrap="square" lIns="0" tIns="0" rIns="0" bIns="0" anchor="ctr">
            <a:noAutofit/>
          </a:bodyPr>
          <a:lstStyle/>
          <a:p>
            <a:pPr algn="l">
              <a:defRPr sz="900" b="0" i="0">
                <a:solidFill>
                  <a:srgbClr val="5F7187"/>
                </a:solidFill>
                <a:latin typeface="Calibri"/>
                <a:ea typeface="Calibri"/>
                <a:cs typeface="Calibri"/>
              </a:defRPr>
            </a:pPr>
            <a:r>
              <a:rPr sz="900" b="0" i="0">
                <a:solidFill>
                  <a:srgbClr val="5F7187"/>
                </a:solidFill>
                <a:latin typeface="Calibri"/>
                <a:ea typeface="Calibri"/>
                <a:cs typeface="Calibri"/>
              </a:rPr>
              <a:t>HDRL v1.0.1  •  Kit v1.1.0  •  30 Jul 2026</a:t>
            </a:r>
          </a:p>
        </p:txBody>
      </p:sp>
      <p:sp>
        <p:nvSpPr>
          <p:cNvPr id="39" name="">
            <a:extLst>
              <a:ext uri="{FF2B5EF4-FFF2-40B4-BE49-F238E27FC236}">
                <ns2:creationId id="{57F76D76-3E87-49AB-B24B-873441E40A3D}"/>
              </a:ext>
            </a:extLst>
          </p:cNvPr>
          <p:cNvSpPr>
            <a:spLocks noGrp="1"/>
          </p:cNvSpPr>
          <p:nvPr/>
        </p:nvSpPr>
        <p:spPr>
          <a:xfrm>
            <a:off x="3524250" y="6496050"/>
            <a:ext cx="6096000" cy="190500"/>
          </a:xfrm>
          <a:prstGeom prst="rect">
            <a:avLst/>
          </a:prstGeom>
          <a:noFill/>
          <a:ln w="0">
            <a:noFill/>
            <a:prstDash val="solid"/>
          </a:ln>
        </p:spPr>
        <p:txBody>
          <a:bodyPr wrap="square" lIns="0" tIns="0" rIns="0" bIns="0" anchor="ctr">
            <a:noAutofit/>
          </a:bodyPr>
          <a:lstStyle/>
          <a:p>
            <a:pPr algn="ctr">
              <a:defRPr sz="825" b="0" i="0">
                <a:solidFill>
                  <a:srgbClr val="5F7187"/>
                </a:solidFill>
                <a:latin typeface="Calibri"/>
                <a:ea typeface="Calibri"/>
                <a:cs typeface="Calibri"/>
              </a:defRPr>
            </a:pPr>
            <a:r>
              <a:rPr sz="825" b="0" i="0">
                <a:solidFill>
                  <a:srgbClr val="5F7187"/>
                </a:solidFill>
                <a:latin typeface="Calibri"/>
                <a:ea typeface="Calibri"/>
                <a:cs typeface="Calibri"/>
              </a:rPr>
              <a:t>RDS: commissioner &amp; IP owner  •  OPL Advisory: originator &amp; developer  •  </a:t>
            </a:r>
            <a:r>
              <a:rPr sz="825" b="0" i="0">
                <a:solidFill>
                  <a:srgbClr val="5F7187"/>
                </a:solidFill>
                <a:latin typeface="Calibri"/>
                <a:ea typeface="Calibri"/>
                <a:cs typeface="Calibri"/>
                <a:hlinkClick r:id="Ra07c485c6b7b4251" tooltip="Read the Creative Commons Attribution 4.0 licence"/>
              </a:rPr>
              <a:t>CC BY 4.0</a:t>
            </a:r>
          </a:p>
        </p:txBody>
      </p:sp>
      <p:sp>
        <p:nvSpPr>
          <p:cNvPr id="40" name="">
            <a:extLst>
              <a:ext uri="{FF2B5EF4-FFF2-40B4-BE49-F238E27FC236}">
                <ns2:creationId id="{287F1850-07B9-4DB5-AB28-DF7D390F8041}"/>
              </a:ext>
            </a:extLst>
          </p:cNvPr>
          <p:cNvSpPr>
            <a:spLocks noGrp="1"/>
          </p:cNvSpPr>
          <p:nvPr/>
        </p:nvSpPr>
        <p:spPr>
          <a:xfrm>
            <a:off x="9048750" y="6496050"/>
            <a:ext cx="2590800" cy="190500"/>
          </a:xfrm>
          <a:prstGeom prst="rect">
            <a:avLst/>
          </a:prstGeom>
          <a:noFill/>
          <a:ln w="0">
            <a:noFill/>
            <a:prstDash val="solid"/>
          </a:ln>
        </p:spPr>
        <p:txBody>
          <a:bodyPr wrap="square" lIns="0" tIns="0" rIns="0" bIns="0" anchor="ctr">
            <a:noAutofit/>
          </a:bodyPr>
          <a:lstStyle/>
          <a:p>
            <a:pPr algn="r">
              <a:defRPr sz="900" b="0" i="0">
                <a:solidFill>
                  <a:srgbClr val="5F7187"/>
                </a:solidFill>
                <a:latin typeface="Calibri"/>
                <a:ea typeface="Calibri"/>
                <a:cs typeface="Calibri"/>
              </a:defRPr>
            </a:pPr>
            <a:r>
              <a:rPr sz="900" b="0" i="0">
                <a:solidFill>
                  <a:srgbClr val="5F7187"/>
                </a:solidFill>
                <a:latin typeface="Calibri"/>
                <a:ea typeface="Calibri"/>
                <a:cs typeface="Calibri"/>
                <a:hlinkClick r:id="R62da0cf980b84587" tooltip="Open the HDRL Framework website"/>
              </a:rPr>
              <a:t>hdrlframework.org</a:t>
            </a:r>
            <a:r>
              <a:rPr sz="900" b="0" i="0">
                <a:solidFill>
                  <a:srgbClr val="5F7187"/>
                </a:solidFill>
                <a:latin typeface="Calibri"/>
                <a:ea typeface="Calibri"/>
                <a:cs typeface="Calibri"/>
              </a:rPr>
              <a:t>  •  28</a:t>
            </a:r>
          </a:p>
        </p:txBody>
      </p:sp>
    </p:spTree>
    <p:extLst>
      <p:ext uri="{BB962C8B-B14F-4D97-AF65-F5344CB8AC3E}">
        <ns5:creationId val="2047044184"/>
      </p:ext>
    </p:extLst>
  </p:cSld>
</p:sld>
</file>

<file path=ppt/slides/slide29.xml><?xml version="1.0" encoding="utf-8"?>
<p:sld xmlns:a="http://schemas.openxmlformats.org/drawingml/2006/main" xmlns:adec="http://schemas.microsoft.com/office/drawing/2017/decorative" xmlns:ns2="http://schemas.microsoft.com/office/drawing/2014/main" xmlns:ns5="http://schemas.microsoft.com/office/powerpoint/2010/main" xmlns:p="http://schemas.openxmlformats.org/presentationml/2006/main" xmlns:r="http://schemas.openxmlformats.org/officeDocument/2006/relationships">
  <p:cSld>
    <p:bg>
      <p:bgPr>
        <a:solidFill>
          <a:srgbClr val="F5F8FA"/>
        </a:solidFill>
      </p:bgPr>
    </p:bg>
    <p:spTree>
      <p:nvGrpSpPr>
        <p:cNvPr id="1" name=""/>
        <p:cNvGrpSpPr/>
        <p:nvPr/>
      </p:nvGrpSpPr>
      <p:grpSpPr>
        <a:xfrm/>
      </p:grpSpPr>
      <p:sp>
        <p:nvSpPr>
          <p:cNvPr id="41" name="hdrl-mini-mark">
            <a:extLst>
              <a:ext uri="{FF2B5EF4-FFF2-40B4-BE49-F238E27FC236}">
                <ns2:creationId id="{FDB2BD17-E25C-446F-8F97-4C0B1076E49D}"/>
                <adec:decorative val="1"/>
              </a:ext>
            </a:extLst>
          </p:cNvPr>
          <p:cNvSpPr>
            <a:spLocks noGrp="1"/>
          </p:cNvSpPr>
          <p:nvPr/>
        </p:nvSpPr>
        <p:spPr>
          <a:xfrm>
            <a:off x="552450" y="361950"/>
            <a:ext cx="514350" cy="514350"/>
          </a:xfrm>
          <a:prstGeom prst="octagon">
            <a:avLst/>
          </a:prstGeom>
          <a:solidFill>
            <a:srgbClr val="0F766E"/>
          </a:solidFill>
          <a:ln w="0">
            <a:noFill/>
            <a:prstDash val="solid"/>
          </a:ln>
        </p:spPr>
      </p:sp>
      <p:sp>
        <p:nvSpPr>
          <p:cNvPr id="2" name="hdrl-mini-text">
            <a:extLst>
              <a:ext uri="{FF2B5EF4-FFF2-40B4-BE49-F238E27FC236}">
                <ns2:creationId id="{4BB9896A-83DB-4A10-A508-1EB799D54CDD}"/>
                <adec:decorative val="1"/>
              </a:ext>
            </a:extLst>
          </p:cNvPr>
          <p:cNvSpPr>
            <a:spLocks noGrp="1"/>
          </p:cNvSpPr>
          <p:nvPr/>
        </p:nvSpPr>
        <p:spPr>
          <a:xfrm>
            <a:off x="581025" y="504825"/>
            <a:ext cx="476250" cy="209550"/>
          </a:xfrm>
          <a:prstGeom prst="rect">
            <a:avLst/>
          </a:prstGeom>
          <a:noFill/>
          <a:ln w="0">
            <a:noFill/>
            <a:prstDash val="solid"/>
          </a:ln>
        </p:spPr>
        <p:txBody>
          <a:bodyPr wrap="square" lIns="0" tIns="0" rIns="0" bIns="0" anchor="ctr">
            <a:noAutofit/>
          </a:bodyPr>
          <a:lstStyle/>
          <a:p>
            <a:pPr algn="ctr">
              <a:defRPr sz="750" b="1" i="0">
                <a:solidFill>
                  <a:srgbClr val="FFFFFF"/>
                </a:solidFill>
                <a:latin typeface="Calibri"/>
                <a:ea typeface="Calibri"/>
                <a:cs typeface="Calibri"/>
              </a:defRPr>
            </a:pPr>
            <a:r>
              <a:rPr sz="750" b="1" i="0">
                <a:solidFill>
                  <a:srgbClr val="FFFFFF"/>
                </a:solidFill>
                <a:latin typeface="Calibri"/>
                <a:ea typeface="Calibri"/>
                <a:cs typeface="Calibri"/>
              </a:rPr>
              <a:t>HDRL</a:t>
            </a:r>
          </a:p>
        </p:txBody>
      </p:sp>
      <p:sp>
        <p:nvSpPr>
          <p:cNvPr id="3" name="brand-label">
            <a:extLst>
              <a:ext uri="{FF2B5EF4-FFF2-40B4-BE49-F238E27FC236}">
                <ns2:creationId id="{3F860739-0BAE-4F41-BCB7-EDD13AD8DA58}"/>
                <adec:decorative val="1"/>
              </a:ext>
            </a:extLst>
          </p:cNvPr>
          <p:cNvSpPr>
            <a:spLocks noGrp="1"/>
          </p:cNvSpPr>
          <p:nvPr/>
        </p:nvSpPr>
        <p:spPr>
          <a:xfrm>
            <a:off x="1257300" y="495300"/>
            <a:ext cx="4572000" cy="190500"/>
          </a:xfrm>
          <a:prstGeom prst="rect">
            <a:avLst/>
          </a:prstGeom>
          <a:noFill/>
          <a:ln w="0">
            <a:noFill/>
            <a:prstDash val="solid"/>
          </a:ln>
        </p:spPr>
        <p:txBody>
          <a:bodyPr wrap="square" lIns="0" tIns="0" rIns="0" bIns="0" anchor="ctr">
            <a:noAutofit/>
          </a:bodyPr>
          <a:lstStyle/>
          <a:p>
            <a:pPr algn="l">
              <a:defRPr sz="1200" b="1" i="0">
                <a:solidFill>
                  <a:srgbClr val="0F766E"/>
                </a:solidFill>
                <a:latin typeface="Calibri"/>
                <a:ea typeface="Calibri"/>
                <a:cs typeface="Calibri"/>
              </a:defRPr>
            </a:pPr>
            <a:r>
              <a:rPr sz="1200" b="1" i="0">
                <a:solidFill>
                  <a:srgbClr val="0F766E"/>
                </a:solidFill>
                <a:latin typeface="Calibri"/>
                <a:ea typeface="Calibri"/>
                <a:cs typeface="Calibri"/>
              </a:rPr>
              <a:t>DOMAIN A • INDICATOR DETAIL</a:t>
            </a:r>
          </a:p>
        </p:txBody>
      </p:sp>
      <p:sp>
        <p:nvSpPr>
          <p:cNvPr id="4" name="slide-title" title="A.3.3 · Federation Operating Model &amp; Assurance" descr="Slide title: A.3.3 · Federation Operating Model &amp; Assurance">
            <a:extLst>
              <a:ext uri="{FF2B5EF4-FFF2-40B4-BE49-F238E27FC236}">
                <ns2:creationId id="{3CF2BA82-CABE-4848-9C04-B6F94F6589F6}"/>
              </a:ext>
            </a:extLst>
          </p:cNvPr>
          <p:cNvSpPr>
            <a:spLocks noGrp="1"/>
          </p:cNvSpPr>
          <p:nvPr>
            <p:ph type="title"/>
          </p:nvPr>
        </p:nvSpPr>
        <p:spPr>
          <a:xfrm>
            <a:off x="666750" y="1104900"/>
            <a:ext cx="10858500" cy="628650"/>
          </a:xfrm>
          <a:prstGeom prst="rect">
            <a:avLst/>
          </a:prstGeom>
          <a:noFill/>
          <a:ln w="0">
            <a:noFill/>
            <a:prstDash val="solid"/>
          </a:ln>
        </p:spPr>
        <p:txBody>
          <a:bodyPr wrap="square" lIns="0" tIns="0" rIns="0" bIns="0" anchor="t">
            <a:noAutofit/>
          </a:bodyPr>
          <a:lstStyle/>
          <a:p>
            <a:pPr algn="l">
              <a:defRPr sz="3150" b="1" i="0">
                <a:solidFill>
                  <a:srgbClr val="162B45"/>
                </a:solidFill>
                <a:latin typeface="Calibri"/>
                <a:ea typeface="Calibri"/>
                <a:cs typeface="Calibri"/>
              </a:defRPr>
            </a:pPr>
            <a:r>
              <a:rPr sz="3150" b="1" i="0">
                <a:solidFill>
                  <a:srgbClr val="162B45"/>
                </a:solidFill>
                <a:latin typeface="Calibri"/>
                <a:ea typeface="Calibri"/>
                <a:cs typeface="Calibri"/>
              </a:rPr>
              <a:t>A.3.3 · Federation Operating Model &amp; Assurance</a:t>
            </a:r>
          </a:p>
        </p:txBody>
      </p:sp>
      <p:sp>
        <p:nvSpPr>
          <p:cNvPr id="5" name="">
            <a:extLst>
              <a:ext uri="{FF2B5EF4-FFF2-40B4-BE49-F238E27FC236}">
                <ns2:creationId id="{DB8A4F48-9B5E-4EF3-9E90-CEFE6D258450}"/>
              </a:ext>
            </a:extLst>
          </p:cNvPr>
          <p:cNvSpPr>
            <a:spLocks noGrp="1"/>
          </p:cNvSpPr>
          <p:nvPr/>
        </p:nvSpPr>
        <p:spPr>
          <a:xfrm>
            <a:off x="685800" y="1771650"/>
            <a:ext cx="10668000" cy="266700"/>
          </a:xfrm>
          <a:prstGeom prst="rect">
            <a:avLst/>
          </a:prstGeom>
          <a:noFill/>
          <a:ln w="0">
            <a:noFill/>
            <a:prstDash val="solid"/>
          </a:ln>
        </p:spPr>
        <p:txBody>
          <a:bodyPr wrap="square" lIns="0" tIns="0" rIns="0" bIns="0" anchor="t">
            <a:noAutofit/>
          </a:bodyPr>
          <a:lstStyle/>
          <a:p>
            <a:pPr algn="l">
              <a:defRPr sz="1350" b="1" i="0">
                <a:solidFill>
                  <a:srgbClr val="3B82F6"/>
                </a:solidFill>
                <a:latin typeface="Calibri"/>
                <a:ea typeface="Calibri"/>
                <a:cs typeface="Calibri"/>
              </a:defRPr>
            </a:pPr>
            <a:r>
              <a:rPr sz="1350" b="1" i="0">
                <a:solidFill>
                  <a:srgbClr val="3B82F6"/>
                </a:solidFill>
                <a:latin typeface="Calibri"/>
                <a:ea typeface="Calibri"/>
                <a:cs typeface="Calibri"/>
              </a:rPr>
              <a:t>Core indicator  •  Both level  •  HDRL class B0</a:t>
            </a:r>
          </a:p>
        </p:txBody>
      </p:sp>
      <p:sp>
        <p:nvSpPr>
          <p:cNvPr id="6" name="">
            <a:extLst>
              <a:ext uri="{FF2B5EF4-FFF2-40B4-BE49-F238E27FC236}">
                <ns2:creationId id="{F67EFDD6-4496-43D1-8C48-BCBA808A69AF}"/>
              </a:ext>
            </a:extLst>
          </p:cNvPr>
          <p:cNvSpPr>
            <a:spLocks noGrp="1"/>
          </p:cNvSpPr>
          <p:nvPr/>
        </p:nvSpPr>
        <p:spPr>
          <a:xfrm>
            <a:off x="685800" y="2095500"/>
            <a:ext cx="10668000" cy="285750"/>
          </a:xfrm>
          <a:prstGeom prst="rect">
            <a:avLst/>
          </a:prstGeom>
          <a:noFill/>
          <a:ln w="0">
            <a:noFill/>
            <a:prstDash val="solid"/>
          </a:ln>
        </p:spPr>
        <p:txBody>
          <a:bodyPr wrap="square" lIns="0" tIns="0" rIns="0" bIns="0" anchor="t">
            <a:noAutofit/>
          </a:bodyPr>
          <a:lstStyle/>
          <a:p>
            <a:pPr algn="l">
              <a:defRPr sz="1350" b="0" i="1">
                <a:solidFill>
                  <a:srgbClr val="5F7187"/>
                </a:solidFill>
                <a:latin typeface="Calibri"/>
                <a:ea typeface="Calibri"/>
                <a:cs typeface="Calibri"/>
              </a:defRPr>
            </a:pPr>
            <a:r>
              <a:rPr sz="1350" b="0" i="1">
                <a:solidFill>
                  <a:srgbClr val="5F7187"/>
                </a:solidFill>
                <a:latin typeface="Calibri"/>
                <a:ea typeface="Calibri"/>
                <a:cs typeface="Calibri"/>
              </a:rPr>
              <a:t>The catalogue wording below is reproduced verbatim.</a:t>
            </a:r>
          </a:p>
        </p:txBody>
      </p:sp>
      <p:sp>
        <p:nvSpPr>
          <p:cNvPr id="7" name="">
            <a:extLst>
              <a:ext uri="{FF2B5EF4-FFF2-40B4-BE49-F238E27FC236}">
                <ns2:creationId id="{FE1B3E51-F89C-4931-A5C6-89B75525B204}"/>
                <adec:decorative val="1"/>
              </a:ext>
            </a:extLst>
          </p:cNvPr>
          <p:cNvSpPr>
            <a:spLocks noGrp="1"/>
          </p:cNvSpPr>
          <p:nvPr/>
        </p:nvSpPr>
        <p:spPr>
          <a:xfrm>
            <a:off x="1428750" y="2647950"/>
            <a:ext cx="8763000" cy="0"/>
          </a:xfrm>
          <a:prstGeom prst="line">
            <a:avLst/>
          </a:prstGeom>
          <a:noFill/>
          <a:ln w="57150">
            <a:solidFill>
              <a:srgbClr val="A7E6DB"/>
            </a:solidFill>
            <a:prstDash val="solid"/>
          </a:ln>
        </p:spPr>
      </p:sp>
      <p:sp>
        <p:nvSpPr>
          <p:cNvPr id="8" name="">
            <a:extLst>
              <a:ext uri="{FF2B5EF4-FFF2-40B4-BE49-F238E27FC236}">
                <ns2:creationId id="{813FB5C9-8C84-4D1B-9DA2-7E6A06BBFB53}"/>
                <adec:decorative val="1"/>
              </a:ext>
            </a:extLst>
          </p:cNvPr>
          <p:cNvSpPr>
            <a:spLocks noGrp="1"/>
          </p:cNvSpPr>
          <p:nvPr/>
        </p:nvSpPr>
        <p:spPr>
          <a:xfrm>
            <a:off x="1219200" y="2419350"/>
            <a:ext cx="457200" cy="457200"/>
          </a:xfrm>
          <a:prstGeom prst="ellipse">
            <a:avLst/>
          </a:prstGeom>
          <a:solidFill>
            <a:srgbClr val="FFFFFF"/>
          </a:solidFill>
          <a:ln w="19050">
            <a:solidFill>
              <a:srgbClr val="3B82F6"/>
            </a:solidFill>
            <a:prstDash val="solid"/>
          </a:ln>
        </p:spPr>
      </p:sp>
      <p:sp>
        <p:nvSpPr>
          <p:cNvPr id="9" name="">
            <a:extLst>
              <a:ext uri="{FF2B5EF4-FFF2-40B4-BE49-F238E27FC236}">
                <ns2:creationId id="{61A5B7BF-FE9D-468F-9A15-755663C1FD33}"/>
              </a:ext>
            </a:extLst>
          </p:cNvPr>
          <p:cNvSpPr>
            <a:spLocks noGrp="1"/>
          </p:cNvSpPr>
          <p:nvPr/>
        </p:nvSpPr>
        <p:spPr>
          <a:xfrm>
            <a:off x="1333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3B82F6"/>
                </a:solidFill>
                <a:latin typeface="Calibri"/>
                <a:ea typeface="Calibri"/>
                <a:cs typeface="Calibri"/>
              </a:defRPr>
            </a:pPr>
            <a:r>
              <a:rPr sz="1500" b="1" i="0">
                <a:solidFill>
                  <a:srgbClr val="3B82F6"/>
                </a:solidFill>
                <a:latin typeface="Calibri"/>
                <a:ea typeface="Calibri"/>
                <a:cs typeface="Calibri"/>
              </a:rPr>
              <a:t>1</a:t>
            </a:r>
          </a:p>
        </p:txBody>
      </p:sp>
      <p:sp>
        <p:nvSpPr>
          <p:cNvPr id="10" name="">
            <a:extLst>
              <a:ext uri="{FF2B5EF4-FFF2-40B4-BE49-F238E27FC236}">
                <ns2:creationId id="{9209C4A0-7BC5-4650-AD6E-5525E33D5E32}"/>
              </a:ext>
            </a:extLst>
          </p:cNvPr>
          <p:cNvSpPr>
            <a:spLocks noGrp="1"/>
          </p:cNvSpPr>
          <p:nvPr/>
        </p:nvSpPr>
        <p:spPr>
          <a:xfrm>
            <a:off x="552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Initial</a:t>
            </a:r>
          </a:p>
        </p:txBody>
      </p:sp>
      <p:sp>
        <p:nvSpPr>
          <p:cNvPr id="11" name="">
            <a:extLst>
              <a:ext uri="{FF2B5EF4-FFF2-40B4-BE49-F238E27FC236}">
                <ns2:creationId id="{89EDC85B-3205-40FB-9599-E08D50CC6024}"/>
              </a:ext>
            </a:extLst>
          </p:cNvPr>
          <p:cNvSpPr>
            <a:spLocks noGrp="1"/>
          </p:cNvSpPr>
          <p:nvPr/>
        </p:nvSpPr>
        <p:spPr>
          <a:xfrm>
            <a:off x="552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No federation operating model. Roles and cross-node processes undefined.</a:t>
            </a:r>
          </a:p>
        </p:txBody>
      </p:sp>
      <p:sp>
        <p:nvSpPr>
          <p:cNvPr id="12" name="">
            <a:extLst>
              <a:ext uri="{FF2B5EF4-FFF2-40B4-BE49-F238E27FC236}">
                <ns2:creationId id="{E24E5968-7FF2-498A-A534-0675931E9A6C}"/>
                <adec:decorative val="1"/>
              </a:ext>
            </a:extLst>
          </p:cNvPr>
          <p:cNvSpPr>
            <a:spLocks noGrp="1"/>
          </p:cNvSpPr>
          <p:nvPr/>
        </p:nvSpPr>
        <p:spPr>
          <a:xfrm>
            <a:off x="3409950" y="2419350"/>
            <a:ext cx="457200" cy="457200"/>
          </a:xfrm>
          <a:prstGeom prst="ellipse">
            <a:avLst/>
          </a:prstGeom>
          <a:solidFill>
            <a:srgbClr val="FFFFFF"/>
          </a:solidFill>
          <a:ln w="19050">
            <a:solidFill>
              <a:srgbClr val="3B82F6"/>
            </a:solidFill>
            <a:prstDash val="solid"/>
          </a:ln>
        </p:spPr>
      </p:sp>
      <p:sp>
        <p:nvSpPr>
          <p:cNvPr id="13" name="">
            <a:extLst>
              <a:ext uri="{FF2B5EF4-FFF2-40B4-BE49-F238E27FC236}">
                <ns2:creationId id="{0701C0BE-734C-411D-AE87-90BC55DB9219}"/>
              </a:ext>
            </a:extLst>
          </p:cNvPr>
          <p:cNvSpPr>
            <a:spLocks noGrp="1"/>
          </p:cNvSpPr>
          <p:nvPr/>
        </p:nvSpPr>
        <p:spPr>
          <a:xfrm>
            <a:off x="3524250" y="2533650"/>
            <a:ext cx="228600" cy="228600"/>
          </a:xfrm>
          <a:prstGeom prst="rect">
            <a:avLst/>
          </a:prstGeom>
          <a:noFill/>
          <a:ln w="0">
            <a:noFill/>
            <a:prstDash val="solid"/>
          </a:ln>
        </p:spPr>
        <p:txBody>
          <a:bodyPr wrap="square" lIns="0" tIns="0" rIns="0" bIns="0" anchor="ctr">
            <a:noAutofit/>
          </a:bodyPr>
          <a:lstStyle/>
          <a:p>
            <a:pPr algn="ctr">
              <a:defRPr sz="1500" b="1" i="0">
                <a:solidFill>
                  <a:srgbClr val="3B82F6"/>
                </a:solidFill>
                <a:latin typeface="Calibri"/>
                <a:ea typeface="Calibri"/>
                <a:cs typeface="Calibri"/>
              </a:defRPr>
            </a:pPr>
            <a:r>
              <a:rPr sz="1500" b="1" i="0">
                <a:solidFill>
                  <a:srgbClr val="3B82F6"/>
                </a:solidFill>
                <a:latin typeface="Calibri"/>
                <a:ea typeface="Calibri"/>
                <a:cs typeface="Calibri"/>
              </a:rPr>
              <a:t>2</a:t>
            </a:r>
          </a:p>
        </p:txBody>
      </p:sp>
      <p:sp>
        <p:nvSpPr>
          <p:cNvPr id="14" name="">
            <a:extLst>
              <a:ext uri="{FF2B5EF4-FFF2-40B4-BE49-F238E27FC236}">
                <ns2:creationId id="{76945537-562A-4A9A-87F0-C21A31BDCD75}"/>
              </a:ext>
            </a:extLst>
          </p:cNvPr>
          <p:cNvSpPr>
            <a:spLocks noGrp="1"/>
          </p:cNvSpPr>
          <p:nvPr/>
        </p:nvSpPr>
        <p:spPr>
          <a:xfrm>
            <a:off x="27432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Developing</a:t>
            </a:r>
          </a:p>
        </p:txBody>
      </p:sp>
      <p:sp>
        <p:nvSpPr>
          <p:cNvPr id="15" name="">
            <a:extLst>
              <a:ext uri="{FF2B5EF4-FFF2-40B4-BE49-F238E27FC236}">
                <ns2:creationId id="{315819E8-23BA-43A4-B38E-BD4C86AD4F72}"/>
              </a:ext>
            </a:extLst>
          </p:cNvPr>
          <p:cNvSpPr>
            <a:spLocks noGrp="1"/>
          </p:cNvSpPr>
          <p:nvPr/>
        </p:nvSpPr>
        <p:spPr>
          <a:xfrm>
            <a:off x="27432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Draft operating model. Limited bilateral agreements; inconsistent use.</a:t>
            </a:r>
          </a:p>
        </p:txBody>
      </p:sp>
      <p:sp>
        <p:nvSpPr>
          <p:cNvPr id="16" name="">
            <a:extLst>
              <a:ext uri="{FF2B5EF4-FFF2-40B4-BE49-F238E27FC236}">
                <ns2:creationId id="{B371F691-D063-430E-B210-8B6BE268ADE9}"/>
                <adec:decorative val="1"/>
              </a:ext>
            </a:extLst>
          </p:cNvPr>
          <p:cNvSpPr>
            <a:spLocks noGrp="1"/>
          </p:cNvSpPr>
          <p:nvPr/>
        </p:nvSpPr>
        <p:spPr>
          <a:xfrm>
            <a:off x="5600700" y="2419350"/>
            <a:ext cx="457200" cy="457200"/>
          </a:xfrm>
          <a:prstGeom prst="ellipse">
            <a:avLst/>
          </a:prstGeom>
          <a:solidFill>
            <a:srgbClr val="FFFFFF"/>
          </a:solidFill>
          <a:ln w="19050">
            <a:solidFill>
              <a:srgbClr val="3B82F6"/>
            </a:solidFill>
            <a:prstDash val="solid"/>
          </a:ln>
        </p:spPr>
      </p:sp>
      <p:sp>
        <p:nvSpPr>
          <p:cNvPr id="17" name="">
            <a:extLst>
              <a:ext uri="{FF2B5EF4-FFF2-40B4-BE49-F238E27FC236}">
                <ns2:creationId id="{2ECC545D-A199-43F8-9765-C66CE808F839}"/>
              </a:ext>
            </a:extLst>
          </p:cNvPr>
          <p:cNvSpPr>
            <a:spLocks noGrp="1"/>
          </p:cNvSpPr>
          <p:nvPr/>
        </p:nvSpPr>
        <p:spPr>
          <a:xfrm>
            <a:off x="5715000" y="2533650"/>
            <a:ext cx="228600" cy="228600"/>
          </a:xfrm>
          <a:prstGeom prst="rect">
            <a:avLst/>
          </a:prstGeom>
          <a:noFill/>
          <a:ln w="0">
            <a:noFill/>
            <a:prstDash val="solid"/>
          </a:ln>
        </p:spPr>
        <p:txBody>
          <a:bodyPr wrap="square" lIns="0" tIns="0" rIns="0" bIns="0" anchor="ctr">
            <a:noAutofit/>
          </a:bodyPr>
          <a:lstStyle/>
          <a:p>
            <a:pPr algn="ctr">
              <a:defRPr sz="1500" b="1" i="0">
                <a:solidFill>
                  <a:srgbClr val="3B82F6"/>
                </a:solidFill>
                <a:latin typeface="Calibri"/>
                <a:ea typeface="Calibri"/>
                <a:cs typeface="Calibri"/>
              </a:defRPr>
            </a:pPr>
            <a:r>
              <a:rPr sz="1500" b="1" i="0">
                <a:solidFill>
                  <a:srgbClr val="3B82F6"/>
                </a:solidFill>
                <a:latin typeface="Calibri"/>
                <a:ea typeface="Calibri"/>
                <a:cs typeface="Calibri"/>
              </a:rPr>
              <a:t>3</a:t>
            </a:r>
          </a:p>
        </p:txBody>
      </p:sp>
      <p:sp>
        <p:nvSpPr>
          <p:cNvPr id="18" name="">
            <a:extLst>
              <a:ext uri="{FF2B5EF4-FFF2-40B4-BE49-F238E27FC236}">
                <ns2:creationId id="{B38E7A9F-AAC7-44B8-88D9-65BCDEE4FEA3}"/>
              </a:ext>
            </a:extLst>
          </p:cNvPr>
          <p:cNvSpPr>
            <a:spLocks noGrp="1"/>
          </p:cNvSpPr>
          <p:nvPr/>
        </p:nvSpPr>
        <p:spPr>
          <a:xfrm>
            <a:off x="49339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Defined</a:t>
            </a:r>
          </a:p>
        </p:txBody>
      </p:sp>
      <p:sp>
        <p:nvSpPr>
          <p:cNvPr id="19" name="">
            <a:extLst>
              <a:ext uri="{FF2B5EF4-FFF2-40B4-BE49-F238E27FC236}">
                <ns2:creationId id="{EC9CA59B-15F6-407F-A808-107764E717B2}"/>
              </a:ext>
            </a:extLst>
          </p:cNvPr>
          <p:cNvSpPr>
            <a:spLocks noGrp="1"/>
          </p:cNvSpPr>
          <p:nvPr/>
        </p:nvSpPr>
        <p:spPr>
          <a:xfrm>
            <a:off x="49339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Model used for priority pathways. Issues logged; assurance limited.</a:t>
            </a:r>
          </a:p>
        </p:txBody>
      </p:sp>
      <p:sp>
        <p:nvSpPr>
          <p:cNvPr id="20" name="">
            <a:extLst>
              <a:ext uri="{FF2B5EF4-FFF2-40B4-BE49-F238E27FC236}">
                <ns2:creationId id="{4B5F4C38-B612-47CB-BE42-7CAC7EA115CB}"/>
                <adec:decorative val="1"/>
              </a:ext>
            </a:extLst>
          </p:cNvPr>
          <p:cNvSpPr>
            <a:spLocks noGrp="1"/>
          </p:cNvSpPr>
          <p:nvPr/>
        </p:nvSpPr>
        <p:spPr>
          <a:xfrm>
            <a:off x="7791450" y="2419350"/>
            <a:ext cx="457200" cy="457200"/>
          </a:xfrm>
          <a:prstGeom prst="ellipse">
            <a:avLst/>
          </a:prstGeom>
          <a:solidFill>
            <a:srgbClr val="FFFFFF"/>
          </a:solidFill>
          <a:ln w="19050">
            <a:solidFill>
              <a:srgbClr val="3B82F6"/>
            </a:solidFill>
            <a:prstDash val="solid"/>
          </a:ln>
        </p:spPr>
      </p:sp>
      <p:sp>
        <p:nvSpPr>
          <p:cNvPr id="21" name="">
            <a:extLst>
              <a:ext uri="{FF2B5EF4-FFF2-40B4-BE49-F238E27FC236}">
                <ns2:creationId id="{23A1FB15-77F1-4862-BE20-56FA6D82C0FF}"/>
              </a:ext>
            </a:extLst>
          </p:cNvPr>
          <p:cNvSpPr>
            <a:spLocks noGrp="1"/>
          </p:cNvSpPr>
          <p:nvPr/>
        </p:nvSpPr>
        <p:spPr>
          <a:xfrm>
            <a:off x="7905750" y="2533650"/>
            <a:ext cx="228600" cy="228600"/>
          </a:xfrm>
          <a:prstGeom prst="rect">
            <a:avLst/>
          </a:prstGeom>
          <a:noFill/>
          <a:ln w="0">
            <a:noFill/>
            <a:prstDash val="solid"/>
          </a:ln>
        </p:spPr>
        <p:txBody>
          <a:bodyPr wrap="square" lIns="0" tIns="0" rIns="0" bIns="0" anchor="ctr">
            <a:noAutofit/>
          </a:bodyPr>
          <a:lstStyle/>
          <a:p>
            <a:pPr algn="ctr">
              <a:defRPr sz="1500" b="1" i="0">
                <a:solidFill>
                  <a:srgbClr val="3B82F6"/>
                </a:solidFill>
                <a:latin typeface="Calibri"/>
                <a:ea typeface="Calibri"/>
                <a:cs typeface="Calibri"/>
              </a:defRPr>
            </a:pPr>
            <a:r>
              <a:rPr sz="1500" b="1" i="0">
                <a:solidFill>
                  <a:srgbClr val="3B82F6"/>
                </a:solidFill>
                <a:latin typeface="Calibri"/>
                <a:ea typeface="Calibri"/>
                <a:cs typeface="Calibri"/>
              </a:rPr>
              <a:t>4</a:t>
            </a:r>
          </a:p>
        </p:txBody>
      </p:sp>
      <p:sp>
        <p:nvSpPr>
          <p:cNvPr id="22" name="">
            <a:extLst>
              <a:ext uri="{FF2B5EF4-FFF2-40B4-BE49-F238E27FC236}">
                <ns2:creationId id="{609F5410-DD7B-4EED-9A2A-4FCDEC0B90BB}"/>
              </a:ext>
            </a:extLst>
          </p:cNvPr>
          <p:cNvSpPr>
            <a:spLocks noGrp="1"/>
          </p:cNvSpPr>
          <p:nvPr/>
        </p:nvSpPr>
        <p:spPr>
          <a:xfrm>
            <a:off x="71247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Managed</a:t>
            </a:r>
          </a:p>
        </p:txBody>
      </p:sp>
      <p:sp>
        <p:nvSpPr>
          <p:cNvPr id="23" name="">
            <a:extLst>
              <a:ext uri="{FF2B5EF4-FFF2-40B4-BE49-F238E27FC236}">
                <ns2:creationId id="{BDCE96BA-DB74-4AE9-8505-B439EDF9AEB6}"/>
              </a:ext>
            </a:extLst>
          </p:cNvPr>
          <p:cNvSpPr>
            <a:spLocks noGrp="1"/>
          </p:cNvSpPr>
          <p:nvPr/>
        </p:nvSpPr>
        <p:spPr>
          <a:xfrm>
            <a:off x="71247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Standard model in routine use. Cross-node SOPs and performance reporting.</a:t>
            </a:r>
          </a:p>
        </p:txBody>
      </p:sp>
      <p:sp>
        <p:nvSpPr>
          <p:cNvPr id="24" name="">
            <a:extLst>
              <a:ext uri="{FF2B5EF4-FFF2-40B4-BE49-F238E27FC236}">
                <ns2:creationId id="{404B8F77-E642-409A-A435-5100FF7AE964}"/>
                <adec:decorative val="1"/>
              </a:ext>
            </a:extLst>
          </p:cNvPr>
          <p:cNvSpPr>
            <a:spLocks noGrp="1"/>
          </p:cNvSpPr>
          <p:nvPr/>
        </p:nvSpPr>
        <p:spPr>
          <a:xfrm>
            <a:off x="9982200" y="2419350"/>
            <a:ext cx="457200" cy="457200"/>
          </a:xfrm>
          <a:prstGeom prst="ellipse">
            <a:avLst/>
          </a:prstGeom>
          <a:solidFill>
            <a:srgbClr val="3B82F6"/>
          </a:solidFill>
          <a:ln w="19050">
            <a:solidFill>
              <a:srgbClr val="3B82F6"/>
            </a:solidFill>
            <a:prstDash val="solid"/>
          </a:ln>
        </p:spPr>
      </p:sp>
      <p:sp>
        <p:nvSpPr>
          <p:cNvPr id="25" name="">
            <a:extLst>
              <a:ext uri="{FF2B5EF4-FFF2-40B4-BE49-F238E27FC236}">
                <ns2:creationId id="{3BF1CA27-940A-41BE-BBB1-6411B53D4DC5}"/>
              </a:ext>
            </a:extLst>
          </p:cNvPr>
          <p:cNvSpPr>
            <a:spLocks noGrp="1"/>
          </p:cNvSpPr>
          <p:nvPr/>
        </p:nvSpPr>
        <p:spPr>
          <a:xfrm>
            <a:off x="10096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FFFFFF"/>
                </a:solidFill>
                <a:latin typeface="Calibri"/>
                <a:ea typeface="Calibri"/>
                <a:cs typeface="Calibri"/>
              </a:defRPr>
            </a:pPr>
            <a:r>
              <a:rPr sz="1500" b="1" i="0">
                <a:solidFill>
                  <a:srgbClr val="FFFFFF"/>
                </a:solidFill>
                <a:latin typeface="Calibri"/>
                <a:ea typeface="Calibri"/>
                <a:cs typeface="Calibri"/>
              </a:rPr>
              <a:t>5</a:t>
            </a:r>
          </a:p>
        </p:txBody>
      </p:sp>
      <p:sp>
        <p:nvSpPr>
          <p:cNvPr id="26" name="">
            <a:extLst>
              <a:ext uri="{FF2B5EF4-FFF2-40B4-BE49-F238E27FC236}">
                <ns2:creationId id="{C05EC33A-3DF5-44EB-96C6-B14F9E5E8FAF}"/>
              </a:ext>
            </a:extLst>
          </p:cNvPr>
          <p:cNvSpPr>
            <a:spLocks noGrp="1"/>
          </p:cNvSpPr>
          <p:nvPr/>
        </p:nvSpPr>
        <p:spPr>
          <a:xfrm>
            <a:off x="9315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Optimising</a:t>
            </a:r>
          </a:p>
        </p:txBody>
      </p:sp>
      <p:sp>
        <p:nvSpPr>
          <p:cNvPr id="27" name="">
            <a:extLst>
              <a:ext uri="{FF2B5EF4-FFF2-40B4-BE49-F238E27FC236}">
                <ns2:creationId id="{376D5B01-2E3F-408A-817E-7C540C769347}"/>
              </a:ext>
            </a:extLst>
          </p:cNvPr>
          <p:cNvSpPr>
            <a:spLocks noGrp="1"/>
          </p:cNvSpPr>
          <p:nvPr/>
        </p:nvSpPr>
        <p:spPr>
          <a:xfrm>
            <a:off x="9315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Optimised federation. Joint improvement cycle and independent assurance/benchmarking.</a:t>
            </a:r>
          </a:p>
        </p:txBody>
      </p:sp>
      <p:sp>
        <p:nvSpPr>
          <p:cNvPr id="28" name="">
            <a:extLst>
              <a:ext uri="{FF2B5EF4-FFF2-40B4-BE49-F238E27FC236}">
                <ns2:creationId id="{F0CB132F-D41E-4286-B5A6-121232F93819}"/>
                <adec:decorative val="1"/>
              </a:ext>
            </a:extLst>
          </p:cNvPr>
          <p:cNvSpPr>
            <a:spLocks noGrp="1"/>
          </p:cNvSpPr>
          <p:nvPr/>
        </p:nvSpPr>
        <p:spPr>
          <a:xfrm>
            <a:off x="685800" y="5105400"/>
            <a:ext cx="10820400" cy="1047750"/>
          </a:xfrm>
          <a:prstGeom prst="roundRect">
            <a:avLst>
              <a:gd name="adj" fmla="val 7273"/>
            </a:avLst>
          </a:prstGeom>
          <a:solidFill>
            <a:srgbClr val="FFFFFF"/>
          </a:solidFill>
          <a:ln w="9525">
            <a:solidFill>
              <a:srgbClr val="D5E3E3"/>
            </a:solidFill>
            <a:prstDash val="solid"/>
          </a:ln>
        </p:spPr>
      </p:sp>
      <p:sp>
        <p:nvSpPr>
          <p:cNvPr id="29" name="">
            <a:extLst>
              <a:ext uri="{FF2B5EF4-FFF2-40B4-BE49-F238E27FC236}">
                <ns2:creationId id="{61543A50-0CEC-4956-BF58-53E9F890D153}"/>
              </a:ext>
            </a:extLst>
          </p:cNvPr>
          <p:cNvSpPr>
            <a:spLocks noGrp="1"/>
          </p:cNvSpPr>
          <p:nvPr/>
        </p:nvSpPr>
        <p:spPr>
          <a:xfrm>
            <a:off x="895350" y="5200650"/>
            <a:ext cx="6858000" cy="266700"/>
          </a:xfrm>
          <a:prstGeom prst="rect">
            <a:avLst/>
          </a:prstGeom>
          <a:noFill/>
          <a:ln w="0">
            <a:noFill/>
            <a:prstDash val="solid"/>
          </a:ln>
        </p:spPr>
        <p:txBody>
          <a:bodyPr wrap="square" lIns="0" tIns="0" rIns="0" bIns="0" anchor="t">
            <a:noAutofit/>
          </a:bodyPr>
          <a:lstStyle/>
          <a:p>
            <a:pPr algn="l">
              <a:defRPr sz="1575" b="1" i="0">
                <a:solidFill>
                  <a:srgbClr val="115E59"/>
                </a:solidFill>
                <a:latin typeface="Calibri"/>
                <a:ea typeface="Calibri"/>
                <a:cs typeface="Calibri"/>
              </a:defRPr>
            </a:pPr>
            <a:r>
              <a:rPr sz="1575" b="1" i="0">
                <a:solidFill>
                  <a:srgbClr val="115E59"/>
                </a:solidFill>
                <a:latin typeface="Calibri"/>
                <a:ea typeface="Calibri"/>
                <a:cs typeface="Calibri"/>
              </a:rPr>
              <a:t>Minimum evidence for a Level 4 judgement</a:t>
            </a:r>
          </a:p>
        </p:txBody>
      </p:sp>
      <p:sp>
        <p:nvSpPr>
          <p:cNvPr id="30" name="">
            <a:extLst>
              <a:ext uri="{FF2B5EF4-FFF2-40B4-BE49-F238E27FC236}">
                <ns2:creationId id="{0C9C2C61-A8F4-4996-AB38-699AAB1E3B69}"/>
                <adec:decorative val="1"/>
              </a:ext>
            </a:extLst>
          </p:cNvPr>
          <p:cNvSpPr>
            <a:spLocks noGrp="1"/>
          </p:cNvSpPr>
          <p:nvPr/>
        </p:nvSpPr>
        <p:spPr>
          <a:xfrm>
            <a:off x="895350" y="5581650"/>
            <a:ext cx="85725" cy="85725"/>
          </a:xfrm>
          <a:prstGeom prst="ellipse">
            <a:avLst/>
          </a:prstGeom>
          <a:solidFill>
            <a:srgbClr val="3B82F6"/>
          </a:solidFill>
          <a:ln w="0">
            <a:noFill/>
            <a:prstDash val="solid"/>
          </a:ln>
        </p:spPr>
      </p:sp>
      <p:sp>
        <p:nvSpPr>
          <p:cNvPr id="31" name="">
            <a:extLst>
              <a:ext uri="{FF2B5EF4-FFF2-40B4-BE49-F238E27FC236}">
                <ns2:creationId id="{3D39DDAE-64B7-46EB-A368-F1FA424F7AE7}"/>
              </a:ext>
            </a:extLst>
          </p:cNvPr>
          <p:cNvSpPr>
            <a:spLocks noGrp="1"/>
          </p:cNvSpPr>
          <p:nvPr/>
        </p:nvSpPr>
        <p:spPr>
          <a:xfrm>
            <a:off x="10858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Signed federation operating model (roles, RACI, escalation, change control) + SOP set</a:t>
            </a:r>
          </a:p>
        </p:txBody>
      </p:sp>
      <p:sp>
        <p:nvSpPr>
          <p:cNvPr id="32" name="">
            <a:extLst>
              <a:ext uri="{FF2B5EF4-FFF2-40B4-BE49-F238E27FC236}">
                <ns2:creationId id="{9B674F09-B935-4F0D-A130-A93BA8C97502}"/>
                <adec:decorative val="1"/>
              </a:ext>
            </a:extLst>
          </p:cNvPr>
          <p:cNvSpPr>
            <a:spLocks noGrp="1"/>
          </p:cNvSpPr>
          <p:nvPr/>
        </p:nvSpPr>
        <p:spPr>
          <a:xfrm>
            <a:off x="4438650" y="5581650"/>
            <a:ext cx="85725" cy="85725"/>
          </a:xfrm>
          <a:prstGeom prst="ellipse">
            <a:avLst/>
          </a:prstGeom>
          <a:solidFill>
            <a:srgbClr val="3B82F6"/>
          </a:solidFill>
          <a:ln w="0">
            <a:noFill/>
            <a:prstDash val="solid"/>
          </a:ln>
        </p:spPr>
      </p:sp>
      <p:sp>
        <p:nvSpPr>
          <p:cNvPr id="33" name="">
            <a:extLst>
              <a:ext uri="{FF2B5EF4-FFF2-40B4-BE49-F238E27FC236}">
                <ns2:creationId id="{765B0BDC-DD9F-4350-80CE-B52433E7B4E4}"/>
              </a:ext>
            </a:extLst>
          </p:cNvPr>
          <p:cNvSpPr>
            <a:spLocks noGrp="1"/>
          </p:cNvSpPr>
          <p:nvPr/>
        </p:nvSpPr>
        <p:spPr>
          <a:xfrm>
            <a:off x="46291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Joint governance minutes/decision logs showing routine use</a:t>
            </a:r>
          </a:p>
        </p:txBody>
      </p:sp>
      <p:sp>
        <p:nvSpPr>
          <p:cNvPr id="34" name="">
            <a:extLst>
              <a:ext uri="{FF2B5EF4-FFF2-40B4-BE49-F238E27FC236}">
                <ns2:creationId id="{CCCC254F-3D9C-4264-9BFD-3B76F13D27F2}"/>
                <adec:decorative val="1"/>
              </a:ext>
            </a:extLst>
          </p:cNvPr>
          <p:cNvSpPr>
            <a:spLocks noGrp="1"/>
          </p:cNvSpPr>
          <p:nvPr/>
        </p:nvSpPr>
        <p:spPr>
          <a:xfrm>
            <a:off x="7981950" y="5581650"/>
            <a:ext cx="85725" cy="85725"/>
          </a:xfrm>
          <a:prstGeom prst="ellipse">
            <a:avLst/>
          </a:prstGeom>
          <a:solidFill>
            <a:srgbClr val="3B82F6"/>
          </a:solidFill>
          <a:ln w="0">
            <a:noFill/>
            <a:prstDash val="solid"/>
          </a:ln>
        </p:spPr>
      </p:sp>
      <p:sp>
        <p:nvSpPr>
          <p:cNvPr id="35" name="">
            <a:extLst>
              <a:ext uri="{FF2B5EF4-FFF2-40B4-BE49-F238E27FC236}">
                <ns2:creationId id="{4ABBAA5F-D8DF-4846-954B-B4FE6C3CF763}"/>
              </a:ext>
            </a:extLst>
          </p:cNvPr>
          <p:cNvSpPr>
            <a:spLocks noGrp="1"/>
          </p:cNvSpPr>
          <p:nvPr/>
        </p:nvSpPr>
        <p:spPr>
          <a:xfrm>
            <a:off x="81724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Cross-node KPIs/service reporting and evidence of interoperability testing</a:t>
            </a:r>
          </a:p>
        </p:txBody>
      </p:sp>
      <p:sp>
        <p:nvSpPr>
          <p:cNvPr id="36" name="">
            <a:extLst>
              <a:ext uri="{FF2B5EF4-FFF2-40B4-BE49-F238E27FC236}">
                <ns2:creationId id="{EF839493-58B1-40DB-9CD0-C00702259174}"/>
              </a:ext>
            </a:extLst>
          </p:cNvPr>
          <p:cNvSpPr>
            <a:spLocks noGrp="1"/>
          </p:cNvSpPr>
          <p:nvPr/>
        </p:nvSpPr>
        <p:spPr>
          <a:xfrm>
            <a:off x="762000" y="6153150"/>
            <a:ext cx="10668000" cy="171450"/>
          </a:xfrm>
          <a:prstGeom prst="rect">
            <a:avLst/>
          </a:prstGeom>
          <a:noFill/>
          <a:ln w="0">
            <a:noFill/>
            <a:prstDash val="solid"/>
          </a:ln>
        </p:spPr>
        <p:txBody>
          <a:bodyPr wrap="square" lIns="0" tIns="0" rIns="0" bIns="0" anchor="t">
            <a:noAutofit/>
          </a:bodyPr>
          <a:lstStyle/>
          <a:p>
            <a:pPr algn="ctr">
              <a:defRPr sz="900" b="0" i="1">
                <a:solidFill>
                  <a:srgbClr val="5F7187"/>
                </a:solidFill>
                <a:latin typeface="Calibri"/>
                <a:ea typeface="Calibri"/>
                <a:cs typeface="Calibri"/>
              </a:defRPr>
            </a:pPr>
            <a:r>
              <a:rPr sz="900" b="0" i="1">
                <a:solidFill>
                  <a:srgbClr val="5F7187"/>
                </a:solidFill>
                <a:latin typeface="Calibri"/>
                <a:ea typeface="Calibri"/>
                <a:cs typeface="Calibri"/>
              </a:rPr>
              <a:t>Catalogue v1.0.2  •  Source a6d0671c3297  •  Verbatim descriptors and evidence  •  HDRL classifications are not official programme requirements.</a:t>
            </a:r>
          </a:p>
        </p:txBody>
      </p:sp>
      <p:sp>
        <p:nvSpPr>
          <p:cNvPr id="37" name="">
            <a:extLst>
              <a:ext uri="{FF2B5EF4-FFF2-40B4-BE49-F238E27FC236}">
                <ns2:creationId id="{FF559501-C5C7-4091-9480-ACBA8D79AEF1}"/>
                <adec:decorative val="1"/>
              </a:ext>
            </a:extLst>
          </p:cNvPr>
          <p:cNvSpPr>
            <a:spLocks noGrp="1"/>
          </p:cNvSpPr>
          <p:nvPr/>
        </p:nvSpPr>
        <p:spPr>
          <a:xfrm>
            <a:off x="552450" y="6419850"/>
            <a:ext cx="11087100" cy="0"/>
          </a:xfrm>
          <a:prstGeom prst="line">
            <a:avLst/>
          </a:prstGeom>
          <a:noFill/>
          <a:ln w="9525">
            <a:solidFill>
              <a:srgbClr val="D5E3E3"/>
            </a:solidFill>
            <a:prstDash val="solid"/>
          </a:ln>
        </p:spPr>
      </p:sp>
      <p:sp>
        <p:nvSpPr>
          <p:cNvPr id="38" name="">
            <a:extLst>
              <a:ext uri="{FF2B5EF4-FFF2-40B4-BE49-F238E27FC236}">
                <ns2:creationId id="{DFDC6AAF-2831-4CCD-88A5-877ADDCF935D}"/>
              </a:ext>
            </a:extLst>
          </p:cNvPr>
          <p:cNvSpPr>
            <a:spLocks noGrp="1"/>
          </p:cNvSpPr>
          <p:nvPr/>
        </p:nvSpPr>
        <p:spPr>
          <a:xfrm>
            <a:off x="552450" y="6496050"/>
            <a:ext cx="2952750" cy="190500"/>
          </a:xfrm>
          <a:prstGeom prst="rect">
            <a:avLst/>
          </a:prstGeom>
          <a:noFill/>
          <a:ln w="0">
            <a:noFill/>
            <a:prstDash val="solid"/>
          </a:ln>
        </p:spPr>
        <p:txBody>
          <a:bodyPr wrap="square" lIns="0" tIns="0" rIns="0" bIns="0" anchor="ctr">
            <a:noAutofit/>
          </a:bodyPr>
          <a:lstStyle/>
          <a:p>
            <a:pPr algn="l">
              <a:defRPr sz="900" b="0" i="0">
                <a:solidFill>
                  <a:srgbClr val="5F7187"/>
                </a:solidFill>
                <a:latin typeface="Calibri"/>
                <a:ea typeface="Calibri"/>
                <a:cs typeface="Calibri"/>
              </a:defRPr>
            </a:pPr>
            <a:r>
              <a:rPr sz="900" b="0" i="0">
                <a:solidFill>
                  <a:srgbClr val="5F7187"/>
                </a:solidFill>
                <a:latin typeface="Calibri"/>
                <a:ea typeface="Calibri"/>
                <a:cs typeface="Calibri"/>
              </a:rPr>
              <a:t>HDRL v1.0.1  •  Kit v1.1.0  •  30 Jul 2026</a:t>
            </a:r>
          </a:p>
        </p:txBody>
      </p:sp>
      <p:sp>
        <p:nvSpPr>
          <p:cNvPr id="39" name="">
            <a:extLst>
              <a:ext uri="{FF2B5EF4-FFF2-40B4-BE49-F238E27FC236}">
                <ns2:creationId id="{F1D58A3D-F899-49A2-82A5-A36E5D783E78}"/>
              </a:ext>
            </a:extLst>
          </p:cNvPr>
          <p:cNvSpPr>
            <a:spLocks noGrp="1"/>
          </p:cNvSpPr>
          <p:nvPr/>
        </p:nvSpPr>
        <p:spPr>
          <a:xfrm>
            <a:off x="3524250" y="6496050"/>
            <a:ext cx="6096000" cy="190500"/>
          </a:xfrm>
          <a:prstGeom prst="rect">
            <a:avLst/>
          </a:prstGeom>
          <a:noFill/>
          <a:ln w="0">
            <a:noFill/>
            <a:prstDash val="solid"/>
          </a:ln>
        </p:spPr>
        <p:txBody>
          <a:bodyPr wrap="square" lIns="0" tIns="0" rIns="0" bIns="0" anchor="ctr">
            <a:noAutofit/>
          </a:bodyPr>
          <a:lstStyle/>
          <a:p>
            <a:pPr algn="ctr">
              <a:defRPr sz="825" b="0" i="0">
                <a:solidFill>
                  <a:srgbClr val="5F7187"/>
                </a:solidFill>
                <a:latin typeface="Calibri"/>
                <a:ea typeface="Calibri"/>
                <a:cs typeface="Calibri"/>
              </a:defRPr>
            </a:pPr>
            <a:r>
              <a:rPr sz="825" b="0" i="0">
                <a:solidFill>
                  <a:srgbClr val="5F7187"/>
                </a:solidFill>
                <a:latin typeface="Calibri"/>
                <a:ea typeface="Calibri"/>
                <a:cs typeface="Calibri"/>
              </a:rPr>
              <a:t>RDS: commissioner &amp; IP owner  •  OPL Advisory: originator &amp; developer  •  </a:t>
            </a:r>
            <a:r>
              <a:rPr sz="825" b="0" i="0">
                <a:solidFill>
                  <a:srgbClr val="5F7187"/>
                </a:solidFill>
                <a:latin typeface="Calibri"/>
                <a:ea typeface="Calibri"/>
                <a:cs typeface="Calibri"/>
                <a:hlinkClick r:id="Ra6e483559edf4fde" tooltip="Read the Creative Commons Attribution 4.0 licence"/>
              </a:rPr>
              <a:t>CC BY 4.0</a:t>
            </a:r>
          </a:p>
        </p:txBody>
      </p:sp>
      <p:sp>
        <p:nvSpPr>
          <p:cNvPr id="40" name="">
            <a:extLst>
              <a:ext uri="{FF2B5EF4-FFF2-40B4-BE49-F238E27FC236}">
                <ns2:creationId id="{9BC82DFF-4A77-4801-B18F-93974EAEE3B2}"/>
              </a:ext>
            </a:extLst>
          </p:cNvPr>
          <p:cNvSpPr>
            <a:spLocks noGrp="1"/>
          </p:cNvSpPr>
          <p:nvPr/>
        </p:nvSpPr>
        <p:spPr>
          <a:xfrm>
            <a:off x="9048750" y="6496050"/>
            <a:ext cx="2590800" cy="190500"/>
          </a:xfrm>
          <a:prstGeom prst="rect">
            <a:avLst/>
          </a:prstGeom>
          <a:noFill/>
          <a:ln w="0">
            <a:noFill/>
            <a:prstDash val="solid"/>
          </a:ln>
        </p:spPr>
        <p:txBody>
          <a:bodyPr wrap="square" lIns="0" tIns="0" rIns="0" bIns="0" anchor="ctr">
            <a:noAutofit/>
          </a:bodyPr>
          <a:lstStyle/>
          <a:p>
            <a:pPr algn="r">
              <a:defRPr sz="900" b="0" i="0">
                <a:solidFill>
                  <a:srgbClr val="5F7187"/>
                </a:solidFill>
                <a:latin typeface="Calibri"/>
                <a:ea typeface="Calibri"/>
                <a:cs typeface="Calibri"/>
              </a:defRPr>
            </a:pPr>
            <a:r>
              <a:rPr sz="900" b="0" i="0">
                <a:solidFill>
                  <a:srgbClr val="5F7187"/>
                </a:solidFill>
                <a:latin typeface="Calibri"/>
                <a:ea typeface="Calibri"/>
                <a:cs typeface="Calibri"/>
                <a:hlinkClick r:id="R1bf9cd2954ab49da" tooltip="Open the HDRL Framework website"/>
              </a:rPr>
              <a:t>hdrlframework.org</a:t>
            </a:r>
            <a:r>
              <a:rPr sz="900" b="0" i="0">
                <a:solidFill>
                  <a:srgbClr val="5F7187"/>
                </a:solidFill>
                <a:latin typeface="Calibri"/>
                <a:ea typeface="Calibri"/>
                <a:cs typeface="Calibri"/>
              </a:rPr>
              <a:t>  •  29</a:t>
            </a:r>
          </a:p>
        </p:txBody>
      </p:sp>
    </p:spTree>
    <p:extLst>
      <p:ext uri="{BB962C8B-B14F-4D97-AF65-F5344CB8AC3E}">
        <ns5:creationId val="475666649"/>
      </p:ext>
    </p:extLst>
  </p:cSld>
</p:sld>
</file>

<file path=ppt/slides/slide3.xml><?xml version="1.0" encoding="utf-8"?>
<p:sld xmlns:a="http://schemas.openxmlformats.org/drawingml/2006/main" xmlns:adec="http://schemas.microsoft.com/office/drawing/2017/decorative" xmlns:ns2="http://schemas.microsoft.com/office/drawing/2014/main" xmlns:ns5="http://schemas.microsoft.com/office/powerpoint/2010/main" xmlns:p="http://schemas.openxmlformats.org/presentationml/2006/main" xmlns:r="http://schemas.openxmlformats.org/officeDocument/2006/relationships">
  <p:cSld>
    <p:bg>
      <p:bgPr>
        <a:solidFill>
          <a:srgbClr val="17395B"/>
        </a:solidFill>
      </p:bgPr>
    </p:bg>
    <p:spTree>
      <p:nvGrpSpPr>
        <p:cNvPr id="1" name=""/>
        <p:cNvGrpSpPr/>
        <p:nvPr/>
      </p:nvGrpSpPr>
      <p:grpSpPr>
        <a:xfrm/>
      </p:grpSpPr>
      <p:sp>
        <p:nvSpPr>
          <p:cNvPr id="16" name="hdrl-mini-mark">
            <a:extLst>
              <a:ext uri="{FF2B5EF4-FFF2-40B4-BE49-F238E27FC236}">
                <ns2:creationId id="{00FD7D2D-F75B-4731-892A-40CA557AEFFC}"/>
                <adec:decorative val="1"/>
              </a:ext>
            </a:extLst>
          </p:cNvPr>
          <p:cNvSpPr>
            <a:spLocks noGrp="1"/>
          </p:cNvSpPr>
          <p:nvPr/>
        </p:nvSpPr>
        <p:spPr>
          <a:xfrm>
            <a:off x="552450" y="361950"/>
            <a:ext cx="514350" cy="514350"/>
          </a:xfrm>
          <a:prstGeom prst="octagon">
            <a:avLst/>
          </a:prstGeom>
          <a:solidFill>
            <a:srgbClr val="FFFFFF"/>
          </a:solidFill>
          <a:ln w="0">
            <a:noFill/>
            <a:prstDash val="solid"/>
          </a:ln>
        </p:spPr>
      </p:sp>
      <p:sp>
        <p:nvSpPr>
          <p:cNvPr id="2" name="hdrl-mini-text">
            <a:extLst>
              <a:ext uri="{FF2B5EF4-FFF2-40B4-BE49-F238E27FC236}">
                <ns2:creationId id="{50A8260D-FAA4-4AB7-AE32-6ABF4EE92873}"/>
                <adec:decorative val="1"/>
              </a:ext>
            </a:extLst>
          </p:cNvPr>
          <p:cNvSpPr>
            <a:spLocks noGrp="1"/>
          </p:cNvSpPr>
          <p:nvPr/>
        </p:nvSpPr>
        <p:spPr>
          <a:xfrm>
            <a:off x="581025" y="504825"/>
            <a:ext cx="476250" cy="209550"/>
          </a:xfrm>
          <a:prstGeom prst="rect">
            <a:avLst/>
          </a:prstGeom>
          <a:noFill/>
          <a:ln w="0">
            <a:noFill/>
            <a:prstDash val="solid"/>
          </a:ln>
        </p:spPr>
        <p:txBody>
          <a:bodyPr wrap="square" lIns="0" tIns="0" rIns="0" bIns="0" anchor="ctr">
            <a:noAutofit/>
          </a:bodyPr>
          <a:lstStyle/>
          <a:p>
            <a:pPr algn="ctr">
              <a:defRPr sz="750" b="1" i="0">
                <a:solidFill>
                  <a:srgbClr val="0F766E"/>
                </a:solidFill>
                <a:latin typeface="Calibri"/>
                <a:ea typeface="Calibri"/>
                <a:cs typeface="Calibri"/>
              </a:defRPr>
            </a:pPr>
            <a:r>
              <a:rPr sz="750" b="1" i="0">
                <a:solidFill>
                  <a:srgbClr val="0F766E"/>
                </a:solidFill>
                <a:latin typeface="Calibri"/>
                <a:ea typeface="Calibri"/>
                <a:cs typeface="Calibri"/>
              </a:rPr>
              <a:t>HDRL</a:t>
            </a:r>
          </a:p>
        </p:txBody>
      </p:sp>
      <p:sp>
        <p:nvSpPr>
          <p:cNvPr id="3" name="brand-label">
            <a:extLst>
              <a:ext uri="{FF2B5EF4-FFF2-40B4-BE49-F238E27FC236}">
                <ns2:creationId id="{C691F765-40B0-44A2-AFC4-5B0C356E8A08}"/>
                <adec:decorative val="1"/>
              </a:ext>
            </a:extLst>
          </p:cNvPr>
          <p:cNvSpPr>
            <a:spLocks noGrp="1"/>
          </p:cNvSpPr>
          <p:nvPr/>
        </p:nvSpPr>
        <p:spPr>
          <a:xfrm>
            <a:off x="1257300" y="495300"/>
            <a:ext cx="4572000" cy="190500"/>
          </a:xfrm>
          <a:prstGeom prst="rect">
            <a:avLst/>
          </a:prstGeom>
          <a:noFill/>
          <a:ln w="0">
            <a:noFill/>
            <a:prstDash val="solid"/>
          </a:ln>
        </p:spPr>
        <p:txBody>
          <a:bodyPr wrap="square" lIns="0" tIns="0" rIns="0" bIns="0" anchor="ctr">
            <a:noAutofit/>
          </a:bodyPr>
          <a:lstStyle/>
          <a:p>
            <a:pPr algn="l">
              <a:defRPr sz="1200" b="1" i="0">
                <a:solidFill>
                  <a:srgbClr val="FFFFFF"/>
                </a:solidFill>
                <a:latin typeface="Calibri"/>
                <a:ea typeface="Calibri"/>
                <a:cs typeface="Calibri"/>
              </a:defRPr>
            </a:pPr>
            <a:r>
              <a:rPr sz="1200" b="1" i="0">
                <a:solidFill>
                  <a:srgbClr val="FFFFFF"/>
                </a:solidFill>
                <a:latin typeface="Calibri"/>
                <a:ea typeface="Calibri"/>
                <a:cs typeface="Calibri"/>
              </a:rPr>
              <a:t>HEALTH DATA READINESS LEVEL FRAMEWORK</a:t>
            </a:r>
          </a:p>
        </p:txBody>
      </p:sp>
      <p:sp>
        <p:nvSpPr>
          <p:cNvPr id="4" name="slide-title" title="A secure platform is not yet a research-ready system." descr="Slide title: A secure platform is not yet a research-ready system.">
            <a:extLst>
              <a:ext uri="{FF2B5EF4-FFF2-40B4-BE49-F238E27FC236}">
                <ns2:creationId id="{862C1537-916C-49FA-A5D6-24D70FDB3471}"/>
              </a:ext>
            </a:extLst>
          </p:cNvPr>
          <p:cNvSpPr>
            <a:spLocks noGrp="1"/>
          </p:cNvSpPr>
          <p:nvPr>
            <p:ph type="title"/>
          </p:nvPr>
        </p:nvSpPr>
        <p:spPr>
          <a:xfrm>
            <a:off x="685800" y="1371600"/>
            <a:ext cx="8477250" cy="1466850"/>
          </a:xfrm>
          <a:prstGeom prst="rect">
            <a:avLst/>
          </a:prstGeom>
          <a:noFill/>
          <a:ln w="0">
            <a:noFill/>
            <a:prstDash val="solid"/>
          </a:ln>
        </p:spPr>
        <p:txBody>
          <a:bodyPr wrap="square" lIns="0" tIns="0" rIns="0" bIns="0" anchor="t">
            <a:noAutofit/>
          </a:bodyPr>
          <a:lstStyle/>
          <a:p>
            <a:pPr algn="l">
              <a:defRPr sz="4125" b="1" i="0">
                <a:solidFill>
                  <a:srgbClr val="FFFFFF"/>
                </a:solidFill>
                <a:latin typeface="Calibri"/>
                <a:ea typeface="Calibri"/>
                <a:cs typeface="Calibri"/>
              </a:defRPr>
            </a:pPr>
            <a:r>
              <a:rPr sz="4125" b="1" i="0">
                <a:solidFill>
                  <a:srgbClr val="FFFFFF"/>
                </a:solidFill>
                <a:latin typeface="Calibri"/>
                <a:ea typeface="Calibri"/>
                <a:cs typeface="Calibri"/>
              </a:rPr>
              <a:t>A secure platform is not yet a</a:t>
            </a:r>
          </a:p>
          <a:p>
            <a:pPr algn="l">
              <a:defRPr sz="4125" b="1" i="0">
                <a:solidFill>
                  <a:srgbClr val="FFFFFF"/>
                </a:solidFill>
                <a:latin typeface="Calibri"/>
                <a:ea typeface="Calibri"/>
                <a:cs typeface="Calibri"/>
              </a:defRPr>
            </a:pPr>
            <a:r>
              <a:rPr sz="4125" b="1" i="0">
                <a:solidFill>
                  <a:srgbClr val="FFFFFF"/>
                </a:solidFill>
                <a:latin typeface="Calibri"/>
                <a:ea typeface="Calibri"/>
                <a:cs typeface="Calibri"/>
              </a:rPr>
              <a:t>research-ready system.</a:t>
            </a:r>
          </a:p>
        </p:txBody>
      </p:sp>
      <p:sp>
        <p:nvSpPr>
          <p:cNvPr id="5" name="">
            <a:extLst>
              <a:ext uri="{FF2B5EF4-FFF2-40B4-BE49-F238E27FC236}">
                <ns2:creationId id="{098F6BBE-F140-4F85-A47A-B80D29CECD1B}"/>
                <adec:decorative val="1"/>
              </a:ext>
            </a:extLst>
          </p:cNvPr>
          <p:cNvSpPr>
            <a:spLocks noGrp="1"/>
          </p:cNvSpPr>
          <p:nvPr/>
        </p:nvSpPr>
        <p:spPr>
          <a:xfrm>
            <a:off x="704850" y="3276600"/>
            <a:ext cx="7239000" cy="0"/>
          </a:xfrm>
          <a:prstGeom prst="line">
            <a:avLst/>
          </a:prstGeom>
          <a:noFill/>
          <a:ln w="28575">
            <a:solidFill>
              <a:srgbClr val="A7E6DB"/>
            </a:solidFill>
            <a:prstDash val="solid"/>
          </a:ln>
        </p:spPr>
      </p:sp>
      <p:sp>
        <p:nvSpPr>
          <p:cNvPr id="6" name="">
            <a:extLst>
              <a:ext uri="{FF2B5EF4-FFF2-40B4-BE49-F238E27FC236}">
                <ns2:creationId id="{4C437BCE-A413-4052-918E-B8D5BB0A9284}"/>
              </a:ext>
            </a:extLst>
          </p:cNvPr>
          <p:cNvSpPr>
            <a:spLocks noGrp="1"/>
          </p:cNvSpPr>
          <p:nvPr/>
        </p:nvSpPr>
        <p:spPr>
          <a:xfrm>
            <a:off x="723900" y="3619500"/>
            <a:ext cx="8001000" cy="1085850"/>
          </a:xfrm>
          <a:prstGeom prst="rect">
            <a:avLst/>
          </a:prstGeom>
          <a:noFill/>
          <a:ln w="0">
            <a:noFill/>
            <a:prstDash val="solid"/>
          </a:ln>
        </p:spPr>
        <p:txBody>
          <a:bodyPr wrap="square" lIns="0" tIns="0" rIns="0" bIns="0" anchor="t">
            <a:noAutofit/>
          </a:bodyPr>
          <a:lstStyle/>
          <a:p>
            <a:pPr algn="l">
              <a:defRPr sz="2025" b="0" i="0">
                <a:solidFill>
                  <a:srgbClr val="D9E8F1"/>
                </a:solidFill>
                <a:latin typeface="Calibri"/>
                <a:ea typeface="Calibri"/>
                <a:cs typeface="Calibri"/>
              </a:defRPr>
            </a:pPr>
            <a:r>
              <a:rPr sz="2025" b="0" i="0">
                <a:solidFill>
                  <a:srgbClr val="D9E8F1"/>
                </a:solidFill>
                <a:latin typeface="Calibri"/>
                <a:ea typeface="Calibri"/>
                <a:cs typeface="Calibri"/>
              </a:rPr>
              <a:t>Readiness also depends on available and usable data, lawful access, research delivery, public legitimacy, sustainable funding and skilled people.</a:t>
            </a:r>
          </a:p>
        </p:txBody>
      </p:sp>
      <p:sp>
        <p:nvSpPr>
          <p:cNvPr id="7" name="">
            <a:extLst>
              <a:ext uri="{FF2B5EF4-FFF2-40B4-BE49-F238E27FC236}">
                <ns2:creationId id="{500D10EE-72A1-4477-AEF0-413C32603BB4}"/>
                <adec:decorative val="1"/>
              </a:ext>
            </a:extLst>
          </p:cNvPr>
          <p:cNvSpPr>
            <a:spLocks noGrp="1"/>
          </p:cNvSpPr>
          <p:nvPr/>
        </p:nvSpPr>
        <p:spPr>
          <a:xfrm>
            <a:off x="9353550" y="1466850"/>
            <a:ext cx="1752600" cy="1752600"/>
          </a:xfrm>
          <a:prstGeom prst="octagon">
            <a:avLst/>
          </a:prstGeom>
          <a:noFill/>
          <a:ln w="38100">
            <a:solidFill>
              <a:srgbClr val="A7E6DB"/>
            </a:solidFill>
            <a:prstDash val="solid"/>
          </a:ln>
        </p:spPr>
      </p:sp>
      <p:sp>
        <p:nvSpPr>
          <p:cNvPr id="8" name="">
            <a:extLst>
              <a:ext uri="{FF2B5EF4-FFF2-40B4-BE49-F238E27FC236}">
                <ns2:creationId id="{ABD71344-3698-403B-953B-1BB8403FA0FE}"/>
                <adec:decorative val="1"/>
              </a:ext>
            </a:extLst>
          </p:cNvPr>
          <p:cNvSpPr>
            <a:spLocks noGrp="1"/>
          </p:cNvSpPr>
          <p:nvPr/>
        </p:nvSpPr>
        <p:spPr>
          <a:xfrm>
            <a:off x="9553575" y="1666875"/>
            <a:ext cx="1352550" cy="1352550"/>
          </a:xfrm>
          <a:prstGeom prst="ellipse">
            <a:avLst/>
          </a:prstGeom>
          <a:noFill/>
          <a:ln w="19050">
            <a:solidFill>
              <a:srgbClr val="7DD7CC"/>
            </a:solidFill>
            <a:prstDash val="solid"/>
          </a:ln>
        </p:spPr>
      </p:sp>
      <p:sp>
        <p:nvSpPr>
          <p:cNvPr id="9" name="">
            <a:extLst>
              <a:ext uri="{FF2B5EF4-FFF2-40B4-BE49-F238E27FC236}">
                <ns2:creationId id="{E79AEEFF-137D-48CC-81CD-F5E956CF9E30}"/>
                <adec:decorative val="1"/>
              </a:ext>
            </a:extLst>
          </p:cNvPr>
          <p:cNvSpPr>
            <a:spLocks noGrp="1"/>
          </p:cNvSpPr>
          <p:nvPr/>
        </p:nvSpPr>
        <p:spPr>
          <a:xfrm>
            <a:off x="9734550" y="1847850"/>
            <a:ext cx="990600" cy="990600"/>
          </a:xfrm>
          <a:prstGeom prst="ellipse">
            <a:avLst/>
          </a:prstGeom>
          <a:noFill/>
          <a:ln w="19050">
            <a:solidFill>
              <a:srgbClr val="7DD7CC"/>
            </a:solidFill>
            <a:prstDash val="solid"/>
          </a:ln>
        </p:spPr>
      </p:sp>
      <p:sp>
        <p:nvSpPr>
          <p:cNvPr id="10" name="">
            <a:extLst>
              <a:ext uri="{FF2B5EF4-FFF2-40B4-BE49-F238E27FC236}">
                <ns2:creationId id="{AFD1429A-00A3-402B-87A7-EAB710E69FE7}"/>
                <adec:decorative val="1"/>
              </a:ext>
            </a:extLst>
          </p:cNvPr>
          <p:cNvSpPr>
            <a:spLocks noGrp="1"/>
          </p:cNvSpPr>
          <p:nvPr/>
        </p:nvSpPr>
        <p:spPr>
          <a:xfrm>
            <a:off x="9915525" y="2028825"/>
            <a:ext cx="628650" cy="628650"/>
          </a:xfrm>
          <a:prstGeom prst="ellipse">
            <a:avLst/>
          </a:prstGeom>
          <a:noFill/>
          <a:ln w="19050">
            <a:solidFill>
              <a:srgbClr val="7DD7CC"/>
            </a:solidFill>
            <a:prstDash val="solid"/>
          </a:ln>
        </p:spPr>
      </p:sp>
      <p:sp>
        <p:nvSpPr>
          <p:cNvPr id="11" name="">
            <a:extLst>
              <a:ext uri="{FF2B5EF4-FFF2-40B4-BE49-F238E27FC236}">
                <ns2:creationId id="{E0F4E689-F550-4490-9E64-8A5D133CB548}"/>
              </a:ext>
            </a:extLst>
          </p:cNvPr>
          <p:cNvSpPr>
            <a:spLocks noGrp="1"/>
          </p:cNvSpPr>
          <p:nvPr/>
        </p:nvSpPr>
        <p:spPr>
          <a:xfrm>
            <a:off x="9658350" y="2047875"/>
            <a:ext cx="1143000" cy="590550"/>
          </a:xfrm>
          <a:prstGeom prst="rect">
            <a:avLst/>
          </a:prstGeom>
          <a:noFill/>
          <a:ln w="0">
            <a:noFill/>
            <a:prstDash val="solid"/>
          </a:ln>
        </p:spPr>
        <p:txBody>
          <a:bodyPr wrap="square" lIns="0" tIns="0" rIns="0" bIns="0" anchor="ctr">
            <a:noAutofit/>
          </a:bodyPr>
          <a:lstStyle/>
          <a:p>
            <a:pPr algn="ctr">
              <a:defRPr sz="1650" b="1" i="0">
                <a:solidFill>
                  <a:srgbClr val="FFFFFF"/>
                </a:solidFill>
                <a:latin typeface="Calibri"/>
                <a:ea typeface="Calibri"/>
                <a:cs typeface="Calibri"/>
              </a:defRPr>
            </a:pPr>
            <a:r>
              <a:rPr sz="1650" b="1" i="0">
                <a:solidFill>
                  <a:srgbClr val="FFFFFF"/>
                </a:solidFill>
                <a:latin typeface="Calibri"/>
                <a:ea typeface="Calibri"/>
                <a:cs typeface="Calibri"/>
              </a:rPr>
              <a:t>WHOLE</a:t>
            </a:r>
          </a:p>
          <a:p>
            <a:pPr algn="ctr">
              <a:defRPr sz="1650" b="1" i="0">
                <a:solidFill>
                  <a:srgbClr val="FFFFFF"/>
                </a:solidFill>
                <a:latin typeface="Calibri"/>
                <a:ea typeface="Calibri"/>
                <a:cs typeface="Calibri"/>
              </a:defRPr>
            </a:pPr>
            <a:r>
              <a:rPr sz="1650" b="1" i="0">
                <a:solidFill>
                  <a:srgbClr val="FFFFFF"/>
                </a:solidFill>
                <a:latin typeface="Calibri"/>
                <a:ea typeface="Calibri"/>
                <a:cs typeface="Calibri"/>
              </a:rPr>
              <a:t>SYSTEM</a:t>
            </a:r>
          </a:p>
        </p:txBody>
      </p:sp>
      <p:sp>
        <p:nvSpPr>
          <p:cNvPr id="12" name="">
            <a:extLst>
              <a:ext uri="{FF2B5EF4-FFF2-40B4-BE49-F238E27FC236}">
                <ns2:creationId id="{AB2F58A0-E105-4401-8E86-3D9B29B43139}"/>
                <adec:decorative val="1"/>
              </a:ext>
            </a:extLst>
          </p:cNvPr>
          <p:cNvSpPr>
            <a:spLocks noGrp="1"/>
          </p:cNvSpPr>
          <p:nvPr/>
        </p:nvSpPr>
        <p:spPr>
          <a:xfrm>
            <a:off x="552450" y="6419850"/>
            <a:ext cx="11087100" cy="0"/>
          </a:xfrm>
          <a:prstGeom prst="line">
            <a:avLst/>
          </a:prstGeom>
          <a:noFill/>
          <a:ln w="9525">
            <a:solidFill>
              <a:srgbClr val="6F879B"/>
            </a:solidFill>
            <a:prstDash val="solid"/>
          </a:ln>
        </p:spPr>
      </p:sp>
      <p:sp>
        <p:nvSpPr>
          <p:cNvPr id="13" name="">
            <a:extLst>
              <a:ext uri="{FF2B5EF4-FFF2-40B4-BE49-F238E27FC236}">
                <ns2:creationId id="{DEAF8017-7645-4178-A382-E32B2AD222EA}"/>
              </a:ext>
            </a:extLst>
          </p:cNvPr>
          <p:cNvSpPr>
            <a:spLocks noGrp="1"/>
          </p:cNvSpPr>
          <p:nvPr/>
        </p:nvSpPr>
        <p:spPr>
          <a:xfrm>
            <a:off x="552450" y="6496050"/>
            <a:ext cx="2952750" cy="190500"/>
          </a:xfrm>
          <a:prstGeom prst="rect">
            <a:avLst/>
          </a:prstGeom>
          <a:noFill/>
          <a:ln w="0">
            <a:noFill/>
            <a:prstDash val="solid"/>
          </a:ln>
        </p:spPr>
        <p:txBody>
          <a:bodyPr wrap="square" lIns="0" tIns="0" rIns="0" bIns="0" anchor="ctr">
            <a:noAutofit/>
          </a:bodyPr>
          <a:lstStyle/>
          <a:p>
            <a:pPr algn="l">
              <a:defRPr sz="900" b="0" i="0">
                <a:solidFill>
                  <a:srgbClr val="B9CBD9"/>
                </a:solidFill>
                <a:latin typeface="Calibri"/>
                <a:ea typeface="Calibri"/>
                <a:cs typeface="Calibri"/>
              </a:defRPr>
            </a:pPr>
            <a:r>
              <a:rPr sz="900" b="0" i="0">
                <a:solidFill>
                  <a:srgbClr val="B9CBD9"/>
                </a:solidFill>
                <a:latin typeface="Calibri"/>
                <a:ea typeface="Calibri"/>
                <a:cs typeface="Calibri"/>
              </a:rPr>
              <a:t>HDRL v1.0.1  •  Kit v1.1.0  •  30 Jul 2026</a:t>
            </a:r>
          </a:p>
        </p:txBody>
      </p:sp>
      <p:sp>
        <p:nvSpPr>
          <p:cNvPr id="14" name="">
            <a:extLst>
              <a:ext uri="{FF2B5EF4-FFF2-40B4-BE49-F238E27FC236}">
                <ns2:creationId id="{D351CF4A-7BE9-4E60-A83D-840A483B71F7}"/>
              </a:ext>
            </a:extLst>
          </p:cNvPr>
          <p:cNvSpPr>
            <a:spLocks noGrp="1"/>
          </p:cNvSpPr>
          <p:nvPr/>
        </p:nvSpPr>
        <p:spPr>
          <a:xfrm>
            <a:off x="3524250" y="6496050"/>
            <a:ext cx="6096000" cy="190500"/>
          </a:xfrm>
          <a:prstGeom prst="rect">
            <a:avLst/>
          </a:prstGeom>
          <a:noFill/>
          <a:ln w="0">
            <a:noFill/>
            <a:prstDash val="solid"/>
          </a:ln>
        </p:spPr>
        <p:txBody>
          <a:bodyPr wrap="square" lIns="0" tIns="0" rIns="0" bIns="0" anchor="ctr">
            <a:noAutofit/>
          </a:bodyPr>
          <a:lstStyle/>
          <a:p>
            <a:pPr algn="ctr">
              <a:defRPr sz="825" b="0" i="0">
                <a:solidFill>
                  <a:srgbClr val="B9CBD9"/>
                </a:solidFill>
                <a:latin typeface="Calibri"/>
                <a:ea typeface="Calibri"/>
                <a:cs typeface="Calibri"/>
              </a:defRPr>
            </a:pPr>
            <a:r>
              <a:rPr sz="825" b="0" i="0">
                <a:solidFill>
                  <a:srgbClr val="B9CBD9"/>
                </a:solidFill>
                <a:latin typeface="Calibri"/>
                <a:ea typeface="Calibri"/>
                <a:cs typeface="Calibri"/>
              </a:rPr>
              <a:t>RDS: commissioner &amp; IP owner  •  OPL Advisory: originator &amp; developer  •  </a:t>
            </a:r>
            <a:r>
              <a:rPr sz="825" b="0" i="0">
                <a:solidFill>
                  <a:srgbClr val="B9CBD9"/>
                </a:solidFill>
                <a:latin typeface="Calibri"/>
                <a:ea typeface="Calibri"/>
                <a:cs typeface="Calibri"/>
                <a:hlinkClick r:id="Rdc83e6d3023744e5" tooltip="Read the Creative Commons Attribution 4.0 licence"/>
              </a:rPr>
              <a:t>CC BY 4.0</a:t>
            </a:r>
          </a:p>
        </p:txBody>
      </p:sp>
      <p:sp>
        <p:nvSpPr>
          <p:cNvPr id="15" name="">
            <a:extLst>
              <a:ext uri="{FF2B5EF4-FFF2-40B4-BE49-F238E27FC236}">
                <ns2:creationId id="{42101A37-1D89-4243-9252-173B9957DE73}"/>
              </a:ext>
            </a:extLst>
          </p:cNvPr>
          <p:cNvSpPr>
            <a:spLocks noGrp="1"/>
          </p:cNvSpPr>
          <p:nvPr/>
        </p:nvSpPr>
        <p:spPr>
          <a:xfrm>
            <a:off x="9048750" y="6496050"/>
            <a:ext cx="2590800" cy="190500"/>
          </a:xfrm>
          <a:prstGeom prst="rect">
            <a:avLst/>
          </a:prstGeom>
          <a:noFill/>
          <a:ln w="0">
            <a:noFill/>
            <a:prstDash val="solid"/>
          </a:ln>
        </p:spPr>
        <p:txBody>
          <a:bodyPr wrap="square" lIns="0" tIns="0" rIns="0" bIns="0" anchor="ctr">
            <a:noAutofit/>
          </a:bodyPr>
          <a:lstStyle/>
          <a:p>
            <a:pPr algn="r">
              <a:defRPr sz="900" b="0" i="0">
                <a:solidFill>
                  <a:srgbClr val="B9CBD9"/>
                </a:solidFill>
                <a:latin typeface="Calibri"/>
                <a:ea typeface="Calibri"/>
                <a:cs typeface="Calibri"/>
              </a:defRPr>
            </a:pPr>
            <a:r>
              <a:rPr sz="900" b="0" i="0">
                <a:solidFill>
                  <a:srgbClr val="B9CBD9"/>
                </a:solidFill>
                <a:latin typeface="Calibri"/>
                <a:ea typeface="Calibri"/>
                <a:cs typeface="Calibri"/>
                <a:hlinkClick r:id="R46dc97f95185446d" tooltip="Open the HDRL Framework website"/>
              </a:rPr>
              <a:t>hdrlframework.org</a:t>
            </a:r>
            <a:r>
              <a:rPr sz="900" b="0" i="0">
                <a:solidFill>
                  <a:srgbClr val="B9CBD9"/>
                </a:solidFill>
                <a:latin typeface="Calibri"/>
                <a:ea typeface="Calibri"/>
                <a:cs typeface="Calibri"/>
              </a:rPr>
              <a:t>  •  3</a:t>
            </a:r>
          </a:p>
        </p:txBody>
      </p:sp>
    </p:spTree>
    <p:extLst>
      <p:ext uri="{BB962C8B-B14F-4D97-AF65-F5344CB8AC3E}">
        <ns5:creationId val="656356164"/>
      </p:ext>
    </p:extLst>
  </p:cSld>
</p:sld>
</file>

<file path=ppt/slides/slide30.xml><?xml version="1.0" encoding="utf-8"?>
<p:sld xmlns:a="http://schemas.openxmlformats.org/drawingml/2006/main" xmlns:adec="http://schemas.microsoft.com/office/drawing/2017/decorative" xmlns:ns2="http://schemas.microsoft.com/office/drawing/2014/main" xmlns:ns5="http://schemas.microsoft.com/office/powerpoint/2010/main" xmlns:p="http://schemas.openxmlformats.org/presentationml/2006/main" xmlns:r="http://schemas.openxmlformats.org/officeDocument/2006/relationships">
  <p:cSld>
    <p:bg>
      <p:bgPr>
        <a:solidFill>
          <a:srgbClr val="F5F8FA"/>
        </a:solidFill>
      </p:bgPr>
    </p:bg>
    <p:spTree>
      <p:nvGrpSpPr>
        <p:cNvPr id="1" name=""/>
        <p:cNvGrpSpPr/>
        <p:nvPr/>
      </p:nvGrpSpPr>
      <p:grpSpPr>
        <a:xfrm/>
      </p:grpSpPr>
      <p:sp>
        <p:nvSpPr>
          <p:cNvPr id="41" name="hdrl-mini-mark">
            <a:extLst>
              <a:ext uri="{FF2B5EF4-FFF2-40B4-BE49-F238E27FC236}">
                <ns2:creationId id="{35582BDD-2F01-43EA-9AC9-D4DB95D193B0}"/>
                <adec:decorative val="1"/>
              </a:ext>
            </a:extLst>
          </p:cNvPr>
          <p:cNvSpPr>
            <a:spLocks noGrp="1"/>
          </p:cNvSpPr>
          <p:nvPr/>
        </p:nvSpPr>
        <p:spPr>
          <a:xfrm>
            <a:off x="552450" y="361950"/>
            <a:ext cx="514350" cy="514350"/>
          </a:xfrm>
          <a:prstGeom prst="octagon">
            <a:avLst/>
          </a:prstGeom>
          <a:solidFill>
            <a:srgbClr val="0F766E"/>
          </a:solidFill>
          <a:ln w="0">
            <a:noFill/>
            <a:prstDash val="solid"/>
          </a:ln>
        </p:spPr>
      </p:sp>
      <p:sp>
        <p:nvSpPr>
          <p:cNvPr id="2" name="hdrl-mini-text">
            <a:extLst>
              <a:ext uri="{FF2B5EF4-FFF2-40B4-BE49-F238E27FC236}">
                <ns2:creationId id="{06BEB030-34AE-4F5A-AE40-A8ED9DA8E6DA}"/>
                <adec:decorative val="1"/>
              </a:ext>
            </a:extLst>
          </p:cNvPr>
          <p:cNvSpPr>
            <a:spLocks noGrp="1"/>
          </p:cNvSpPr>
          <p:nvPr/>
        </p:nvSpPr>
        <p:spPr>
          <a:xfrm>
            <a:off x="581025" y="504825"/>
            <a:ext cx="476250" cy="209550"/>
          </a:xfrm>
          <a:prstGeom prst="rect">
            <a:avLst/>
          </a:prstGeom>
          <a:noFill/>
          <a:ln w="0">
            <a:noFill/>
            <a:prstDash val="solid"/>
          </a:ln>
        </p:spPr>
        <p:txBody>
          <a:bodyPr wrap="square" lIns="0" tIns="0" rIns="0" bIns="0" anchor="ctr">
            <a:noAutofit/>
          </a:bodyPr>
          <a:lstStyle/>
          <a:p>
            <a:pPr algn="ctr">
              <a:defRPr sz="750" b="1" i="0">
                <a:solidFill>
                  <a:srgbClr val="FFFFFF"/>
                </a:solidFill>
                <a:latin typeface="Calibri"/>
                <a:ea typeface="Calibri"/>
                <a:cs typeface="Calibri"/>
              </a:defRPr>
            </a:pPr>
            <a:r>
              <a:rPr sz="750" b="1" i="0">
                <a:solidFill>
                  <a:srgbClr val="FFFFFF"/>
                </a:solidFill>
                <a:latin typeface="Calibri"/>
                <a:ea typeface="Calibri"/>
                <a:cs typeface="Calibri"/>
              </a:rPr>
              <a:t>HDRL</a:t>
            </a:r>
          </a:p>
        </p:txBody>
      </p:sp>
      <p:sp>
        <p:nvSpPr>
          <p:cNvPr id="3" name="brand-label">
            <a:extLst>
              <a:ext uri="{FF2B5EF4-FFF2-40B4-BE49-F238E27FC236}">
                <ns2:creationId id="{968E1D1A-DB5B-492D-A6DD-36CE4AC959F9}"/>
                <adec:decorative val="1"/>
              </a:ext>
            </a:extLst>
          </p:cNvPr>
          <p:cNvSpPr>
            <a:spLocks noGrp="1"/>
          </p:cNvSpPr>
          <p:nvPr/>
        </p:nvSpPr>
        <p:spPr>
          <a:xfrm>
            <a:off x="1257300" y="495300"/>
            <a:ext cx="4572000" cy="190500"/>
          </a:xfrm>
          <a:prstGeom prst="rect">
            <a:avLst/>
          </a:prstGeom>
          <a:noFill/>
          <a:ln w="0">
            <a:noFill/>
            <a:prstDash val="solid"/>
          </a:ln>
        </p:spPr>
        <p:txBody>
          <a:bodyPr wrap="square" lIns="0" tIns="0" rIns="0" bIns="0" anchor="ctr">
            <a:noAutofit/>
          </a:bodyPr>
          <a:lstStyle/>
          <a:p>
            <a:pPr algn="l">
              <a:defRPr sz="1200" b="1" i="0">
                <a:solidFill>
                  <a:srgbClr val="0F766E"/>
                </a:solidFill>
                <a:latin typeface="Calibri"/>
                <a:ea typeface="Calibri"/>
                <a:cs typeface="Calibri"/>
              </a:defRPr>
            </a:pPr>
            <a:r>
              <a:rPr sz="1200" b="1" i="0">
                <a:solidFill>
                  <a:srgbClr val="0F766E"/>
                </a:solidFill>
                <a:latin typeface="Calibri"/>
                <a:ea typeface="Calibri"/>
                <a:cs typeface="Calibri"/>
              </a:rPr>
              <a:t>DOMAIN A • INDICATOR DETAIL</a:t>
            </a:r>
          </a:p>
        </p:txBody>
      </p:sp>
      <p:sp>
        <p:nvSpPr>
          <p:cNvPr id="4" name="slide-title" title="A.4.1 · Consented Cohort Integration" descr="Slide title: A.4.1 · Consented Cohort Integration">
            <a:extLst>
              <a:ext uri="{FF2B5EF4-FFF2-40B4-BE49-F238E27FC236}">
                <ns2:creationId id="{5D872AEF-7980-4EDD-8AD4-AF634B167132}"/>
              </a:ext>
            </a:extLst>
          </p:cNvPr>
          <p:cNvSpPr>
            <a:spLocks noGrp="1"/>
          </p:cNvSpPr>
          <p:nvPr>
            <p:ph type="title"/>
          </p:nvPr>
        </p:nvSpPr>
        <p:spPr>
          <a:xfrm>
            <a:off x="666750" y="1104900"/>
            <a:ext cx="10858500" cy="628650"/>
          </a:xfrm>
          <a:prstGeom prst="rect">
            <a:avLst/>
          </a:prstGeom>
          <a:noFill/>
          <a:ln w="0">
            <a:noFill/>
            <a:prstDash val="solid"/>
          </a:ln>
        </p:spPr>
        <p:txBody>
          <a:bodyPr wrap="square" lIns="0" tIns="0" rIns="0" bIns="0" anchor="t">
            <a:noAutofit/>
          </a:bodyPr>
          <a:lstStyle/>
          <a:p>
            <a:pPr algn="l">
              <a:defRPr sz="3150" b="1" i="0">
                <a:solidFill>
                  <a:srgbClr val="162B45"/>
                </a:solidFill>
                <a:latin typeface="Calibri"/>
                <a:ea typeface="Calibri"/>
                <a:cs typeface="Calibri"/>
              </a:defRPr>
            </a:pPr>
            <a:r>
              <a:rPr sz="3150" b="1" i="0">
                <a:solidFill>
                  <a:srgbClr val="162B45"/>
                </a:solidFill>
                <a:latin typeface="Calibri"/>
                <a:ea typeface="Calibri"/>
                <a:cs typeface="Calibri"/>
              </a:rPr>
              <a:t>A.4.1 · Consented Cohort Integration</a:t>
            </a:r>
          </a:p>
        </p:txBody>
      </p:sp>
      <p:sp>
        <p:nvSpPr>
          <p:cNvPr id="5" name="">
            <a:extLst>
              <a:ext uri="{FF2B5EF4-FFF2-40B4-BE49-F238E27FC236}">
                <ns2:creationId id="{571D04D3-C197-4168-AC31-B2D208C9FDCA}"/>
              </a:ext>
            </a:extLst>
          </p:cNvPr>
          <p:cNvSpPr>
            <a:spLocks noGrp="1"/>
          </p:cNvSpPr>
          <p:nvPr/>
        </p:nvSpPr>
        <p:spPr>
          <a:xfrm>
            <a:off x="685800" y="1771650"/>
            <a:ext cx="10668000" cy="266700"/>
          </a:xfrm>
          <a:prstGeom prst="rect">
            <a:avLst/>
          </a:prstGeom>
          <a:noFill/>
          <a:ln w="0">
            <a:noFill/>
            <a:prstDash val="solid"/>
          </a:ln>
        </p:spPr>
        <p:txBody>
          <a:bodyPr wrap="square" lIns="0" tIns="0" rIns="0" bIns="0" anchor="t">
            <a:noAutofit/>
          </a:bodyPr>
          <a:lstStyle/>
          <a:p>
            <a:pPr algn="l">
              <a:defRPr sz="1350" b="1" i="0">
                <a:solidFill>
                  <a:srgbClr val="3B82F6"/>
                </a:solidFill>
                <a:latin typeface="Calibri"/>
                <a:ea typeface="Calibri"/>
                <a:cs typeface="Calibri"/>
              </a:defRPr>
            </a:pPr>
            <a:r>
              <a:rPr sz="1350" b="1" i="0">
                <a:solidFill>
                  <a:srgbClr val="3B82F6"/>
                </a:solidFill>
                <a:latin typeface="Calibri"/>
                <a:ea typeface="Calibri"/>
                <a:cs typeface="Calibri"/>
              </a:rPr>
              <a:t>Enhancement indicator  •  System level  •  HDRL class C2</a:t>
            </a:r>
          </a:p>
        </p:txBody>
      </p:sp>
      <p:sp>
        <p:nvSpPr>
          <p:cNvPr id="6" name="">
            <a:extLst>
              <a:ext uri="{FF2B5EF4-FFF2-40B4-BE49-F238E27FC236}">
                <ns2:creationId id="{29981E32-C36F-42D8-86D7-6C0988EE2240}"/>
              </a:ext>
            </a:extLst>
          </p:cNvPr>
          <p:cNvSpPr>
            <a:spLocks noGrp="1"/>
          </p:cNvSpPr>
          <p:nvPr/>
        </p:nvSpPr>
        <p:spPr>
          <a:xfrm>
            <a:off x="685800" y="2095500"/>
            <a:ext cx="10668000" cy="285750"/>
          </a:xfrm>
          <a:prstGeom prst="rect">
            <a:avLst/>
          </a:prstGeom>
          <a:noFill/>
          <a:ln w="0">
            <a:noFill/>
            <a:prstDash val="solid"/>
          </a:ln>
        </p:spPr>
        <p:txBody>
          <a:bodyPr wrap="square" lIns="0" tIns="0" rIns="0" bIns="0" anchor="t">
            <a:noAutofit/>
          </a:bodyPr>
          <a:lstStyle/>
          <a:p>
            <a:pPr algn="l">
              <a:defRPr sz="1350" b="0" i="1">
                <a:solidFill>
                  <a:srgbClr val="5F7187"/>
                </a:solidFill>
                <a:latin typeface="Calibri"/>
                <a:ea typeface="Calibri"/>
                <a:cs typeface="Calibri"/>
              </a:defRPr>
            </a:pPr>
            <a:r>
              <a:rPr sz="1350" b="0" i="1">
                <a:solidFill>
                  <a:srgbClr val="5F7187"/>
                </a:solidFill>
                <a:latin typeface="Calibri"/>
                <a:ea typeface="Calibri"/>
                <a:cs typeface="Calibri"/>
              </a:rPr>
              <a:t>The catalogue wording below is reproduced verbatim.</a:t>
            </a:r>
          </a:p>
        </p:txBody>
      </p:sp>
      <p:sp>
        <p:nvSpPr>
          <p:cNvPr id="7" name="">
            <a:extLst>
              <a:ext uri="{FF2B5EF4-FFF2-40B4-BE49-F238E27FC236}">
                <ns2:creationId id="{95B52BBB-6B9D-47C4-A084-D00347D146C7}"/>
                <adec:decorative val="1"/>
              </a:ext>
            </a:extLst>
          </p:cNvPr>
          <p:cNvSpPr>
            <a:spLocks noGrp="1"/>
          </p:cNvSpPr>
          <p:nvPr/>
        </p:nvSpPr>
        <p:spPr>
          <a:xfrm>
            <a:off x="1428750" y="2647950"/>
            <a:ext cx="8763000" cy="0"/>
          </a:xfrm>
          <a:prstGeom prst="line">
            <a:avLst/>
          </a:prstGeom>
          <a:noFill/>
          <a:ln w="57150">
            <a:solidFill>
              <a:srgbClr val="A7E6DB"/>
            </a:solidFill>
            <a:prstDash val="solid"/>
          </a:ln>
        </p:spPr>
      </p:sp>
      <p:sp>
        <p:nvSpPr>
          <p:cNvPr id="8" name="">
            <a:extLst>
              <a:ext uri="{FF2B5EF4-FFF2-40B4-BE49-F238E27FC236}">
                <ns2:creationId id="{32DA0472-681B-415A-899A-546B1E32CADD}"/>
                <adec:decorative val="1"/>
              </a:ext>
            </a:extLst>
          </p:cNvPr>
          <p:cNvSpPr>
            <a:spLocks noGrp="1"/>
          </p:cNvSpPr>
          <p:nvPr/>
        </p:nvSpPr>
        <p:spPr>
          <a:xfrm>
            <a:off x="1219200" y="2419350"/>
            <a:ext cx="457200" cy="457200"/>
          </a:xfrm>
          <a:prstGeom prst="ellipse">
            <a:avLst/>
          </a:prstGeom>
          <a:solidFill>
            <a:srgbClr val="FFFFFF"/>
          </a:solidFill>
          <a:ln w="19050">
            <a:solidFill>
              <a:srgbClr val="3B82F6"/>
            </a:solidFill>
            <a:prstDash val="solid"/>
          </a:ln>
        </p:spPr>
      </p:sp>
      <p:sp>
        <p:nvSpPr>
          <p:cNvPr id="9" name="">
            <a:extLst>
              <a:ext uri="{FF2B5EF4-FFF2-40B4-BE49-F238E27FC236}">
                <ns2:creationId id="{72FEA553-695C-45CC-AEA1-2041B967B904}"/>
              </a:ext>
            </a:extLst>
          </p:cNvPr>
          <p:cNvSpPr>
            <a:spLocks noGrp="1"/>
          </p:cNvSpPr>
          <p:nvPr/>
        </p:nvSpPr>
        <p:spPr>
          <a:xfrm>
            <a:off x="1333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3B82F6"/>
                </a:solidFill>
                <a:latin typeface="Calibri"/>
                <a:ea typeface="Calibri"/>
                <a:cs typeface="Calibri"/>
              </a:defRPr>
            </a:pPr>
            <a:r>
              <a:rPr sz="1500" b="1" i="0">
                <a:solidFill>
                  <a:srgbClr val="3B82F6"/>
                </a:solidFill>
                <a:latin typeface="Calibri"/>
                <a:ea typeface="Calibri"/>
                <a:cs typeface="Calibri"/>
              </a:rPr>
              <a:t>1</a:t>
            </a:r>
          </a:p>
        </p:txBody>
      </p:sp>
      <p:sp>
        <p:nvSpPr>
          <p:cNvPr id="10" name="">
            <a:extLst>
              <a:ext uri="{FF2B5EF4-FFF2-40B4-BE49-F238E27FC236}">
                <ns2:creationId id="{08AA3EED-0872-415B-953C-43519E1DF67C}"/>
              </a:ext>
            </a:extLst>
          </p:cNvPr>
          <p:cNvSpPr>
            <a:spLocks noGrp="1"/>
          </p:cNvSpPr>
          <p:nvPr/>
        </p:nvSpPr>
        <p:spPr>
          <a:xfrm>
            <a:off x="552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Initial</a:t>
            </a:r>
          </a:p>
        </p:txBody>
      </p:sp>
      <p:sp>
        <p:nvSpPr>
          <p:cNvPr id="11" name="">
            <a:extLst>
              <a:ext uri="{FF2B5EF4-FFF2-40B4-BE49-F238E27FC236}">
                <ns2:creationId id="{3142D7D2-8726-4CD6-8EA5-1EEAC7B4DF4C}"/>
              </a:ext>
            </a:extLst>
          </p:cNvPr>
          <p:cNvSpPr>
            <a:spLocks noGrp="1"/>
          </p:cNvSpPr>
          <p:nvPr/>
        </p:nvSpPr>
        <p:spPr>
          <a:xfrm>
            <a:off x="552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No systematic linkage to cohorts/biobanks.</a:t>
            </a:r>
          </a:p>
        </p:txBody>
      </p:sp>
      <p:sp>
        <p:nvSpPr>
          <p:cNvPr id="12" name="">
            <a:extLst>
              <a:ext uri="{FF2B5EF4-FFF2-40B4-BE49-F238E27FC236}">
                <ns2:creationId id="{FA843F16-F909-4CEC-BF72-B503C37DAA78}"/>
                <adec:decorative val="1"/>
              </a:ext>
            </a:extLst>
          </p:cNvPr>
          <p:cNvSpPr>
            <a:spLocks noGrp="1"/>
          </p:cNvSpPr>
          <p:nvPr/>
        </p:nvSpPr>
        <p:spPr>
          <a:xfrm>
            <a:off x="3409950" y="2419350"/>
            <a:ext cx="457200" cy="457200"/>
          </a:xfrm>
          <a:prstGeom prst="ellipse">
            <a:avLst/>
          </a:prstGeom>
          <a:solidFill>
            <a:srgbClr val="FFFFFF"/>
          </a:solidFill>
          <a:ln w="19050">
            <a:solidFill>
              <a:srgbClr val="3B82F6"/>
            </a:solidFill>
            <a:prstDash val="solid"/>
          </a:ln>
        </p:spPr>
      </p:sp>
      <p:sp>
        <p:nvSpPr>
          <p:cNvPr id="13" name="">
            <a:extLst>
              <a:ext uri="{FF2B5EF4-FFF2-40B4-BE49-F238E27FC236}">
                <ns2:creationId id="{D68B073A-F2BF-497F-9ED9-DF820261FE13}"/>
              </a:ext>
            </a:extLst>
          </p:cNvPr>
          <p:cNvSpPr>
            <a:spLocks noGrp="1"/>
          </p:cNvSpPr>
          <p:nvPr/>
        </p:nvSpPr>
        <p:spPr>
          <a:xfrm>
            <a:off x="3524250" y="2533650"/>
            <a:ext cx="228600" cy="228600"/>
          </a:xfrm>
          <a:prstGeom prst="rect">
            <a:avLst/>
          </a:prstGeom>
          <a:noFill/>
          <a:ln w="0">
            <a:noFill/>
            <a:prstDash val="solid"/>
          </a:ln>
        </p:spPr>
        <p:txBody>
          <a:bodyPr wrap="square" lIns="0" tIns="0" rIns="0" bIns="0" anchor="ctr">
            <a:noAutofit/>
          </a:bodyPr>
          <a:lstStyle/>
          <a:p>
            <a:pPr algn="ctr">
              <a:defRPr sz="1500" b="1" i="0">
                <a:solidFill>
                  <a:srgbClr val="3B82F6"/>
                </a:solidFill>
                <a:latin typeface="Calibri"/>
                <a:ea typeface="Calibri"/>
                <a:cs typeface="Calibri"/>
              </a:defRPr>
            </a:pPr>
            <a:r>
              <a:rPr sz="1500" b="1" i="0">
                <a:solidFill>
                  <a:srgbClr val="3B82F6"/>
                </a:solidFill>
                <a:latin typeface="Calibri"/>
                <a:ea typeface="Calibri"/>
                <a:cs typeface="Calibri"/>
              </a:rPr>
              <a:t>2</a:t>
            </a:r>
          </a:p>
        </p:txBody>
      </p:sp>
      <p:sp>
        <p:nvSpPr>
          <p:cNvPr id="14" name="">
            <a:extLst>
              <a:ext uri="{FF2B5EF4-FFF2-40B4-BE49-F238E27FC236}">
                <ns2:creationId id="{FA976B2E-7CDB-438C-A08A-AE442DBCAF24}"/>
              </a:ext>
            </a:extLst>
          </p:cNvPr>
          <p:cNvSpPr>
            <a:spLocks noGrp="1"/>
          </p:cNvSpPr>
          <p:nvPr/>
        </p:nvSpPr>
        <p:spPr>
          <a:xfrm>
            <a:off x="27432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Developing</a:t>
            </a:r>
          </a:p>
        </p:txBody>
      </p:sp>
      <p:sp>
        <p:nvSpPr>
          <p:cNvPr id="15" name="">
            <a:extLst>
              <a:ext uri="{FF2B5EF4-FFF2-40B4-BE49-F238E27FC236}">
                <ns2:creationId id="{F6601DD9-4576-4FF3-B72C-A64049460ED9}"/>
              </a:ext>
            </a:extLst>
          </p:cNvPr>
          <p:cNvSpPr>
            <a:spLocks noGrp="1"/>
          </p:cNvSpPr>
          <p:nvPr/>
        </p:nvSpPr>
        <p:spPr>
          <a:xfrm>
            <a:off x="27432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Key cohorts identified. Consent reviewed. Pilot planned.</a:t>
            </a:r>
          </a:p>
        </p:txBody>
      </p:sp>
      <p:sp>
        <p:nvSpPr>
          <p:cNvPr id="16" name="">
            <a:extLst>
              <a:ext uri="{FF2B5EF4-FFF2-40B4-BE49-F238E27FC236}">
                <ns2:creationId id="{C7CC661F-8989-45CB-9479-CF9FD47D8C91}"/>
                <adec:decorative val="1"/>
              </a:ext>
            </a:extLst>
          </p:cNvPr>
          <p:cNvSpPr>
            <a:spLocks noGrp="1"/>
          </p:cNvSpPr>
          <p:nvPr/>
        </p:nvSpPr>
        <p:spPr>
          <a:xfrm>
            <a:off x="5600700" y="2419350"/>
            <a:ext cx="457200" cy="457200"/>
          </a:xfrm>
          <a:prstGeom prst="ellipse">
            <a:avLst/>
          </a:prstGeom>
          <a:solidFill>
            <a:srgbClr val="FFFFFF"/>
          </a:solidFill>
          <a:ln w="19050">
            <a:solidFill>
              <a:srgbClr val="3B82F6"/>
            </a:solidFill>
            <a:prstDash val="solid"/>
          </a:ln>
        </p:spPr>
      </p:sp>
      <p:sp>
        <p:nvSpPr>
          <p:cNvPr id="17" name="">
            <a:extLst>
              <a:ext uri="{FF2B5EF4-FFF2-40B4-BE49-F238E27FC236}">
                <ns2:creationId id="{48051D98-0CD6-41A8-9D8F-4E074258CDD9}"/>
              </a:ext>
            </a:extLst>
          </p:cNvPr>
          <p:cNvSpPr>
            <a:spLocks noGrp="1"/>
          </p:cNvSpPr>
          <p:nvPr/>
        </p:nvSpPr>
        <p:spPr>
          <a:xfrm>
            <a:off x="5715000" y="2533650"/>
            <a:ext cx="228600" cy="228600"/>
          </a:xfrm>
          <a:prstGeom prst="rect">
            <a:avLst/>
          </a:prstGeom>
          <a:noFill/>
          <a:ln w="0">
            <a:noFill/>
            <a:prstDash val="solid"/>
          </a:ln>
        </p:spPr>
        <p:txBody>
          <a:bodyPr wrap="square" lIns="0" tIns="0" rIns="0" bIns="0" anchor="ctr">
            <a:noAutofit/>
          </a:bodyPr>
          <a:lstStyle/>
          <a:p>
            <a:pPr algn="ctr">
              <a:defRPr sz="1500" b="1" i="0">
                <a:solidFill>
                  <a:srgbClr val="3B82F6"/>
                </a:solidFill>
                <a:latin typeface="Calibri"/>
                <a:ea typeface="Calibri"/>
                <a:cs typeface="Calibri"/>
              </a:defRPr>
            </a:pPr>
            <a:r>
              <a:rPr sz="1500" b="1" i="0">
                <a:solidFill>
                  <a:srgbClr val="3B82F6"/>
                </a:solidFill>
                <a:latin typeface="Calibri"/>
                <a:ea typeface="Calibri"/>
                <a:cs typeface="Calibri"/>
              </a:rPr>
              <a:t>3</a:t>
            </a:r>
          </a:p>
        </p:txBody>
      </p:sp>
      <p:sp>
        <p:nvSpPr>
          <p:cNvPr id="18" name="">
            <a:extLst>
              <a:ext uri="{FF2B5EF4-FFF2-40B4-BE49-F238E27FC236}">
                <ns2:creationId id="{EAC7C3EB-D9CC-4F93-879F-587D7B30825F}"/>
              </a:ext>
            </a:extLst>
          </p:cNvPr>
          <p:cNvSpPr>
            <a:spLocks noGrp="1"/>
          </p:cNvSpPr>
          <p:nvPr/>
        </p:nvSpPr>
        <p:spPr>
          <a:xfrm>
            <a:off x="49339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Defined</a:t>
            </a:r>
          </a:p>
        </p:txBody>
      </p:sp>
      <p:sp>
        <p:nvSpPr>
          <p:cNvPr id="19" name="">
            <a:extLst>
              <a:ext uri="{FF2B5EF4-FFF2-40B4-BE49-F238E27FC236}">
                <ns2:creationId id="{E34830E5-FB19-4F6C-99BF-47C577B101F6}"/>
              </a:ext>
            </a:extLst>
          </p:cNvPr>
          <p:cNvSpPr>
            <a:spLocks noGrp="1"/>
          </p:cNvSpPr>
          <p:nvPr/>
        </p:nvSpPr>
        <p:spPr>
          <a:xfrm>
            <a:off x="49339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Selected cohorts linkable. Bespoke arrangements. Coverage incomplete.</a:t>
            </a:r>
          </a:p>
        </p:txBody>
      </p:sp>
      <p:sp>
        <p:nvSpPr>
          <p:cNvPr id="20" name="">
            <a:extLst>
              <a:ext uri="{FF2B5EF4-FFF2-40B4-BE49-F238E27FC236}">
                <ns2:creationId id="{0E9A1872-ACEC-4D59-8F68-946117892FCE}"/>
                <adec:decorative val="1"/>
              </a:ext>
            </a:extLst>
          </p:cNvPr>
          <p:cNvSpPr>
            <a:spLocks noGrp="1"/>
          </p:cNvSpPr>
          <p:nvPr/>
        </p:nvSpPr>
        <p:spPr>
          <a:xfrm>
            <a:off x="7791450" y="2419350"/>
            <a:ext cx="457200" cy="457200"/>
          </a:xfrm>
          <a:prstGeom prst="ellipse">
            <a:avLst/>
          </a:prstGeom>
          <a:solidFill>
            <a:srgbClr val="FFFFFF"/>
          </a:solidFill>
          <a:ln w="19050">
            <a:solidFill>
              <a:srgbClr val="3B82F6"/>
            </a:solidFill>
            <a:prstDash val="solid"/>
          </a:ln>
        </p:spPr>
      </p:sp>
      <p:sp>
        <p:nvSpPr>
          <p:cNvPr id="21" name="">
            <a:extLst>
              <a:ext uri="{FF2B5EF4-FFF2-40B4-BE49-F238E27FC236}">
                <ns2:creationId id="{BE8A5FCE-5BB4-427F-B756-A657F7757ACE}"/>
              </a:ext>
            </a:extLst>
          </p:cNvPr>
          <p:cNvSpPr>
            <a:spLocks noGrp="1"/>
          </p:cNvSpPr>
          <p:nvPr/>
        </p:nvSpPr>
        <p:spPr>
          <a:xfrm>
            <a:off x="7905750" y="2533650"/>
            <a:ext cx="228600" cy="228600"/>
          </a:xfrm>
          <a:prstGeom prst="rect">
            <a:avLst/>
          </a:prstGeom>
          <a:noFill/>
          <a:ln w="0">
            <a:noFill/>
            <a:prstDash val="solid"/>
          </a:ln>
        </p:spPr>
        <p:txBody>
          <a:bodyPr wrap="square" lIns="0" tIns="0" rIns="0" bIns="0" anchor="ctr">
            <a:noAutofit/>
          </a:bodyPr>
          <a:lstStyle/>
          <a:p>
            <a:pPr algn="ctr">
              <a:defRPr sz="1500" b="1" i="0">
                <a:solidFill>
                  <a:srgbClr val="3B82F6"/>
                </a:solidFill>
                <a:latin typeface="Calibri"/>
                <a:ea typeface="Calibri"/>
                <a:cs typeface="Calibri"/>
              </a:defRPr>
            </a:pPr>
            <a:r>
              <a:rPr sz="1500" b="1" i="0">
                <a:solidFill>
                  <a:srgbClr val="3B82F6"/>
                </a:solidFill>
                <a:latin typeface="Calibri"/>
                <a:ea typeface="Calibri"/>
                <a:cs typeface="Calibri"/>
              </a:rPr>
              <a:t>4</a:t>
            </a:r>
          </a:p>
        </p:txBody>
      </p:sp>
      <p:sp>
        <p:nvSpPr>
          <p:cNvPr id="22" name="">
            <a:extLst>
              <a:ext uri="{FF2B5EF4-FFF2-40B4-BE49-F238E27FC236}">
                <ns2:creationId id="{66263BE8-E5A4-4B1B-8E77-3883F23C50CA}"/>
              </a:ext>
            </a:extLst>
          </p:cNvPr>
          <p:cNvSpPr>
            <a:spLocks noGrp="1"/>
          </p:cNvSpPr>
          <p:nvPr/>
        </p:nvSpPr>
        <p:spPr>
          <a:xfrm>
            <a:off x="71247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Managed</a:t>
            </a:r>
          </a:p>
        </p:txBody>
      </p:sp>
      <p:sp>
        <p:nvSpPr>
          <p:cNvPr id="23" name="">
            <a:extLst>
              <a:ext uri="{FF2B5EF4-FFF2-40B4-BE49-F238E27FC236}">
                <ns2:creationId id="{EF985E05-FB6F-4FC6-963A-23328BD10BAE}"/>
              </a:ext>
            </a:extLst>
          </p:cNvPr>
          <p:cNvSpPr>
            <a:spLocks noGrp="1"/>
          </p:cNvSpPr>
          <p:nvPr/>
        </p:nvSpPr>
        <p:spPr>
          <a:xfrm>
            <a:off x="71247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Major cohorts routinely linkable. Standard processes. Catalogue maintained.</a:t>
            </a:r>
          </a:p>
        </p:txBody>
      </p:sp>
      <p:sp>
        <p:nvSpPr>
          <p:cNvPr id="24" name="">
            <a:extLst>
              <a:ext uri="{FF2B5EF4-FFF2-40B4-BE49-F238E27FC236}">
                <ns2:creationId id="{B9B41ABC-EE68-4A60-A8A8-76B49768DC3E}"/>
                <adec:decorative val="1"/>
              </a:ext>
            </a:extLst>
          </p:cNvPr>
          <p:cNvSpPr>
            <a:spLocks noGrp="1"/>
          </p:cNvSpPr>
          <p:nvPr/>
        </p:nvSpPr>
        <p:spPr>
          <a:xfrm>
            <a:off x="9982200" y="2419350"/>
            <a:ext cx="457200" cy="457200"/>
          </a:xfrm>
          <a:prstGeom prst="ellipse">
            <a:avLst/>
          </a:prstGeom>
          <a:solidFill>
            <a:srgbClr val="3B82F6"/>
          </a:solidFill>
          <a:ln w="19050">
            <a:solidFill>
              <a:srgbClr val="3B82F6"/>
            </a:solidFill>
            <a:prstDash val="solid"/>
          </a:ln>
        </p:spPr>
      </p:sp>
      <p:sp>
        <p:nvSpPr>
          <p:cNvPr id="25" name="">
            <a:extLst>
              <a:ext uri="{FF2B5EF4-FFF2-40B4-BE49-F238E27FC236}">
                <ns2:creationId id="{CC89BCA5-C7A0-4247-A0E0-1CCD54F944FE}"/>
              </a:ext>
            </a:extLst>
          </p:cNvPr>
          <p:cNvSpPr>
            <a:spLocks noGrp="1"/>
          </p:cNvSpPr>
          <p:nvPr/>
        </p:nvSpPr>
        <p:spPr>
          <a:xfrm>
            <a:off x="10096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FFFFFF"/>
                </a:solidFill>
                <a:latin typeface="Calibri"/>
                <a:ea typeface="Calibri"/>
                <a:cs typeface="Calibri"/>
              </a:defRPr>
            </a:pPr>
            <a:r>
              <a:rPr sz="1500" b="1" i="0">
                <a:solidFill>
                  <a:srgbClr val="FFFFFF"/>
                </a:solidFill>
                <a:latin typeface="Calibri"/>
                <a:ea typeface="Calibri"/>
                <a:cs typeface="Calibri"/>
              </a:rPr>
              <a:t>5</a:t>
            </a:r>
          </a:p>
        </p:txBody>
      </p:sp>
      <p:sp>
        <p:nvSpPr>
          <p:cNvPr id="26" name="">
            <a:extLst>
              <a:ext uri="{FF2B5EF4-FFF2-40B4-BE49-F238E27FC236}">
                <ns2:creationId id="{FF523F0F-9F78-4011-A8F6-85C5F374126B}"/>
              </a:ext>
            </a:extLst>
          </p:cNvPr>
          <p:cNvSpPr>
            <a:spLocks noGrp="1"/>
          </p:cNvSpPr>
          <p:nvPr/>
        </p:nvSpPr>
        <p:spPr>
          <a:xfrm>
            <a:off x="9315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Optimising</a:t>
            </a:r>
          </a:p>
        </p:txBody>
      </p:sp>
      <p:sp>
        <p:nvSpPr>
          <p:cNvPr id="27" name="">
            <a:extLst>
              <a:ext uri="{FF2B5EF4-FFF2-40B4-BE49-F238E27FC236}">
                <ns2:creationId id="{F641520E-FAF1-4941-BEA2-4BC2D3DCAB43}"/>
              </a:ext>
            </a:extLst>
          </p:cNvPr>
          <p:cNvSpPr>
            <a:spLocks noGrp="1"/>
          </p:cNvSpPr>
          <p:nvPr/>
        </p:nvSpPr>
        <p:spPr>
          <a:xfrm>
            <a:off x="9315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Comprehensive linkage. Recall-by-genotype. UK-wide cohort integration.</a:t>
            </a:r>
          </a:p>
        </p:txBody>
      </p:sp>
      <p:sp>
        <p:nvSpPr>
          <p:cNvPr id="28" name="">
            <a:extLst>
              <a:ext uri="{FF2B5EF4-FFF2-40B4-BE49-F238E27FC236}">
                <ns2:creationId id="{824BBB6F-11DC-499B-B0B9-9161274C417E}"/>
                <adec:decorative val="1"/>
              </a:ext>
            </a:extLst>
          </p:cNvPr>
          <p:cNvSpPr>
            <a:spLocks noGrp="1"/>
          </p:cNvSpPr>
          <p:nvPr/>
        </p:nvSpPr>
        <p:spPr>
          <a:xfrm>
            <a:off x="685800" y="5105400"/>
            <a:ext cx="10820400" cy="1047750"/>
          </a:xfrm>
          <a:prstGeom prst="roundRect">
            <a:avLst>
              <a:gd name="adj" fmla="val 7273"/>
            </a:avLst>
          </a:prstGeom>
          <a:solidFill>
            <a:srgbClr val="FFFFFF"/>
          </a:solidFill>
          <a:ln w="9525">
            <a:solidFill>
              <a:srgbClr val="D5E3E3"/>
            </a:solidFill>
            <a:prstDash val="solid"/>
          </a:ln>
        </p:spPr>
      </p:sp>
      <p:sp>
        <p:nvSpPr>
          <p:cNvPr id="29" name="">
            <a:extLst>
              <a:ext uri="{FF2B5EF4-FFF2-40B4-BE49-F238E27FC236}">
                <ns2:creationId id="{AF32CCA9-228B-4AC7-9FAD-172880F0BB29}"/>
              </a:ext>
            </a:extLst>
          </p:cNvPr>
          <p:cNvSpPr>
            <a:spLocks noGrp="1"/>
          </p:cNvSpPr>
          <p:nvPr/>
        </p:nvSpPr>
        <p:spPr>
          <a:xfrm>
            <a:off x="895350" y="5200650"/>
            <a:ext cx="6858000" cy="266700"/>
          </a:xfrm>
          <a:prstGeom prst="rect">
            <a:avLst/>
          </a:prstGeom>
          <a:noFill/>
          <a:ln w="0">
            <a:noFill/>
            <a:prstDash val="solid"/>
          </a:ln>
        </p:spPr>
        <p:txBody>
          <a:bodyPr wrap="square" lIns="0" tIns="0" rIns="0" bIns="0" anchor="t">
            <a:noAutofit/>
          </a:bodyPr>
          <a:lstStyle/>
          <a:p>
            <a:pPr algn="l">
              <a:defRPr sz="1575" b="1" i="0">
                <a:solidFill>
                  <a:srgbClr val="115E59"/>
                </a:solidFill>
                <a:latin typeface="Calibri"/>
                <a:ea typeface="Calibri"/>
                <a:cs typeface="Calibri"/>
              </a:defRPr>
            </a:pPr>
            <a:r>
              <a:rPr sz="1575" b="1" i="0">
                <a:solidFill>
                  <a:srgbClr val="115E59"/>
                </a:solidFill>
                <a:latin typeface="Calibri"/>
                <a:ea typeface="Calibri"/>
                <a:cs typeface="Calibri"/>
              </a:rPr>
              <a:t>Minimum evidence for a Level 4 judgement</a:t>
            </a:r>
          </a:p>
        </p:txBody>
      </p:sp>
      <p:sp>
        <p:nvSpPr>
          <p:cNvPr id="30" name="">
            <a:extLst>
              <a:ext uri="{FF2B5EF4-FFF2-40B4-BE49-F238E27FC236}">
                <ns2:creationId id="{AC3E4ADC-FF00-4677-B2C4-53C5685A4E7E}"/>
                <adec:decorative val="1"/>
              </a:ext>
            </a:extLst>
          </p:cNvPr>
          <p:cNvSpPr>
            <a:spLocks noGrp="1"/>
          </p:cNvSpPr>
          <p:nvPr/>
        </p:nvSpPr>
        <p:spPr>
          <a:xfrm>
            <a:off x="895350" y="5581650"/>
            <a:ext cx="85725" cy="85725"/>
          </a:xfrm>
          <a:prstGeom prst="ellipse">
            <a:avLst/>
          </a:prstGeom>
          <a:solidFill>
            <a:srgbClr val="3B82F6"/>
          </a:solidFill>
          <a:ln w="0">
            <a:noFill/>
            <a:prstDash val="solid"/>
          </a:ln>
        </p:spPr>
      </p:sp>
      <p:sp>
        <p:nvSpPr>
          <p:cNvPr id="31" name="">
            <a:extLst>
              <a:ext uri="{FF2B5EF4-FFF2-40B4-BE49-F238E27FC236}">
                <ns2:creationId id="{BAAC9BC6-0BBD-4152-BFFA-DB3DDDFD3935}"/>
              </a:ext>
            </a:extLst>
          </p:cNvPr>
          <p:cNvSpPr>
            <a:spLocks noGrp="1"/>
          </p:cNvSpPr>
          <p:nvPr/>
        </p:nvSpPr>
        <p:spPr>
          <a:xfrm>
            <a:off x="10858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Catalogue of linkable cohorts/biobanks + consent/permissions summary</a:t>
            </a:r>
          </a:p>
        </p:txBody>
      </p:sp>
      <p:sp>
        <p:nvSpPr>
          <p:cNvPr id="32" name="">
            <a:extLst>
              <a:ext uri="{FF2B5EF4-FFF2-40B4-BE49-F238E27FC236}">
                <ns2:creationId id="{1658B02C-3CA9-415B-8DA2-B918C19D8109}"/>
                <adec:decorative val="1"/>
              </a:ext>
            </a:extLst>
          </p:cNvPr>
          <p:cNvSpPr>
            <a:spLocks noGrp="1"/>
          </p:cNvSpPr>
          <p:nvPr/>
        </p:nvSpPr>
        <p:spPr>
          <a:xfrm>
            <a:off x="4438650" y="5581650"/>
            <a:ext cx="85725" cy="85725"/>
          </a:xfrm>
          <a:prstGeom prst="ellipse">
            <a:avLst/>
          </a:prstGeom>
          <a:solidFill>
            <a:srgbClr val="3B82F6"/>
          </a:solidFill>
          <a:ln w="0">
            <a:noFill/>
            <a:prstDash val="solid"/>
          </a:ln>
        </p:spPr>
      </p:sp>
      <p:sp>
        <p:nvSpPr>
          <p:cNvPr id="33" name="">
            <a:extLst>
              <a:ext uri="{FF2B5EF4-FFF2-40B4-BE49-F238E27FC236}">
                <ns2:creationId id="{2654FDE8-F4A1-4AF6-9268-FEA369B584A3}"/>
              </a:ext>
            </a:extLst>
          </p:cNvPr>
          <p:cNvSpPr>
            <a:spLocks noGrp="1"/>
          </p:cNvSpPr>
          <p:nvPr/>
        </p:nvSpPr>
        <p:spPr>
          <a:xfrm>
            <a:off x="46291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Standard linkage process + template agreements</a:t>
            </a:r>
          </a:p>
        </p:txBody>
      </p:sp>
      <p:sp>
        <p:nvSpPr>
          <p:cNvPr id="34" name="">
            <a:extLst>
              <a:ext uri="{FF2B5EF4-FFF2-40B4-BE49-F238E27FC236}">
                <ns2:creationId id="{1A8D3949-9EEA-4EF0-A04A-6B793E97AE8D}"/>
                <adec:decorative val="1"/>
              </a:ext>
            </a:extLst>
          </p:cNvPr>
          <p:cNvSpPr>
            <a:spLocks noGrp="1"/>
          </p:cNvSpPr>
          <p:nvPr/>
        </p:nvSpPr>
        <p:spPr>
          <a:xfrm>
            <a:off x="7981950" y="5581650"/>
            <a:ext cx="85725" cy="85725"/>
          </a:xfrm>
          <a:prstGeom prst="ellipse">
            <a:avLst/>
          </a:prstGeom>
          <a:solidFill>
            <a:srgbClr val="3B82F6"/>
          </a:solidFill>
          <a:ln w="0">
            <a:noFill/>
            <a:prstDash val="solid"/>
          </a:ln>
        </p:spPr>
      </p:sp>
      <p:sp>
        <p:nvSpPr>
          <p:cNvPr id="35" name="">
            <a:extLst>
              <a:ext uri="{FF2B5EF4-FFF2-40B4-BE49-F238E27FC236}">
                <ns2:creationId id="{072F1163-2F2A-489A-9C21-FE2807771007}"/>
              </a:ext>
            </a:extLst>
          </p:cNvPr>
          <p:cNvSpPr>
            <a:spLocks noGrp="1"/>
          </p:cNvSpPr>
          <p:nvPr/>
        </p:nvSpPr>
        <p:spPr>
          <a:xfrm>
            <a:off x="81724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Evidence of routine linkage for major cohorts (delivery logs/metrics)</a:t>
            </a:r>
          </a:p>
        </p:txBody>
      </p:sp>
      <p:sp>
        <p:nvSpPr>
          <p:cNvPr id="36" name="">
            <a:extLst>
              <a:ext uri="{FF2B5EF4-FFF2-40B4-BE49-F238E27FC236}">
                <ns2:creationId id="{EC095455-E7C2-4AF7-94A9-031C53CCE0F8}"/>
              </a:ext>
            </a:extLst>
          </p:cNvPr>
          <p:cNvSpPr>
            <a:spLocks noGrp="1"/>
          </p:cNvSpPr>
          <p:nvPr/>
        </p:nvSpPr>
        <p:spPr>
          <a:xfrm>
            <a:off x="762000" y="6153150"/>
            <a:ext cx="10668000" cy="171450"/>
          </a:xfrm>
          <a:prstGeom prst="rect">
            <a:avLst/>
          </a:prstGeom>
          <a:noFill/>
          <a:ln w="0">
            <a:noFill/>
            <a:prstDash val="solid"/>
          </a:ln>
        </p:spPr>
        <p:txBody>
          <a:bodyPr wrap="square" lIns="0" tIns="0" rIns="0" bIns="0" anchor="t">
            <a:noAutofit/>
          </a:bodyPr>
          <a:lstStyle/>
          <a:p>
            <a:pPr algn="ctr">
              <a:defRPr sz="900" b="0" i="1">
                <a:solidFill>
                  <a:srgbClr val="5F7187"/>
                </a:solidFill>
                <a:latin typeface="Calibri"/>
                <a:ea typeface="Calibri"/>
                <a:cs typeface="Calibri"/>
              </a:defRPr>
            </a:pPr>
            <a:r>
              <a:rPr sz="900" b="0" i="1">
                <a:solidFill>
                  <a:srgbClr val="5F7187"/>
                </a:solidFill>
                <a:latin typeface="Calibri"/>
                <a:ea typeface="Calibri"/>
                <a:cs typeface="Calibri"/>
              </a:rPr>
              <a:t>Catalogue v1.0.2  •  Source a6d0671c3297  •  Verbatim descriptors and evidence  •  HDRL classifications are not official programme requirements.</a:t>
            </a:r>
          </a:p>
        </p:txBody>
      </p:sp>
      <p:sp>
        <p:nvSpPr>
          <p:cNvPr id="37" name="">
            <a:extLst>
              <a:ext uri="{FF2B5EF4-FFF2-40B4-BE49-F238E27FC236}">
                <ns2:creationId id="{A24729EC-222C-4086-8C80-B35B4DF14FD3}"/>
                <adec:decorative val="1"/>
              </a:ext>
            </a:extLst>
          </p:cNvPr>
          <p:cNvSpPr>
            <a:spLocks noGrp="1"/>
          </p:cNvSpPr>
          <p:nvPr/>
        </p:nvSpPr>
        <p:spPr>
          <a:xfrm>
            <a:off x="552450" y="6419850"/>
            <a:ext cx="11087100" cy="0"/>
          </a:xfrm>
          <a:prstGeom prst="line">
            <a:avLst/>
          </a:prstGeom>
          <a:noFill/>
          <a:ln w="9525">
            <a:solidFill>
              <a:srgbClr val="D5E3E3"/>
            </a:solidFill>
            <a:prstDash val="solid"/>
          </a:ln>
        </p:spPr>
      </p:sp>
      <p:sp>
        <p:nvSpPr>
          <p:cNvPr id="38" name="">
            <a:extLst>
              <a:ext uri="{FF2B5EF4-FFF2-40B4-BE49-F238E27FC236}">
                <ns2:creationId id="{5C629E02-F3C8-411A-8AF7-AEFDE46792D7}"/>
              </a:ext>
            </a:extLst>
          </p:cNvPr>
          <p:cNvSpPr>
            <a:spLocks noGrp="1"/>
          </p:cNvSpPr>
          <p:nvPr/>
        </p:nvSpPr>
        <p:spPr>
          <a:xfrm>
            <a:off x="552450" y="6496050"/>
            <a:ext cx="2952750" cy="190500"/>
          </a:xfrm>
          <a:prstGeom prst="rect">
            <a:avLst/>
          </a:prstGeom>
          <a:noFill/>
          <a:ln w="0">
            <a:noFill/>
            <a:prstDash val="solid"/>
          </a:ln>
        </p:spPr>
        <p:txBody>
          <a:bodyPr wrap="square" lIns="0" tIns="0" rIns="0" bIns="0" anchor="ctr">
            <a:noAutofit/>
          </a:bodyPr>
          <a:lstStyle/>
          <a:p>
            <a:pPr algn="l">
              <a:defRPr sz="900" b="0" i="0">
                <a:solidFill>
                  <a:srgbClr val="5F7187"/>
                </a:solidFill>
                <a:latin typeface="Calibri"/>
                <a:ea typeface="Calibri"/>
                <a:cs typeface="Calibri"/>
              </a:defRPr>
            </a:pPr>
            <a:r>
              <a:rPr sz="900" b="0" i="0">
                <a:solidFill>
                  <a:srgbClr val="5F7187"/>
                </a:solidFill>
                <a:latin typeface="Calibri"/>
                <a:ea typeface="Calibri"/>
                <a:cs typeface="Calibri"/>
              </a:rPr>
              <a:t>HDRL v1.0.1  •  Kit v1.1.0  •  30 Jul 2026</a:t>
            </a:r>
          </a:p>
        </p:txBody>
      </p:sp>
      <p:sp>
        <p:nvSpPr>
          <p:cNvPr id="39" name="">
            <a:extLst>
              <a:ext uri="{FF2B5EF4-FFF2-40B4-BE49-F238E27FC236}">
                <ns2:creationId id="{35C7A668-2CAA-4746-AB2E-6AD0B0062ED1}"/>
              </a:ext>
            </a:extLst>
          </p:cNvPr>
          <p:cNvSpPr>
            <a:spLocks noGrp="1"/>
          </p:cNvSpPr>
          <p:nvPr/>
        </p:nvSpPr>
        <p:spPr>
          <a:xfrm>
            <a:off x="3524250" y="6496050"/>
            <a:ext cx="6096000" cy="190500"/>
          </a:xfrm>
          <a:prstGeom prst="rect">
            <a:avLst/>
          </a:prstGeom>
          <a:noFill/>
          <a:ln w="0">
            <a:noFill/>
            <a:prstDash val="solid"/>
          </a:ln>
        </p:spPr>
        <p:txBody>
          <a:bodyPr wrap="square" lIns="0" tIns="0" rIns="0" bIns="0" anchor="ctr">
            <a:noAutofit/>
          </a:bodyPr>
          <a:lstStyle/>
          <a:p>
            <a:pPr algn="ctr">
              <a:defRPr sz="825" b="0" i="0">
                <a:solidFill>
                  <a:srgbClr val="5F7187"/>
                </a:solidFill>
                <a:latin typeface="Calibri"/>
                <a:ea typeface="Calibri"/>
                <a:cs typeface="Calibri"/>
              </a:defRPr>
            </a:pPr>
            <a:r>
              <a:rPr sz="825" b="0" i="0">
                <a:solidFill>
                  <a:srgbClr val="5F7187"/>
                </a:solidFill>
                <a:latin typeface="Calibri"/>
                <a:ea typeface="Calibri"/>
                <a:cs typeface="Calibri"/>
              </a:rPr>
              <a:t>RDS: commissioner &amp; IP owner  •  OPL Advisory: originator &amp; developer  •  </a:t>
            </a:r>
            <a:r>
              <a:rPr sz="825" b="0" i="0">
                <a:solidFill>
                  <a:srgbClr val="5F7187"/>
                </a:solidFill>
                <a:latin typeface="Calibri"/>
                <a:ea typeface="Calibri"/>
                <a:cs typeface="Calibri"/>
                <a:hlinkClick r:id="Rb57b5645ee1044ee" tooltip="Read the Creative Commons Attribution 4.0 licence"/>
              </a:rPr>
              <a:t>CC BY 4.0</a:t>
            </a:r>
          </a:p>
        </p:txBody>
      </p:sp>
      <p:sp>
        <p:nvSpPr>
          <p:cNvPr id="40" name="">
            <a:extLst>
              <a:ext uri="{FF2B5EF4-FFF2-40B4-BE49-F238E27FC236}">
                <ns2:creationId id="{6B057419-C6B7-4126-8812-B82E0424D778}"/>
              </a:ext>
            </a:extLst>
          </p:cNvPr>
          <p:cNvSpPr>
            <a:spLocks noGrp="1"/>
          </p:cNvSpPr>
          <p:nvPr/>
        </p:nvSpPr>
        <p:spPr>
          <a:xfrm>
            <a:off x="9048750" y="6496050"/>
            <a:ext cx="2590800" cy="190500"/>
          </a:xfrm>
          <a:prstGeom prst="rect">
            <a:avLst/>
          </a:prstGeom>
          <a:noFill/>
          <a:ln w="0">
            <a:noFill/>
            <a:prstDash val="solid"/>
          </a:ln>
        </p:spPr>
        <p:txBody>
          <a:bodyPr wrap="square" lIns="0" tIns="0" rIns="0" bIns="0" anchor="ctr">
            <a:noAutofit/>
          </a:bodyPr>
          <a:lstStyle/>
          <a:p>
            <a:pPr algn="r">
              <a:defRPr sz="900" b="0" i="0">
                <a:solidFill>
                  <a:srgbClr val="5F7187"/>
                </a:solidFill>
                <a:latin typeface="Calibri"/>
                <a:ea typeface="Calibri"/>
                <a:cs typeface="Calibri"/>
              </a:defRPr>
            </a:pPr>
            <a:r>
              <a:rPr sz="900" b="0" i="0">
                <a:solidFill>
                  <a:srgbClr val="5F7187"/>
                </a:solidFill>
                <a:latin typeface="Calibri"/>
                <a:ea typeface="Calibri"/>
                <a:cs typeface="Calibri"/>
                <a:hlinkClick r:id="R750f85e0d58540a2" tooltip="Open the HDRL Framework website"/>
              </a:rPr>
              <a:t>hdrlframework.org</a:t>
            </a:r>
            <a:r>
              <a:rPr sz="900" b="0" i="0">
                <a:solidFill>
                  <a:srgbClr val="5F7187"/>
                </a:solidFill>
                <a:latin typeface="Calibri"/>
                <a:ea typeface="Calibri"/>
                <a:cs typeface="Calibri"/>
              </a:rPr>
              <a:t>  •  30</a:t>
            </a:r>
          </a:p>
        </p:txBody>
      </p:sp>
    </p:spTree>
    <p:extLst>
      <p:ext uri="{BB962C8B-B14F-4D97-AF65-F5344CB8AC3E}">
        <ns5:creationId val="258158290"/>
      </p:ext>
    </p:extLst>
  </p:cSld>
</p:sld>
</file>

<file path=ppt/slides/slide31.xml><?xml version="1.0" encoding="utf-8"?>
<p:sld xmlns:a="http://schemas.openxmlformats.org/drawingml/2006/main" xmlns:adec="http://schemas.microsoft.com/office/drawing/2017/decorative" xmlns:ns2="http://schemas.microsoft.com/office/drawing/2014/main" xmlns:ns5="http://schemas.microsoft.com/office/powerpoint/2010/main" xmlns:p="http://schemas.openxmlformats.org/presentationml/2006/main" xmlns:r="http://schemas.openxmlformats.org/officeDocument/2006/relationships">
  <p:cSld>
    <p:bg>
      <p:bgPr>
        <a:solidFill>
          <a:srgbClr val="F5F8FA"/>
        </a:solidFill>
      </p:bgPr>
    </p:bg>
    <p:spTree>
      <p:nvGrpSpPr>
        <p:cNvPr id="1" name=""/>
        <p:cNvGrpSpPr/>
        <p:nvPr/>
      </p:nvGrpSpPr>
      <p:grpSpPr>
        <a:xfrm/>
      </p:grpSpPr>
      <p:sp>
        <p:nvSpPr>
          <p:cNvPr id="41" name="hdrl-mini-mark">
            <a:extLst>
              <a:ext uri="{FF2B5EF4-FFF2-40B4-BE49-F238E27FC236}">
                <ns2:creationId id="{F7C7AB17-3667-47B8-8048-CC91A7308AD2}"/>
                <adec:decorative val="1"/>
              </a:ext>
            </a:extLst>
          </p:cNvPr>
          <p:cNvSpPr>
            <a:spLocks noGrp="1"/>
          </p:cNvSpPr>
          <p:nvPr/>
        </p:nvSpPr>
        <p:spPr>
          <a:xfrm>
            <a:off x="552450" y="361950"/>
            <a:ext cx="514350" cy="514350"/>
          </a:xfrm>
          <a:prstGeom prst="octagon">
            <a:avLst/>
          </a:prstGeom>
          <a:solidFill>
            <a:srgbClr val="0F766E"/>
          </a:solidFill>
          <a:ln w="0">
            <a:noFill/>
            <a:prstDash val="solid"/>
          </a:ln>
        </p:spPr>
      </p:sp>
      <p:sp>
        <p:nvSpPr>
          <p:cNvPr id="2" name="hdrl-mini-text">
            <a:extLst>
              <a:ext uri="{FF2B5EF4-FFF2-40B4-BE49-F238E27FC236}">
                <ns2:creationId id="{48B72868-A87F-4BE9-8900-DED19CCFB559}"/>
                <adec:decorative val="1"/>
              </a:ext>
            </a:extLst>
          </p:cNvPr>
          <p:cNvSpPr>
            <a:spLocks noGrp="1"/>
          </p:cNvSpPr>
          <p:nvPr/>
        </p:nvSpPr>
        <p:spPr>
          <a:xfrm>
            <a:off x="581025" y="504825"/>
            <a:ext cx="476250" cy="209550"/>
          </a:xfrm>
          <a:prstGeom prst="rect">
            <a:avLst/>
          </a:prstGeom>
          <a:noFill/>
          <a:ln w="0">
            <a:noFill/>
            <a:prstDash val="solid"/>
          </a:ln>
        </p:spPr>
        <p:txBody>
          <a:bodyPr wrap="square" lIns="0" tIns="0" rIns="0" bIns="0" anchor="ctr">
            <a:noAutofit/>
          </a:bodyPr>
          <a:lstStyle/>
          <a:p>
            <a:pPr algn="ctr">
              <a:defRPr sz="750" b="1" i="0">
                <a:solidFill>
                  <a:srgbClr val="FFFFFF"/>
                </a:solidFill>
                <a:latin typeface="Calibri"/>
                <a:ea typeface="Calibri"/>
                <a:cs typeface="Calibri"/>
              </a:defRPr>
            </a:pPr>
            <a:r>
              <a:rPr sz="750" b="1" i="0">
                <a:solidFill>
                  <a:srgbClr val="FFFFFF"/>
                </a:solidFill>
                <a:latin typeface="Calibri"/>
                <a:ea typeface="Calibri"/>
                <a:cs typeface="Calibri"/>
              </a:rPr>
              <a:t>HDRL</a:t>
            </a:r>
          </a:p>
        </p:txBody>
      </p:sp>
      <p:sp>
        <p:nvSpPr>
          <p:cNvPr id="3" name="brand-label">
            <a:extLst>
              <a:ext uri="{FF2B5EF4-FFF2-40B4-BE49-F238E27FC236}">
                <ns2:creationId id="{A388886D-9967-4DF1-9872-A6A9410D6A01}"/>
                <adec:decorative val="1"/>
              </a:ext>
            </a:extLst>
          </p:cNvPr>
          <p:cNvSpPr>
            <a:spLocks noGrp="1"/>
          </p:cNvSpPr>
          <p:nvPr/>
        </p:nvSpPr>
        <p:spPr>
          <a:xfrm>
            <a:off x="1257300" y="495300"/>
            <a:ext cx="4572000" cy="190500"/>
          </a:xfrm>
          <a:prstGeom prst="rect">
            <a:avLst/>
          </a:prstGeom>
          <a:noFill/>
          <a:ln w="0">
            <a:noFill/>
            <a:prstDash val="solid"/>
          </a:ln>
        </p:spPr>
        <p:txBody>
          <a:bodyPr wrap="square" lIns="0" tIns="0" rIns="0" bIns="0" anchor="ctr">
            <a:noAutofit/>
          </a:bodyPr>
          <a:lstStyle/>
          <a:p>
            <a:pPr algn="l">
              <a:defRPr sz="1200" b="1" i="0">
                <a:solidFill>
                  <a:srgbClr val="0F766E"/>
                </a:solidFill>
                <a:latin typeface="Calibri"/>
                <a:ea typeface="Calibri"/>
                <a:cs typeface="Calibri"/>
              </a:defRPr>
            </a:pPr>
            <a:r>
              <a:rPr sz="1200" b="1" i="0">
                <a:solidFill>
                  <a:srgbClr val="0F766E"/>
                </a:solidFill>
                <a:latin typeface="Calibri"/>
                <a:ea typeface="Calibri"/>
                <a:cs typeface="Calibri"/>
              </a:rPr>
              <a:t>DOMAIN A • INDICATOR DETAIL</a:t>
            </a:r>
          </a:p>
        </p:txBody>
      </p:sp>
      <p:sp>
        <p:nvSpPr>
          <p:cNvPr id="4" name="slide-title" title="A.4.2 · Multi-Modal Data Access" descr="Slide title: A.4.2 · Multi-Modal Data Access">
            <a:extLst>
              <a:ext uri="{FF2B5EF4-FFF2-40B4-BE49-F238E27FC236}">
                <ns2:creationId id="{04121444-85DC-41ED-A142-43F80900BBD0}"/>
              </a:ext>
            </a:extLst>
          </p:cNvPr>
          <p:cNvSpPr>
            <a:spLocks noGrp="1"/>
          </p:cNvSpPr>
          <p:nvPr>
            <p:ph type="title"/>
          </p:nvPr>
        </p:nvSpPr>
        <p:spPr>
          <a:xfrm>
            <a:off x="666750" y="1104900"/>
            <a:ext cx="10858500" cy="628650"/>
          </a:xfrm>
          <a:prstGeom prst="rect">
            <a:avLst/>
          </a:prstGeom>
          <a:noFill/>
          <a:ln w="0">
            <a:noFill/>
            <a:prstDash val="solid"/>
          </a:ln>
        </p:spPr>
        <p:txBody>
          <a:bodyPr wrap="square" lIns="0" tIns="0" rIns="0" bIns="0" anchor="t">
            <a:noAutofit/>
          </a:bodyPr>
          <a:lstStyle/>
          <a:p>
            <a:pPr algn="l">
              <a:defRPr sz="3150" b="1" i="0">
                <a:solidFill>
                  <a:srgbClr val="162B45"/>
                </a:solidFill>
                <a:latin typeface="Calibri"/>
                <a:ea typeface="Calibri"/>
                <a:cs typeface="Calibri"/>
              </a:defRPr>
            </a:pPr>
            <a:r>
              <a:rPr sz="3150" b="1" i="0">
                <a:solidFill>
                  <a:srgbClr val="162B45"/>
                </a:solidFill>
                <a:latin typeface="Calibri"/>
                <a:ea typeface="Calibri"/>
                <a:cs typeface="Calibri"/>
              </a:rPr>
              <a:t>A.4.2 · Multi-Modal Data Access</a:t>
            </a:r>
          </a:p>
        </p:txBody>
      </p:sp>
      <p:sp>
        <p:nvSpPr>
          <p:cNvPr id="5" name="">
            <a:extLst>
              <a:ext uri="{FF2B5EF4-FFF2-40B4-BE49-F238E27FC236}">
                <ns2:creationId id="{C867AEA8-B825-4EDE-A027-9A051482DA21}"/>
              </a:ext>
            </a:extLst>
          </p:cNvPr>
          <p:cNvSpPr>
            <a:spLocks noGrp="1"/>
          </p:cNvSpPr>
          <p:nvPr/>
        </p:nvSpPr>
        <p:spPr>
          <a:xfrm>
            <a:off x="685800" y="1771650"/>
            <a:ext cx="10668000" cy="266700"/>
          </a:xfrm>
          <a:prstGeom prst="rect">
            <a:avLst/>
          </a:prstGeom>
          <a:noFill/>
          <a:ln w="0">
            <a:noFill/>
            <a:prstDash val="solid"/>
          </a:ln>
        </p:spPr>
        <p:txBody>
          <a:bodyPr wrap="square" lIns="0" tIns="0" rIns="0" bIns="0" anchor="t">
            <a:noAutofit/>
          </a:bodyPr>
          <a:lstStyle/>
          <a:p>
            <a:pPr algn="l">
              <a:defRPr sz="1350" b="1" i="0">
                <a:solidFill>
                  <a:srgbClr val="3B82F6"/>
                </a:solidFill>
                <a:latin typeface="Calibri"/>
                <a:ea typeface="Calibri"/>
                <a:cs typeface="Calibri"/>
              </a:defRPr>
            </a:pPr>
            <a:r>
              <a:rPr sz="1350" b="1" i="0">
                <a:solidFill>
                  <a:srgbClr val="3B82F6"/>
                </a:solidFill>
                <a:latin typeface="Calibri"/>
                <a:ea typeface="Calibri"/>
                <a:cs typeface="Calibri"/>
              </a:rPr>
              <a:t>Enhancement indicator  •  System level  •  HDRL class C3</a:t>
            </a:r>
          </a:p>
        </p:txBody>
      </p:sp>
      <p:sp>
        <p:nvSpPr>
          <p:cNvPr id="6" name="">
            <a:extLst>
              <a:ext uri="{FF2B5EF4-FFF2-40B4-BE49-F238E27FC236}">
                <ns2:creationId id="{8F5E8F5E-448E-489C-B30B-80783689AA15}"/>
              </a:ext>
            </a:extLst>
          </p:cNvPr>
          <p:cNvSpPr>
            <a:spLocks noGrp="1"/>
          </p:cNvSpPr>
          <p:nvPr/>
        </p:nvSpPr>
        <p:spPr>
          <a:xfrm>
            <a:off x="685800" y="2095500"/>
            <a:ext cx="10668000" cy="285750"/>
          </a:xfrm>
          <a:prstGeom prst="rect">
            <a:avLst/>
          </a:prstGeom>
          <a:noFill/>
          <a:ln w="0">
            <a:noFill/>
            <a:prstDash val="solid"/>
          </a:ln>
        </p:spPr>
        <p:txBody>
          <a:bodyPr wrap="square" lIns="0" tIns="0" rIns="0" bIns="0" anchor="t">
            <a:noAutofit/>
          </a:bodyPr>
          <a:lstStyle/>
          <a:p>
            <a:pPr algn="l">
              <a:defRPr sz="1350" b="0" i="1">
                <a:solidFill>
                  <a:srgbClr val="5F7187"/>
                </a:solidFill>
                <a:latin typeface="Calibri"/>
                <a:ea typeface="Calibri"/>
                <a:cs typeface="Calibri"/>
              </a:defRPr>
            </a:pPr>
            <a:r>
              <a:rPr sz="1350" b="0" i="1">
                <a:solidFill>
                  <a:srgbClr val="5F7187"/>
                </a:solidFill>
                <a:latin typeface="Calibri"/>
                <a:ea typeface="Calibri"/>
                <a:cs typeface="Calibri"/>
              </a:rPr>
              <a:t>The catalogue wording below is reproduced verbatim.</a:t>
            </a:r>
          </a:p>
        </p:txBody>
      </p:sp>
      <p:sp>
        <p:nvSpPr>
          <p:cNvPr id="7" name="">
            <a:extLst>
              <a:ext uri="{FF2B5EF4-FFF2-40B4-BE49-F238E27FC236}">
                <ns2:creationId id="{9072FA70-C2EC-4D32-97B1-BBBBB391E013}"/>
                <adec:decorative val="1"/>
              </a:ext>
            </a:extLst>
          </p:cNvPr>
          <p:cNvSpPr>
            <a:spLocks noGrp="1"/>
          </p:cNvSpPr>
          <p:nvPr/>
        </p:nvSpPr>
        <p:spPr>
          <a:xfrm>
            <a:off x="1428750" y="2647950"/>
            <a:ext cx="8763000" cy="0"/>
          </a:xfrm>
          <a:prstGeom prst="line">
            <a:avLst/>
          </a:prstGeom>
          <a:noFill/>
          <a:ln w="57150">
            <a:solidFill>
              <a:srgbClr val="A7E6DB"/>
            </a:solidFill>
            <a:prstDash val="solid"/>
          </a:ln>
        </p:spPr>
      </p:sp>
      <p:sp>
        <p:nvSpPr>
          <p:cNvPr id="8" name="">
            <a:extLst>
              <a:ext uri="{FF2B5EF4-FFF2-40B4-BE49-F238E27FC236}">
                <ns2:creationId id="{E1B45F80-E08C-45C6-98A2-E8EA4F673B48}"/>
                <adec:decorative val="1"/>
              </a:ext>
            </a:extLst>
          </p:cNvPr>
          <p:cNvSpPr>
            <a:spLocks noGrp="1"/>
          </p:cNvSpPr>
          <p:nvPr/>
        </p:nvSpPr>
        <p:spPr>
          <a:xfrm>
            <a:off x="1219200" y="2419350"/>
            <a:ext cx="457200" cy="457200"/>
          </a:xfrm>
          <a:prstGeom prst="ellipse">
            <a:avLst/>
          </a:prstGeom>
          <a:solidFill>
            <a:srgbClr val="FFFFFF"/>
          </a:solidFill>
          <a:ln w="19050">
            <a:solidFill>
              <a:srgbClr val="3B82F6"/>
            </a:solidFill>
            <a:prstDash val="solid"/>
          </a:ln>
        </p:spPr>
      </p:sp>
      <p:sp>
        <p:nvSpPr>
          <p:cNvPr id="9" name="">
            <a:extLst>
              <a:ext uri="{FF2B5EF4-FFF2-40B4-BE49-F238E27FC236}">
                <ns2:creationId id="{F1413B52-29A9-438C-A21E-8F764BF065B2}"/>
              </a:ext>
            </a:extLst>
          </p:cNvPr>
          <p:cNvSpPr>
            <a:spLocks noGrp="1"/>
          </p:cNvSpPr>
          <p:nvPr/>
        </p:nvSpPr>
        <p:spPr>
          <a:xfrm>
            <a:off x="1333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3B82F6"/>
                </a:solidFill>
                <a:latin typeface="Calibri"/>
                <a:ea typeface="Calibri"/>
                <a:cs typeface="Calibri"/>
              </a:defRPr>
            </a:pPr>
            <a:r>
              <a:rPr sz="1500" b="1" i="0">
                <a:solidFill>
                  <a:srgbClr val="3B82F6"/>
                </a:solidFill>
                <a:latin typeface="Calibri"/>
                <a:ea typeface="Calibri"/>
                <a:cs typeface="Calibri"/>
              </a:rPr>
              <a:t>1</a:t>
            </a:r>
          </a:p>
        </p:txBody>
      </p:sp>
      <p:sp>
        <p:nvSpPr>
          <p:cNvPr id="10" name="">
            <a:extLst>
              <a:ext uri="{FF2B5EF4-FFF2-40B4-BE49-F238E27FC236}">
                <ns2:creationId id="{88DC88BA-CBA0-48CE-A22A-5EC0AFDF6C0E}"/>
              </a:ext>
            </a:extLst>
          </p:cNvPr>
          <p:cNvSpPr>
            <a:spLocks noGrp="1"/>
          </p:cNvSpPr>
          <p:nvPr/>
        </p:nvSpPr>
        <p:spPr>
          <a:xfrm>
            <a:off x="552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Initial</a:t>
            </a:r>
          </a:p>
        </p:txBody>
      </p:sp>
      <p:sp>
        <p:nvSpPr>
          <p:cNvPr id="11" name="">
            <a:extLst>
              <a:ext uri="{FF2B5EF4-FFF2-40B4-BE49-F238E27FC236}">
                <ns2:creationId id="{997D24D7-9995-482B-837B-BBDD20DB1F67}"/>
              </a:ext>
            </a:extLst>
          </p:cNvPr>
          <p:cNvSpPr>
            <a:spLocks noGrp="1"/>
          </p:cNvSpPr>
          <p:nvPr/>
        </p:nvSpPr>
        <p:spPr>
          <a:xfrm>
            <a:off x="552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Multi-modal data (imaging, genomics, pathology, clinical letters) not available.</a:t>
            </a:r>
          </a:p>
        </p:txBody>
      </p:sp>
      <p:sp>
        <p:nvSpPr>
          <p:cNvPr id="12" name="">
            <a:extLst>
              <a:ext uri="{FF2B5EF4-FFF2-40B4-BE49-F238E27FC236}">
                <ns2:creationId id="{4B841A8E-0986-4FB0-9444-02624D7BE732}"/>
                <adec:decorative val="1"/>
              </a:ext>
            </a:extLst>
          </p:cNvPr>
          <p:cNvSpPr>
            <a:spLocks noGrp="1"/>
          </p:cNvSpPr>
          <p:nvPr/>
        </p:nvSpPr>
        <p:spPr>
          <a:xfrm>
            <a:off x="3409950" y="2419350"/>
            <a:ext cx="457200" cy="457200"/>
          </a:xfrm>
          <a:prstGeom prst="ellipse">
            <a:avLst/>
          </a:prstGeom>
          <a:solidFill>
            <a:srgbClr val="FFFFFF"/>
          </a:solidFill>
          <a:ln w="19050">
            <a:solidFill>
              <a:srgbClr val="3B82F6"/>
            </a:solidFill>
            <a:prstDash val="solid"/>
          </a:ln>
        </p:spPr>
      </p:sp>
      <p:sp>
        <p:nvSpPr>
          <p:cNvPr id="13" name="">
            <a:extLst>
              <a:ext uri="{FF2B5EF4-FFF2-40B4-BE49-F238E27FC236}">
                <ns2:creationId id="{1AEAB8D7-9134-4195-8ADD-317C4340F908}"/>
              </a:ext>
            </a:extLst>
          </p:cNvPr>
          <p:cNvSpPr>
            <a:spLocks noGrp="1"/>
          </p:cNvSpPr>
          <p:nvPr/>
        </p:nvSpPr>
        <p:spPr>
          <a:xfrm>
            <a:off x="3524250" y="2533650"/>
            <a:ext cx="228600" cy="228600"/>
          </a:xfrm>
          <a:prstGeom prst="rect">
            <a:avLst/>
          </a:prstGeom>
          <a:noFill/>
          <a:ln w="0">
            <a:noFill/>
            <a:prstDash val="solid"/>
          </a:ln>
        </p:spPr>
        <p:txBody>
          <a:bodyPr wrap="square" lIns="0" tIns="0" rIns="0" bIns="0" anchor="ctr">
            <a:noAutofit/>
          </a:bodyPr>
          <a:lstStyle/>
          <a:p>
            <a:pPr algn="ctr">
              <a:defRPr sz="1500" b="1" i="0">
                <a:solidFill>
                  <a:srgbClr val="3B82F6"/>
                </a:solidFill>
                <a:latin typeface="Calibri"/>
                <a:ea typeface="Calibri"/>
                <a:cs typeface="Calibri"/>
              </a:defRPr>
            </a:pPr>
            <a:r>
              <a:rPr sz="1500" b="1" i="0">
                <a:solidFill>
                  <a:srgbClr val="3B82F6"/>
                </a:solidFill>
                <a:latin typeface="Calibri"/>
                <a:ea typeface="Calibri"/>
                <a:cs typeface="Calibri"/>
              </a:rPr>
              <a:t>2</a:t>
            </a:r>
          </a:p>
        </p:txBody>
      </p:sp>
      <p:sp>
        <p:nvSpPr>
          <p:cNvPr id="14" name="">
            <a:extLst>
              <a:ext uri="{FF2B5EF4-FFF2-40B4-BE49-F238E27FC236}">
                <ns2:creationId id="{65DD64F7-B514-4BC8-8125-AD4458E5E5E7}"/>
              </a:ext>
            </a:extLst>
          </p:cNvPr>
          <p:cNvSpPr>
            <a:spLocks noGrp="1"/>
          </p:cNvSpPr>
          <p:nvPr/>
        </p:nvSpPr>
        <p:spPr>
          <a:xfrm>
            <a:off x="27432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Developing</a:t>
            </a:r>
          </a:p>
        </p:txBody>
      </p:sp>
      <p:sp>
        <p:nvSpPr>
          <p:cNvPr id="15" name="">
            <a:extLst>
              <a:ext uri="{FF2B5EF4-FFF2-40B4-BE49-F238E27FC236}">
                <ns2:creationId id="{5FA95AF2-9519-4D67-B4CB-D309B839C931}"/>
              </a:ext>
            </a:extLst>
          </p:cNvPr>
          <p:cNvSpPr>
            <a:spLocks noGrp="1"/>
          </p:cNvSpPr>
          <p:nvPr/>
        </p:nvSpPr>
        <p:spPr>
          <a:xfrm>
            <a:off x="27432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Strategy defined. Priority types identified. Pilot planned.</a:t>
            </a:r>
          </a:p>
        </p:txBody>
      </p:sp>
      <p:sp>
        <p:nvSpPr>
          <p:cNvPr id="16" name="">
            <a:extLst>
              <a:ext uri="{FF2B5EF4-FFF2-40B4-BE49-F238E27FC236}">
                <ns2:creationId id="{5A1F52C2-D3DD-4720-AE15-60EC386D2E71}"/>
                <adec:decorative val="1"/>
              </a:ext>
            </a:extLst>
          </p:cNvPr>
          <p:cNvSpPr>
            <a:spLocks noGrp="1"/>
          </p:cNvSpPr>
          <p:nvPr/>
        </p:nvSpPr>
        <p:spPr>
          <a:xfrm>
            <a:off x="5600700" y="2419350"/>
            <a:ext cx="457200" cy="457200"/>
          </a:xfrm>
          <a:prstGeom prst="ellipse">
            <a:avLst/>
          </a:prstGeom>
          <a:solidFill>
            <a:srgbClr val="FFFFFF"/>
          </a:solidFill>
          <a:ln w="19050">
            <a:solidFill>
              <a:srgbClr val="3B82F6"/>
            </a:solidFill>
            <a:prstDash val="solid"/>
          </a:ln>
        </p:spPr>
      </p:sp>
      <p:sp>
        <p:nvSpPr>
          <p:cNvPr id="17" name="">
            <a:extLst>
              <a:ext uri="{FF2B5EF4-FFF2-40B4-BE49-F238E27FC236}">
                <ns2:creationId id="{BA5D57DA-307A-4204-BE8C-8F131E77AF23}"/>
              </a:ext>
            </a:extLst>
          </p:cNvPr>
          <p:cNvSpPr>
            <a:spLocks noGrp="1"/>
          </p:cNvSpPr>
          <p:nvPr/>
        </p:nvSpPr>
        <p:spPr>
          <a:xfrm>
            <a:off x="5715000" y="2533650"/>
            <a:ext cx="228600" cy="228600"/>
          </a:xfrm>
          <a:prstGeom prst="rect">
            <a:avLst/>
          </a:prstGeom>
          <a:noFill/>
          <a:ln w="0">
            <a:noFill/>
            <a:prstDash val="solid"/>
          </a:ln>
        </p:spPr>
        <p:txBody>
          <a:bodyPr wrap="square" lIns="0" tIns="0" rIns="0" bIns="0" anchor="ctr">
            <a:noAutofit/>
          </a:bodyPr>
          <a:lstStyle/>
          <a:p>
            <a:pPr algn="ctr">
              <a:defRPr sz="1500" b="1" i="0">
                <a:solidFill>
                  <a:srgbClr val="3B82F6"/>
                </a:solidFill>
                <a:latin typeface="Calibri"/>
                <a:ea typeface="Calibri"/>
                <a:cs typeface="Calibri"/>
              </a:defRPr>
            </a:pPr>
            <a:r>
              <a:rPr sz="1500" b="1" i="0">
                <a:solidFill>
                  <a:srgbClr val="3B82F6"/>
                </a:solidFill>
                <a:latin typeface="Calibri"/>
                <a:ea typeface="Calibri"/>
                <a:cs typeface="Calibri"/>
              </a:rPr>
              <a:t>3</a:t>
            </a:r>
          </a:p>
        </p:txBody>
      </p:sp>
      <p:sp>
        <p:nvSpPr>
          <p:cNvPr id="18" name="">
            <a:extLst>
              <a:ext uri="{FF2B5EF4-FFF2-40B4-BE49-F238E27FC236}">
                <ns2:creationId id="{330D3AE1-EBB6-4B1D-B4C9-A07BD829578A}"/>
              </a:ext>
            </a:extLst>
          </p:cNvPr>
          <p:cNvSpPr>
            <a:spLocks noGrp="1"/>
          </p:cNvSpPr>
          <p:nvPr/>
        </p:nvSpPr>
        <p:spPr>
          <a:xfrm>
            <a:off x="49339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Defined</a:t>
            </a:r>
          </a:p>
        </p:txBody>
      </p:sp>
      <p:sp>
        <p:nvSpPr>
          <p:cNvPr id="19" name="">
            <a:extLst>
              <a:ext uri="{FF2B5EF4-FFF2-40B4-BE49-F238E27FC236}">
                <ns2:creationId id="{99AC1B32-CBD3-44A8-9281-AE57D66B93AF}"/>
              </a:ext>
            </a:extLst>
          </p:cNvPr>
          <p:cNvSpPr>
            <a:spLocks noGrp="1"/>
          </p:cNvSpPr>
          <p:nvPr/>
        </p:nvSpPr>
        <p:spPr>
          <a:xfrm>
            <a:off x="49339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Selected multi-modal available. Coverage incomplete; linkage partial.</a:t>
            </a:r>
          </a:p>
        </p:txBody>
      </p:sp>
      <p:sp>
        <p:nvSpPr>
          <p:cNvPr id="20" name="">
            <a:extLst>
              <a:ext uri="{FF2B5EF4-FFF2-40B4-BE49-F238E27FC236}">
                <ns2:creationId id="{A20035E0-705D-414A-B6A5-2E8C12618964}"/>
                <adec:decorative val="1"/>
              </a:ext>
            </a:extLst>
          </p:cNvPr>
          <p:cNvSpPr>
            <a:spLocks noGrp="1"/>
          </p:cNvSpPr>
          <p:nvPr/>
        </p:nvSpPr>
        <p:spPr>
          <a:xfrm>
            <a:off x="7791450" y="2419350"/>
            <a:ext cx="457200" cy="457200"/>
          </a:xfrm>
          <a:prstGeom prst="ellipse">
            <a:avLst/>
          </a:prstGeom>
          <a:solidFill>
            <a:srgbClr val="FFFFFF"/>
          </a:solidFill>
          <a:ln w="19050">
            <a:solidFill>
              <a:srgbClr val="3B82F6"/>
            </a:solidFill>
            <a:prstDash val="solid"/>
          </a:ln>
        </p:spPr>
      </p:sp>
      <p:sp>
        <p:nvSpPr>
          <p:cNvPr id="21" name="">
            <a:extLst>
              <a:ext uri="{FF2B5EF4-FFF2-40B4-BE49-F238E27FC236}">
                <ns2:creationId id="{CC48AA00-622C-44B8-809F-884B2388B27A}"/>
              </a:ext>
            </a:extLst>
          </p:cNvPr>
          <p:cNvSpPr>
            <a:spLocks noGrp="1"/>
          </p:cNvSpPr>
          <p:nvPr/>
        </p:nvSpPr>
        <p:spPr>
          <a:xfrm>
            <a:off x="7905750" y="2533650"/>
            <a:ext cx="228600" cy="228600"/>
          </a:xfrm>
          <a:prstGeom prst="rect">
            <a:avLst/>
          </a:prstGeom>
          <a:noFill/>
          <a:ln w="0">
            <a:noFill/>
            <a:prstDash val="solid"/>
          </a:ln>
        </p:spPr>
        <p:txBody>
          <a:bodyPr wrap="square" lIns="0" tIns="0" rIns="0" bIns="0" anchor="ctr">
            <a:noAutofit/>
          </a:bodyPr>
          <a:lstStyle/>
          <a:p>
            <a:pPr algn="ctr">
              <a:defRPr sz="1500" b="1" i="0">
                <a:solidFill>
                  <a:srgbClr val="3B82F6"/>
                </a:solidFill>
                <a:latin typeface="Calibri"/>
                <a:ea typeface="Calibri"/>
                <a:cs typeface="Calibri"/>
              </a:defRPr>
            </a:pPr>
            <a:r>
              <a:rPr sz="1500" b="1" i="0">
                <a:solidFill>
                  <a:srgbClr val="3B82F6"/>
                </a:solidFill>
                <a:latin typeface="Calibri"/>
                <a:ea typeface="Calibri"/>
                <a:cs typeface="Calibri"/>
              </a:rPr>
              <a:t>4</a:t>
            </a:r>
          </a:p>
        </p:txBody>
      </p:sp>
      <p:sp>
        <p:nvSpPr>
          <p:cNvPr id="22" name="">
            <a:extLst>
              <a:ext uri="{FF2B5EF4-FFF2-40B4-BE49-F238E27FC236}">
                <ns2:creationId id="{3F98FA03-3835-4E8D-8840-9CAD6A6B60F6}"/>
              </a:ext>
            </a:extLst>
          </p:cNvPr>
          <p:cNvSpPr>
            <a:spLocks noGrp="1"/>
          </p:cNvSpPr>
          <p:nvPr/>
        </p:nvSpPr>
        <p:spPr>
          <a:xfrm>
            <a:off x="71247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Managed</a:t>
            </a:r>
          </a:p>
        </p:txBody>
      </p:sp>
      <p:sp>
        <p:nvSpPr>
          <p:cNvPr id="23" name="">
            <a:extLst>
              <a:ext uri="{FF2B5EF4-FFF2-40B4-BE49-F238E27FC236}">
                <ns2:creationId id="{3C83C735-1B16-4E8A-BAB0-6562E7EDEB79}"/>
              </a:ext>
            </a:extLst>
          </p:cNvPr>
          <p:cNvSpPr>
            <a:spLocks noGrp="1"/>
          </p:cNvSpPr>
          <p:nvPr/>
        </p:nvSpPr>
        <p:spPr>
          <a:xfrm>
            <a:off x="71247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Routine access to &gt;= 2 types with &gt;= 25% coverage each. Linked to core datasets. [Threshold subject to benchmarking]</a:t>
            </a:r>
          </a:p>
        </p:txBody>
      </p:sp>
      <p:sp>
        <p:nvSpPr>
          <p:cNvPr id="24" name="">
            <a:extLst>
              <a:ext uri="{FF2B5EF4-FFF2-40B4-BE49-F238E27FC236}">
                <ns2:creationId id="{A0AAA605-81F2-4E2A-816B-A2D1FDB7C813}"/>
                <adec:decorative val="1"/>
              </a:ext>
            </a:extLst>
          </p:cNvPr>
          <p:cNvSpPr>
            <a:spLocks noGrp="1"/>
          </p:cNvSpPr>
          <p:nvPr/>
        </p:nvSpPr>
        <p:spPr>
          <a:xfrm>
            <a:off x="9982200" y="2419350"/>
            <a:ext cx="457200" cy="457200"/>
          </a:xfrm>
          <a:prstGeom prst="ellipse">
            <a:avLst/>
          </a:prstGeom>
          <a:solidFill>
            <a:srgbClr val="3B82F6"/>
          </a:solidFill>
          <a:ln w="19050">
            <a:solidFill>
              <a:srgbClr val="3B82F6"/>
            </a:solidFill>
            <a:prstDash val="solid"/>
          </a:ln>
        </p:spPr>
      </p:sp>
      <p:sp>
        <p:nvSpPr>
          <p:cNvPr id="25" name="">
            <a:extLst>
              <a:ext uri="{FF2B5EF4-FFF2-40B4-BE49-F238E27FC236}">
                <ns2:creationId id="{04752272-09C6-4CE4-868A-9961AEBE7F32}"/>
              </a:ext>
            </a:extLst>
          </p:cNvPr>
          <p:cNvSpPr>
            <a:spLocks noGrp="1"/>
          </p:cNvSpPr>
          <p:nvPr/>
        </p:nvSpPr>
        <p:spPr>
          <a:xfrm>
            <a:off x="10096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FFFFFF"/>
                </a:solidFill>
                <a:latin typeface="Calibri"/>
                <a:ea typeface="Calibri"/>
                <a:cs typeface="Calibri"/>
              </a:defRPr>
            </a:pPr>
            <a:r>
              <a:rPr sz="1500" b="1" i="0">
                <a:solidFill>
                  <a:srgbClr val="FFFFFF"/>
                </a:solidFill>
                <a:latin typeface="Calibri"/>
                <a:ea typeface="Calibri"/>
                <a:cs typeface="Calibri"/>
              </a:rPr>
              <a:t>5</a:t>
            </a:r>
          </a:p>
        </p:txBody>
      </p:sp>
      <p:sp>
        <p:nvSpPr>
          <p:cNvPr id="26" name="">
            <a:extLst>
              <a:ext uri="{FF2B5EF4-FFF2-40B4-BE49-F238E27FC236}">
                <ns2:creationId id="{4EA8C912-4445-4044-AF77-1123AA223C46}"/>
              </a:ext>
            </a:extLst>
          </p:cNvPr>
          <p:cNvSpPr>
            <a:spLocks noGrp="1"/>
          </p:cNvSpPr>
          <p:nvPr/>
        </p:nvSpPr>
        <p:spPr>
          <a:xfrm>
            <a:off x="9315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Optimising</a:t>
            </a:r>
          </a:p>
        </p:txBody>
      </p:sp>
      <p:sp>
        <p:nvSpPr>
          <p:cNvPr id="27" name="">
            <a:extLst>
              <a:ext uri="{FF2B5EF4-FFF2-40B4-BE49-F238E27FC236}">
                <ns2:creationId id="{D2B8355A-A568-4E1F-A5FB-898DA0DA4E98}"/>
              </a:ext>
            </a:extLst>
          </p:cNvPr>
          <p:cNvSpPr>
            <a:spLocks noGrp="1"/>
          </p:cNvSpPr>
          <p:nvPr/>
        </p:nvSpPr>
        <p:spPr>
          <a:xfrm>
            <a:off x="9315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Comprehensive access: imaging, genomics, pathology, clinical letters. Population-scale. NLP-processed text.</a:t>
            </a:r>
          </a:p>
        </p:txBody>
      </p:sp>
      <p:sp>
        <p:nvSpPr>
          <p:cNvPr id="28" name="">
            <a:extLst>
              <a:ext uri="{FF2B5EF4-FFF2-40B4-BE49-F238E27FC236}">
                <ns2:creationId id="{B529BF75-78B6-4239-958E-3B76DD212797}"/>
                <adec:decorative val="1"/>
              </a:ext>
            </a:extLst>
          </p:cNvPr>
          <p:cNvSpPr>
            <a:spLocks noGrp="1"/>
          </p:cNvSpPr>
          <p:nvPr/>
        </p:nvSpPr>
        <p:spPr>
          <a:xfrm>
            <a:off x="685800" y="5105400"/>
            <a:ext cx="10820400" cy="1047750"/>
          </a:xfrm>
          <a:prstGeom prst="roundRect">
            <a:avLst>
              <a:gd name="adj" fmla="val 7273"/>
            </a:avLst>
          </a:prstGeom>
          <a:solidFill>
            <a:srgbClr val="FFFFFF"/>
          </a:solidFill>
          <a:ln w="9525">
            <a:solidFill>
              <a:srgbClr val="D5E3E3"/>
            </a:solidFill>
            <a:prstDash val="solid"/>
          </a:ln>
        </p:spPr>
      </p:sp>
      <p:sp>
        <p:nvSpPr>
          <p:cNvPr id="29" name="">
            <a:extLst>
              <a:ext uri="{FF2B5EF4-FFF2-40B4-BE49-F238E27FC236}">
                <ns2:creationId id="{F0346909-907F-448D-B0C8-FAC95AF7DBFF}"/>
              </a:ext>
            </a:extLst>
          </p:cNvPr>
          <p:cNvSpPr>
            <a:spLocks noGrp="1"/>
          </p:cNvSpPr>
          <p:nvPr/>
        </p:nvSpPr>
        <p:spPr>
          <a:xfrm>
            <a:off x="895350" y="5200650"/>
            <a:ext cx="6858000" cy="266700"/>
          </a:xfrm>
          <a:prstGeom prst="rect">
            <a:avLst/>
          </a:prstGeom>
          <a:noFill/>
          <a:ln w="0">
            <a:noFill/>
            <a:prstDash val="solid"/>
          </a:ln>
        </p:spPr>
        <p:txBody>
          <a:bodyPr wrap="square" lIns="0" tIns="0" rIns="0" bIns="0" anchor="t">
            <a:noAutofit/>
          </a:bodyPr>
          <a:lstStyle/>
          <a:p>
            <a:pPr algn="l">
              <a:defRPr sz="1575" b="1" i="0">
                <a:solidFill>
                  <a:srgbClr val="115E59"/>
                </a:solidFill>
                <a:latin typeface="Calibri"/>
                <a:ea typeface="Calibri"/>
                <a:cs typeface="Calibri"/>
              </a:defRPr>
            </a:pPr>
            <a:r>
              <a:rPr sz="1575" b="1" i="0">
                <a:solidFill>
                  <a:srgbClr val="115E59"/>
                </a:solidFill>
                <a:latin typeface="Calibri"/>
                <a:ea typeface="Calibri"/>
                <a:cs typeface="Calibri"/>
              </a:rPr>
              <a:t>Minimum evidence for a Level 4 judgement</a:t>
            </a:r>
          </a:p>
        </p:txBody>
      </p:sp>
      <p:sp>
        <p:nvSpPr>
          <p:cNvPr id="30" name="">
            <a:extLst>
              <a:ext uri="{FF2B5EF4-FFF2-40B4-BE49-F238E27FC236}">
                <ns2:creationId id="{C53FE3FD-7F85-4626-BACF-F266643FDB52}"/>
                <adec:decorative val="1"/>
              </a:ext>
            </a:extLst>
          </p:cNvPr>
          <p:cNvSpPr>
            <a:spLocks noGrp="1"/>
          </p:cNvSpPr>
          <p:nvPr/>
        </p:nvSpPr>
        <p:spPr>
          <a:xfrm>
            <a:off x="895350" y="5581650"/>
            <a:ext cx="85725" cy="85725"/>
          </a:xfrm>
          <a:prstGeom prst="ellipse">
            <a:avLst/>
          </a:prstGeom>
          <a:solidFill>
            <a:srgbClr val="3B82F6"/>
          </a:solidFill>
          <a:ln w="0">
            <a:noFill/>
            <a:prstDash val="solid"/>
          </a:ln>
        </p:spPr>
      </p:sp>
      <p:sp>
        <p:nvSpPr>
          <p:cNvPr id="31" name="">
            <a:extLst>
              <a:ext uri="{FF2B5EF4-FFF2-40B4-BE49-F238E27FC236}">
                <ns2:creationId id="{5C5F9132-1A0C-48C2-9EF3-AE2198594B4D}"/>
              </a:ext>
            </a:extLst>
          </p:cNvPr>
          <p:cNvSpPr>
            <a:spLocks noGrp="1"/>
          </p:cNvSpPr>
          <p:nvPr/>
        </p:nvSpPr>
        <p:spPr>
          <a:xfrm>
            <a:off x="10858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Inventory of multi-modal datasets with coverage estimates for &gt;=2 modalities</a:t>
            </a:r>
          </a:p>
        </p:txBody>
      </p:sp>
      <p:sp>
        <p:nvSpPr>
          <p:cNvPr id="32" name="">
            <a:extLst>
              <a:ext uri="{FF2B5EF4-FFF2-40B4-BE49-F238E27FC236}">
                <ns2:creationId id="{E54FFB1B-BEF1-4ACA-9F62-3839564534E6}"/>
                <adec:decorative val="1"/>
              </a:ext>
            </a:extLst>
          </p:cNvPr>
          <p:cNvSpPr>
            <a:spLocks noGrp="1"/>
          </p:cNvSpPr>
          <p:nvPr/>
        </p:nvSpPr>
        <p:spPr>
          <a:xfrm>
            <a:off x="4438650" y="5581650"/>
            <a:ext cx="85725" cy="85725"/>
          </a:xfrm>
          <a:prstGeom prst="ellipse">
            <a:avLst/>
          </a:prstGeom>
          <a:solidFill>
            <a:srgbClr val="3B82F6"/>
          </a:solidFill>
          <a:ln w="0">
            <a:noFill/>
            <a:prstDash val="solid"/>
          </a:ln>
        </p:spPr>
      </p:sp>
      <p:sp>
        <p:nvSpPr>
          <p:cNvPr id="33" name="">
            <a:extLst>
              <a:ext uri="{FF2B5EF4-FFF2-40B4-BE49-F238E27FC236}">
                <ns2:creationId id="{1B32166E-2097-402F-B5E0-968E65080AC5}"/>
              </a:ext>
            </a:extLst>
          </p:cNvPr>
          <p:cNvSpPr>
            <a:spLocks noGrp="1"/>
          </p:cNvSpPr>
          <p:nvPr/>
        </p:nvSpPr>
        <p:spPr>
          <a:xfrm>
            <a:off x="46291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Evidence of linkage to core datasets (technical + governance sign-off)</a:t>
            </a:r>
          </a:p>
        </p:txBody>
      </p:sp>
      <p:sp>
        <p:nvSpPr>
          <p:cNvPr id="34" name="">
            <a:extLst>
              <a:ext uri="{FF2B5EF4-FFF2-40B4-BE49-F238E27FC236}">
                <ns2:creationId id="{27AE3EEB-05A9-4AC2-B9EC-12ECA6C6B3E0}"/>
                <adec:decorative val="1"/>
              </a:ext>
            </a:extLst>
          </p:cNvPr>
          <p:cNvSpPr>
            <a:spLocks noGrp="1"/>
          </p:cNvSpPr>
          <p:nvPr/>
        </p:nvSpPr>
        <p:spPr>
          <a:xfrm>
            <a:off x="7981950" y="5581650"/>
            <a:ext cx="85725" cy="85725"/>
          </a:xfrm>
          <a:prstGeom prst="ellipse">
            <a:avLst/>
          </a:prstGeom>
          <a:solidFill>
            <a:srgbClr val="3B82F6"/>
          </a:solidFill>
          <a:ln w="0">
            <a:noFill/>
            <a:prstDash val="solid"/>
          </a:ln>
        </p:spPr>
      </p:sp>
      <p:sp>
        <p:nvSpPr>
          <p:cNvPr id="35" name="">
            <a:extLst>
              <a:ext uri="{FF2B5EF4-FFF2-40B4-BE49-F238E27FC236}">
                <ns2:creationId id="{B83DA579-2585-4175-A8F1-A6D8D54262EC}"/>
              </a:ext>
            </a:extLst>
          </p:cNvPr>
          <p:cNvSpPr>
            <a:spLocks noGrp="1"/>
          </p:cNvSpPr>
          <p:nvPr/>
        </p:nvSpPr>
        <p:spPr>
          <a:xfrm>
            <a:off x="81724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Access process and documentation (data dictionaries, quality notes) for those modalities</a:t>
            </a:r>
          </a:p>
        </p:txBody>
      </p:sp>
      <p:sp>
        <p:nvSpPr>
          <p:cNvPr id="36" name="">
            <a:extLst>
              <a:ext uri="{FF2B5EF4-FFF2-40B4-BE49-F238E27FC236}">
                <ns2:creationId id="{4C182B63-37DA-445B-BC5D-FC331B9A1C53}"/>
              </a:ext>
            </a:extLst>
          </p:cNvPr>
          <p:cNvSpPr>
            <a:spLocks noGrp="1"/>
          </p:cNvSpPr>
          <p:nvPr/>
        </p:nvSpPr>
        <p:spPr>
          <a:xfrm>
            <a:off x="762000" y="6153150"/>
            <a:ext cx="10668000" cy="171450"/>
          </a:xfrm>
          <a:prstGeom prst="rect">
            <a:avLst/>
          </a:prstGeom>
          <a:noFill/>
          <a:ln w="0">
            <a:noFill/>
            <a:prstDash val="solid"/>
          </a:ln>
        </p:spPr>
        <p:txBody>
          <a:bodyPr wrap="square" lIns="0" tIns="0" rIns="0" bIns="0" anchor="t">
            <a:noAutofit/>
          </a:bodyPr>
          <a:lstStyle/>
          <a:p>
            <a:pPr algn="ctr">
              <a:defRPr sz="900" b="0" i="1">
                <a:solidFill>
                  <a:srgbClr val="5F7187"/>
                </a:solidFill>
                <a:latin typeface="Calibri"/>
                <a:ea typeface="Calibri"/>
                <a:cs typeface="Calibri"/>
              </a:defRPr>
            </a:pPr>
            <a:r>
              <a:rPr sz="900" b="0" i="1">
                <a:solidFill>
                  <a:srgbClr val="5F7187"/>
                </a:solidFill>
                <a:latin typeface="Calibri"/>
                <a:ea typeface="Calibri"/>
                <a:cs typeface="Calibri"/>
              </a:rPr>
              <a:t>Catalogue v1.0.2  •  Source a6d0671c3297  •  Verbatim descriptors and evidence  •  HDRL classifications are not official programme requirements.</a:t>
            </a:r>
          </a:p>
        </p:txBody>
      </p:sp>
      <p:sp>
        <p:nvSpPr>
          <p:cNvPr id="37" name="">
            <a:extLst>
              <a:ext uri="{FF2B5EF4-FFF2-40B4-BE49-F238E27FC236}">
                <ns2:creationId id="{B5BF531B-4909-437F-B173-30804F388461}"/>
                <adec:decorative val="1"/>
              </a:ext>
            </a:extLst>
          </p:cNvPr>
          <p:cNvSpPr>
            <a:spLocks noGrp="1"/>
          </p:cNvSpPr>
          <p:nvPr/>
        </p:nvSpPr>
        <p:spPr>
          <a:xfrm>
            <a:off x="552450" y="6419850"/>
            <a:ext cx="11087100" cy="0"/>
          </a:xfrm>
          <a:prstGeom prst="line">
            <a:avLst/>
          </a:prstGeom>
          <a:noFill/>
          <a:ln w="9525">
            <a:solidFill>
              <a:srgbClr val="D5E3E3"/>
            </a:solidFill>
            <a:prstDash val="solid"/>
          </a:ln>
        </p:spPr>
      </p:sp>
      <p:sp>
        <p:nvSpPr>
          <p:cNvPr id="38" name="">
            <a:extLst>
              <a:ext uri="{FF2B5EF4-FFF2-40B4-BE49-F238E27FC236}">
                <ns2:creationId id="{AAB3FAD3-947E-497C-B956-F4F5A907F5C0}"/>
              </a:ext>
            </a:extLst>
          </p:cNvPr>
          <p:cNvSpPr>
            <a:spLocks noGrp="1"/>
          </p:cNvSpPr>
          <p:nvPr/>
        </p:nvSpPr>
        <p:spPr>
          <a:xfrm>
            <a:off x="552450" y="6496050"/>
            <a:ext cx="2952750" cy="190500"/>
          </a:xfrm>
          <a:prstGeom prst="rect">
            <a:avLst/>
          </a:prstGeom>
          <a:noFill/>
          <a:ln w="0">
            <a:noFill/>
            <a:prstDash val="solid"/>
          </a:ln>
        </p:spPr>
        <p:txBody>
          <a:bodyPr wrap="square" lIns="0" tIns="0" rIns="0" bIns="0" anchor="ctr">
            <a:noAutofit/>
          </a:bodyPr>
          <a:lstStyle/>
          <a:p>
            <a:pPr algn="l">
              <a:defRPr sz="900" b="0" i="0">
                <a:solidFill>
                  <a:srgbClr val="5F7187"/>
                </a:solidFill>
                <a:latin typeface="Calibri"/>
                <a:ea typeface="Calibri"/>
                <a:cs typeface="Calibri"/>
              </a:defRPr>
            </a:pPr>
            <a:r>
              <a:rPr sz="900" b="0" i="0">
                <a:solidFill>
                  <a:srgbClr val="5F7187"/>
                </a:solidFill>
                <a:latin typeface="Calibri"/>
                <a:ea typeface="Calibri"/>
                <a:cs typeface="Calibri"/>
              </a:rPr>
              <a:t>HDRL v1.0.1  •  Kit v1.1.0  •  30 Jul 2026</a:t>
            </a:r>
          </a:p>
        </p:txBody>
      </p:sp>
      <p:sp>
        <p:nvSpPr>
          <p:cNvPr id="39" name="">
            <a:extLst>
              <a:ext uri="{FF2B5EF4-FFF2-40B4-BE49-F238E27FC236}">
                <ns2:creationId id="{5B3A2E48-2447-454F-B68C-F8CC14D258C1}"/>
              </a:ext>
            </a:extLst>
          </p:cNvPr>
          <p:cNvSpPr>
            <a:spLocks noGrp="1"/>
          </p:cNvSpPr>
          <p:nvPr/>
        </p:nvSpPr>
        <p:spPr>
          <a:xfrm>
            <a:off x="3524250" y="6496050"/>
            <a:ext cx="6096000" cy="190500"/>
          </a:xfrm>
          <a:prstGeom prst="rect">
            <a:avLst/>
          </a:prstGeom>
          <a:noFill/>
          <a:ln w="0">
            <a:noFill/>
            <a:prstDash val="solid"/>
          </a:ln>
        </p:spPr>
        <p:txBody>
          <a:bodyPr wrap="square" lIns="0" tIns="0" rIns="0" bIns="0" anchor="ctr">
            <a:noAutofit/>
          </a:bodyPr>
          <a:lstStyle/>
          <a:p>
            <a:pPr algn="ctr">
              <a:defRPr sz="825" b="0" i="0">
                <a:solidFill>
                  <a:srgbClr val="5F7187"/>
                </a:solidFill>
                <a:latin typeface="Calibri"/>
                <a:ea typeface="Calibri"/>
                <a:cs typeface="Calibri"/>
              </a:defRPr>
            </a:pPr>
            <a:r>
              <a:rPr sz="825" b="0" i="0">
                <a:solidFill>
                  <a:srgbClr val="5F7187"/>
                </a:solidFill>
                <a:latin typeface="Calibri"/>
                <a:ea typeface="Calibri"/>
                <a:cs typeface="Calibri"/>
              </a:rPr>
              <a:t>RDS: commissioner &amp; IP owner  •  OPL Advisory: originator &amp; developer  •  </a:t>
            </a:r>
            <a:r>
              <a:rPr sz="825" b="0" i="0">
                <a:solidFill>
                  <a:srgbClr val="5F7187"/>
                </a:solidFill>
                <a:latin typeface="Calibri"/>
                <a:ea typeface="Calibri"/>
                <a:cs typeface="Calibri"/>
                <a:hlinkClick r:id="Ra810423b44cc40b0" tooltip="Read the Creative Commons Attribution 4.0 licence"/>
              </a:rPr>
              <a:t>CC BY 4.0</a:t>
            </a:r>
          </a:p>
        </p:txBody>
      </p:sp>
      <p:sp>
        <p:nvSpPr>
          <p:cNvPr id="40" name="">
            <a:extLst>
              <a:ext uri="{FF2B5EF4-FFF2-40B4-BE49-F238E27FC236}">
                <ns2:creationId id="{48576928-ABD8-4319-B59D-03DCF600C87E}"/>
              </a:ext>
            </a:extLst>
          </p:cNvPr>
          <p:cNvSpPr>
            <a:spLocks noGrp="1"/>
          </p:cNvSpPr>
          <p:nvPr/>
        </p:nvSpPr>
        <p:spPr>
          <a:xfrm>
            <a:off x="9048750" y="6496050"/>
            <a:ext cx="2590800" cy="190500"/>
          </a:xfrm>
          <a:prstGeom prst="rect">
            <a:avLst/>
          </a:prstGeom>
          <a:noFill/>
          <a:ln w="0">
            <a:noFill/>
            <a:prstDash val="solid"/>
          </a:ln>
        </p:spPr>
        <p:txBody>
          <a:bodyPr wrap="square" lIns="0" tIns="0" rIns="0" bIns="0" anchor="ctr">
            <a:noAutofit/>
          </a:bodyPr>
          <a:lstStyle/>
          <a:p>
            <a:pPr algn="r">
              <a:defRPr sz="900" b="0" i="0">
                <a:solidFill>
                  <a:srgbClr val="5F7187"/>
                </a:solidFill>
                <a:latin typeface="Calibri"/>
                <a:ea typeface="Calibri"/>
                <a:cs typeface="Calibri"/>
              </a:defRPr>
            </a:pPr>
            <a:r>
              <a:rPr sz="900" b="0" i="0">
                <a:solidFill>
                  <a:srgbClr val="5F7187"/>
                </a:solidFill>
                <a:latin typeface="Calibri"/>
                <a:ea typeface="Calibri"/>
                <a:cs typeface="Calibri"/>
                <a:hlinkClick r:id="R8e4768543d984b11" tooltip="Open the HDRL Framework website"/>
              </a:rPr>
              <a:t>hdrlframework.org</a:t>
            </a:r>
            <a:r>
              <a:rPr sz="900" b="0" i="0">
                <a:solidFill>
                  <a:srgbClr val="5F7187"/>
                </a:solidFill>
                <a:latin typeface="Calibri"/>
                <a:ea typeface="Calibri"/>
                <a:cs typeface="Calibri"/>
              </a:rPr>
              <a:t>  •  31</a:t>
            </a:r>
          </a:p>
        </p:txBody>
      </p:sp>
    </p:spTree>
    <p:extLst>
      <p:ext uri="{BB962C8B-B14F-4D97-AF65-F5344CB8AC3E}">
        <ns5:creationId val="217338175"/>
      </p:ext>
    </p:extLst>
  </p:cSld>
</p:sld>
</file>

<file path=ppt/slides/slide32.xml><?xml version="1.0" encoding="utf-8"?>
<p:sld xmlns:a="http://schemas.openxmlformats.org/drawingml/2006/main" xmlns:adec="http://schemas.microsoft.com/office/drawing/2017/decorative" xmlns:ns2="http://schemas.microsoft.com/office/drawing/2014/main" xmlns:ns5="http://schemas.microsoft.com/office/powerpoint/2010/main" xmlns:p="http://schemas.openxmlformats.org/presentationml/2006/main" xmlns:r="http://schemas.openxmlformats.org/officeDocument/2006/relationships">
  <p:cSld>
    <p:bg>
      <p:bgPr>
        <a:solidFill>
          <a:srgbClr val="FFFFFF"/>
        </a:solidFill>
      </p:bgPr>
    </p:bg>
    <p:spTree>
      <p:nvGrpSpPr>
        <p:cNvPr id="1" name=""/>
        <p:cNvGrpSpPr/>
        <p:nvPr/>
      </p:nvGrpSpPr>
      <p:grpSpPr>
        <a:xfrm/>
      </p:grpSpPr>
      <p:sp>
        <p:nvSpPr>
          <p:cNvPr id="34" name="hdrl-mini-mark">
            <a:extLst>
              <a:ext uri="{FF2B5EF4-FFF2-40B4-BE49-F238E27FC236}">
                <ns2:creationId id="{C5575E4D-501A-457E-9439-A9205F4AB4FC}"/>
                <adec:decorative val="1"/>
              </a:ext>
            </a:extLst>
          </p:cNvPr>
          <p:cNvSpPr>
            <a:spLocks noGrp="1"/>
          </p:cNvSpPr>
          <p:nvPr/>
        </p:nvSpPr>
        <p:spPr>
          <a:xfrm>
            <a:off x="552450" y="361950"/>
            <a:ext cx="514350" cy="514350"/>
          </a:xfrm>
          <a:prstGeom prst="octagon">
            <a:avLst/>
          </a:prstGeom>
          <a:solidFill>
            <a:srgbClr val="0F766E"/>
          </a:solidFill>
          <a:ln w="0">
            <a:noFill/>
            <a:prstDash val="solid"/>
          </a:ln>
        </p:spPr>
      </p:sp>
      <p:sp>
        <p:nvSpPr>
          <p:cNvPr id="2" name="hdrl-mini-text">
            <a:extLst>
              <a:ext uri="{FF2B5EF4-FFF2-40B4-BE49-F238E27FC236}">
                <ns2:creationId id="{A20B801D-57C6-449D-844A-680F82E6A321}"/>
                <adec:decorative val="1"/>
              </a:ext>
            </a:extLst>
          </p:cNvPr>
          <p:cNvSpPr>
            <a:spLocks noGrp="1"/>
          </p:cNvSpPr>
          <p:nvPr/>
        </p:nvSpPr>
        <p:spPr>
          <a:xfrm>
            <a:off x="581025" y="504825"/>
            <a:ext cx="476250" cy="209550"/>
          </a:xfrm>
          <a:prstGeom prst="rect">
            <a:avLst/>
          </a:prstGeom>
          <a:noFill/>
          <a:ln w="0">
            <a:noFill/>
            <a:prstDash val="solid"/>
          </a:ln>
        </p:spPr>
        <p:txBody>
          <a:bodyPr wrap="square" lIns="0" tIns="0" rIns="0" bIns="0" anchor="ctr">
            <a:noAutofit/>
          </a:bodyPr>
          <a:lstStyle/>
          <a:p>
            <a:pPr algn="ctr">
              <a:defRPr sz="750" b="1" i="0">
                <a:solidFill>
                  <a:srgbClr val="FFFFFF"/>
                </a:solidFill>
                <a:latin typeface="Calibri"/>
                <a:ea typeface="Calibri"/>
                <a:cs typeface="Calibri"/>
              </a:defRPr>
            </a:pPr>
            <a:r>
              <a:rPr sz="750" b="1" i="0">
                <a:solidFill>
                  <a:srgbClr val="FFFFFF"/>
                </a:solidFill>
                <a:latin typeface="Calibri"/>
                <a:ea typeface="Calibri"/>
                <a:cs typeface="Calibri"/>
              </a:rPr>
              <a:t>HDRL</a:t>
            </a:r>
          </a:p>
        </p:txBody>
      </p:sp>
      <p:sp>
        <p:nvSpPr>
          <p:cNvPr id="3" name="brand-label">
            <a:extLst>
              <a:ext uri="{FF2B5EF4-FFF2-40B4-BE49-F238E27FC236}">
                <ns2:creationId id="{EEA92435-012B-46A1-954B-4B35BF62D2E9}"/>
                <adec:decorative val="1"/>
              </a:ext>
            </a:extLst>
          </p:cNvPr>
          <p:cNvSpPr>
            <a:spLocks noGrp="1"/>
          </p:cNvSpPr>
          <p:nvPr/>
        </p:nvSpPr>
        <p:spPr>
          <a:xfrm>
            <a:off x="1257300" y="495300"/>
            <a:ext cx="4572000" cy="190500"/>
          </a:xfrm>
          <a:prstGeom prst="rect">
            <a:avLst/>
          </a:prstGeom>
          <a:noFill/>
          <a:ln w="0">
            <a:noFill/>
            <a:prstDash val="solid"/>
          </a:ln>
        </p:spPr>
        <p:txBody>
          <a:bodyPr wrap="square" lIns="0" tIns="0" rIns="0" bIns="0" anchor="ctr">
            <a:noAutofit/>
          </a:bodyPr>
          <a:lstStyle/>
          <a:p>
            <a:pPr algn="l">
              <a:defRPr sz="1200" b="1" i="0">
                <a:solidFill>
                  <a:srgbClr val="0F766E"/>
                </a:solidFill>
                <a:latin typeface="Calibri"/>
                <a:ea typeface="Calibri"/>
                <a:cs typeface="Calibri"/>
              </a:defRPr>
            </a:pPr>
            <a:r>
              <a:rPr sz="1200" b="1" i="0">
                <a:solidFill>
                  <a:srgbClr val="0F766E"/>
                </a:solidFill>
                <a:latin typeface="Calibri"/>
                <a:ea typeface="Calibri"/>
                <a:cs typeface="Calibri"/>
              </a:rPr>
              <a:t>DOMAIN B • ALL INDICATORS</a:t>
            </a:r>
          </a:p>
        </p:txBody>
      </p:sp>
      <p:sp>
        <p:nvSpPr>
          <p:cNvPr id="4" name="slide-title" title="Domain B · Data Semantics &amp; Quality" descr="Slide title: Domain B · Data Semantics &amp; Quality">
            <a:extLst>
              <a:ext uri="{FF2B5EF4-FFF2-40B4-BE49-F238E27FC236}">
                <ns2:creationId id="{DA5473DD-85F6-43C8-B82E-8B79C61E019C}"/>
              </a:ext>
            </a:extLst>
          </p:cNvPr>
          <p:cNvSpPr>
            <a:spLocks noGrp="1"/>
          </p:cNvSpPr>
          <p:nvPr>
            <p:ph type="title"/>
          </p:nvPr>
        </p:nvSpPr>
        <p:spPr>
          <a:xfrm>
            <a:off x="666750" y="1104900"/>
            <a:ext cx="10858500" cy="666750"/>
          </a:xfrm>
          <a:prstGeom prst="rect">
            <a:avLst/>
          </a:prstGeom>
          <a:noFill/>
          <a:ln w="0">
            <a:noFill/>
            <a:prstDash val="solid"/>
          </a:ln>
        </p:spPr>
        <p:txBody>
          <a:bodyPr wrap="square" lIns="0" tIns="0" rIns="0" bIns="0" anchor="t">
            <a:noAutofit/>
          </a:bodyPr>
          <a:lstStyle/>
          <a:p>
            <a:pPr algn="l">
              <a:defRPr sz="3150" b="1" i="0">
                <a:solidFill>
                  <a:srgbClr val="162B45"/>
                </a:solidFill>
                <a:latin typeface="Calibri"/>
                <a:ea typeface="Calibri"/>
                <a:cs typeface="Calibri"/>
              </a:defRPr>
            </a:pPr>
            <a:r>
              <a:rPr sz="3150" b="1" i="0">
                <a:solidFill>
                  <a:srgbClr val="162B45"/>
                </a:solidFill>
                <a:latin typeface="Calibri"/>
                <a:ea typeface="Calibri"/>
                <a:cs typeface="Calibri"/>
              </a:rPr>
              <a:t>Domain B · Data Semantics &amp; Quality</a:t>
            </a:r>
          </a:p>
        </p:txBody>
      </p:sp>
      <p:sp>
        <p:nvSpPr>
          <p:cNvPr id="5" name="">
            <a:extLst>
              <a:ext uri="{FF2B5EF4-FFF2-40B4-BE49-F238E27FC236}">
                <ns2:creationId id="{28ED6228-3910-45AD-A86E-240353703155}"/>
              </a:ext>
            </a:extLst>
          </p:cNvPr>
          <p:cNvSpPr>
            <a:spLocks noGrp="1"/>
          </p:cNvSpPr>
          <p:nvPr/>
        </p:nvSpPr>
        <p:spPr>
          <a:xfrm>
            <a:off x="685800" y="1809750"/>
            <a:ext cx="8763000" cy="342900"/>
          </a:xfrm>
          <a:prstGeom prst="rect">
            <a:avLst/>
          </a:prstGeom>
          <a:noFill/>
          <a:ln w="0">
            <a:noFill/>
            <a:prstDash val="solid"/>
          </a:ln>
        </p:spPr>
        <p:txBody>
          <a:bodyPr wrap="square" lIns="0" tIns="0" rIns="0" bIns="0" anchor="t">
            <a:noAutofit/>
          </a:bodyPr>
          <a:lstStyle/>
          <a:p>
            <a:pPr algn="l">
              <a:defRPr sz="1725" b="0" i="0">
                <a:solidFill>
                  <a:srgbClr val="5F7187"/>
                </a:solidFill>
                <a:latin typeface="Calibri"/>
                <a:ea typeface="Calibri"/>
                <a:cs typeface="Calibri"/>
              </a:defRPr>
            </a:pPr>
            <a:r>
              <a:rPr sz="1725" b="0" i="0">
                <a:solidFill>
                  <a:srgbClr val="5F7187"/>
                </a:solidFill>
                <a:latin typeface="Calibri"/>
                <a:ea typeface="Calibri"/>
                <a:cs typeface="Calibri"/>
              </a:rPr>
              <a:t>Can researchers understand, assess and reuse the data consistently?</a:t>
            </a:r>
          </a:p>
        </p:txBody>
      </p:sp>
      <p:sp>
        <p:nvSpPr>
          <p:cNvPr id="6" name="">
            <a:extLst>
              <a:ext uri="{FF2B5EF4-FFF2-40B4-BE49-F238E27FC236}">
                <ns2:creationId id="{7A1303DA-6B04-45ED-8E84-A3292C02530F}"/>
              </a:ext>
            </a:extLst>
          </p:cNvPr>
          <p:cNvSpPr>
            <a:spLocks noGrp="1"/>
          </p:cNvSpPr>
          <p:nvPr/>
        </p:nvSpPr>
        <p:spPr>
          <a:xfrm>
            <a:off x="685800" y="2209800"/>
            <a:ext cx="5905500" cy="285750"/>
          </a:xfrm>
          <a:prstGeom prst="rect">
            <a:avLst/>
          </a:prstGeom>
          <a:noFill/>
          <a:ln w="0">
            <a:noFill/>
            <a:prstDash val="solid"/>
          </a:ln>
        </p:spPr>
        <p:txBody>
          <a:bodyPr wrap="square" lIns="0" tIns="0" rIns="0" bIns="0" anchor="t">
            <a:noAutofit/>
          </a:bodyPr>
          <a:lstStyle/>
          <a:p>
            <a:pPr algn="l">
              <a:defRPr sz="1425" b="1" i="0">
                <a:solidFill>
                  <a:srgbClr val="06B6D4"/>
                </a:solidFill>
                <a:latin typeface="Calibri"/>
                <a:ea typeface="Calibri"/>
                <a:cs typeface="Calibri"/>
              </a:defRPr>
            </a:pPr>
            <a:r>
              <a:rPr sz="1425" b="1" i="0">
                <a:solidFill>
                  <a:srgbClr val="06B6D4"/>
                </a:solidFill>
                <a:latin typeface="Calibri"/>
                <a:ea typeface="Calibri"/>
                <a:cs typeface="Calibri"/>
              </a:rPr>
              <a:t>6 indicators  •  4 Core  •  2 Enhancement</a:t>
            </a:r>
          </a:p>
        </p:txBody>
      </p:sp>
      <p:sp>
        <p:nvSpPr>
          <p:cNvPr id="7" name="">
            <a:extLst>
              <a:ext uri="{FF2B5EF4-FFF2-40B4-BE49-F238E27FC236}">
                <ns2:creationId id="{55C69635-2EFE-47D1-A8D6-EADDECA30252}"/>
              </a:ext>
            </a:extLst>
          </p:cNvPr>
          <p:cNvSpPr>
            <a:spLocks noGrp="1"/>
          </p:cNvSpPr>
          <p:nvPr/>
        </p:nvSpPr>
        <p:spPr>
          <a:xfrm>
            <a:off x="685800" y="2647950"/>
            <a:ext cx="685800" cy="247650"/>
          </a:xfrm>
          <a:prstGeom prst="rect">
            <a:avLst/>
          </a:prstGeom>
          <a:noFill/>
          <a:ln w="0">
            <a:noFill/>
            <a:prstDash val="solid"/>
          </a:ln>
        </p:spPr>
        <p:txBody>
          <a:bodyPr wrap="square" lIns="0" tIns="0" rIns="0" bIns="0" anchor="t">
            <a:noAutofit/>
          </a:bodyPr>
          <a:lstStyle/>
          <a:p>
            <a:pPr algn="l">
              <a:defRPr sz="1275" b="1" i="0">
                <a:solidFill>
                  <a:srgbClr val="06B6D4"/>
                </a:solidFill>
                <a:latin typeface="Calibri"/>
                <a:ea typeface="Calibri"/>
                <a:cs typeface="Calibri"/>
              </a:defRPr>
            </a:pPr>
            <a:r>
              <a:rPr sz="1275" b="1" i="0">
                <a:solidFill>
                  <a:srgbClr val="06B6D4"/>
                </a:solidFill>
                <a:latin typeface="Calibri"/>
                <a:ea typeface="Calibri"/>
                <a:cs typeface="Calibri"/>
              </a:rPr>
              <a:t>B.1.1</a:t>
            </a:r>
          </a:p>
        </p:txBody>
      </p:sp>
      <p:sp>
        <p:nvSpPr>
          <p:cNvPr id="8" name="">
            <a:extLst>
              <a:ext uri="{FF2B5EF4-FFF2-40B4-BE49-F238E27FC236}">
                <ns2:creationId id="{54758589-2642-44DD-B457-83882FD721DB}"/>
              </a:ext>
            </a:extLst>
          </p:cNvPr>
          <p:cNvSpPr>
            <a:spLocks noGrp="1"/>
          </p:cNvSpPr>
          <p:nvPr/>
        </p:nvSpPr>
        <p:spPr>
          <a:xfrm>
            <a:off x="1409700" y="2647950"/>
            <a:ext cx="3124200" cy="400050"/>
          </a:xfrm>
          <a:prstGeom prst="rect">
            <a:avLst/>
          </a:prstGeom>
          <a:noFill/>
          <a:ln w="0">
            <a:noFill/>
            <a:prstDash val="solid"/>
          </a:ln>
        </p:spPr>
        <p:txBody>
          <a:bodyPr wrap="square" lIns="0" tIns="0" rIns="0" bIns="0" anchor="t">
            <a:noAutofit/>
          </a:bodyPr>
          <a:lstStyle/>
          <a:p>
            <a:pPr algn="l">
              <a:defRPr sz="1350" b="1" i="0">
                <a:solidFill>
                  <a:srgbClr val="162B45"/>
                </a:solidFill>
                <a:latin typeface="Calibri"/>
                <a:ea typeface="Calibri"/>
                <a:cs typeface="Calibri"/>
              </a:defRPr>
            </a:pPr>
            <a:r>
              <a:rPr sz="1350" b="1" i="0">
                <a:solidFill>
                  <a:srgbClr val="162B45"/>
                </a:solidFill>
                <a:latin typeface="Calibri"/>
                <a:ea typeface="Calibri"/>
                <a:cs typeface="Calibri"/>
              </a:rPr>
              <a:t>Common Data Model Adoption</a:t>
            </a:r>
          </a:p>
        </p:txBody>
      </p:sp>
      <p:sp>
        <p:nvSpPr>
          <p:cNvPr id="9" name="">
            <a:extLst>
              <a:ext uri="{FF2B5EF4-FFF2-40B4-BE49-F238E27FC236}">
                <ns2:creationId id="{2F535C75-1A77-4906-AB02-9FDB54641D8F}"/>
              </a:ext>
            </a:extLst>
          </p:cNvPr>
          <p:cNvSpPr>
            <a:spLocks noGrp="1"/>
          </p:cNvSpPr>
          <p:nvPr/>
        </p:nvSpPr>
        <p:spPr>
          <a:xfrm>
            <a:off x="4591050" y="2667000"/>
            <a:ext cx="1428750" cy="304800"/>
          </a:xfrm>
          <a:prstGeom prst="rect">
            <a:avLst/>
          </a:prstGeom>
          <a:noFill/>
          <a:ln w="0">
            <a:noFill/>
            <a:prstDash val="solid"/>
          </a:ln>
        </p:spPr>
        <p:txBody>
          <a:bodyPr wrap="square" lIns="0" tIns="0" rIns="0" bIns="0" anchor="t">
            <a:noAutofit/>
          </a:bodyPr>
          <a:lstStyle/>
          <a:p>
            <a:pPr algn="r">
              <a:defRPr sz="1050" b="0" i="0">
                <a:solidFill>
                  <a:srgbClr val="5F7187"/>
                </a:solidFill>
                <a:latin typeface="Calibri"/>
                <a:ea typeface="Calibri"/>
                <a:cs typeface="Calibri"/>
              </a:defRPr>
            </a:pPr>
            <a:r>
              <a:rPr sz="1050" b="0" i="0">
                <a:solidFill>
                  <a:srgbClr val="5F7187"/>
                </a:solidFill>
                <a:latin typeface="Calibri"/>
                <a:ea typeface="Calibri"/>
                <a:cs typeface="Calibri"/>
              </a:rPr>
              <a:t>Core · Both</a:t>
            </a:r>
          </a:p>
        </p:txBody>
      </p:sp>
      <p:sp>
        <p:nvSpPr>
          <p:cNvPr id="10" name="">
            <a:extLst>
              <a:ext uri="{FF2B5EF4-FFF2-40B4-BE49-F238E27FC236}">
                <ns2:creationId id="{F63137B4-AE8A-44B1-AFBB-DD017EDD311C}"/>
                <adec:decorative val="1"/>
              </a:ext>
            </a:extLst>
          </p:cNvPr>
          <p:cNvSpPr>
            <a:spLocks noGrp="1"/>
          </p:cNvSpPr>
          <p:nvPr/>
        </p:nvSpPr>
        <p:spPr>
          <a:xfrm>
            <a:off x="685800" y="3057525"/>
            <a:ext cx="5334000" cy="0"/>
          </a:xfrm>
          <a:prstGeom prst="line">
            <a:avLst/>
          </a:prstGeom>
          <a:noFill/>
          <a:ln w="9525">
            <a:solidFill>
              <a:srgbClr val="D5E3E3"/>
            </a:solidFill>
            <a:prstDash val="solid"/>
          </a:ln>
        </p:spPr>
      </p:sp>
      <p:sp>
        <p:nvSpPr>
          <p:cNvPr id="11" name="">
            <a:extLst>
              <a:ext uri="{FF2B5EF4-FFF2-40B4-BE49-F238E27FC236}">
                <ns2:creationId id="{7F995E9C-B132-4A6F-B9A1-5C2822D46F2C}"/>
              </a:ext>
            </a:extLst>
          </p:cNvPr>
          <p:cNvSpPr>
            <a:spLocks noGrp="1"/>
          </p:cNvSpPr>
          <p:nvPr/>
        </p:nvSpPr>
        <p:spPr>
          <a:xfrm>
            <a:off x="685800" y="3143250"/>
            <a:ext cx="685800" cy="247650"/>
          </a:xfrm>
          <a:prstGeom prst="rect">
            <a:avLst/>
          </a:prstGeom>
          <a:noFill/>
          <a:ln w="0">
            <a:noFill/>
            <a:prstDash val="solid"/>
          </a:ln>
        </p:spPr>
        <p:txBody>
          <a:bodyPr wrap="square" lIns="0" tIns="0" rIns="0" bIns="0" anchor="t">
            <a:noAutofit/>
          </a:bodyPr>
          <a:lstStyle/>
          <a:p>
            <a:pPr algn="l">
              <a:defRPr sz="1275" b="1" i="0">
                <a:solidFill>
                  <a:srgbClr val="06B6D4"/>
                </a:solidFill>
                <a:latin typeface="Calibri"/>
                <a:ea typeface="Calibri"/>
                <a:cs typeface="Calibri"/>
              </a:defRPr>
            </a:pPr>
            <a:r>
              <a:rPr sz="1275" b="1" i="0">
                <a:solidFill>
                  <a:srgbClr val="06B6D4"/>
                </a:solidFill>
                <a:latin typeface="Calibri"/>
                <a:ea typeface="Calibri"/>
                <a:cs typeface="Calibri"/>
              </a:rPr>
              <a:t>B.1.2</a:t>
            </a:r>
          </a:p>
        </p:txBody>
      </p:sp>
      <p:sp>
        <p:nvSpPr>
          <p:cNvPr id="12" name="">
            <a:extLst>
              <a:ext uri="{FF2B5EF4-FFF2-40B4-BE49-F238E27FC236}">
                <ns2:creationId id="{A4BBC8D7-0CE6-4A0A-83D5-93D96015D156}"/>
              </a:ext>
            </a:extLst>
          </p:cNvPr>
          <p:cNvSpPr>
            <a:spLocks noGrp="1"/>
          </p:cNvSpPr>
          <p:nvPr/>
        </p:nvSpPr>
        <p:spPr>
          <a:xfrm>
            <a:off x="1409700" y="3143250"/>
            <a:ext cx="3124200" cy="400050"/>
          </a:xfrm>
          <a:prstGeom prst="rect">
            <a:avLst/>
          </a:prstGeom>
          <a:noFill/>
          <a:ln w="0">
            <a:noFill/>
            <a:prstDash val="solid"/>
          </a:ln>
        </p:spPr>
        <p:txBody>
          <a:bodyPr wrap="square" lIns="0" tIns="0" rIns="0" bIns="0" anchor="t">
            <a:noAutofit/>
          </a:bodyPr>
          <a:lstStyle/>
          <a:p>
            <a:pPr algn="l">
              <a:defRPr sz="1350" b="1" i="0">
                <a:solidFill>
                  <a:srgbClr val="162B45"/>
                </a:solidFill>
                <a:latin typeface="Calibri"/>
                <a:ea typeface="Calibri"/>
                <a:cs typeface="Calibri"/>
              </a:defRPr>
            </a:pPr>
            <a:r>
              <a:rPr sz="1350" b="1" i="0">
                <a:solidFill>
                  <a:srgbClr val="162B45"/>
                </a:solidFill>
                <a:latin typeface="Calibri"/>
                <a:ea typeface="Calibri"/>
                <a:cs typeface="Calibri"/>
              </a:rPr>
              <a:t>Terminology Standards</a:t>
            </a:r>
          </a:p>
        </p:txBody>
      </p:sp>
      <p:sp>
        <p:nvSpPr>
          <p:cNvPr id="13" name="">
            <a:extLst>
              <a:ext uri="{FF2B5EF4-FFF2-40B4-BE49-F238E27FC236}">
                <ns2:creationId id="{D24FC9F8-EB4F-4597-BF3E-82793AEC9D48}"/>
              </a:ext>
            </a:extLst>
          </p:cNvPr>
          <p:cNvSpPr>
            <a:spLocks noGrp="1"/>
          </p:cNvSpPr>
          <p:nvPr/>
        </p:nvSpPr>
        <p:spPr>
          <a:xfrm>
            <a:off x="4591050" y="3162300"/>
            <a:ext cx="1428750" cy="304800"/>
          </a:xfrm>
          <a:prstGeom prst="rect">
            <a:avLst/>
          </a:prstGeom>
          <a:noFill/>
          <a:ln w="0">
            <a:noFill/>
            <a:prstDash val="solid"/>
          </a:ln>
        </p:spPr>
        <p:txBody>
          <a:bodyPr wrap="square" lIns="0" tIns="0" rIns="0" bIns="0" anchor="t">
            <a:noAutofit/>
          </a:bodyPr>
          <a:lstStyle/>
          <a:p>
            <a:pPr algn="r">
              <a:defRPr sz="1050" b="0" i="0">
                <a:solidFill>
                  <a:srgbClr val="5F7187"/>
                </a:solidFill>
                <a:latin typeface="Calibri"/>
                <a:ea typeface="Calibri"/>
                <a:cs typeface="Calibri"/>
              </a:defRPr>
            </a:pPr>
            <a:r>
              <a:rPr sz="1050" b="0" i="0">
                <a:solidFill>
                  <a:srgbClr val="5F7187"/>
                </a:solidFill>
                <a:latin typeface="Calibri"/>
                <a:ea typeface="Calibri"/>
                <a:cs typeface="Calibri"/>
              </a:rPr>
              <a:t>Core · Both</a:t>
            </a:r>
          </a:p>
        </p:txBody>
      </p:sp>
      <p:sp>
        <p:nvSpPr>
          <p:cNvPr id="14" name="">
            <a:extLst>
              <a:ext uri="{FF2B5EF4-FFF2-40B4-BE49-F238E27FC236}">
                <ns2:creationId id="{2D92C6C0-F206-48DE-82BB-EF2C78243D79}"/>
                <adec:decorative val="1"/>
              </a:ext>
            </a:extLst>
          </p:cNvPr>
          <p:cNvSpPr>
            <a:spLocks noGrp="1"/>
          </p:cNvSpPr>
          <p:nvPr/>
        </p:nvSpPr>
        <p:spPr>
          <a:xfrm>
            <a:off x="685800" y="3552825"/>
            <a:ext cx="5334000" cy="0"/>
          </a:xfrm>
          <a:prstGeom prst="line">
            <a:avLst/>
          </a:prstGeom>
          <a:noFill/>
          <a:ln w="9525">
            <a:solidFill>
              <a:srgbClr val="D5E3E3"/>
            </a:solidFill>
            <a:prstDash val="solid"/>
          </a:ln>
        </p:spPr>
      </p:sp>
      <p:sp>
        <p:nvSpPr>
          <p:cNvPr id="15" name="">
            <a:extLst>
              <a:ext uri="{FF2B5EF4-FFF2-40B4-BE49-F238E27FC236}">
                <ns2:creationId id="{C7C9670F-0310-4829-BE4C-298C1A7EF3B2}"/>
              </a:ext>
            </a:extLst>
          </p:cNvPr>
          <p:cNvSpPr>
            <a:spLocks noGrp="1"/>
          </p:cNvSpPr>
          <p:nvPr/>
        </p:nvSpPr>
        <p:spPr>
          <a:xfrm>
            <a:off x="685800" y="3638550"/>
            <a:ext cx="685800" cy="247650"/>
          </a:xfrm>
          <a:prstGeom prst="rect">
            <a:avLst/>
          </a:prstGeom>
          <a:noFill/>
          <a:ln w="0">
            <a:noFill/>
            <a:prstDash val="solid"/>
          </a:ln>
        </p:spPr>
        <p:txBody>
          <a:bodyPr wrap="square" lIns="0" tIns="0" rIns="0" bIns="0" anchor="t">
            <a:noAutofit/>
          </a:bodyPr>
          <a:lstStyle/>
          <a:p>
            <a:pPr algn="l">
              <a:defRPr sz="1275" b="1" i="0">
                <a:solidFill>
                  <a:srgbClr val="06B6D4"/>
                </a:solidFill>
                <a:latin typeface="Calibri"/>
                <a:ea typeface="Calibri"/>
                <a:cs typeface="Calibri"/>
              </a:defRPr>
            </a:pPr>
            <a:r>
              <a:rPr sz="1275" b="1" i="0">
                <a:solidFill>
                  <a:srgbClr val="06B6D4"/>
                </a:solidFill>
                <a:latin typeface="Calibri"/>
                <a:ea typeface="Calibri"/>
                <a:cs typeface="Calibri"/>
              </a:rPr>
              <a:t>B.2.1</a:t>
            </a:r>
          </a:p>
        </p:txBody>
      </p:sp>
      <p:sp>
        <p:nvSpPr>
          <p:cNvPr id="16" name="">
            <a:extLst>
              <a:ext uri="{FF2B5EF4-FFF2-40B4-BE49-F238E27FC236}">
                <ns2:creationId id="{C3D4F213-A765-4B87-8497-4327029C062E}"/>
              </a:ext>
            </a:extLst>
          </p:cNvPr>
          <p:cNvSpPr>
            <a:spLocks noGrp="1"/>
          </p:cNvSpPr>
          <p:nvPr/>
        </p:nvSpPr>
        <p:spPr>
          <a:xfrm>
            <a:off x="1409700" y="3638550"/>
            <a:ext cx="3124200" cy="400050"/>
          </a:xfrm>
          <a:prstGeom prst="rect">
            <a:avLst/>
          </a:prstGeom>
          <a:noFill/>
          <a:ln w="0">
            <a:noFill/>
            <a:prstDash val="solid"/>
          </a:ln>
        </p:spPr>
        <p:txBody>
          <a:bodyPr wrap="square" lIns="0" tIns="0" rIns="0" bIns="0" anchor="t">
            <a:noAutofit/>
          </a:bodyPr>
          <a:lstStyle/>
          <a:p>
            <a:pPr algn="l">
              <a:defRPr sz="1350" b="1" i="0">
                <a:solidFill>
                  <a:srgbClr val="162B45"/>
                </a:solidFill>
                <a:latin typeface="Calibri"/>
                <a:ea typeface="Calibri"/>
                <a:cs typeface="Calibri"/>
              </a:defRPr>
            </a:pPr>
            <a:r>
              <a:rPr sz="1350" b="1" i="0">
                <a:solidFill>
                  <a:srgbClr val="162B45"/>
                </a:solidFill>
                <a:latin typeface="Calibri"/>
                <a:ea typeface="Calibri"/>
                <a:cs typeface="Calibri"/>
              </a:rPr>
              <a:t>Quality Framework &amp; Monitoring</a:t>
            </a:r>
          </a:p>
        </p:txBody>
      </p:sp>
      <p:sp>
        <p:nvSpPr>
          <p:cNvPr id="17" name="">
            <a:extLst>
              <a:ext uri="{FF2B5EF4-FFF2-40B4-BE49-F238E27FC236}">
                <ns2:creationId id="{4F518C27-368C-4C58-9DCA-AF8712D10004}"/>
              </a:ext>
            </a:extLst>
          </p:cNvPr>
          <p:cNvSpPr>
            <a:spLocks noGrp="1"/>
          </p:cNvSpPr>
          <p:nvPr/>
        </p:nvSpPr>
        <p:spPr>
          <a:xfrm>
            <a:off x="4591050" y="3657600"/>
            <a:ext cx="1428750" cy="304800"/>
          </a:xfrm>
          <a:prstGeom prst="rect">
            <a:avLst/>
          </a:prstGeom>
          <a:noFill/>
          <a:ln w="0">
            <a:noFill/>
            <a:prstDash val="solid"/>
          </a:ln>
        </p:spPr>
        <p:txBody>
          <a:bodyPr wrap="square" lIns="0" tIns="0" rIns="0" bIns="0" anchor="t">
            <a:noAutofit/>
          </a:bodyPr>
          <a:lstStyle/>
          <a:p>
            <a:pPr algn="r">
              <a:defRPr sz="1050" b="0" i="0">
                <a:solidFill>
                  <a:srgbClr val="5F7187"/>
                </a:solidFill>
                <a:latin typeface="Calibri"/>
                <a:ea typeface="Calibri"/>
                <a:cs typeface="Calibri"/>
              </a:defRPr>
            </a:pPr>
            <a:r>
              <a:rPr sz="1050" b="0" i="0">
                <a:solidFill>
                  <a:srgbClr val="5F7187"/>
                </a:solidFill>
                <a:latin typeface="Calibri"/>
                <a:ea typeface="Calibri"/>
                <a:cs typeface="Calibri"/>
              </a:rPr>
              <a:t>Core · Both</a:t>
            </a:r>
          </a:p>
        </p:txBody>
      </p:sp>
      <p:sp>
        <p:nvSpPr>
          <p:cNvPr id="18" name="">
            <a:extLst>
              <a:ext uri="{FF2B5EF4-FFF2-40B4-BE49-F238E27FC236}">
                <ns2:creationId id="{76042733-6067-47AE-BEDF-423B4D6415CA}"/>
              </a:ext>
            </a:extLst>
          </p:cNvPr>
          <p:cNvSpPr>
            <a:spLocks noGrp="1"/>
          </p:cNvSpPr>
          <p:nvPr/>
        </p:nvSpPr>
        <p:spPr>
          <a:xfrm>
            <a:off x="6248400" y="2647950"/>
            <a:ext cx="685800" cy="247650"/>
          </a:xfrm>
          <a:prstGeom prst="rect">
            <a:avLst/>
          </a:prstGeom>
          <a:noFill/>
          <a:ln w="0">
            <a:noFill/>
            <a:prstDash val="solid"/>
          </a:ln>
        </p:spPr>
        <p:txBody>
          <a:bodyPr wrap="square" lIns="0" tIns="0" rIns="0" bIns="0" anchor="t">
            <a:noAutofit/>
          </a:bodyPr>
          <a:lstStyle/>
          <a:p>
            <a:pPr algn="l">
              <a:defRPr sz="1275" b="1" i="0">
                <a:solidFill>
                  <a:srgbClr val="06B6D4"/>
                </a:solidFill>
                <a:latin typeface="Calibri"/>
                <a:ea typeface="Calibri"/>
                <a:cs typeface="Calibri"/>
              </a:defRPr>
            </a:pPr>
            <a:r>
              <a:rPr sz="1275" b="1" i="0">
                <a:solidFill>
                  <a:srgbClr val="06B6D4"/>
                </a:solidFill>
                <a:latin typeface="Calibri"/>
                <a:ea typeface="Calibri"/>
                <a:cs typeface="Calibri"/>
              </a:rPr>
              <a:t>B.2.2</a:t>
            </a:r>
          </a:p>
        </p:txBody>
      </p:sp>
      <p:sp>
        <p:nvSpPr>
          <p:cNvPr id="19" name="">
            <a:extLst>
              <a:ext uri="{FF2B5EF4-FFF2-40B4-BE49-F238E27FC236}">
                <ns2:creationId id="{2BD1884C-F190-45B3-BC28-7522A80176A5}"/>
              </a:ext>
            </a:extLst>
          </p:cNvPr>
          <p:cNvSpPr>
            <a:spLocks noGrp="1"/>
          </p:cNvSpPr>
          <p:nvPr/>
        </p:nvSpPr>
        <p:spPr>
          <a:xfrm>
            <a:off x="6972300" y="2647950"/>
            <a:ext cx="3124200" cy="400050"/>
          </a:xfrm>
          <a:prstGeom prst="rect">
            <a:avLst/>
          </a:prstGeom>
          <a:noFill/>
          <a:ln w="0">
            <a:noFill/>
            <a:prstDash val="solid"/>
          </a:ln>
        </p:spPr>
        <p:txBody>
          <a:bodyPr wrap="square" lIns="0" tIns="0" rIns="0" bIns="0" anchor="t">
            <a:noAutofit/>
          </a:bodyPr>
          <a:lstStyle/>
          <a:p>
            <a:pPr algn="l">
              <a:defRPr sz="1350" b="1" i="0">
                <a:solidFill>
                  <a:srgbClr val="162B45"/>
                </a:solidFill>
                <a:latin typeface="Calibri"/>
                <a:ea typeface="Calibri"/>
                <a:cs typeface="Calibri"/>
              </a:defRPr>
            </a:pPr>
            <a:r>
              <a:rPr sz="1350" b="1" i="0">
                <a:solidFill>
                  <a:srgbClr val="162B45"/>
                </a:solidFill>
                <a:latin typeface="Calibri"/>
                <a:ea typeface="Calibri"/>
                <a:cs typeface="Calibri"/>
              </a:rPr>
              <a:t>Data Documentation &amp; Metadata</a:t>
            </a:r>
          </a:p>
        </p:txBody>
      </p:sp>
      <p:sp>
        <p:nvSpPr>
          <p:cNvPr id="20" name="">
            <a:extLst>
              <a:ext uri="{FF2B5EF4-FFF2-40B4-BE49-F238E27FC236}">
                <ns2:creationId id="{CE734391-2A60-482D-BA92-B374C85A90A6}"/>
              </a:ext>
            </a:extLst>
          </p:cNvPr>
          <p:cNvSpPr>
            <a:spLocks noGrp="1"/>
          </p:cNvSpPr>
          <p:nvPr/>
        </p:nvSpPr>
        <p:spPr>
          <a:xfrm>
            <a:off x="10153650" y="2667000"/>
            <a:ext cx="1428750" cy="304800"/>
          </a:xfrm>
          <a:prstGeom prst="rect">
            <a:avLst/>
          </a:prstGeom>
          <a:noFill/>
          <a:ln w="0">
            <a:noFill/>
            <a:prstDash val="solid"/>
          </a:ln>
        </p:spPr>
        <p:txBody>
          <a:bodyPr wrap="square" lIns="0" tIns="0" rIns="0" bIns="0" anchor="t">
            <a:noAutofit/>
          </a:bodyPr>
          <a:lstStyle/>
          <a:p>
            <a:pPr algn="r">
              <a:defRPr sz="1050" b="0" i="0">
                <a:solidFill>
                  <a:srgbClr val="5F7187"/>
                </a:solidFill>
                <a:latin typeface="Calibri"/>
                <a:ea typeface="Calibri"/>
                <a:cs typeface="Calibri"/>
              </a:defRPr>
            </a:pPr>
            <a:r>
              <a:rPr sz="1050" b="0" i="0">
                <a:solidFill>
                  <a:srgbClr val="5F7187"/>
                </a:solidFill>
                <a:latin typeface="Calibri"/>
                <a:ea typeface="Calibri"/>
                <a:cs typeface="Calibri"/>
              </a:rPr>
              <a:t>Core · Both</a:t>
            </a:r>
          </a:p>
        </p:txBody>
      </p:sp>
      <p:sp>
        <p:nvSpPr>
          <p:cNvPr id="21" name="">
            <a:extLst>
              <a:ext uri="{FF2B5EF4-FFF2-40B4-BE49-F238E27FC236}">
                <ns2:creationId id="{F55E7A55-3A1C-4398-9A38-5E6B1C94621D}"/>
                <adec:decorative val="1"/>
              </a:ext>
            </a:extLst>
          </p:cNvPr>
          <p:cNvSpPr>
            <a:spLocks noGrp="1"/>
          </p:cNvSpPr>
          <p:nvPr/>
        </p:nvSpPr>
        <p:spPr>
          <a:xfrm>
            <a:off x="6248400" y="3057525"/>
            <a:ext cx="5334000" cy="0"/>
          </a:xfrm>
          <a:prstGeom prst="line">
            <a:avLst/>
          </a:prstGeom>
          <a:noFill/>
          <a:ln w="9525">
            <a:solidFill>
              <a:srgbClr val="D5E3E3"/>
            </a:solidFill>
            <a:prstDash val="solid"/>
          </a:ln>
        </p:spPr>
      </p:sp>
      <p:sp>
        <p:nvSpPr>
          <p:cNvPr id="22" name="">
            <a:extLst>
              <a:ext uri="{FF2B5EF4-FFF2-40B4-BE49-F238E27FC236}">
                <ns2:creationId id="{E23496CB-C1CC-4749-9BBC-87317B34EDE6}"/>
              </a:ext>
            </a:extLst>
          </p:cNvPr>
          <p:cNvSpPr>
            <a:spLocks noGrp="1"/>
          </p:cNvSpPr>
          <p:nvPr/>
        </p:nvSpPr>
        <p:spPr>
          <a:xfrm>
            <a:off x="6248400" y="3143250"/>
            <a:ext cx="685800" cy="247650"/>
          </a:xfrm>
          <a:prstGeom prst="rect">
            <a:avLst/>
          </a:prstGeom>
          <a:noFill/>
          <a:ln w="0">
            <a:noFill/>
            <a:prstDash val="solid"/>
          </a:ln>
        </p:spPr>
        <p:txBody>
          <a:bodyPr wrap="square" lIns="0" tIns="0" rIns="0" bIns="0" anchor="t">
            <a:noAutofit/>
          </a:bodyPr>
          <a:lstStyle/>
          <a:p>
            <a:pPr algn="l">
              <a:defRPr sz="1275" b="1" i="0">
                <a:solidFill>
                  <a:srgbClr val="06B6D4"/>
                </a:solidFill>
                <a:latin typeface="Calibri"/>
                <a:ea typeface="Calibri"/>
                <a:cs typeface="Calibri"/>
              </a:defRPr>
            </a:pPr>
            <a:r>
              <a:rPr sz="1275" b="1" i="0">
                <a:solidFill>
                  <a:srgbClr val="06B6D4"/>
                </a:solidFill>
                <a:latin typeface="Calibri"/>
                <a:ea typeface="Calibri"/>
                <a:cs typeface="Calibri"/>
              </a:rPr>
              <a:t>B.3.1</a:t>
            </a:r>
          </a:p>
        </p:txBody>
      </p:sp>
      <p:sp>
        <p:nvSpPr>
          <p:cNvPr id="23" name="">
            <a:extLst>
              <a:ext uri="{FF2B5EF4-FFF2-40B4-BE49-F238E27FC236}">
                <ns2:creationId id="{5B03EA23-28CF-4DEE-A9A1-EBA41D045A99}"/>
              </a:ext>
            </a:extLst>
          </p:cNvPr>
          <p:cNvSpPr>
            <a:spLocks noGrp="1"/>
          </p:cNvSpPr>
          <p:nvPr/>
        </p:nvSpPr>
        <p:spPr>
          <a:xfrm>
            <a:off x="6972300" y="3143250"/>
            <a:ext cx="3124200" cy="400050"/>
          </a:xfrm>
          <a:prstGeom prst="rect">
            <a:avLst/>
          </a:prstGeom>
          <a:noFill/>
          <a:ln w="0">
            <a:noFill/>
            <a:prstDash val="solid"/>
          </a:ln>
        </p:spPr>
        <p:txBody>
          <a:bodyPr wrap="square" lIns="0" tIns="0" rIns="0" bIns="0" anchor="t">
            <a:noAutofit/>
          </a:bodyPr>
          <a:lstStyle/>
          <a:p>
            <a:pPr algn="l">
              <a:defRPr sz="1350" b="1" i="0">
                <a:solidFill>
                  <a:srgbClr val="162B45"/>
                </a:solidFill>
                <a:latin typeface="Calibri"/>
                <a:ea typeface="Calibri"/>
                <a:cs typeface="Calibri"/>
              </a:defRPr>
            </a:pPr>
            <a:r>
              <a:rPr sz="1350" b="1" i="0">
                <a:solidFill>
                  <a:srgbClr val="162B45"/>
                </a:solidFill>
                <a:latin typeface="Calibri"/>
                <a:ea typeface="Calibri"/>
                <a:cs typeface="Calibri"/>
              </a:rPr>
              <a:t>Curated Dataset Availability</a:t>
            </a:r>
          </a:p>
        </p:txBody>
      </p:sp>
      <p:sp>
        <p:nvSpPr>
          <p:cNvPr id="24" name="">
            <a:extLst>
              <a:ext uri="{FF2B5EF4-FFF2-40B4-BE49-F238E27FC236}">
                <ns2:creationId id="{21285D41-B990-4DAA-8FFD-B6673AE32FC4}"/>
              </a:ext>
            </a:extLst>
          </p:cNvPr>
          <p:cNvSpPr>
            <a:spLocks noGrp="1"/>
          </p:cNvSpPr>
          <p:nvPr/>
        </p:nvSpPr>
        <p:spPr>
          <a:xfrm>
            <a:off x="10153650" y="3162300"/>
            <a:ext cx="1428750" cy="304800"/>
          </a:xfrm>
          <a:prstGeom prst="rect">
            <a:avLst/>
          </a:prstGeom>
          <a:noFill/>
          <a:ln w="0">
            <a:noFill/>
            <a:prstDash val="solid"/>
          </a:ln>
        </p:spPr>
        <p:txBody>
          <a:bodyPr wrap="square" lIns="0" tIns="0" rIns="0" bIns="0" anchor="t">
            <a:noAutofit/>
          </a:bodyPr>
          <a:lstStyle/>
          <a:p>
            <a:pPr algn="r">
              <a:defRPr sz="1050" b="0" i="0">
                <a:solidFill>
                  <a:srgbClr val="5F7187"/>
                </a:solidFill>
                <a:latin typeface="Calibri"/>
                <a:ea typeface="Calibri"/>
                <a:cs typeface="Calibri"/>
              </a:defRPr>
            </a:pPr>
            <a:r>
              <a:rPr sz="1050" b="0" i="0">
                <a:solidFill>
                  <a:srgbClr val="5F7187"/>
                </a:solidFill>
                <a:latin typeface="Calibri"/>
                <a:ea typeface="Calibri"/>
                <a:cs typeface="Calibri"/>
              </a:rPr>
              <a:t>Enhancement · Both</a:t>
            </a:r>
          </a:p>
        </p:txBody>
      </p:sp>
      <p:sp>
        <p:nvSpPr>
          <p:cNvPr id="25" name="">
            <a:extLst>
              <a:ext uri="{FF2B5EF4-FFF2-40B4-BE49-F238E27FC236}">
                <ns2:creationId id="{36E3149F-1410-4882-B453-8158A3CDA38A}"/>
                <adec:decorative val="1"/>
              </a:ext>
            </a:extLst>
          </p:cNvPr>
          <p:cNvSpPr>
            <a:spLocks noGrp="1"/>
          </p:cNvSpPr>
          <p:nvPr/>
        </p:nvSpPr>
        <p:spPr>
          <a:xfrm>
            <a:off x="6248400" y="3552825"/>
            <a:ext cx="5334000" cy="0"/>
          </a:xfrm>
          <a:prstGeom prst="line">
            <a:avLst/>
          </a:prstGeom>
          <a:noFill/>
          <a:ln w="9525">
            <a:solidFill>
              <a:srgbClr val="D5E3E3"/>
            </a:solidFill>
            <a:prstDash val="solid"/>
          </a:ln>
        </p:spPr>
      </p:sp>
      <p:sp>
        <p:nvSpPr>
          <p:cNvPr id="26" name="">
            <a:extLst>
              <a:ext uri="{FF2B5EF4-FFF2-40B4-BE49-F238E27FC236}">
                <ns2:creationId id="{95391F2B-2AE0-429A-BC62-190E3AAD86A2}"/>
              </a:ext>
            </a:extLst>
          </p:cNvPr>
          <p:cNvSpPr>
            <a:spLocks noGrp="1"/>
          </p:cNvSpPr>
          <p:nvPr/>
        </p:nvSpPr>
        <p:spPr>
          <a:xfrm>
            <a:off x="6248400" y="3638550"/>
            <a:ext cx="685800" cy="247650"/>
          </a:xfrm>
          <a:prstGeom prst="rect">
            <a:avLst/>
          </a:prstGeom>
          <a:noFill/>
          <a:ln w="0">
            <a:noFill/>
            <a:prstDash val="solid"/>
          </a:ln>
        </p:spPr>
        <p:txBody>
          <a:bodyPr wrap="square" lIns="0" tIns="0" rIns="0" bIns="0" anchor="t">
            <a:noAutofit/>
          </a:bodyPr>
          <a:lstStyle/>
          <a:p>
            <a:pPr algn="l">
              <a:defRPr sz="1275" b="1" i="0">
                <a:solidFill>
                  <a:srgbClr val="06B6D4"/>
                </a:solidFill>
                <a:latin typeface="Calibri"/>
                <a:ea typeface="Calibri"/>
                <a:cs typeface="Calibri"/>
              </a:defRPr>
            </a:pPr>
            <a:r>
              <a:rPr sz="1275" b="1" i="0">
                <a:solidFill>
                  <a:srgbClr val="06B6D4"/>
                </a:solidFill>
                <a:latin typeface="Calibri"/>
                <a:ea typeface="Calibri"/>
                <a:cs typeface="Calibri"/>
              </a:rPr>
              <a:t>B.3.2</a:t>
            </a:r>
          </a:p>
        </p:txBody>
      </p:sp>
      <p:sp>
        <p:nvSpPr>
          <p:cNvPr id="27" name="">
            <a:extLst>
              <a:ext uri="{FF2B5EF4-FFF2-40B4-BE49-F238E27FC236}">
                <ns2:creationId id="{49C748F4-C174-4F14-A50E-6FF5899EF10A}"/>
              </a:ext>
            </a:extLst>
          </p:cNvPr>
          <p:cNvSpPr>
            <a:spLocks noGrp="1"/>
          </p:cNvSpPr>
          <p:nvPr/>
        </p:nvSpPr>
        <p:spPr>
          <a:xfrm>
            <a:off x="6972300" y="3638550"/>
            <a:ext cx="3124200" cy="400050"/>
          </a:xfrm>
          <a:prstGeom prst="rect">
            <a:avLst/>
          </a:prstGeom>
          <a:noFill/>
          <a:ln w="0">
            <a:noFill/>
            <a:prstDash val="solid"/>
          </a:ln>
        </p:spPr>
        <p:txBody>
          <a:bodyPr wrap="square" lIns="0" tIns="0" rIns="0" bIns="0" anchor="t">
            <a:noAutofit/>
          </a:bodyPr>
          <a:lstStyle/>
          <a:p>
            <a:pPr algn="l">
              <a:defRPr sz="1350" b="1" i="0">
                <a:solidFill>
                  <a:srgbClr val="162B45"/>
                </a:solidFill>
                <a:latin typeface="Calibri"/>
                <a:ea typeface="Calibri"/>
                <a:cs typeface="Calibri"/>
              </a:defRPr>
            </a:pPr>
            <a:r>
              <a:rPr sz="1350" b="1" i="0">
                <a:solidFill>
                  <a:srgbClr val="162B45"/>
                </a:solidFill>
                <a:latin typeface="Calibri"/>
                <a:ea typeface="Calibri"/>
                <a:cs typeface="Calibri"/>
              </a:rPr>
              <a:t>Phenotype Library &amp; Validation</a:t>
            </a:r>
          </a:p>
        </p:txBody>
      </p:sp>
      <p:sp>
        <p:nvSpPr>
          <p:cNvPr id="28" name="">
            <a:extLst>
              <a:ext uri="{FF2B5EF4-FFF2-40B4-BE49-F238E27FC236}">
                <ns2:creationId id="{D0701618-6761-4DDC-8407-57EFD719CF50}"/>
              </a:ext>
            </a:extLst>
          </p:cNvPr>
          <p:cNvSpPr>
            <a:spLocks noGrp="1"/>
          </p:cNvSpPr>
          <p:nvPr/>
        </p:nvSpPr>
        <p:spPr>
          <a:xfrm>
            <a:off x="10153650" y="3657600"/>
            <a:ext cx="1428750" cy="304800"/>
          </a:xfrm>
          <a:prstGeom prst="rect">
            <a:avLst/>
          </a:prstGeom>
          <a:noFill/>
          <a:ln w="0">
            <a:noFill/>
            <a:prstDash val="solid"/>
          </a:ln>
        </p:spPr>
        <p:txBody>
          <a:bodyPr wrap="square" lIns="0" tIns="0" rIns="0" bIns="0" anchor="t">
            <a:noAutofit/>
          </a:bodyPr>
          <a:lstStyle/>
          <a:p>
            <a:pPr algn="r">
              <a:defRPr sz="1050" b="0" i="0">
                <a:solidFill>
                  <a:srgbClr val="5F7187"/>
                </a:solidFill>
                <a:latin typeface="Calibri"/>
                <a:ea typeface="Calibri"/>
                <a:cs typeface="Calibri"/>
              </a:defRPr>
            </a:pPr>
            <a:r>
              <a:rPr sz="1050" b="0" i="0">
                <a:solidFill>
                  <a:srgbClr val="5F7187"/>
                </a:solidFill>
                <a:latin typeface="Calibri"/>
                <a:ea typeface="Calibri"/>
                <a:cs typeface="Calibri"/>
              </a:rPr>
              <a:t>Enhancement · Both</a:t>
            </a:r>
          </a:p>
        </p:txBody>
      </p:sp>
      <p:sp>
        <p:nvSpPr>
          <p:cNvPr id="29" name="">
            <a:extLst>
              <a:ext uri="{FF2B5EF4-FFF2-40B4-BE49-F238E27FC236}">
                <ns2:creationId id="{91B147C2-3D5B-46AE-AD70-440019F0CFD9}"/>
              </a:ext>
            </a:extLst>
          </p:cNvPr>
          <p:cNvSpPr>
            <a:spLocks noGrp="1"/>
          </p:cNvSpPr>
          <p:nvPr/>
        </p:nvSpPr>
        <p:spPr>
          <a:xfrm>
            <a:off x="685800" y="5981700"/>
            <a:ext cx="10820400" cy="266700"/>
          </a:xfrm>
          <a:prstGeom prst="rect">
            <a:avLst/>
          </a:prstGeom>
          <a:noFill/>
          <a:ln w="0">
            <a:noFill/>
            <a:prstDash val="solid"/>
          </a:ln>
        </p:spPr>
        <p:txBody>
          <a:bodyPr wrap="square" lIns="0" tIns="0" rIns="0" bIns="0" anchor="t">
            <a:noAutofit/>
          </a:bodyPr>
          <a:lstStyle/>
          <a:p>
            <a:pPr algn="ctr">
              <a:defRPr sz="1050" b="0" i="1">
                <a:solidFill>
                  <a:srgbClr val="5F7187"/>
                </a:solidFill>
                <a:latin typeface="Calibri"/>
                <a:ea typeface="Calibri"/>
                <a:cs typeface="Calibri"/>
              </a:defRPr>
            </a:pPr>
            <a:r>
              <a:rPr sz="1050" b="0" i="1">
                <a:solidFill>
                  <a:srgbClr val="5F7187"/>
                </a:solidFill>
                <a:latin typeface="Calibri"/>
                <a:ea typeface="Calibri"/>
                <a:cs typeface="Calibri"/>
              </a:rPr>
              <a:t>Core and Enhancement are HDRL classifications—not official programme requirements.</a:t>
            </a:r>
          </a:p>
        </p:txBody>
      </p:sp>
      <p:sp>
        <p:nvSpPr>
          <p:cNvPr id="30" name="">
            <a:extLst>
              <a:ext uri="{FF2B5EF4-FFF2-40B4-BE49-F238E27FC236}">
                <ns2:creationId id="{D2146A02-32F5-4C10-99E4-3078F2242440}"/>
                <adec:decorative val="1"/>
              </a:ext>
            </a:extLst>
          </p:cNvPr>
          <p:cNvSpPr>
            <a:spLocks noGrp="1"/>
          </p:cNvSpPr>
          <p:nvPr/>
        </p:nvSpPr>
        <p:spPr>
          <a:xfrm>
            <a:off x="552450" y="6419850"/>
            <a:ext cx="11087100" cy="0"/>
          </a:xfrm>
          <a:prstGeom prst="line">
            <a:avLst/>
          </a:prstGeom>
          <a:noFill/>
          <a:ln w="9525">
            <a:solidFill>
              <a:srgbClr val="D5E3E3"/>
            </a:solidFill>
            <a:prstDash val="solid"/>
          </a:ln>
        </p:spPr>
      </p:sp>
      <p:sp>
        <p:nvSpPr>
          <p:cNvPr id="31" name="">
            <a:extLst>
              <a:ext uri="{FF2B5EF4-FFF2-40B4-BE49-F238E27FC236}">
                <ns2:creationId id="{210B6A62-DD9D-410B-9352-AFBC7C37DB16}"/>
              </a:ext>
            </a:extLst>
          </p:cNvPr>
          <p:cNvSpPr>
            <a:spLocks noGrp="1"/>
          </p:cNvSpPr>
          <p:nvPr/>
        </p:nvSpPr>
        <p:spPr>
          <a:xfrm>
            <a:off x="552450" y="6496050"/>
            <a:ext cx="2952750" cy="190500"/>
          </a:xfrm>
          <a:prstGeom prst="rect">
            <a:avLst/>
          </a:prstGeom>
          <a:noFill/>
          <a:ln w="0">
            <a:noFill/>
            <a:prstDash val="solid"/>
          </a:ln>
        </p:spPr>
        <p:txBody>
          <a:bodyPr wrap="square" lIns="0" tIns="0" rIns="0" bIns="0" anchor="ctr">
            <a:noAutofit/>
          </a:bodyPr>
          <a:lstStyle/>
          <a:p>
            <a:pPr algn="l">
              <a:defRPr sz="900" b="0" i="0">
                <a:solidFill>
                  <a:srgbClr val="5F7187"/>
                </a:solidFill>
                <a:latin typeface="Calibri"/>
                <a:ea typeface="Calibri"/>
                <a:cs typeface="Calibri"/>
              </a:defRPr>
            </a:pPr>
            <a:r>
              <a:rPr sz="900" b="0" i="0">
                <a:solidFill>
                  <a:srgbClr val="5F7187"/>
                </a:solidFill>
                <a:latin typeface="Calibri"/>
                <a:ea typeface="Calibri"/>
                <a:cs typeface="Calibri"/>
              </a:rPr>
              <a:t>HDRL v1.0.1  •  Kit v1.1.0  •  30 Jul 2026</a:t>
            </a:r>
          </a:p>
        </p:txBody>
      </p:sp>
      <p:sp>
        <p:nvSpPr>
          <p:cNvPr id="32" name="">
            <a:extLst>
              <a:ext uri="{FF2B5EF4-FFF2-40B4-BE49-F238E27FC236}">
                <ns2:creationId id="{3F0B5D34-238C-448A-B160-D22A5A3ECAD1}"/>
              </a:ext>
            </a:extLst>
          </p:cNvPr>
          <p:cNvSpPr>
            <a:spLocks noGrp="1"/>
          </p:cNvSpPr>
          <p:nvPr/>
        </p:nvSpPr>
        <p:spPr>
          <a:xfrm>
            <a:off x="3524250" y="6496050"/>
            <a:ext cx="6096000" cy="190500"/>
          </a:xfrm>
          <a:prstGeom prst="rect">
            <a:avLst/>
          </a:prstGeom>
          <a:noFill/>
          <a:ln w="0">
            <a:noFill/>
            <a:prstDash val="solid"/>
          </a:ln>
        </p:spPr>
        <p:txBody>
          <a:bodyPr wrap="square" lIns="0" tIns="0" rIns="0" bIns="0" anchor="ctr">
            <a:noAutofit/>
          </a:bodyPr>
          <a:lstStyle/>
          <a:p>
            <a:pPr algn="ctr">
              <a:defRPr sz="825" b="0" i="0">
                <a:solidFill>
                  <a:srgbClr val="5F7187"/>
                </a:solidFill>
                <a:latin typeface="Calibri"/>
                <a:ea typeface="Calibri"/>
                <a:cs typeface="Calibri"/>
              </a:defRPr>
            </a:pPr>
            <a:r>
              <a:rPr sz="825" b="0" i="0">
                <a:solidFill>
                  <a:srgbClr val="5F7187"/>
                </a:solidFill>
                <a:latin typeface="Calibri"/>
                <a:ea typeface="Calibri"/>
                <a:cs typeface="Calibri"/>
              </a:rPr>
              <a:t>RDS: commissioner &amp; IP owner  •  OPL Advisory: originator &amp; developer  •  </a:t>
            </a:r>
            <a:r>
              <a:rPr sz="825" b="0" i="0">
                <a:solidFill>
                  <a:srgbClr val="5F7187"/>
                </a:solidFill>
                <a:latin typeface="Calibri"/>
                <a:ea typeface="Calibri"/>
                <a:cs typeface="Calibri"/>
                <a:hlinkClick r:id="R0b492ac638214279" tooltip="Read the Creative Commons Attribution 4.0 licence"/>
              </a:rPr>
              <a:t>CC BY 4.0</a:t>
            </a:r>
          </a:p>
        </p:txBody>
      </p:sp>
      <p:sp>
        <p:nvSpPr>
          <p:cNvPr id="33" name="">
            <a:extLst>
              <a:ext uri="{FF2B5EF4-FFF2-40B4-BE49-F238E27FC236}">
                <ns2:creationId id="{F11036AA-FB85-4BC2-B4D0-843B585AD1B3}"/>
              </a:ext>
            </a:extLst>
          </p:cNvPr>
          <p:cNvSpPr>
            <a:spLocks noGrp="1"/>
          </p:cNvSpPr>
          <p:nvPr/>
        </p:nvSpPr>
        <p:spPr>
          <a:xfrm>
            <a:off x="9048750" y="6496050"/>
            <a:ext cx="2590800" cy="190500"/>
          </a:xfrm>
          <a:prstGeom prst="rect">
            <a:avLst/>
          </a:prstGeom>
          <a:noFill/>
          <a:ln w="0">
            <a:noFill/>
            <a:prstDash val="solid"/>
          </a:ln>
        </p:spPr>
        <p:txBody>
          <a:bodyPr wrap="square" lIns="0" tIns="0" rIns="0" bIns="0" anchor="ctr">
            <a:noAutofit/>
          </a:bodyPr>
          <a:lstStyle/>
          <a:p>
            <a:pPr algn="r">
              <a:defRPr sz="900" b="0" i="0">
                <a:solidFill>
                  <a:srgbClr val="5F7187"/>
                </a:solidFill>
                <a:latin typeface="Calibri"/>
                <a:ea typeface="Calibri"/>
                <a:cs typeface="Calibri"/>
              </a:defRPr>
            </a:pPr>
            <a:r>
              <a:rPr sz="900" b="0" i="0">
                <a:solidFill>
                  <a:srgbClr val="5F7187"/>
                </a:solidFill>
                <a:latin typeface="Calibri"/>
                <a:ea typeface="Calibri"/>
                <a:cs typeface="Calibri"/>
                <a:hlinkClick r:id="Rad0e7ad2a21e4a5f" tooltip="Open the HDRL Framework website"/>
              </a:rPr>
              <a:t>hdrlframework.org</a:t>
            </a:r>
            <a:r>
              <a:rPr sz="900" b="0" i="0">
                <a:solidFill>
                  <a:srgbClr val="5F7187"/>
                </a:solidFill>
                <a:latin typeface="Calibri"/>
                <a:ea typeface="Calibri"/>
                <a:cs typeface="Calibri"/>
              </a:rPr>
              <a:t>  •  32</a:t>
            </a:r>
          </a:p>
        </p:txBody>
      </p:sp>
    </p:spTree>
    <p:extLst>
      <p:ext uri="{BB962C8B-B14F-4D97-AF65-F5344CB8AC3E}">
        <ns5:creationId val="1180785803"/>
      </p:ext>
    </p:extLst>
  </p:cSld>
</p:sld>
</file>

<file path=ppt/slides/slide33.xml><?xml version="1.0" encoding="utf-8"?>
<p:sld xmlns:a="http://schemas.openxmlformats.org/drawingml/2006/main" xmlns:adec="http://schemas.microsoft.com/office/drawing/2017/decorative" xmlns:ns2="http://schemas.microsoft.com/office/drawing/2014/main" xmlns:ns5="http://schemas.microsoft.com/office/powerpoint/2010/main" xmlns:p="http://schemas.openxmlformats.org/presentationml/2006/main" xmlns:r="http://schemas.openxmlformats.org/officeDocument/2006/relationships">
  <p:cSld>
    <p:bg>
      <p:bgPr>
        <a:solidFill>
          <a:srgbClr val="F5F8FA"/>
        </a:solidFill>
      </p:bgPr>
    </p:bg>
    <p:spTree>
      <p:nvGrpSpPr>
        <p:cNvPr id="1" name=""/>
        <p:cNvGrpSpPr/>
        <p:nvPr/>
      </p:nvGrpSpPr>
      <p:grpSpPr>
        <a:xfrm/>
      </p:grpSpPr>
      <p:sp>
        <p:nvSpPr>
          <p:cNvPr id="41" name="hdrl-mini-mark">
            <a:extLst>
              <a:ext uri="{FF2B5EF4-FFF2-40B4-BE49-F238E27FC236}">
                <ns2:creationId id="{C618D65A-CD32-4358-B526-23557DA0FDDB}"/>
                <adec:decorative val="1"/>
              </a:ext>
            </a:extLst>
          </p:cNvPr>
          <p:cNvSpPr>
            <a:spLocks noGrp="1"/>
          </p:cNvSpPr>
          <p:nvPr/>
        </p:nvSpPr>
        <p:spPr>
          <a:xfrm>
            <a:off x="552450" y="361950"/>
            <a:ext cx="514350" cy="514350"/>
          </a:xfrm>
          <a:prstGeom prst="octagon">
            <a:avLst/>
          </a:prstGeom>
          <a:solidFill>
            <a:srgbClr val="0F766E"/>
          </a:solidFill>
          <a:ln w="0">
            <a:noFill/>
            <a:prstDash val="solid"/>
          </a:ln>
        </p:spPr>
      </p:sp>
      <p:sp>
        <p:nvSpPr>
          <p:cNvPr id="2" name="hdrl-mini-text">
            <a:extLst>
              <a:ext uri="{FF2B5EF4-FFF2-40B4-BE49-F238E27FC236}">
                <ns2:creationId id="{689BD9D3-0263-4637-9650-5BDF8D50B042}"/>
                <adec:decorative val="1"/>
              </a:ext>
            </a:extLst>
          </p:cNvPr>
          <p:cNvSpPr>
            <a:spLocks noGrp="1"/>
          </p:cNvSpPr>
          <p:nvPr/>
        </p:nvSpPr>
        <p:spPr>
          <a:xfrm>
            <a:off x="581025" y="504825"/>
            <a:ext cx="476250" cy="209550"/>
          </a:xfrm>
          <a:prstGeom prst="rect">
            <a:avLst/>
          </a:prstGeom>
          <a:noFill/>
          <a:ln w="0">
            <a:noFill/>
            <a:prstDash val="solid"/>
          </a:ln>
        </p:spPr>
        <p:txBody>
          <a:bodyPr wrap="square" lIns="0" tIns="0" rIns="0" bIns="0" anchor="ctr">
            <a:noAutofit/>
          </a:bodyPr>
          <a:lstStyle/>
          <a:p>
            <a:pPr algn="ctr">
              <a:defRPr sz="750" b="1" i="0">
                <a:solidFill>
                  <a:srgbClr val="FFFFFF"/>
                </a:solidFill>
                <a:latin typeface="Calibri"/>
                <a:ea typeface="Calibri"/>
                <a:cs typeface="Calibri"/>
              </a:defRPr>
            </a:pPr>
            <a:r>
              <a:rPr sz="750" b="1" i="0">
                <a:solidFill>
                  <a:srgbClr val="FFFFFF"/>
                </a:solidFill>
                <a:latin typeface="Calibri"/>
                <a:ea typeface="Calibri"/>
                <a:cs typeface="Calibri"/>
              </a:rPr>
              <a:t>HDRL</a:t>
            </a:r>
          </a:p>
        </p:txBody>
      </p:sp>
      <p:sp>
        <p:nvSpPr>
          <p:cNvPr id="3" name="brand-label">
            <a:extLst>
              <a:ext uri="{FF2B5EF4-FFF2-40B4-BE49-F238E27FC236}">
                <ns2:creationId id="{D3A4694D-1955-44A8-AA14-F112B6113AA0}"/>
                <adec:decorative val="1"/>
              </a:ext>
            </a:extLst>
          </p:cNvPr>
          <p:cNvSpPr>
            <a:spLocks noGrp="1"/>
          </p:cNvSpPr>
          <p:nvPr/>
        </p:nvSpPr>
        <p:spPr>
          <a:xfrm>
            <a:off x="1257300" y="495300"/>
            <a:ext cx="4572000" cy="190500"/>
          </a:xfrm>
          <a:prstGeom prst="rect">
            <a:avLst/>
          </a:prstGeom>
          <a:noFill/>
          <a:ln w="0">
            <a:noFill/>
            <a:prstDash val="solid"/>
          </a:ln>
        </p:spPr>
        <p:txBody>
          <a:bodyPr wrap="square" lIns="0" tIns="0" rIns="0" bIns="0" anchor="ctr">
            <a:noAutofit/>
          </a:bodyPr>
          <a:lstStyle/>
          <a:p>
            <a:pPr algn="l">
              <a:defRPr sz="1200" b="1" i="0">
                <a:solidFill>
                  <a:srgbClr val="0F766E"/>
                </a:solidFill>
                <a:latin typeface="Calibri"/>
                <a:ea typeface="Calibri"/>
                <a:cs typeface="Calibri"/>
              </a:defRPr>
            </a:pPr>
            <a:r>
              <a:rPr sz="1200" b="1" i="0">
                <a:solidFill>
                  <a:srgbClr val="0F766E"/>
                </a:solidFill>
                <a:latin typeface="Calibri"/>
                <a:ea typeface="Calibri"/>
                <a:cs typeface="Calibri"/>
              </a:rPr>
              <a:t>DOMAIN B • INDICATOR DETAIL</a:t>
            </a:r>
          </a:p>
        </p:txBody>
      </p:sp>
      <p:sp>
        <p:nvSpPr>
          <p:cNvPr id="4" name="slide-title" title="B.1.1 · Common Data Model Adoption" descr="Slide title: B.1.1 · Common Data Model Adoption">
            <a:extLst>
              <a:ext uri="{FF2B5EF4-FFF2-40B4-BE49-F238E27FC236}">
                <ns2:creationId id="{05A4AE0F-EA86-42D2-AB12-3E403483D56F}"/>
              </a:ext>
            </a:extLst>
          </p:cNvPr>
          <p:cNvSpPr>
            <a:spLocks noGrp="1"/>
          </p:cNvSpPr>
          <p:nvPr>
            <p:ph type="title"/>
          </p:nvPr>
        </p:nvSpPr>
        <p:spPr>
          <a:xfrm>
            <a:off x="666750" y="1104900"/>
            <a:ext cx="10858500" cy="628650"/>
          </a:xfrm>
          <a:prstGeom prst="rect">
            <a:avLst/>
          </a:prstGeom>
          <a:noFill/>
          <a:ln w="0">
            <a:noFill/>
            <a:prstDash val="solid"/>
          </a:ln>
        </p:spPr>
        <p:txBody>
          <a:bodyPr wrap="square" lIns="0" tIns="0" rIns="0" bIns="0" anchor="t">
            <a:noAutofit/>
          </a:bodyPr>
          <a:lstStyle/>
          <a:p>
            <a:pPr algn="l">
              <a:defRPr sz="3150" b="1" i="0">
                <a:solidFill>
                  <a:srgbClr val="162B45"/>
                </a:solidFill>
                <a:latin typeface="Calibri"/>
                <a:ea typeface="Calibri"/>
                <a:cs typeface="Calibri"/>
              </a:defRPr>
            </a:pPr>
            <a:r>
              <a:rPr sz="3150" b="1" i="0">
                <a:solidFill>
                  <a:srgbClr val="162B45"/>
                </a:solidFill>
                <a:latin typeface="Calibri"/>
                <a:ea typeface="Calibri"/>
                <a:cs typeface="Calibri"/>
              </a:rPr>
              <a:t>B.1.1 · Common Data Model Adoption</a:t>
            </a:r>
          </a:p>
        </p:txBody>
      </p:sp>
      <p:sp>
        <p:nvSpPr>
          <p:cNvPr id="5" name="">
            <a:extLst>
              <a:ext uri="{FF2B5EF4-FFF2-40B4-BE49-F238E27FC236}">
                <ns2:creationId id="{CBF13626-75CB-4595-A506-DA5DEE94ECEF}"/>
              </a:ext>
            </a:extLst>
          </p:cNvPr>
          <p:cNvSpPr>
            <a:spLocks noGrp="1"/>
          </p:cNvSpPr>
          <p:nvPr/>
        </p:nvSpPr>
        <p:spPr>
          <a:xfrm>
            <a:off x="685800" y="1771650"/>
            <a:ext cx="10668000" cy="266700"/>
          </a:xfrm>
          <a:prstGeom prst="rect">
            <a:avLst/>
          </a:prstGeom>
          <a:noFill/>
          <a:ln w="0">
            <a:noFill/>
            <a:prstDash val="solid"/>
          </a:ln>
        </p:spPr>
        <p:txBody>
          <a:bodyPr wrap="square" lIns="0" tIns="0" rIns="0" bIns="0" anchor="t">
            <a:noAutofit/>
          </a:bodyPr>
          <a:lstStyle/>
          <a:p>
            <a:pPr algn="l">
              <a:defRPr sz="1350" b="1" i="0">
                <a:solidFill>
                  <a:srgbClr val="06B6D4"/>
                </a:solidFill>
                <a:latin typeface="Calibri"/>
                <a:ea typeface="Calibri"/>
                <a:cs typeface="Calibri"/>
              </a:defRPr>
            </a:pPr>
            <a:r>
              <a:rPr sz="1350" b="1" i="0">
                <a:solidFill>
                  <a:srgbClr val="06B6D4"/>
                </a:solidFill>
                <a:latin typeface="Calibri"/>
                <a:ea typeface="Calibri"/>
                <a:cs typeface="Calibri"/>
              </a:rPr>
              <a:t>Core indicator  •  Both level  •  HDRL class C1</a:t>
            </a:r>
          </a:p>
        </p:txBody>
      </p:sp>
      <p:sp>
        <p:nvSpPr>
          <p:cNvPr id="6" name="">
            <a:extLst>
              <a:ext uri="{FF2B5EF4-FFF2-40B4-BE49-F238E27FC236}">
                <ns2:creationId id="{24FA2D94-8157-4435-A878-9DEEE87F2E32}"/>
              </a:ext>
            </a:extLst>
          </p:cNvPr>
          <p:cNvSpPr>
            <a:spLocks noGrp="1"/>
          </p:cNvSpPr>
          <p:nvPr/>
        </p:nvSpPr>
        <p:spPr>
          <a:xfrm>
            <a:off x="685800" y="2095500"/>
            <a:ext cx="10668000" cy="285750"/>
          </a:xfrm>
          <a:prstGeom prst="rect">
            <a:avLst/>
          </a:prstGeom>
          <a:noFill/>
          <a:ln w="0">
            <a:noFill/>
            <a:prstDash val="solid"/>
          </a:ln>
        </p:spPr>
        <p:txBody>
          <a:bodyPr wrap="square" lIns="0" tIns="0" rIns="0" bIns="0" anchor="t">
            <a:noAutofit/>
          </a:bodyPr>
          <a:lstStyle/>
          <a:p>
            <a:pPr algn="l">
              <a:defRPr sz="1350" b="0" i="1">
                <a:solidFill>
                  <a:srgbClr val="5F7187"/>
                </a:solidFill>
                <a:latin typeface="Calibri"/>
                <a:ea typeface="Calibri"/>
                <a:cs typeface="Calibri"/>
              </a:defRPr>
            </a:pPr>
            <a:r>
              <a:rPr sz="1350" b="0" i="1">
                <a:solidFill>
                  <a:srgbClr val="5F7187"/>
                </a:solidFill>
                <a:latin typeface="Calibri"/>
                <a:ea typeface="Calibri"/>
                <a:cs typeface="Calibri"/>
              </a:rPr>
              <a:t>The catalogue wording below is reproduced verbatim.</a:t>
            </a:r>
          </a:p>
        </p:txBody>
      </p:sp>
      <p:sp>
        <p:nvSpPr>
          <p:cNvPr id="7" name="">
            <a:extLst>
              <a:ext uri="{FF2B5EF4-FFF2-40B4-BE49-F238E27FC236}">
                <ns2:creationId id="{CA478586-AF4D-4ADE-9800-A05A18A47330}"/>
                <adec:decorative val="1"/>
              </a:ext>
            </a:extLst>
          </p:cNvPr>
          <p:cNvSpPr>
            <a:spLocks noGrp="1"/>
          </p:cNvSpPr>
          <p:nvPr/>
        </p:nvSpPr>
        <p:spPr>
          <a:xfrm>
            <a:off x="1428750" y="2647950"/>
            <a:ext cx="8763000" cy="0"/>
          </a:xfrm>
          <a:prstGeom prst="line">
            <a:avLst/>
          </a:prstGeom>
          <a:noFill/>
          <a:ln w="57150">
            <a:solidFill>
              <a:srgbClr val="A7E6DB"/>
            </a:solidFill>
            <a:prstDash val="solid"/>
          </a:ln>
        </p:spPr>
      </p:sp>
      <p:sp>
        <p:nvSpPr>
          <p:cNvPr id="8" name="">
            <a:extLst>
              <a:ext uri="{FF2B5EF4-FFF2-40B4-BE49-F238E27FC236}">
                <ns2:creationId id="{E1109D43-41AE-48B7-9ABA-7E1D68A52749}"/>
                <adec:decorative val="1"/>
              </a:ext>
            </a:extLst>
          </p:cNvPr>
          <p:cNvSpPr>
            <a:spLocks noGrp="1"/>
          </p:cNvSpPr>
          <p:nvPr/>
        </p:nvSpPr>
        <p:spPr>
          <a:xfrm>
            <a:off x="1219200" y="2419350"/>
            <a:ext cx="457200" cy="457200"/>
          </a:xfrm>
          <a:prstGeom prst="ellipse">
            <a:avLst/>
          </a:prstGeom>
          <a:solidFill>
            <a:srgbClr val="FFFFFF"/>
          </a:solidFill>
          <a:ln w="19050">
            <a:solidFill>
              <a:srgbClr val="06B6D4"/>
            </a:solidFill>
            <a:prstDash val="solid"/>
          </a:ln>
        </p:spPr>
      </p:sp>
      <p:sp>
        <p:nvSpPr>
          <p:cNvPr id="9" name="">
            <a:extLst>
              <a:ext uri="{FF2B5EF4-FFF2-40B4-BE49-F238E27FC236}">
                <ns2:creationId id="{EC49B667-5511-4CD8-A245-7F34405F8456}"/>
              </a:ext>
            </a:extLst>
          </p:cNvPr>
          <p:cNvSpPr>
            <a:spLocks noGrp="1"/>
          </p:cNvSpPr>
          <p:nvPr/>
        </p:nvSpPr>
        <p:spPr>
          <a:xfrm>
            <a:off x="1333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06B6D4"/>
                </a:solidFill>
                <a:latin typeface="Calibri"/>
                <a:ea typeface="Calibri"/>
                <a:cs typeface="Calibri"/>
              </a:defRPr>
            </a:pPr>
            <a:r>
              <a:rPr sz="1500" b="1" i="0">
                <a:solidFill>
                  <a:srgbClr val="06B6D4"/>
                </a:solidFill>
                <a:latin typeface="Calibri"/>
                <a:ea typeface="Calibri"/>
                <a:cs typeface="Calibri"/>
              </a:rPr>
              <a:t>1</a:t>
            </a:r>
          </a:p>
        </p:txBody>
      </p:sp>
      <p:sp>
        <p:nvSpPr>
          <p:cNvPr id="10" name="">
            <a:extLst>
              <a:ext uri="{FF2B5EF4-FFF2-40B4-BE49-F238E27FC236}">
                <ns2:creationId id="{0F7BA80A-139F-4185-B1FD-07B892C267B2}"/>
              </a:ext>
            </a:extLst>
          </p:cNvPr>
          <p:cNvSpPr>
            <a:spLocks noGrp="1"/>
          </p:cNvSpPr>
          <p:nvPr/>
        </p:nvSpPr>
        <p:spPr>
          <a:xfrm>
            <a:off x="552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Initial</a:t>
            </a:r>
          </a:p>
        </p:txBody>
      </p:sp>
      <p:sp>
        <p:nvSpPr>
          <p:cNvPr id="11" name="">
            <a:extLst>
              <a:ext uri="{FF2B5EF4-FFF2-40B4-BE49-F238E27FC236}">
                <ns2:creationId id="{CDC9F6B7-D362-49DD-993F-962C8589F86D}"/>
              </a:ext>
            </a:extLst>
          </p:cNvPr>
          <p:cNvSpPr>
            <a:spLocks noGrp="1"/>
          </p:cNvSpPr>
          <p:nvPr/>
        </p:nvSpPr>
        <p:spPr>
          <a:xfrm>
            <a:off x="552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No CDM. Data in source formats with bespoke schemas.</a:t>
            </a:r>
          </a:p>
        </p:txBody>
      </p:sp>
      <p:sp>
        <p:nvSpPr>
          <p:cNvPr id="12" name="">
            <a:extLst>
              <a:ext uri="{FF2B5EF4-FFF2-40B4-BE49-F238E27FC236}">
                <ns2:creationId id="{FF1A69D6-83E7-4922-98FC-BB6C88082538}"/>
                <adec:decorative val="1"/>
              </a:ext>
            </a:extLst>
          </p:cNvPr>
          <p:cNvSpPr>
            <a:spLocks noGrp="1"/>
          </p:cNvSpPr>
          <p:nvPr/>
        </p:nvSpPr>
        <p:spPr>
          <a:xfrm>
            <a:off x="3409950" y="2419350"/>
            <a:ext cx="457200" cy="457200"/>
          </a:xfrm>
          <a:prstGeom prst="ellipse">
            <a:avLst/>
          </a:prstGeom>
          <a:solidFill>
            <a:srgbClr val="FFFFFF"/>
          </a:solidFill>
          <a:ln w="19050">
            <a:solidFill>
              <a:srgbClr val="06B6D4"/>
            </a:solidFill>
            <a:prstDash val="solid"/>
          </a:ln>
        </p:spPr>
      </p:sp>
      <p:sp>
        <p:nvSpPr>
          <p:cNvPr id="13" name="">
            <a:extLst>
              <a:ext uri="{FF2B5EF4-FFF2-40B4-BE49-F238E27FC236}">
                <ns2:creationId id="{C51BF24E-5E07-47C2-BE9D-CBD43344120E}"/>
              </a:ext>
            </a:extLst>
          </p:cNvPr>
          <p:cNvSpPr>
            <a:spLocks noGrp="1"/>
          </p:cNvSpPr>
          <p:nvPr/>
        </p:nvSpPr>
        <p:spPr>
          <a:xfrm>
            <a:off x="3524250" y="2533650"/>
            <a:ext cx="228600" cy="228600"/>
          </a:xfrm>
          <a:prstGeom prst="rect">
            <a:avLst/>
          </a:prstGeom>
          <a:noFill/>
          <a:ln w="0">
            <a:noFill/>
            <a:prstDash val="solid"/>
          </a:ln>
        </p:spPr>
        <p:txBody>
          <a:bodyPr wrap="square" lIns="0" tIns="0" rIns="0" bIns="0" anchor="ctr">
            <a:noAutofit/>
          </a:bodyPr>
          <a:lstStyle/>
          <a:p>
            <a:pPr algn="ctr">
              <a:defRPr sz="1500" b="1" i="0">
                <a:solidFill>
                  <a:srgbClr val="06B6D4"/>
                </a:solidFill>
                <a:latin typeface="Calibri"/>
                <a:ea typeface="Calibri"/>
                <a:cs typeface="Calibri"/>
              </a:defRPr>
            </a:pPr>
            <a:r>
              <a:rPr sz="1500" b="1" i="0">
                <a:solidFill>
                  <a:srgbClr val="06B6D4"/>
                </a:solidFill>
                <a:latin typeface="Calibri"/>
                <a:ea typeface="Calibri"/>
                <a:cs typeface="Calibri"/>
              </a:rPr>
              <a:t>2</a:t>
            </a:r>
          </a:p>
        </p:txBody>
      </p:sp>
      <p:sp>
        <p:nvSpPr>
          <p:cNvPr id="14" name="">
            <a:extLst>
              <a:ext uri="{FF2B5EF4-FFF2-40B4-BE49-F238E27FC236}">
                <ns2:creationId id="{96F61BFE-8BC9-4543-A09E-5FBF000277B7}"/>
              </a:ext>
            </a:extLst>
          </p:cNvPr>
          <p:cNvSpPr>
            <a:spLocks noGrp="1"/>
          </p:cNvSpPr>
          <p:nvPr/>
        </p:nvSpPr>
        <p:spPr>
          <a:xfrm>
            <a:off x="27432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Developing</a:t>
            </a:r>
          </a:p>
        </p:txBody>
      </p:sp>
      <p:sp>
        <p:nvSpPr>
          <p:cNvPr id="15" name="">
            <a:extLst>
              <a:ext uri="{FF2B5EF4-FFF2-40B4-BE49-F238E27FC236}">
                <ns2:creationId id="{C9730552-6208-4A8A-8033-6A660D6C3877}"/>
              </a:ext>
            </a:extLst>
          </p:cNvPr>
          <p:cNvSpPr>
            <a:spLocks noGrp="1"/>
          </p:cNvSpPr>
          <p:nvPr/>
        </p:nvSpPr>
        <p:spPr>
          <a:xfrm>
            <a:off x="27432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CDM (OMOP, Sentinel, PCORnet, or equivalent) evaluated. Mapping assessed. Pilot planned.</a:t>
            </a:r>
          </a:p>
        </p:txBody>
      </p:sp>
      <p:sp>
        <p:nvSpPr>
          <p:cNvPr id="16" name="">
            <a:extLst>
              <a:ext uri="{FF2B5EF4-FFF2-40B4-BE49-F238E27FC236}">
                <ns2:creationId id="{45C3CCB1-9BAB-4E46-85E4-DC7802130C5E}"/>
                <adec:decorative val="1"/>
              </a:ext>
            </a:extLst>
          </p:cNvPr>
          <p:cNvSpPr>
            <a:spLocks noGrp="1"/>
          </p:cNvSpPr>
          <p:nvPr/>
        </p:nvSpPr>
        <p:spPr>
          <a:xfrm>
            <a:off x="5600700" y="2419350"/>
            <a:ext cx="457200" cy="457200"/>
          </a:xfrm>
          <a:prstGeom prst="ellipse">
            <a:avLst/>
          </a:prstGeom>
          <a:solidFill>
            <a:srgbClr val="FFFFFF"/>
          </a:solidFill>
          <a:ln w="19050">
            <a:solidFill>
              <a:srgbClr val="06B6D4"/>
            </a:solidFill>
            <a:prstDash val="solid"/>
          </a:ln>
        </p:spPr>
      </p:sp>
      <p:sp>
        <p:nvSpPr>
          <p:cNvPr id="17" name="">
            <a:extLst>
              <a:ext uri="{FF2B5EF4-FFF2-40B4-BE49-F238E27FC236}">
                <ns2:creationId id="{34548388-C2F0-4204-A6F2-42CC4E923653}"/>
              </a:ext>
            </a:extLst>
          </p:cNvPr>
          <p:cNvSpPr>
            <a:spLocks noGrp="1"/>
          </p:cNvSpPr>
          <p:nvPr/>
        </p:nvSpPr>
        <p:spPr>
          <a:xfrm>
            <a:off x="5715000" y="2533650"/>
            <a:ext cx="228600" cy="228600"/>
          </a:xfrm>
          <a:prstGeom prst="rect">
            <a:avLst/>
          </a:prstGeom>
          <a:noFill/>
          <a:ln w="0">
            <a:noFill/>
            <a:prstDash val="solid"/>
          </a:ln>
        </p:spPr>
        <p:txBody>
          <a:bodyPr wrap="square" lIns="0" tIns="0" rIns="0" bIns="0" anchor="ctr">
            <a:noAutofit/>
          </a:bodyPr>
          <a:lstStyle/>
          <a:p>
            <a:pPr algn="ctr">
              <a:defRPr sz="1500" b="1" i="0">
                <a:solidFill>
                  <a:srgbClr val="06B6D4"/>
                </a:solidFill>
                <a:latin typeface="Calibri"/>
                <a:ea typeface="Calibri"/>
                <a:cs typeface="Calibri"/>
              </a:defRPr>
            </a:pPr>
            <a:r>
              <a:rPr sz="1500" b="1" i="0">
                <a:solidFill>
                  <a:srgbClr val="06B6D4"/>
                </a:solidFill>
                <a:latin typeface="Calibri"/>
                <a:ea typeface="Calibri"/>
                <a:cs typeface="Calibri"/>
              </a:rPr>
              <a:t>3</a:t>
            </a:r>
          </a:p>
        </p:txBody>
      </p:sp>
      <p:sp>
        <p:nvSpPr>
          <p:cNvPr id="18" name="">
            <a:extLst>
              <a:ext uri="{FF2B5EF4-FFF2-40B4-BE49-F238E27FC236}">
                <ns2:creationId id="{E6437D46-F1C8-4404-A6AB-F133293F9B95}"/>
              </a:ext>
            </a:extLst>
          </p:cNvPr>
          <p:cNvSpPr>
            <a:spLocks noGrp="1"/>
          </p:cNvSpPr>
          <p:nvPr/>
        </p:nvSpPr>
        <p:spPr>
          <a:xfrm>
            <a:off x="49339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Defined</a:t>
            </a:r>
          </a:p>
        </p:txBody>
      </p:sp>
      <p:sp>
        <p:nvSpPr>
          <p:cNvPr id="19" name="">
            <a:extLst>
              <a:ext uri="{FF2B5EF4-FFF2-40B4-BE49-F238E27FC236}">
                <ns2:creationId id="{81850FD7-0874-47A0-ADDD-AA55DEE2E6BB}"/>
              </a:ext>
            </a:extLst>
          </p:cNvPr>
          <p:cNvSpPr>
            <a:spLocks noGrp="1"/>
          </p:cNvSpPr>
          <p:nvPr/>
        </p:nvSpPr>
        <p:spPr>
          <a:xfrm>
            <a:off x="49339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Core datasets partially mapped. Coverage &lt;50%. CDM available but not routine.</a:t>
            </a:r>
          </a:p>
        </p:txBody>
      </p:sp>
      <p:sp>
        <p:nvSpPr>
          <p:cNvPr id="20" name="">
            <a:extLst>
              <a:ext uri="{FF2B5EF4-FFF2-40B4-BE49-F238E27FC236}">
                <ns2:creationId id="{DAAE24F3-DDAE-42C8-A38E-837651EA3FD5}"/>
                <adec:decorative val="1"/>
              </a:ext>
            </a:extLst>
          </p:cNvPr>
          <p:cNvSpPr>
            <a:spLocks noGrp="1"/>
          </p:cNvSpPr>
          <p:nvPr/>
        </p:nvSpPr>
        <p:spPr>
          <a:xfrm>
            <a:off x="7791450" y="2419350"/>
            <a:ext cx="457200" cy="457200"/>
          </a:xfrm>
          <a:prstGeom prst="ellipse">
            <a:avLst/>
          </a:prstGeom>
          <a:solidFill>
            <a:srgbClr val="FFFFFF"/>
          </a:solidFill>
          <a:ln w="19050">
            <a:solidFill>
              <a:srgbClr val="06B6D4"/>
            </a:solidFill>
            <a:prstDash val="solid"/>
          </a:ln>
        </p:spPr>
      </p:sp>
      <p:sp>
        <p:nvSpPr>
          <p:cNvPr id="21" name="">
            <a:extLst>
              <a:ext uri="{FF2B5EF4-FFF2-40B4-BE49-F238E27FC236}">
                <ns2:creationId id="{93F96382-0821-4454-8FB1-61E8D63F5E07}"/>
              </a:ext>
            </a:extLst>
          </p:cNvPr>
          <p:cNvSpPr>
            <a:spLocks noGrp="1"/>
          </p:cNvSpPr>
          <p:nvPr/>
        </p:nvSpPr>
        <p:spPr>
          <a:xfrm>
            <a:off x="7905750" y="2533650"/>
            <a:ext cx="228600" cy="228600"/>
          </a:xfrm>
          <a:prstGeom prst="rect">
            <a:avLst/>
          </a:prstGeom>
          <a:noFill/>
          <a:ln w="0">
            <a:noFill/>
            <a:prstDash val="solid"/>
          </a:ln>
        </p:spPr>
        <p:txBody>
          <a:bodyPr wrap="square" lIns="0" tIns="0" rIns="0" bIns="0" anchor="ctr">
            <a:noAutofit/>
          </a:bodyPr>
          <a:lstStyle/>
          <a:p>
            <a:pPr algn="ctr">
              <a:defRPr sz="1500" b="1" i="0">
                <a:solidFill>
                  <a:srgbClr val="06B6D4"/>
                </a:solidFill>
                <a:latin typeface="Calibri"/>
                <a:ea typeface="Calibri"/>
                <a:cs typeface="Calibri"/>
              </a:defRPr>
            </a:pPr>
            <a:r>
              <a:rPr sz="1500" b="1" i="0">
                <a:solidFill>
                  <a:srgbClr val="06B6D4"/>
                </a:solidFill>
                <a:latin typeface="Calibri"/>
                <a:ea typeface="Calibri"/>
                <a:cs typeface="Calibri"/>
              </a:rPr>
              <a:t>4</a:t>
            </a:r>
          </a:p>
        </p:txBody>
      </p:sp>
      <p:sp>
        <p:nvSpPr>
          <p:cNvPr id="22" name="">
            <a:extLst>
              <a:ext uri="{FF2B5EF4-FFF2-40B4-BE49-F238E27FC236}">
                <ns2:creationId id="{46A7A5D7-3D44-4BFB-BE65-212B31D1945B}"/>
              </a:ext>
            </a:extLst>
          </p:cNvPr>
          <p:cNvSpPr>
            <a:spLocks noGrp="1"/>
          </p:cNvSpPr>
          <p:nvPr/>
        </p:nvSpPr>
        <p:spPr>
          <a:xfrm>
            <a:off x="71247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Managed</a:t>
            </a:r>
          </a:p>
        </p:txBody>
      </p:sp>
      <p:sp>
        <p:nvSpPr>
          <p:cNvPr id="23" name="">
            <a:extLst>
              <a:ext uri="{FF2B5EF4-FFF2-40B4-BE49-F238E27FC236}">
                <ns2:creationId id="{CAF51406-6AFD-4D1B-A6D0-695042C9FDC6}"/>
              </a:ext>
            </a:extLst>
          </p:cNvPr>
          <p:cNvSpPr>
            <a:spLocks noGrp="1"/>
          </p:cNvSpPr>
          <p:nvPr/>
        </p:nvSpPr>
        <p:spPr>
          <a:xfrm>
            <a:off x="71247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Core datasets mapped to recognised CDM with &gt;= 60% coverage. CDM maintained and refreshed. Standard tools operational. [Threshold subject to benchmarking]</a:t>
            </a:r>
          </a:p>
        </p:txBody>
      </p:sp>
      <p:sp>
        <p:nvSpPr>
          <p:cNvPr id="24" name="">
            <a:extLst>
              <a:ext uri="{FF2B5EF4-FFF2-40B4-BE49-F238E27FC236}">
                <ns2:creationId id="{A5465653-5CD6-4D04-9AA0-D58A279888D8}"/>
                <adec:decorative val="1"/>
              </a:ext>
            </a:extLst>
          </p:cNvPr>
          <p:cNvSpPr>
            <a:spLocks noGrp="1"/>
          </p:cNvSpPr>
          <p:nvPr/>
        </p:nvSpPr>
        <p:spPr>
          <a:xfrm>
            <a:off x="9982200" y="2419350"/>
            <a:ext cx="457200" cy="457200"/>
          </a:xfrm>
          <a:prstGeom prst="ellipse">
            <a:avLst/>
          </a:prstGeom>
          <a:solidFill>
            <a:srgbClr val="06B6D4"/>
          </a:solidFill>
          <a:ln w="19050">
            <a:solidFill>
              <a:srgbClr val="06B6D4"/>
            </a:solidFill>
            <a:prstDash val="solid"/>
          </a:ln>
        </p:spPr>
      </p:sp>
      <p:sp>
        <p:nvSpPr>
          <p:cNvPr id="25" name="">
            <a:extLst>
              <a:ext uri="{FF2B5EF4-FFF2-40B4-BE49-F238E27FC236}">
                <ns2:creationId id="{975AFFB5-EA7D-4C2C-99E3-88CC775EC2B3}"/>
              </a:ext>
            </a:extLst>
          </p:cNvPr>
          <p:cNvSpPr>
            <a:spLocks noGrp="1"/>
          </p:cNvSpPr>
          <p:nvPr/>
        </p:nvSpPr>
        <p:spPr>
          <a:xfrm>
            <a:off x="10096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FFFFFF"/>
                </a:solidFill>
                <a:latin typeface="Calibri"/>
                <a:ea typeface="Calibri"/>
                <a:cs typeface="Calibri"/>
              </a:defRPr>
            </a:pPr>
            <a:r>
              <a:rPr sz="1500" b="1" i="0">
                <a:solidFill>
                  <a:srgbClr val="FFFFFF"/>
                </a:solidFill>
                <a:latin typeface="Calibri"/>
                <a:ea typeface="Calibri"/>
                <a:cs typeface="Calibri"/>
              </a:rPr>
              <a:t>5</a:t>
            </a:r>
          </a:p>
        </p:txBody>
      </p:sp>
      <p:sp>
        <p:nvSpPr>
          <p:cNvPr id="26" name="">
            <a:extLst>
              <a:ext uri="{FF2B5EF4-FFF2-40B4-BE49-F238E27FC236}">
                <ns2:creationId id="{0A2EE3BD-7AFC-4914-99C7-4F45425F91D1}"/>
              </a:ext>
            </a:extLst>
          </p:cNvPr>
          <p:cNvSpPr>
            <a:spLocks noGrp="1"/>
          </p:cNvSpPr>
          <p:nvPr/>
        </p:nvSpPr>
        <p:spPr>
          <a:xfrm>
            <a:off x="9315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Optimising</a:t>
            </a:r>
          </a:p>
        </p:txBody>
      </p:sp>
      <p:sp>
        <p:nvSpPr>
          <p:cNvPr id="27" name="">
            <a:extLst>
              <a:ext uri="{FF2B5EF4-FFF2-40B4-BE49-F238E27FC236}">
                <ns2:creationId id="{C92BFF81-39B0-4658-B93D-8D06A34CD52F}"/>
              </a:ext>
            </a:extLst>
          </p:cNvPr>
          <p:cNvSpPr>
            <a:spLocks noGrp="1"/>
          </p:cNvSpPr>
          <p:nvPr/>
        </p:nvSpPr>
        <p:spPr>
          <a:xfrm>
            <a:off x="9315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Comprehensive CDM. Externally validated. Contributing to international networks. CDM-native services.</a:t>
            </a:r>
          </a:p>
        </p:txBody>
      </p:sp>
      <p:sp>
        <p:nvSpPr>
          <p:cNvPr id="28" name="">
            <a:extLst>
              <a:ext uri="{FF2B5EF4-FFF2-40B4-BE49-F238E27FC236}">
                <ns2:creationId id="{10C7BB91-6015-448D-91B9-1F33317C1A67}"/>
                <adec:decorative val="1"/>
              </a:ext>
            </a:extLst>
          </p:cNvPr>
          <p:cNvSpPr>
            <a:spLocks noGrp="1"/>
          </p:cNvSpPr>
          <p:nvPr/>
        </p:nvSpPr>
        <p:spPr>
          <a:xfrm>
            <a:off x="685800" y="5105400"/>
            <a:ext cx="10820400" cy="1047750"/>
          </a:xfrm>
          <a:prstGeom prst="roundRect">
            <a:avLst>
              <a:gd name="adj" fmla="val 7273"/>
            </a:avLst>
          </a:prstGeom>
          <a:solidFill>
            <a:srgbClr val="FFFFFF"/>
          </a:solidFill>
          <a:ln w="9525">
            <a:solidFill>
              <a:srgbClr val="D5E3E3"/>
            </a:solidFill>
            <a:prstDash val="solid"/>
          </a:ln>
        </p:spPr>
      </p:sp>
      <p:sp>
        <p:nvSpPr>
          <p:cNvPr id="29" name="">
            <a:extLst>
              <a:ext uri="{FF2B5EF4-FFF2-40B4-BE49-F238E27FC236}">
                <ns2:creationId id="{32DCA58D-AC4A-4B67-AFBF-DD241A407EBB}"/>
              </a:ext>
            </a:extLst>
          </p:cNvPr>
          <p:cNvSpPr>
            <a:spLocks noGrp="1"/>
          </p:cNvSpPr>
          <p:nvPr/>
        </p:nvSpPr>
        <p:spPr>
          <a:xfrm>
            <a:off x="895350" y="5200650"/>
            <a:ext cx="6858000" cy="266700"/>
          </a:xfrm>
          <a:prstGeom prst="rect">
            <a:avLst/>
          </a:prstGeom>
          <a:noFill/>
          <a:ln w="0">
            <a:noFill/>
            <a:prstDash val="solid"/>
          </a:ln>
        </p:spPr>
        <p:txBody>
          <a:bodyPr wrap="square" lIns="0" tIns="0" rIns="0" bIns="0" anchor="t">
            <a:noAutofit/>
          </a:bodyPr>
          <a:lstStyle/>
          <a:p>
            <a:pPr algn="l">
              <a:defRPr sz="1575" b="1" i="0">
                <a:solidFill>
                  <a:srgbClr val="115E59"/>
                </a:solidFill>
                <a:latin typeface="Calibri"/>
                <a:ea typeface="Calibri"/>
                <a:cs typeface="Calibri"/>
              </a:defRPr>
            </a:pPr>
            <a:r>
              <a:rPr sz="1575" b="1" i="0">
                <a:solidFill>
                  <a:srgbClr val="115E59"/>
                </a:solidFill>
                <a:latin typeface="Calibri"/>
                <a:ea typeface="Calibri"/>
                <a:cs typeface="Calibri"/>
              </a:rPr>
              <a:t>Minimum evidence for a Level 4 judgement</a:t>
            </a:r>
          </a:p>
        </p:txBody>
      </p:sp>
      <p:sp>
        <p:nvSpPr>
          <p:cNvPr id="30" name="">
            <a:extLst>
              <a:ext uri="{FF2B5EF4-FFF2-40B4-BE49-F238E27FC236}">
                <ns2:creationId id="{90B71782-A1DC-4A36-BD53-0EEABD6A3F46}"/>
                <adec:decorative val="1"/>
              </a:ext>
            </a:extLst>
          </p:cNvPr>
          <p:cNvSpPr>
            <a:spLocks noGrp="1"/>
          </p:cNvSpPr>
          <p:nvPr/>
        </p:nvSpPr>
        <p:spPr>
          <a:xfrm>
            <a:off x="895350" y="5581650"/>
            <a:ext cx="85725" cy="85725"/>
          </a:xfrm>
          <a:prstGeom prst="ellipse">
            <a:avLst/>
          </a:prstGeom>
          <a:solidFill>
            <a:srgbClr val="06B6D4"/>
          </a:solidFill>
          <a:ln w="0">
            <a:noFill/>
            <a:prstDash val="solid"/>
          </a:ln>
        </p:spPr>
      </p:sp>
      <p:sp>
        <p:nvSpPr>
          <p:cNvPr id="31" name="">
            <a:extLst>
              <a:ext uri="{FF2B5EF4-FFF2-40B4-BE49-F238E27FC236}">
                <ns2:creationId id="{E4B8E7A1-B644-44C9-A748-5D72C9E2CEF3}"/>
              </a:ext>
            </a:extLst>
          </p:cNvPr>
          <p:cNvSpPr>
            <a:spLocks noGrp="1"/>
          </p:cNvSpPr>
          <p:nvPr/>
        </p:nvSpPr>
        <p:spPr>
          <a:xfrm>
            <a:off x="10858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Mapping/ETL documentation + evidence &gt;=60% coverage for core datasets (counts/metrics)</a:t>
            </a:r>
          </a:p>
        </p:txBody>
      </p:sp>
      <p:sp>
        <p:nvSpPr>
          <p:cNvPr id="32" name="">
            <a:extLst>
              <a:ext uri="{FF2B5EF4-FFF2-40B4-BE49-F238E27FC236}">
                <ns2:creationId id="{6010CD40-20B5-4339-BCDC-7FA6E6B46607}"/>
                <adec:decorative val="1"/>
              </a:ext>
            </a:extLst>
          </p:cNvPr>
          <p:cNvSpPr>
            <a:spLocks noGrp="1"/>
          </p:cNvSpPr>
          <p:nvPr/>
        </p:nvSpPr>
        <p:spPr>
          <a:xfrm>
            <a:off x="4438650" y="5581650"/>
            <a:ext cx="85725" cy="85725"/>
          </a:xfrm>
          <a:prstGeom prst="ellipse">
            <a:avLst/>
          </a:prstGeom>
          <a:solidFill>
            <a:srgbClr val="06B6D4"/>
          </a:solidFill>
          <a:ln w="0">
            <a:noFill/>
            <a:prstDash val="solid"/>
          </a:ln>
        </p:spPr>
      </p:sp>
      <p:sp>
        <p:nvSpPr>
          <p:cNvPr id="33" name="">
            <a:extLst>
              <a:ext uri="{FF2B5EF4-FFF2-40B4-BE49-F238E27FC236}">
                <ns2:creationId id="{88D8F4C0-D112-4858-9A91-472484DEE35C}"/>
              </a:ext>
            </a:extLst>
          </p:cNvPr>
          <p:cNvSpPr>
            <a:spLocks noGrp="1"/>
          </p:cNvSpPr>
          <p:nvPr/>
        </p:nvSpPr>
        <p:spPr>
          <a:xfrm>
            <a:off x="46291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Operational CDM environment (repository, pipelines, refresh schedule) and maintained mappings</a:t>
            </a:r>
          </a:p>
        </p:txBody>
      </p:sp>
      <p:sp>
        <p:nvSpPr>
          <p:cNvPr id="34" name="">
            <a:extLst>
              <a:ext uri="{FF2B5EF4-FFF2-40B4-BE49-F238E27FC236}">
                <ns2:creationId id="{566F9EDB-DD33-4023-999C-FBB2F0793BBF}"/>
                <adec:decorative val="1"/>
              </a:ext>
            </a:extLst>
          </p:cNvPr>
          <p:cNvSpPr>
            <a:spLocks noGrp="1"/>
          </p:cNvSpPr>
          <p:nvPr/>
        </p:nvSpPr>
        <p:spPr>
          <a:xfrm>
            <a:off x="7981950" y="5581650"/>
            <a:ext cx="85725" cy="85725"/>
          </a:xfrm>
          <a:prstGeom prst="ellipse">
            <a:avLst/>
          </a:prstGeom>
          <a:solidFill>
            <a:srgbClr val="06B6D4"/>
          </a:solidFill>
          <a:ln w="0">
            <a:noFill/>
            <a:prstDash val="solid"/>
          </a:ln>
        </p:spPr>
      </p:sp>
      <p:sp>
        <p:nvSpPr>
          <p:cNvPr id="35" name="">
            <a:extLst>
              <a:ext uri="{FF2B5EF4-FFF2-40B4-BE49-F238E27FC236}">
                <ns2:creationId id="{181647A4-4FAE-4F72-A651-E1A03936C1BC}"/>
              </a:ext>
            </a:extLst>
          </p:cNvPr>
          <p:cNvSpPr>
            <a:spLocks noGrp="1"/>
          </p:cNvSpPr>
          <p:nvPr/>
        </p:nvSpPr>
        <p:spPr>
          <a:xfrm>
            <a:off x="81724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Evidence standard tools are available and used (e.g., OHDSI stack)</a:t>
            </a:r>
          </a:p>
        </p:txBody>
      </p:sp>
      <p:sp>
        <p:nvSpPr>
          <p:cNvPr id="36" name="">
            <a:extLst>
              <a:ext uri="{FF2B5EF4-FFF2-40B4-BE49-F238E27FC236}">
                <ns2:creationId id="{AC49312E-556F-4A57-8C04-513F852E51E5}"/>
              </a:ext>
            </a:extLst>
          </p:cNvPr>
          <p:cNvSpPr>
            <a:spLocks noGrp="1"/>
          </p:cNvSpPr>
          <p:nvPr/>
        </p:nvSpPr>
        <p:spPr>
          <a:xfrm>
            <a:off x="762000" y="6153150"/>
            <a:ext cx="10668000" cy="171450"/>
          </a:xfrm>
          <a:prstGeom prst="rect">
            <a:avLst/>
          </a:prstGeom>
          <a:noFill/>
          <a:ln w="0">
            <a:noFill/>
            <a:prstDash val="solid"/>
          </a:ln>
        </p:spPr>
        <p:txBody>
          <a:bodyPr wrap="square" lIns="0" tIns="0" rIns="0" bIns="0" anchor="t">
            <a:noAutofit/>
          </a:bodyPr>
          <a:lstStyle/>
          <a:p>
            <a:pPr algn="ctr">
              <a:defRPr sz="900" b="0" i="1">
                <a:solidFill>
                  <a:srgbClr val="5F7187"/>
                </a:solidFill>
                <a:latin typeface="Calibri"/>
                <a:ea typeface="Calibri"/>
                <a:cs typeface="Calibri"/>
              </a:defRPr>
            </a:pPr>
            <a:r>
              <a:rPr sz="900" b="0" i="1">
                <a:solidFill>
                  <a:srgbClr val="5F7187"/>
                </a:solidFill>
                <a:latin typeface="Calibri"/>
                <a:ea typeface="Calibri"/>
                <a:cs typeface="Calibri"/>
              </a:rPr>
              <a:t>Catalogue v1.0.2  •  Source a6d0671c3297  •  Verbatim descriptors and evidence  •  HDRL classifications are not official programme requirements.</a:t>
            </a:r>
          </a:p>
        </p:txBody>
      </p:sp>
      <p:sp>
        <p:nvSpPr>
          <p:cNvPr id="37" name="">
            <a:extLst>
              <a:ext uri="{FF2B5EF4-FFF2-40B4-BE49-F238E27FC236}">
                <ns2:creationId id="{3B12BD88-48F3-4E84-A21A-AE520146843D}"/>
                <adec:decorative val="1"/>
              </a:ext>
            </a:extLst>
          </p:cNvPr>
          <p:cNvSpPr>
            <a:spLocks noGrp="1"/>
          </p:cNvSpPr>
          <p:nvPr/>
        </p:nvSpPr>
        <p:spPr>
          <a:xfrm>
            <a:off x="552450" y="6419850"/>
            <a:ext cx="11087100" cy="0"/>
          </a:xfrm>
          <a:prstGeom prst="line">
            <a:avLst/>
          </a:prstGeom>
          <a:noFill/>
          <a:ln w="9525">
            <a:solidFill>
              <a:srgbClr val="D5E3E3"/>
            </a:solidFill>
            <a:prstDash val="solid"/>
          </a:ln>
        </p:spPr>
      </p:sp>
      <p:sp>
        <p:nvSpPr>
          <p:cNvPr id="38" name="">
            <a:extLst>
              <a:ext uri="{FF2B5EF4-FFF2-40B4-BE49-F238E27FC236}">
                <ns2:creationId id="{6069F5C5-91CB-4679-8601-DE2883199B4F}"/>
              </a:ext>
            </a:extLst>
          </p:cNvPr>
          <p:cNvSpPr>
            <a:spLocks noGrp="1"/>
          </p:cNvSpPr>
          <p:nvPr/>
        </p:nvSpPr>
        <p:spPr>
          <a:xfrm>
            <a:off x="552450" y="6496050"/>
            <a:ext cx="2952750" cy="190500"/>
          </a:xfrm>
          <a:prstGeom prst="rect">
            <a:avLst/>
          </a:prstGeom>
          <a:noFill/>
          <a:ln w="0">
            <a:noFill/>
            <a:prstDash val="solid"/>
          </a:ln>
        </p:spPr>
        <p:txBody>
          <a:bodyPr wrap="square" lIns="0" tIns="0" rIns="0" bIns="0" anchor="ctr">
            <a:noAutofit/>
          </a:bodyPr>
          <a:lstStyle/>
          <a:p>
            <a:pPr algn="l">
              <a:defRPr sz="900" b="0" i="0">
                <a:solidFill>
                  <a:srgbClr val="5F7187"/>
                </a:solidFill>
                <a:latin typeface="Calibri"/>
                <a:ea typeface="Calibri"/>
                <a:cs typeface="Calibri"/>
              </a:defRPr>
            </a:pPr>
            <a:r>
              <a:rPr sz="900" b="0" i="0">
                <a:solidFill>
                  <a:srgbClr val="5F7187"/>
                </a:solidFill>
                <a:latin typeface="Calibri"/>
                <a:ea typeface="Calibri"/>
                <a:cs typeface="Calibri"/>
              </a:rPr>
              <a:t>HDRL v1.0.1  •  Kit v1.1.0  •  30 Jul 2026</a:t>
            </a:r>
          </a:p>
        </p:txBody>
      </p:sp>
      <p:sp>
        <p:nvSpPr>
          <p:cNvPr id="39" name="">
            <a:extLst>
              <a:ext uri="{FF2B5EF4-FFF2-40B4-BE49-F238E27FC236}">
                <ns2:creationId id="{B0A6D724-CDD3-403F-84C5-E2DF64C1B45A}"/>
              </a:ext>
            </a:extLst>
          </p:cNvPr>
          <p:cNvSpPr>
            <a:spLocks noGrp="1"/>
          </p:cNvSpPr>
          <p:nvPr/>
        </p:nvSpPr>
        <p:spPr>
          <a:xfrm>
            <a:off x="3524250" y="6496050"/>
            <a:ext cx="6096000" cy="190500"/>
          </a:xfrm>
          <a:prstGeom prst="rect">
            <a:avLst/>
          </a:prstGeom>
          <a:noFill/>
          <a:ln w="0">
            <a:noFill/>
            <a:prstDash val="solid"/>
          </a:ln>
        </p:spPr>
        <p:txBody>
          <a:bodyPr wrap="square" lIns="0" tIns="0" rIns="0" bIns="0" anchor="ctr">
            <a:noAutofit/>
          </a:bodyPr>
          <a:lstStyle/>
          <a:p>
            <a:pPr algn="ctr">
              <a:defRPr sz="825" b="0" i="0">
                <a:solidFill>
                  <a:srgbClr val="5F7187"/>
                </a:solidFill>
                <a:latin typeface="Calibri"/>
                <a:ea typeface="Calibri"/>
                <a:cs typeface="Calibri"/>
              </a:defRPr>
            </a:pPr>
            <a:r>
              <a:rPr sz="825" b="0" i="0">
                <a:solidFill>
                  <a:srgbClr val="5F7187"/>
                </a:solidFill>
                <a:latin typeface="Calibri"/>
                <a:ea typeface="Calibri"/>
                <a:cs typeface="Calibri"/>
              </a:rPr>
              <a:t>RDS: commissioner &amp; IP owner  •  OPL Advisory: originator &amp; developer  •  </a:t>
            </a:r>
            <a:r>
              <a:rPr sz="825" b="0" i="0">
                <a:solidFill>
                  <a:srgbClr val="5F7187"/>
                </a:solidFill>
                <a:latin typeface="Calibri"/>
                <a:ea typeface="Calibri"/>
                <a:cs typeface="Calibri"/>
                <a:hlinkClick r:id="R97225fad09894309" tooltip="Read the Creative Commons Attribution 4.0 licence"/>
              </a:rPr>
              <a:t>CC BY 4.0</a:t>
            </a:r>
          </a:p>
        </p:txBody>
      </p:sp>
      <p:sp>
        <p:nvSpPr>
          <p:cNvPr id="40" name="">
            <a:extLst>
              <a:ext uri="{FF2B5EF4-FFF2-40B4-BE49-F238E27FC236}">
                <ns2:creationId id="{BD2CBB99-6105-4A45-96DC-836527535C90}"/>
              </a:ext>
            </a:extLst>
          </p:cNvPr>
          <p:cNvSpPr>
            <a:spLocks noGrp="1"/>
          </p:cNvSpPr>
          <p:nvPr/>
        </p:nvSpPr>
        <p:spPr>
          <a:xfrm>
            <a:off x="9048750" y="6496050"/>
            <a:ext cx="2590800" cy="190500"/>
          </a:xfrm>
          <a:prstGeom prst="rect">
            <a:avLst/>
          </a:prstGeom>
          <a:noFill/>
          <a:ln w="0">
            <a:noFill/>
            <a:prstDash val="solid"/>
          </a:ln>
        </p:spPr>
        <p:txBody>
          <a:bodyPr wrap="square" lIns="0" tIns="0" rIns="0" bIns="0" anchor="ctr">
            <a:noAutofit/>
          </a:bodyPr>
          <a:lstStyle/>
          <a:p>
            <a:pPr algn="r">
              <a:defRPr sz="900" b="0" i="0">
                <a:solidFill>
                  <a:srgbClr val="5F7187"/>
                </a:solidFill>
                <a:latin typeface="Calibri"/>
                <a:ea typeface="Calibri"/>
                <a:cs typeface="Calibri"/>
              </a:defRPr>
            </a:pPr>
            <a:r>
              <a:rPr sz="900" b="0" i="0">
                <a:solidFill>
                  <a:srgbClr val="5F7187"/>
                </a:solidFill>
                <a:latin typeface="Calibri"/>
                <a:ea typeface="Calibri"/>
                <a:cs typeface="Calibri"/>
                <a:hlinkClick r:id="Rfb5555877a624794" tooltip="Open the HDRL Framework website"/>
              </a:rPr>
              <a:t>hdrlframework.org</a:t>
            </a:r>
            <a:r>
              <a:rPr sz="900" b="0" i="0">
                <a:solidFill>
                  <a:srgbClr val="5F7187"/>
                </a:solidFill>
                <a:latin typeface="Calibri"/>
                <a:ea typeface="Calibri"/>
                <a:cs typeface="Calibri"/>
              </a:rPr>
              <a:t>  •  33</a:t>
            </a:r>
          </a:p>
        </p:txBody>
      </p:sp>
    </p:spTree>
    <p:extLst>
      <p:ext uri="{BB962C8B-B14F-4D97-AF65-F5344CB8AC3E}">
        <ns5:creationId val="405083301"/>
      </p:ext>
    </p:extLst>
  </p:cSld>
</p:sld>
</file>

<file path=ppt/slides/slide34.xml><?xml version="1.0" encoding="utf-8"?>
<p:sld xmlns:a="http://schemas.openxmlformats.org/drawingml/2006/main" xmlns:adec="http://schemas.microsoft.com/office/drawing/2017/decorative" xmlns:ns2="http://schemas.microsoft.com/office/drawing/2014/main" xmlns:ns5="http://schemas.microsoft.com/office/powerpoint/2010/main" xmlns:p="http://schemas.openxmlformats.org/presentationml/2006/main" xmlns:r="http://schemas.openxmlformats.org/officeDocument/2006/relationships">
  <p:cSld>
    <p:bg>
      <p:bgPr>
        <a:solidFill>
          <a:srgbClr val="F5F8FA"/>
        </a:solidFill>
      </p:bgPr>
    </p:bg>
    <p:spTree>
      <p:nvGrpSpPr>
        <p:cNvPr id="1" name=""/>
        <p:cNvGrpSpPr/>
        <p:nvPr/>
      </p:nvGrpSpPr>
      <p:grpSpPr>
        <a:xfrm/>
      </p:grpSpPr>
      <p:sp>
        <p:nvSpPr>
          <p:cNvPr id="41" name="hdrl-mini-mark">
            <a:extLst>
              <a:ext uri="{FF2B5EF4-FFF2-40B4-BE49-F238E27FC236}">
                <ns2:creationId id="{468D0D18-7EA1-47CC-82DA-BD02DC665B13}"/>
                <adec:decorative val="1"/>
              </a:ext>
            </a:extLst>
          </p:cNvPr>
          <p:cNvSpPr>
            <a:spLocks noGrp="1"/>
          </p:cNvSpPr>
          <p:nvPr/>
        </p:nvSpPr>
        <p:spPr>
          <a:xfrm>
            <a:off x="552450" y="361950"/>
            <a:ext cx="514350" cy="514350"/>
          </a:xfrm>
          <a:prstGeom prst="octagon">
            <a:avLst/>
          </a:prstGeom>
          <a:solidFill>
            <a:srgbClr val="0F766E"/>
          </a:solidFill>
          <a:ln w="0">
            <a:noFill/>
            <a:prstDash val="solid"/>
          </a:ln>
        </p:spPr>
      </p:sp>
      <p:sp>
        <p:nvSpPr>
          <p:cNvPr id="2" name="hdrl-mini-text">
            <a:extLst>
              <a:ext uri="{FF2B5EF4-FFF2-40B4-BE49-F238E27FC236}">
                <ns2:creationId id="{6DE694E3-6861-403D-ABCB-B4E2BBF8A2C0}"/>
                <adec:decorative val="1"/>
              </a:ext>
            </a:extLst>
          </p:cNvPr>
          <p:cNvSpPr>
            <a:spLocks noGrp="1"/>
          </p:cNvSpPr>
          <p:nvPr/>
        </p:nvSpPr>
        <p:spPr>
          <a:xfrm>
            <a:off x="581025" y="504825"/>
            <a:ext cx="476250" cy="209550"/>
          </a:xfrm>
          <a:prstGeom prst="rect">
            <a:avLst/>
          </a:prstGeom>
          <a:noFill/>
          <a:ln w="0">
            <a:noFill/>
            <a:prstDash val="solid"/>
          </a:ln>
        </p:spPr>
        <p:txBody>
          <a:bodyPr wrap="square" lIns="0" tIns="0" rIns="0" bIns="0" anchor="ctr">
            <a:noAutofit/>
          </a:bodyPr>
          <a:lstStyle/>
          <a:p>
            <a:pPr algn="ctr">
              <a:defRPr sz="750" b="1" i="0">
                <a:solidFill>
                  <a:srgbClr val="FFFFFF"/>
                </a:solidFill>
                <a:latin typeface="Calibri"/>
                <a:ea typeface="Calibri"/>
                <a:cs typeface="Calibri"/>
              </a:defRPr>
            </a:pPr>
            <a:r>
              <a:rPr sz="750" b="1" i="0">
                <a:solidFill>
                  <a:srgbClr val="FFFFFF"/>
                </a:solidFill>
                <a:latin typeface="Calibri"/>
                <a:ea typeface="Calibri"/>
                <a:cs typeface="Calibri"/>
              </a:rPr>
              <a:t>HDRL</a:t>
            </a:r>
          </a:p>
        </p:txBody>
      </p:sp>
      <p:sp>
        <p:nvSpPr>
          <p:cNvPr id="3" name="brand-label">
            <a:extLst>
              <a:ext uri="{FF2B5EF4-FFF2-40B4-BE49-F238E27FC236}">
                <ns2:creationId id="{00FFB47D-C874-4568-A679-1DF00905A975}"/>
                <adec:decorative val="1"/>
              </a:ext>
            </a:extLst>
          </p:cNvPr>
          <p:cNvSpPr>
            <a:spLocks noGrp="1"/>
          </p:cNvSpPr>
          <p:nvPr/>
        </p:nvSpPr>
        <p:spPr>
          <a:xfrm>
            <a:off x="1257300" y="495300"/>
            <a:ext cx="4572000" cy="190500"/>
          </a:xfrm>
          <a:prstGeom prst="rect">
            <a:avLst/>
          </a:prstGeom>
          <a:noFill/>
          <a:ln w="0">
            <a:noFill/>
            <a:prstDash val="solid"/>
          </a:ln>
        </p:spPr>
        <p:txBody>
          <a:bodyPr wrap="square" lIns="0" tIns="0" rIns="0" bIns="0" anchor="ctr">
            <a:noAutofit/>
          </a:bodyPr>
          <a:lstStyle/>
          <a:p>
            <a:pPr algn="l">
              <a:defRPr sz="1200" b="1" i="0">
                <a:solidFill>
                  <a:srgbClr val="0F766E"/>
                </a:solidFill>
                <a:latin typeface="Calibri"/>
                <a:ea typeface="Calibri"/>
                <a:cs typeface="Calibri"/>
              </a:defRPr>
            </a:pPr>
            <a:r>
              <a:rPr sz="1200" b="1" i="0">
                <a:solidFill>
                  <a:srgbClr val="0F766E"/>
                </a:solidFill>
                <a:latin typeface="Calibri"/>
                <a:ea typeface="Calibri"/>
                <a:cs typeface="Calibri"/>
              </a:rPr>
              <a:t>DOMAIN B • INDICATOR DETAIL</a:t>
            </a:r>
          </a:p>
        </p:txBody>
      </p:sp>
      <p:sp>
        <p:nvSpPr>
          <p:cNvPr id="4" name="slide-title" title="B.1.2 · Terminology Standards" descr="Slide title: B.1.2 · Terminology Standards">
            <a:extLst>
              <a:ext uri="{FF2B5EF4-FFF2-40B4-BE49-F238E27FC236}">
                <ns2:creationId id="{F2F2DD3B-5D71-4E17-BFA0-6FF4F3AB5421}"/>
              </a:ext>
            </a:extLst>
          </p:cNvPr>
          <p:cNvSpPr>
            <a:spLocks noGrp="1"/>
          </p:cNvSpPr>
          <p:nvPr>
            <p:ph type="title"/>
          </p:nvPr>
        </p:nvSpPr>
        <p:spPr>
          <a:xfrm>
            <a:off x="666750" y="1104900"/>
            <a:ext cx="10858500" cy="628650"/>
          </a:xfrm>
          <a:prstGeom prst="rect">
            <a:avLst/>
          </a:prstGeom>
          <a:noFill/>
          <a:ln w="0">
            <a:noFill/>
            <a:prstDash val="solid"/>
          </a:ln>
        </p:spPr>
        <p:txBody>
          <a:bodyPr wrap="square" lIns="0" tIns="0" rIns="0" bIns="0" anchor="t">
            <a:noAutofit/>
          </a:bodyPr>
          <a:lstStyle/>
          <a:p>
            <a:pPr algn="l">
              <a:defRPr sz="3150" b="1" i="0">
                <a:solidFill>
                  <a:srgbClr val="162B45"/>
                </a:solidFill>
                <a:latin typeface="Calibri"/>
                <a:ea typeface="Calibri"/>
                <a:cs typeface="Calibri"/>
              </a:defRPr>
            </a:pPr>
            <a:r>
              <a:rPr sz="3150" b="1" i="0">
                <a:solidFill>
                  <a:srgbClr val="162B45"/>
                </a:solidFill>
                <a:latin typeface="Calibri"/>
                <a:ea typeface="Calibri"/>
                <a:cs typeface="Calibri"/>
              </a:rPr>
              <a:t>B.1.2 · Terminology Standards</a:t>
            </a:r>
          </a:p>
        </p:txBody>
      </p:sp>
      <p:sp>
        <p:nvSpPr>
          <p:cNvPr id="5" name="">
            <a:extLst>
              <a:ext uri="{FF2B5EF4-FFF2-40B4-BE49-F238E27FC236}">
                <ns2:creationId id="{1E803264-861F-4BC1-9B48-5A9B9326FEA1}"/>
              </a:ext>
            </a:extLst>
          </p:cNvPr>
          <p:cNvSpPr>
            <a:spLocks noGrp="1"/>
          </p:cNvSpPr>
          <p:nvPr/>
        </p:nvSpPr>
        <p:spPr>
          <a:xfrm>
            <a:off x="685800" y="1771650"/>
            <a:ext cx="10668000" cy="266700"/>
          </a:xfrm>
          <a:prstGeom prst="rect">
            <a:avLst/>
          </a:prstGeom>
          <a:noFill/>
          <a:ln w="0">
            <a:noFill/>
            <a:prstDash val="solid"/>
          </a:ln>
        </p:spPr>
        <p:txBody>
          <a:bodyPr wrap="square" lIns="0" tIns="0" rIns="0" bIns="0" anchor="t">
            <a:noAutofit/>
          </a:bodyPr>
          <a:lstStyle/>
          <a:p>
            <a:pPr algn="l">
              <a:defRPr sz="1350" b="1" i="0">
                <a:solidFill>
                  <a:srgbClr val="06B6D4"/>
                </a:solidFill>
                <a:latin typeface="Calibri"/>
                <a:ea typeface="Calibri"/>
                <a:cs typeface="Calibri"/>
              </a:defRPr>
            </a:pPr>
            <a:r>
              <a:rPr sz="1350" b="1" i="0">
                <a:solidFill>
                  <a:srgbClr val="06B6D4"/>
                </a:solidFill>
                <a:latin typeface="Calibri"/>
                <a:ea typeface="Calibri"/>
                <a:cs typeface="Calibri"/>
              </a:rPr>
              <a:t>Core indicator  •  Both level  •  HDRL class C1</a:t>
            </a:r>
          </a:p>
        </p:txBody>
      </p:sp>
      <p:sp>
        <p:nvSpPr>
          <p:cNvPr id="6" name="">
            <a:extLst>
              <a:ext uri="{FF2B5EF4-FFF2-40B4-BE49-F238E27FC236}">
                <ns2:creationId id="{938D3F93-73DE-4AC6-A4BF-9B29D61C43F6}"/>
              </a:ext>
            </a:extLst>
          </p:cNvPr>
          <p:cNvSpPr>
            <a:spLocks noGrp="1"/>
          </p:cNvSpPr>
          <p:nvPr/>
        </p:nvSpPr>
        <p:spPr>
          <a:xfrm>
            <a:off x="685800" y="2095500"/>
            <a:ext cx="10668000" cy="285750"/>
          </a:xfrm>
          <a:prstGeom prst="rect">
            <a:avLst/>
          </a:prstGeom>
          <a:noFill/>
          <a:ln w="0">
            <a:noFill/>
            <a:prstDash val="solid"/>
          </a:ln>
        </p:spPr>
        <p:txBody>
          <a:bodyPr wrap="square" lIns="0" tIns="0" rIns="0" bIns="0" anchor="t">
            <a:noAutofit/>
          </a:bodyPr>
          <a:lstStyle/>
          <a:p>
            <a:pPr algn="l">
              <a:defRPr sz="1350" b="0" i="1">
                <a:solidFill>
                  <a:srgbClr val="5F7187"/>
                </a:solidFill>
                <a:latin typeface="Calibri"/>
                <a:ea typeface="Calibri"/>
                <a:cs typeface="Calibri"/>
              </a:defRPr>
            </a:pPr>
            <a:r>
              <a:rPr sz="1350" b="0" i="1">
                <a:solidFill>
                  <a:srgbClr val="5F7187"/>
                </a:solidFill>
                <a:latin typeface="Calibri"/>
                <a:ea typeface="Calibri"/>
                <a:cs typeface="Calibri"/>
              </a:rPr>
              <a:t>The catalogue wording below is reproduced verbatim.</a:t>
            </a:r>
          </a:p>
        </p:txBody>
      </p:sp>
      <p:sp>
        <p:nvSpPr>
          <p:cNvPr id="7" name="">
            <a:extLst>
              <a:ext uri="{FF2B5EF4-FFF2-40B4-BE49-F238E27FC236}">
                <ns2:creationId id="{5DDE6608-C552-4198-BCF7-B2911FF10244}"/>
                <adec:decorative val="1"/>
              </a:ext>
            </a:extLst>
          </p:cNvPr>
          <p:cNvSpPr>
            <a:spLocks noGrp="1"/>
          </p:cNvSpPr>
          <p:nvPr/>
        </p:nvSpPr>
        <p:spPr>
          <a:xfrm>
            <a:off x="1428750" y="2647950"/>
            <a:ext cx="8763000" cy="0"/>
          </a:xfrm>
          <a:prstGeom prst="line">
            <a:avLst/>
          </a:prstGeom>
          <a:noFill/>
          <a:ln w="57150">
            <a:solidFill>
              <a:srgbClr val="A7E6DB"/>
            </a:solidFill>
            <a:prstDash val="solid"/>
          </a:ln>
        </p:spPr>
      </p:sp>
      <p:sp>
        <p:nvSpPr>
          <p:cNvPr id="8" name="">
            <a:extLst>
              <a:ext uri="{FF2B5EF4-FFF2-40B4-BE49-F238E27FC236}">
                <ns2:creationId id="{6B2BE2F4-D982-403A-A8FF-962036D9AB09}"/>
                <adec:decorative val="1"/>
              </a:ext>
            </a:extLst>
          </p:cNvPr>
          <p:cNvSpPr>
            <a:spLocks noGrp="1"/>
          </p:cNvSpPr>
          <p:nvPr/>
        </p:nvSpPr>
        <p:spPr>
          <a:xfrm>
            <a:off x="1219200" y="2419350"/>
            <a:ext cx="457200" cy="457200"/>
          </a:xfrm>
          <a:prstGeom prst="ellipse">
            <a:avLst/>
          </a:prstGeom>
          <a:solidFill>
            <a:srgbClr val="FFFFFF"/>
          </a:solidFill>
          <a:ln w="19050">
            <a:solidFill>
              <a:srgbClr val="06B6D4"/>
            </a:solidFill>
            <a:prstDash val="solid"/>
          </a:ln>
        </p:spPr>
      </p:sp>
      <p:sp>
        <p:nvSpPr>
          <p:cNvPr id="9" name="">
            <a:extLst>
              <a:ext uri="{FF2B5EF4-FFF2-40B4-BE49-F238E27FC236}">
                <ns2:creationId id="{07F4FE2F-A0B3-4AE5-9F3C-7EDD3A2A8AB6}"/>
              </a:ext>
            </a:extLst>
          </p:cNvPr>
          <p:cNvSpPr>
            <a:spLocks noGrp="1"/>
          </p:cNvSpPr>
          <p:nvPr/>
        </p:nvSpPr>
        <p:spPr>
          <a:xfrm>
            <a:off x="1333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06B6D4"/>
                </a:solidFill>
                <a:latin typeface="Calibri"/>
                <a:ea typeface="Calibri"/>
                <a:cs typeface="Calibri"/>
              </a:defRPr>
            </a:pPr>
            <a:r>
              <a:rPr sz="1500" b="1" i="0">
                <a:solidFill>
                  <a:srgbClr val="06B6D4"/>
                </a:solidFill>
                <a:latin typeface="Calibri"/>
                <a:ea typeface="Calibri"/>
                <a:cs typeface="Calibri"/>
              </a:rPr>
              <a:t>1</a:t>
            </a:r>
          </a:p>
        </p:txBody>
      </p:sp>
      <p:sp>
        <p:nvSpPr>
          <p:cNvPr id="10" name="">
            <a:extLst>
              <a:ext uri="{FF2B5EF4-FFF2-40B4-BE49-F238E27FC236}">
                <ns2:creationId id="{4B8C0707-816F-4C9F-8EC9-51D076A97015}"/>
              </a:ext>
            </a:extLst>
          </p:cNvPr>
          <p:cNvSpPr>
            <a:spLocks noGrp="1"/>
          </p:cNvSpPr>
          <p:nvPr/>
        </p:nvSpPr>
        <p:spPr>
          <a:xfrm>
            <a:off x="552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Initial</a:t>
            </a:r>
          </a:p>
        </p:txBody>
      </p:sp>
      <p:sp>
        <p:nvSpPr>
          <p:cNvPr id="11" name="">
            <a:extLst>
              <a:ext uri="{FF2B5EF4-FFF2-40B4-BE49-F238E27FC236}">
                <ns2:creationId id="{FD781EC2-9F36-4357-B128-80BFB5ABBB3C}"/>
              </a:ext>
            </a:extLst>
          </p:cNvPr>
          <p:cNvSpPr>
            <a:spLocks noGrp="1"/>
          </p:cNvSpPr>
          <p:nvPr/>
        </p:nvSpPr>
        <p:spPr>
          <a:xfrm>
            <a:off x="552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No consistent standards. Codes as recorded (mixture of Read, ICD-10, OPCS, local).</a:t>
            </a:r>
          </a:p>
        </p:txBody>
      </p:sp>
      <p:sp>
        <p:nvSpPr>
          <p:cNvPr id="12" name="">
            <a:extLst>
              <a:ext uri="{FF2B5EF4-FFF2-40B4-BE49-F238E27FC236}">
                <ns2:creationId id="{0FD13187-01AB-4976-A1F4-F943A56678F8}"/>
                <adec:decorative val="1"/>
              </a:ext>
            </a:extLst>
          </p:cNvPr>
          <p:cNvSpPr>
            <a:spLocks noGrp="1"/>
          </p:cNvSpPr>
          <p:nvPr/>
        </p:nvSpPr>
        <p:spPr>
          <a:xfrm>
            <a:off x="3409950" y="2419350"/>
            <a:ext cx="457200" cy="457200"/>
          </a:xfrm>
          <a:prstGeom prst="ellipse">
            <a:avLst/>
          </a:prstGeom>
          <a:solidFill>
            <a:srgbClr val="FFFFFF"/>
          </a:solidFill>
          <a:ln w="19050">
            <a:solidFill>
              <a:srgbClr val="06B6D4"/>
            </a:solidFill>
            <a:prstDash val="solid"/>
          </a:ln>
        </p:spPr>
      </p:sp>
      <p:sp>
        <p:nvSpPr>
          <p:cNvPr id="13" name="">
            <a:extLst>
              <a:ext uri="{FF2B5EF4-FFF2-40B4-BE49-F238E27FC236}">
                <ns2:creationId id="{35354DCA-879E-4662-BF23-48CF05E3923D}"/>
              </a:ext>
            </a:extLst>
          </p:cNvPr>
          <p:cNvSpPr>
            <a:spLocks noGrp="1"/>
          </p:cNvSpPr>
          <p:nvPr/>
        </p:nvSpPr>
        <p:spPr>
          <a:xfrm>
            <a:off x="3524250" y="2533650"/>
            <a:ext cx="228600" cy="228600"/>
          </a:xfrm>
          <a:prstGeom prst="rect">
            <a:avLst/>
          </a:prstGeom>
          <a:noFill/>
          <a:ln w="0">
            <a:noFill/>
            <a:prstDash val="solid"/>
          </a:ln>
        </p:spPr>
        <p:txBody>
          <a:bodyPr wrap="square" lIns="0" tIns="0" rIns="0" bIns="0" anchor="ctr">
            <a:noAutofit/>
          </a:bodyPr>
          <a:lstStyle/>
          <a:p>
            <a:pPr algn="ctr">
              <a:defRPr sz="1500" b="1" i="0">
                <a:solidFill>
                  <a:srgbClr val="06B6D4"/>
                </a:solidFill>
                <a:latin typeface="Calibri"/>
                <a:ea typeface="Calibri"/>
                <a:cs typeface="Calibri"/>
              </a:defRPr>
            </a:pPr>
            <a:r>
              <a:rPr sz="1500" b="1" i="0">
                <a:solidFill>
                  <a:srgbClr val="06B6D4"/>
                </a:solidFill>
                <a:latin typeface="Calibri"/>
                <a:ea typeface="Calibri"/>
                <a:cs typeface="Calibri"/>
              </a:rPr>
              <a:t>2</a:t>
            </a:r>
          </a:p>
        </p:txBody>
      </p:sp>
      <p:sp>
        <p:nvSpPr>
          <p:cNvPr id="14" name="">
            <a:extLst>
              <a:ext uri="{FF2B5EF4-FFF2-40B4-BE49-F238E27FC236}">
                <ns2:creationId id="{E751C8B6-3F6E-45CC-B547-35B54D4FDE1A}"/>
              </a:ext>
            </a:extLst>
          </p:cNvPr>
          <p:cNvSpPr>
            <a:spLocks noGrp="1"/>
          </p:cNvSpPr>
          <p:nvPr/>
        </p:nvSpPr>
        <p:spPr>
          <a:xfrm>
            <a:off x="27432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Developing</a:t>
            </a:r>
          </a:p>
        </p:txBody>
      </p:sp>
      <p:sp>
        <p:nvSpPr>
          <p:cNvPr id="15" name="">
            <a:extLst>
              <a:ext uri="{FF2B5EF4-FFF2-40B4-BE49-F238E27FC236}">
                <ns2:creationId id="{E04588BB-8BF1-4C64-B53D-3E143FB385CC}"/>
              </a:ext>
            </a:extLst>
          </p:cNvPr>
          <p:cNvSpPr>
            <a:spLocks noGrp="1"/>
          </p:cNvSpPr>
          <p:nvPr/>
        </p:nvSpPr>
        <p:spPr>
          <a:xfrm>
            <a:off x="27432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Strategy defined. Target standards identified. Baseline assessed.</a:t>
            </a:r>
          </a:p>
        </p:txBody>
      </p:sp>
      <p:sp>
        <p:nvSpPr>
          <p:cNvPr id="16" name="">
            <a:extLst>
              <a:ext uri="{FF2B5EF4-FFF2-40B4-BE49-F238E27FC236}">
                <ns2:creationId id="{3DD88E7E-CAF8-43C7-97C4-C81C0499CF43}"/>
                <adec:decorative val="1"/>
              </a:ext>
            </a:extLst>
          </p:cNvPr>
          <p:cNvSpPr>
            <a:spLocks noGrp="1"/>
          </p:cNvSpPr>
          <p:nvPr/>
        </p:nvSpPr>
        <p:spPr>
          <a:xfrm>
            <a:off x="5600700" y="2419350"/>
            <a:ext cx="457200" cy="457200"/>
          </a:xfrm>
          <a:prstGeom prst="ellipse">
            <a:avLst/>
          </a:prstGeom>
          <a:solidFill>
            <a:srgbClr val="FFFFFF"/>
          </a:solidFill>
          <a:ln w="19050">
            <a:solidFill>
              <a:srgbClr val="06B6D4"/>
            </a:solidFill>
            <a:prstDash val="solid"/>
          </a:ln>
        </p:spPr>
      </p:sp>
      <p:sp>
        <p:nvSpPr>
          <p:cNvPr id="17" name="">
            <a:extLst>
              <a:ext uri="{FF2B5EF4-FFF2-40B4-BE49-F238E27FC236}">
                <ns2:creationId id="{3E1EC443-8D59-4411-8D2B-A459A780E13D}"/>
              </a:ext>
            </a:extLst>
          </p:cNvPr>
          <p:cNvSpPr>
            <a:spLocks noGrp="1"/>
          </p:cNvSpPr>
          <p:nvPr/>
        </p:nvSpPr>
        <p:spPr>
          <a:xfrm>
            <a:off x="5715000" y="2533650"/>
            <a:ext cx="228600" cy="228600"/>
          </a:xfrm>
          <a:prstGeom prst="rect">
            <a:avLst/>
          </a:prstGeom>
          <a:noFill/>
          <a:ln w="0">
            <a:noFill/>
            <a:prstDash val="solid"/>
          </a:ln>
        </p:spPr>
        <p:txBody>
          <a:bodyPr wrap="square" lIns="0" tIns="0" rIns="0" bIns="0" anchor="ctr">
            <a:noAutofit/>
          </a:bodyPr>
          <a:lstStyle/>
          <a:p>
            <a:pPr algn="ctr">
              <a:defRPr sz="1500" b="1" i="0">
                <a:solidFill>
                  <a:srgbClr val="06B6D4"/>
                </a:solidFill>
                <a:latin typeface="Calibri"/>
                <a:ea typeface="Calibri"/>
                <a:cs typeface="Calibri"/>
              </a:defRPr>
            </a:pPr>
            <a:r>
              <a:rPr sz="1500" b="1" i="0">
                <a:solidFill>
                  <a:srgbClr val="06B6D4"/>
                </a:solidFill>
                <a:latin typeface="Calibri"/>
                <a:ea typeface="Calibri"/>
                <a:cs typeface="Calibri"/>
              </a:rPr>
              <a:t>3</a:t>
            </a:r>
          </a:p>
        </p:txBody>
      </p:sp>
      <p:sp>
        <p:nvSpPr>
          <p:cNvPr id="18" name="">
            <a:extLst>
              <a:ext uri="{FF2B5EF4-FFF2-40B4-BE49-F238E27FC236}">
                <ns2:creationId id="{0A1E81C8-520A-4280-B9E0-9C915534DF51}"/>
              </a:ext>
            </a:extLst>
          </p:cNvPr>
          <p:cNvSpPr>
            <a:spLocks noGrp="1"/>
          </p:cNvSpPr>
          <p:nvPr/>
        </p:nvSpPr>
        <p:spPr>
          <a:xfrm>
            <a:off x="49339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Defined</a:t>
            </a:r>
          </a:p>
        </p:txBody>
      </p:sp>
      <p:sp>
        <p:nvSpPr>
          <p:cNvPr id="19" name="">
            <a:extLst>
              <a:ext uri="{FF2B5EF4-FFF2-40B4-BE49-F238E27FC236}">
                <ns2:creationId id="{11521F2E-7537-49E3-89DD-C74572C1BE03}"/>
              </a:ext>
            </a:extLst>
          </p:cNvPr>
          <p:cNvSpPr>
            <a:spLocks noGrp="1"/>
          </p:cNvSpPr>
          <p:nvPr/>
        </p:nvSpPr>
        <p:spPr>
          <a:xfrm>
            <a:off x="49339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Primary standards adopted (SNOMED CT, dm+d for new systems). Legacy retains original. Partial mapping.</a:t>
            </a:r>
          </a:p>
        </p:txBody>
      </p:sp>
      <p:sp>
        <p:nvSpPr>
          <p:cNvPr id="20" name="">
            <a:extLst>
              <a:ext uri="{FF2B5EF4-FFF2-40B4-BE49-F238E27FC236}">
                <ns2:creationId id="{98273C66-2D2B-41C0-AAAF-E0943E6CB943}"/>
                <adec:decorative val="1"/>
              </a:ext>
            </a:extLst>
          </p:cNvPr>
          <p:cNvSpPr>
            <a:spLocks noGrp="1"/>
          </p:cNvSpPr>
          <p:nvPr/>
        </p:nvSpPr>
        <p:spPr>
          <a:xfrm>
            <a:off x="7791450" y="2419350"/>
            <a:ext cx="457200" cy="457200"/>
          </a:xfrm>
          <a:prstGeom prst="ellipse">
            <a:avLst/>
          </a:prstGeom>
          <a:solidFill>
            <a:srgbClr val="FFFFFF"/>
          </a:solidFill>
          <a:ln w="19050">
            <a:solidFill>
              <a:srgbClr val="06B6D4"/>
            </a:solidFill>
            <a:prstDash val="solid"/>
          </a:ln>
        </p:spPr>
      </p:sp>
      <p:sp>
        <p:nvSpPr>
          <p:cNvPr id="21" name="">
            <a:extLst>
              <a:ext uri="{FF2B5EF4-FFF2-40B4-BE49-F238E27FC236}">
                <ns2:creationId id="{AB397481-DED7-4859-B631-BD507BDEA526}"/>
              </a:ext>
            </a:extLst>
          </p:cNvPr>
          <p:cNvSpPr>
            <a:spLocks noGrp="1"/>
          </p:cNvSpPr>
          <p:nvPr/>
        </p:nvSpPr>
        <p:spPr>
          <a:xfrm>
            <a:off x="7905750" y="2533650"/>
            <a:ext cx="228600" cy="228600"/>
          </a:xfrm>
          <a:prstGeom prst="rect">
            <a:avLst/>
          </a:prstGeom>
          <a:noFill/>
          <a:ln w="0">
            <a:noFill/>
            <a:prstDash val="solid"/>
          </a:ln>
        </p:spPr>
        <p:txBody>
          <a:bodyPr wrap="square" lIns="0" tIns="0" rIns="0" bIns="0" anchor="ctr">
            <a:noAutofit/>
          </a:bodyPr>
          <a:lstStyle/>
          <a:p>
            <a:pPr algn="ctr">
              <a:defRPr sz="1500" b="1" i="0">
                <a:solidFill>
                  <a:srgbClr val="06B6D4"/>
                </a:solidFill>
                <a:latin typeface="Calibri"/>
                <a:ea typeface="Calibri"/>
                <a:cs typeface="Calibri"/>
              </a:defRPr>
            </a:pPr>
            <a:r>
              <a:rPr sz="1500" b="1" i="0">
                <a:solidFill>
                  <a:srgbClr val="06B6D4"/>
                </a:solidFill>
                <a:latin typeface="Calibri"/>
                <a:ea typeface="Calibri"/>
                <a:cs typeface="Calibri"/>
              </a:rPr>
              <a:t>4</a:t>
            </a:r>
          </a:p>
        </p:txBody>
      </p:sp>
      <p:sp>
        <p:nvSpPr>
          <p:cNvPr id="22" name="">
            <a:extLst>
              <a:ext uri="{FF2B5EF4-FFF2-40B4-BE49-F238E27FC236}">
                <ns2:creationId id="{BE36B89C-17E9-4C28-B0A8-EF17C8518306}"/>
              </a:ext>
            </a:extLst>
          </p:cNvPr>
          <p:cNvSpPr>
            <a:spLocks noGrp="1"/>
          </p:cNvSpPr>
          <p:nvPr/>
        </p:nvSpPr>
        <p:spPr>
          <a:xfrm>
            <a:off x="71247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Managed</a:t>
            </a:r>
          </a:p>
        </p:txBody>
      </p:sp>
      <p:sp>
        <p:nvSpPr>
          <p:cNvPr id="23" name="">
            <a:extLst>
              <a:ext uri="{FF2B5EF4-FFF2-40B4-BE49-F238E27FC236}">
                <ns2:creationId id="{4CAB106C-5C13-45BB-A236-C033C8BD4B15}"/>
              </a:ext>
            </a:extLst>
          </p:cNvPr>
          <p:cNvSpPr>
            <a:spLocks noGrp="1"/>
          </p:cNvSpPr>
          <p:nvPr/>
        </p:nvSpPr>
        <p:spPr>
          <a:xfrm>
            <a:off x="71247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SNOMED CT, dm+d, ICD-10/OPCS consistently applied. Terminology services operational. Limitations documented.</a:t>
            </a:r>
          </a:p>
        </p:txBody>
      </p:sp>
      <p:sp>
        <p:nvSpPr>
          <p:cNvPr id="24" name="">
            <a:extLst>
              <a:ext uri="{FF2B5EF4-FFF2-40B4-BE49-F238E27FC236}">
                <ns2:creationId id="{8574B470-A948-4BEF-B92B-13FE7FB490F8}"/>
                <adec:decorative val="1"/>
              </a:ext>
            </a:extLst>
          </p:cNvPr>
          <p:cNvSpPr>
            <a:spLocks noGrp="1"/>
          </p:cNvSpPr>
          <p:nvPr/>
        </p:nvSpPr>
        <p:spPr>
          <a:xfrm>
            <a:off x="9982200" y="2419350"/>
            <a:ext cx="457200" cy="457200"/>
          </a:xfrm>
          <a:prstGeom prst="ellipse">
            <a:avLst/>
          </a:prstGeom>
          <a:solidFill>
            <a:srgbClr val="06B6D4"/>
          </a:solidFill>
          <a:ln w="19050">
            <a:solidFill>
              <a:srgbClr val="06B6D4"/>
            </a:solidFill>
            <a:prstDash val="solid"/>
          </a:ln>
        </p:spPr>
      </p:sp>
      <p:sp>
        <p:nvSpPr>
          <p:cNvPr id="25" name="">
            <a:extLst>
              <a:ext uri="{FF2B5EF4-FFF2-40B4-BE49-F238E27FC236}">
                <ns2:creationId id="{E2AB45F7-1FF8-470F-8EF1-F8ED2A655C09}"/>
              </a:ext>
            </a:extLst>
          </p:cNvPr>
          <p:cNvSpPr>
            <a:spLocks noGrp="1"/>
          </p:cNvSpPr>
          <p:nvPr/>
        </p:nvSpPr>
        <p:spPr>
          <a:xfrm>
            <a:off x="10096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FFFFFF"/>
                </a:solidFill>
                <a:latin typeface="Calibri"/>
                <a:ea typeface="Calibri"/>
                <a:cs typeface="Calibri"/>
              </a:defRPr>
            </a:pPr>
            <a:r>
              <a:rPr sz="1500" b="1" i="0">
                <a:solidFill>
                  <a:srgbClr val="FFFFFF"/>
                </a:solidFill>
                <a:latin typeface="Calibri"/>
                <a:ea typeface="Calibri"/>
                <a:cs typeface="Calibri"/>
              </a:rPr>
              <a:t>5</a:t>
            </a:r>
          </a:p>
        </p:txBody>
      </p:sp>
      <p:sp>
        <p:nvSpPr>
          <p:cNvPr id="26" name="">
            <a:extLst>
              <a:ext uri="{FF2B5EF4-FFF2-40B4-BE49-F238E27FC236}">
                <ns2:creationId id="{EF6AE0C9-4A12-44FF-B23E-F9F2362C7E90}"/>
              </a:ext>
            </a:extLst>
          </p:cNvPr>
          <p:cNvSpPr>
            <a:spLocks noGrp="1"/>
          </p:cNvSpPr>
          <p:nvPr/>
        </p:nvSpPr>
        <p:spPr>
          <a:xfrm>
            <a:off x="9315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Optimising</a:t>
            </a:r>
          </a:p>
        </p:txBody>
      </p:sp>
      <p:sp>
        <p:nvSpPr>
          <p:cNvPr id="27" name="">
            <a:extLst>
              <a:ext uri="{FF2B5EF4-FFF2-40B4-BE49-F238E27FC236}">
                <ns2:creationId id="{C986EB7F-E4F5-4177-8FA2-F4FB5276F13B}"/>
              </a:ext>
            </a:extLst>
          </p:cNvPr>
          <p:cNvSpPr>
            <a:spLocks noGrp="1"/>
          </p:cNvSpPr>
          <p:nvPr/>
        </p:nvSpPr>
        <p:spPr>
          <a:xfrm>
            <a:off x="9315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Full SNOMED CT with semantic interoperability. Advanced services. Contributing to standards.</a:t>
            </a:r>
          </a:p>
        </p:txBody>
      </p:sp>
      <p:sp>
        <p:nvSpPr>
          <p:cNvPr id="28" name="">
            <a:extLst>
              <a:ext uri="{FF2B5EF4-FFF2-40B4-BE49-F238E27FC236}">
                <ns2:creationId id="{85708FE1-3D8A-43DF-8197-E6C4972AC9FA}"/>
                <adec:decorative val="1"/>
              </a:ext>
            </a:extLst>
          </p:cNvPr>
          <p:cNvSpPr>
            <a:spLocks noGrp="1"/>
          </p:cNvSpPr>
          <p:nvPr/>
        </p:nvSpPr>
        <p:spPr>
          <a:xfrm>
            <a:off x="685800" y="5105400"/>
            <a:ext cx="10820400" cy="1047750"/>
          </a:xfrm>
          <a:prstGeom prst="roundRect">
            <a:avLst>
              <a:gd name="adj" fmla="val 7273"/>
            </a:avLst>
          </a:prstGeom>
          <a:solidFill>
            <a:srgbClr val="FFFFFF"/>
          </a:solidFill>
          <a:ln w="9525">
            <a:solidFill>
              <a:srgbClr val="D5E3E3"/>
            </a:solidFill>
            <a:prstDash val="solid"/>
          </a:ln>
        </p:spPr>
      </p:sp>
      <p:sp>
        <p:nvSpPr>
          <p:cNvPr id="29" name="">
            <a:extLst>
              <a:ext uri="{FF2B5EF4-FFF2-40B4-BE49-F238E27FC236}">
                <ns2:creationId id="{05F90CD2-324F-4201-9740-964F490CF1E9}"/>
              </a:ext>
            </a:extLst>
          </p:cNvPr>
          <p:cNvSpPr>
            <a:spLocks noGrp="1"/>
          </p:cNvSpPr>
          <p:nvPr/>
        </p:nvSpPr>
        <p:spPr>
          <a:xfrm>
            <a:off x="895350" y="5200650"/>
            <a:ext cx="6858000" cy="266700"/>
          </a:xfrm>
          <a:prstGeom prst="rect">
            <a:avLst/>
          </a:prstGeom>
          <a:noFill/>
          <a:ln w="0">
            <a:noFill/>
            <a:prstDash val="solid"/>
          </a:ln>
        </p:spPr>
        <p:txBody>
          <a:bodyPr wrap="square" lIns="0" tIns="0" rIns="0" bIns="0" anchor="t">
            <a:noAutofit/>
          </a:bodyPr>
          <a:lstStyle/>
          <a:p>
            <a:pPr algn="l">
              <a:defRPr sz="1575" b="1" i="0">
                <a:solidFill>
                  <a:srgbClr val="115E59"/>
                </a:solidFill>
                <a:latin typeface="Calibri"/>
                <a:ea typeface="Calibri"/>
                <a:cs typeface="Calibri"/>
              </a:defRPr>
            </a:pPr>
            <a:r>
              <a:rPr sz="1575" b="1" i="0">
                <a:solidFill>
                  <a:srgbClr val="115E59"/>
                </a:solidFill>
                <a:latin typeface="Calibri"/>
                <a:ea typeface="Calibri"/>
                <a:cs typeface="Calibri"/>
              </a:rPr>
              <a:t>Minimum evidence for a Level 4 judgement</a:t>
            </a:r>
          </a:p>
        </p:txBody>
      </p:sp>
      <p:sp>
        <p:nvSpPr>
          <p:cNvPr id="30" name="">
            <a:extLst>
              <a:ext uri="{FF2B5EF4-FFF2-40B4-BE49-F238E27FC236}">
                <ns2:creationId id="{DD580B18-F7F1-46CD-8817-386534495707}"/>
                <adec:decorative val="1"/>
              </a:ext>
            </a:extLst>
          </p:cNvPr>
          <p:cNvSpPr>
            <a:spLocks noGrp="1"/>
          </p:cNvSpPr>
          <p:nvPr/>
        </p:nvSpPr>
        <p:spPr>
          <a:xfrm>
            <a:off x="895350" y="5581650"/>
            <a:ext cx="85725" cy="85725"/>
          </a:xfrm>
          <a:prstGeom prst="ellipse">
            <a:avLst/>
          </a:prstGeom>
          <a:solidFill>
            <a:srgbClr val="06B6D4"/>
          </a:solidFill>
          <a:ln w="0">
            <a:noFill/>
            <a:prstDash val="solid"/>
          </a:ln>
        </p:spPr>
      </p:sp>
      <p:sp>
        <p:nvSpPr>
          <p:cNvPr id="31" name="">
            <a:extLst>
              <a:ext uri="{FF2B5EF4-FFF2-40B4-BE49-F238E27FC236}">
                <ns2:creationId id="{3D68B6CB-D186-4CFE-A888-36C87741EBF1}"/>
              </a:ext>
            </a:extLst>
          </p:cNvPr>
          <p:cNvSpPr>
            <a:spLocks noGrp="1"/>
          </p:cNvSpPr>
          <p:nvPr/>
        </p:nvSpPr>
        <p:spPr>
          <a:xfrm>
            <a:off x="10858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Evidence terminology standards are consistently applied (samples/audits across datasets)</a:t>
            </a:r>
          </a:p>
        </p:txBody>
      </p:sp>
      <p:sp>
        <p:nvSpPr>
          <p:cNvPr id="32" name="">
            <a:extLst>
              <a:ext uri="{FF2B5EF4-FFF2-40B4-BE49-F238E27FC236}">
                <ns2:creationId id="{9EB049C0-ED2F-4178-957C-CEEF31F6A736}"/>
                <adec:decorative val="1"/>
              </a:ext>
            </a:extLst>
          </p:cNvPr>
          <p:cNvSpPr>
            <a:spLocks noGrp="1"/>
          </p:cNvSpPr>
          <p:nvPr/>
        </p:nvSpPr>
        <p:spPr>
          <a:xfrm>
            <a:off x="4438650" y="5581650"/>
            <a:ext cx="85725" cy="85725"/>
          </a:xfrm>
          <a:prstGeom prst="ellipse">
            <a:avLst/>
          </a:prstGeom>
          <a:solidFill>
            <a:srgbClr val="06B6D4"/>
          </a:solidFill>
          <a:ln w="0">
            <a:noFill/>
            <a:prstDash val="solid"/>
          </a:ln>
        </p:spPr>
      </p:sp>
      <p:sp>
        <p:nvSpPr>
          <p:cNvPr id="33" name="">
            <a:extLst>
              <a:ext uri="{FF2B5EF4-FFF2-40B4-BE49-F238E27FC236}">
                <ns2:creationId id="{EFF42C5E-5988-40A3-937A-AAF44FCC8482}"/>
              </a:ext>
            </a:extLst>
          </p:cNvPr>
          <p:cNvSpPr>
            <a:spLocks noGrp="1"/>
          </p:cNvSpPr>
          <p:nvPr/>
        </p:nvSpPr>
        <p:spPr>
          <a:xfrm>
            <a:off x="46291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Operational terminology service or controlled mapping process + documented limitations</a:t>
            </a:r>
          </a:p>
        </p:txBody>
      </p:sp>
      <p:sp>
        <p:nvSpPr>
          <p:cNvPr id="34" name="">
            <a:extLst>
              <a:ext uri="{FF2B5EF4-FFF2-40B4-BE49-F238E27FC236}">
                <ns2:creationId id="{A38BA536-AEC9-4DEC-BD56-87920088D02A}"/>
                <adec:decorative val="1"/>
              </a:ext>
            </a:extLst>
          </p:cNvPr>
          <p:cNvSpPr>
            <a:spLocks noGrp="1"/>
          </p:cNvSpPr>
          <p:nvPr/>
        </p:nvSpPr>
        <p:spPr>
          <a:xfrm>
            <a:off x="7981950" y="5581650"/>
            <a:ext cx="85725" cy="85725"/>
          </a:xfrm>
          <a:prstGeom prst="ellipse">
            <a:avLst/>
          </a:prstGeom>
          <a:solidFill>
            <a:srgbClr val="06B6D4"/>
          </a:solidFill>
          <a:ln w="0">
            <a:noFill/>
            <a:prstDash val="solid"/>
          </a:ln>
        </p:spPr>
      </p:sp>
      <p:sp>
        <p:nvSpPr>
          <p:cNvPr id="35" name="">
            <a:extLst>
              <a:ext uri="{FF2B5EF4-FFF2-40B4-BE49-F238E27FC236}">
                <ns2:creationId id="{EFB7EEFE-033D-4C27-A0CB-AB8D7A7517CF}"/>
              </a:ext>
            </a:extLst>
          </p:cNvPr>
          <p:cNvSpPr>
            <a:spLocks noGrp="1"/>
          </p:cNvSpPr>
          <p:nvPr/>
        </p:nvSpPr>
        <p:spPr>
          <a:xfrm>
            <a:off x="81724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Governance artefact for terminology updates/versioning</a:t>
            </a:r>
          </a:p>
        </p:txBody>
      </p:sp>
      <p:sp>
        <p:nvSpPr>
          <p:cNvPr id="36" name="">
            <a:extLst>
              <a:ext uri="{FF2B5EF4-FFF2-40B4-BE49-F238E27FC236}">
                <ns2:creationId id="{C898C056-5522-4AAE-8413-599EE52AAA90}"/>
              </a:ext>
            </a:extLst>
          </p:cNvPr>
          <p:cNvSpPr>
            <a:spLocks noGrp="1"/>
          </p:cNvSpPr>
          <p:nvPr/>
        </p:nvSpPr>
        <p:spPr>
          <a:xfrm>
            <a:off x="762000" y="6153150"/>
            <a:ext cx="10668000" cy="171450"/>
          </a:xfrm>
          <a:prstGeom prst="rect">
            <a:avLst/>
          </a:prstGeom>
          <a:noFill/>
          <a:ln w="0">
            <a:noFill/>
            <a:prstDash val="solid"/>
          </a:ln>
        </p:spPr>
        <p:txBody>
          <a:bodyPr wrap="square" lIns="0" tIns="0" rIns="0" bIns="0" anchor="t">
            <a:noAutofit/>
          </a:bodyPr>
          <a:lstStyle/>
          <a:p>
            <a:pPr algn="ctr">
              <a:defRPr sz="900" b="0" i="1">
                <a:solidFill>
                  <a:srgbClr val="5F7187"/>
                </a:solidFill>
                <a:latin typeface="Calibri"/>
                <a:ea typeface="Calibri"/>
                <a:cs typeface="Calibri"/>
              </a:defRPr>
            </a:pPr>
            <a:r>
              <a:rPr sz="900" b="0" i="1">
                <a:solidFill>
                  <a:srgbClr val="5F7187"/>
                </a:solidFill>
                <a:latin typeface="Calibri"/>
                <a:ea typeface="Calibri"/>
                <a:cs typeface="Calibri"/>
              </a:rPr>
              <a:t>Catalogue v1.0.2  •  Source a6d0671c3297  •  Verbatim descriptors and evidence  •  HDRL classifications are not official programme requirements.</a:t>
            </a:r>
          </a:p>
        </p:txBody>
      </p:sp>
      <p:sp>
        <p:nvSpPr>
          <p:cNvPr id="37" name="">
            <a:extLst>
              <a:ext uri="{FF2B5EF4-FFF2-40B4-BE49-F238E27FC236}">
                <ns2:creationId id="{83728533-2ACF-418F-91EB-CB0C86C093A2}"/>
                <adec:decorative val="1"/>
              </a:ext>
            </a:extLst>
          </p:cNvPr>
          <p:cNvSpPr>
            <a:spLocks noGrp="1"/>
          </p:cNvSpPr>
          <p:nvPr/>
        </p:nvSpPr>
        <p:spPr>
          <a:xfrm>
            <a:off x="552450" y="6419850"/>
            <a:ext cx="11087100" cy="0"/>
          </a:xfrm>
          <a:prstGeom prst="line">
            <a:avLst/>
          </a:prstGeom>
          <a:noFill/>
          <a:ln w="9525">
            <a:solidFill>
              <a:srgbClr val="D5E3E3"/>
            </a:solidFill>
            <a:prstDash val="solid"/>
          </a:ln>
        </p:spPr>
      </p:sp>
      <p:sp>
        <p:nvSpPr>
          <p:cNvPr id="38" name="">
            <a:extLst>
              <a:ext uri="{FF2B5EF4-FFF2-40B4-BE49-F238E27FC236}">
                <ns2:creationId id="{DAD52819-178B-443B-A63B-FD22C9DDC23B}"/>
              </a:ext>
            </a:extLst>
          </p:cNvPr>
          <p:cNvSpPr>
            <a:spLocks noGrp="1"/>
          </p:cNvSpPr>
          <p:nvPr/>
        </p:nvSpPr>
        <p:spPr>
          <a:xfrm>
            <a:off x="552450" y="6496050"/>
            <a:ext cx="2952750" cy="190500"/>
          </a:xfrm>
          <a:prstGeom prst="rect">
            <a:avLst/>
          </a:prstGeom>
          <a:noFill/>
          <a:ln w="0">
            <a:noFill/>
            <a:prstDash val="solid"/>
          </a:ln>
        </p:spPr>
        <p:txBody>
          <a:bodyPr wrap="square" lIns="0" tIns="0" rIns="0" bIns="0" anchor="ctr">
            <a:noAutofit/>
          </a:bodyPr>
          <a:lstStyle/>
          <a:p>
            <a:pPr algn="l">
              <a:defRPr sz="900" b="0" i="0">
                <a:solidFill>
                  <a:srgbClr val="5F7187"/>
                </a:solidFill>
                <a:latin typeface="Calibri"/>
                <a:ea typeface="Calibri"/>
                <a:cs typeface="Calibri"/>
              </a:defRPr>
            </a:pPr>
            <a:r>
              <a:rPr sz="900" b="0" i="0">
                <a:solidFill>
                  <a:srgbClr val="5F7187"/>
                </a:solidFill>
                <a:latin typeface="Calibri"/>
                <a:ea typeface="Calibri"/>
                <a:cs typeface="Calibri"/>
              </a:rPr>
              <a:t>HDRL v1.0.1  •  Kit v1.1.0  •  30 Jul 2026</a:t>
            </a:r>
          </a:p>
        </p:txBody>
      </p:sp>
      <p:sp>
        <p:nvSpPr>
          <p:cNvPr id="39" name="">
            <a:extLst>
              <a:ext uri="{FF2B5EF4-FFF2-40B4-BE49-F238E27FC236}">
                <ns2:creationId id="{B0E326A4-8A58-4288-90F3-740BCF73F7D4}"/>
              </a:ext>
            </a:extLst>
          </p:cNvPr>
          <p:cNvSpPr>
            <a:spLocks noGrp="1"/>
          </p:cNvSpPr>
          <p:nvPr/>
        </p:nvSpPr>
        <p:spPr>
          <a:xfrm>
            <a:off x="3524250" y="6496050"/>
            <a:ext cx="6096000" cy="190500"/>
          </a:xfrm>
          <a:prstGeom prst="rect">
            <a:avLst/>
          </a:prstGeom>
          <a:noFill/>
          <a:ln w="0">
            <a:noFill/>
            <a:prstDash val="solid"/>
          </a:ln>
        </p:spPr>
        <p:txBody>
          <a:bodyPr wrap="square" lIns="0" tIns="0" rIns="0" bIns="0" anchor="ctr">
            <a:noAutofit/>
          </a:bodyPr>
          <a:lstStyle/>
          <a:p>
            <a:pPr algn="ctr">
              <a:defRPr sz="825" b="0" i="0">
                <a:solidFill>
                  <a:srgbClr val="5F7187"/>
                </a:solidFill>
                <a:latin typeface="Calibri"/>
                <a:ea typeface="Calibri"/>
                <a:cs typeface="Calibri"/>
              </a:defRPr>
            </a:pPr>
            <a:r>
              <a:rPr sz="825" b="0" i="0">
                <a:solidFill>
                  <a:srgbClr val="5F7187"/>
                </a:solidFill>
                <a:latin typeface="Calibri"/>
                <a:ea typeface="Calibri"/>
                <a:cs typeface="Calibri"/>
              </a:rPr>
              <a:t>RDS: commissioner &amp; IP owner  •  OPL Advisory: originator &amp; developer  •  </a:t>
            </a:r>
            <a:r>
              <a:rPr sz="825" b="0" i="0">
                <a:solidFill>
                  <a:srgbClr val="5F7187"/>
                </a:solidFill>
                <a:latin typeface="Calibri"/>
                <a:ea typeface="Calibri"/>
                <a:cs typeface="Calibri"/>
                <a:hlinkClick r:id="R2a60cf5277c04ebb" tooltip="Read the Creative Commons Attribution 4.0 licence"/>
              </a:rPr>
              <a:t>CC BY 4.0</a:t>
            </a:r>
          </a:p>
        </p:txBody>
      </p:sp>
      <p:sp>
        <p:nvSpPr>
          <p:cNvPr id="40" name="">
            <a:extLst>
              <a:ext uri="{FF2B5EF4-FFF2-40B4-BE49-F238E27FC236}">
                <ns2:creationId id="{4238954E-5F6B-43C4-B81B-477059F33F2F}"/>
              </a:ext>
            </a:extLst>
          </p:cNvPr>
          <p:cNvSpPr>
            <a:spLocks noGrp="1"/>
          </p:cNvSpPr>
          <p:nvPr/>
        </p:nvSpPr>
        <p:spPr>
          <a:xfrm>
            <a:off x="9048750" y="6496050"/>
            <a:ext cx="2590800" cy="190500"/>
          </a:xfrm>
          <a:prstGeom prst="rect">
            <a:avLst/>
          </a:prstGeom>
          <a:noFill/>
          <a:ln w="0">
            <a:noFill/>
            <a:prstDash val="solid"/>
          </a:ln>
        </p:spPr>
        <p:txBody>
          <a:bodyPr wrap="square" lIns="0" tIns="0" rIns="0" bIns="0" anchor="ctr">
            <a:noAutofit/>
          </a:bodyPr>
          <a:lstStyle/>
          <a:p>
            <a:pPr algn="r">
              <a:defRPr sz="900" b="0" i="0">
                <a:solidFill>
                  <a:srgbClr val="5F7187"/>
                </a:solidFill>
                <a:latin typeface="Calibri"/>
                <a:ea typeface="Calibri"/>
                <a:cs typeface="Calibri"/>
              </a:defRPr>
            </a:pPr>
            <a:r>
              <a:rPr sz="900" b="0" i="0">
                <a:solidFill>
                  <a:srgbClr val="5F7187"/>
                </a:solidFill>
                <a:latin typeface="Calibri"/>
                <a:ea typeface="Calibri"/>
                <a:cs typeface="Calibri"/>
                <a:hlinkClick r:id="Rb79fe9741ed64e91" tooltip="Open the HDRL Framework website"/>
              </a:rPr>
              <a:t>hdrlframework.org</a:t>
            </a:r>
            <a:r>
              <a:rPr sz="900" b="0" i="0">
                <a:solidFill>
                  <a:srgbClr val="5F7187"/>
                </a:solidFill>
                <a:latin typeface="Calibri"/>
                <a:ea typeface="Calibri"/>
                <a:cs typeface="Calibri"/>
              </a:rPr>
              <a:t>  •  34</a:t>
            </a:r>
          </a:p>
        </p:txBody>
      </p:sp>
    </p:spTree>
    <p:extLst>
      <p:ext uri="{BB962C8B-B14F-4D97-AF65-F5344CB8AC3E}">
        <ns5:creationId val="903608790"/>
      </p:ext>
    </p:extLst>
  </p:cSld>
</p:sld>
</file>

<file path=ppt/slides/slide35.xml><?xml version="1.0" encoding="utf-8"?>
<p:sld xmlns:a="http://schemas.openxmlformats.org/drawingml/2006/main" xmlns:adec="http://schemas.microsoft.com/office/drawing/2017/decorative" xmlns:ns2="http://schemas.microsoft.com/office/drawing/2014/main" xmlns:ns5="http://schemas.microsoft.com/office/powerpoint/2010/main" xmlns:p="http://schemas.openxmlformats.org/presentationml/2006/main" xmlns:r="http://schemas.openxmlformats.org/officeDocument/2006/relationships">
  <p:cSld>
    <p:bg>
      <p:bgPr>
        <a:solidFill>
          <a:srgbClr val="F5F8FA"/>
        </a:solidFill>
      </p:bgPr>
    </p:bg>
    <p:spTree>
      <p:nvGrpSpPr>
        <p:cNvPr id="1" name=""/>
        <p:cNvGrpSpPr/>
        <p:nvPr/>
      </p:nvGrpSpPr>
      <p:grpSpPr>
        <a:xfrm/>
      </p:grpSpPr>
      <p:sp>
        <p:nvSpPr>
          <p:cNvPr id="41" name="hdrl-mini-mark">
            <a:extLst>
              <a:ext uri="{FF2B5EF4-FFF2-40B4-BE49-F238E27FC236}">
                <ns2:creationId id="{62B03806-8729-4AC3-99E7-3570DEFE7E79}"/>
                <adec:decorative val="1"/>
              </a:ext>
            </a:extLst>
          </p:cNvPr>
          <p:cNvSpPr>
            <a:spLocks noGrp="1"/>
          </p:cNvSpPr>
          <p:nvPr/>
        </p:nvSpPr>
        <p:spPr>
          <a:xfrm>
            <a:off x="552450" y="361950"/>
            <a:ext cx="514350" cy="514350"/>
          </a:xfrm>
          <a:prstGeom prst="octagon">
            <a:avLst/>
          </a:prstGeom>
          <a:solidFill>
            <a:srgbClr val="0F766E"/>
          </a:solidFill>
          <a:ln w="0">
            <a:noFill/>
            <a:prstDash val="solid"/>
          </a:ln>
        </p:spPr>
      </p:sp>
      <p:sp>
        <p:nvSpPr>
          <p:cNvPr id="2" name="hdrl-mini-text">
            <a:extLst>
              <a:ext uri="{FF2B5EF4-FFF2-40B4-BE49-F238E27FC236}">
                <ns2:creationId id="{EB80D51E-8789-48A4-B1A4-5535EE48281F}"/>
                <adec:decorative val="1"/>
              </a:ext>
            </a:extLst>
          </p:cNvPr>
          <p:cNvSpPr>
            <a:spLocks noGrp="1"/>
          </p:cNvSpPr>
          <p:nvPr/>
        </p:nvSpPr>
        <p:spPr>
          <a:xfrm>
            <a:off x="581025" y="504825"/>
            <a:ext cx="476250" cy="209550"/>
          </a:xfrm>
          <a:prstGeom prst="rect">
            <a:avLst/>
          </a:prstGeom>
          <a:noFill/>
          <a:ln w="0">
            <a:noFill/>
            <a:prstDash val="solid"/>
          </a:ln>
        </p:spPr>
        <p:txBody>
          <a:bodyPr wrap="square" lIns="0" tIns="0" rIns="0" bIns="0" anchor="ctr">
            <a:noAutofit/>
          </a:bodyPr>
          <a:lstStyle/>
          <a:p>
            <a:pPr algn="ctr">
              <a:defRPr sz="750" b="1" i="0">
                <a:solidFill>
                  <a:srgbClr val="FFFFFF"/>
                </a:solidFill>
                <a:latin typeface="Calibri"/>
                <a:ea typeface="Calibri"/>
                <a:cs typeface="Calibri"/>
              </a:defRPr>
            </a:pPr>
            <a:r>
              <a:rPr sz="750" b="1" i="0">
                <a:solidFill>
                  <a:srgbClr val="FFFFFF"/>
                </a:solidFill>
                <a:latin typeface="Calibri"/>
                <a:ea typeface="Calibri"/>
                <a:cs typeface="Calibri"/>
              </a:rPr>
              <a:t>HDRL</a:t>
            </a:r>
          </a:p>
        </p:txBody>
      </p:sp>
      <p:sp>
        <p:nvSpPr>
          <p:cNvPr id="3" name="brand-label">
            <a:extLst>
              <a:ext uri="{FF2B5EF4-FFF2-40B4-BE49-F238E27FC236}">
                <ns2:creationId id="{B81933EE-E479-49C1-8489-5F3BC98F0EE8}"/>
                <adec:decorative val="1"/>
              </a:ext>
            </a:extLst>
          </p:cNvPr>
          <p:cNvSpPr>
            <a:spLocks noGrp="1"/>
          </p:cNvSpPr>
          <p:nvPr/>
        </p:nvSpPr>
        <p:spPr>
          <a:xfrm>
            <a:off x="1257300" y="495300"/>
            <a:ext cx="4572000" cy="190500"/>
          </a:xfrm>
          <a:prstGeom prst="rect">
            <a:avLst/>
          </a:prstGeom>
          <a:noFill/>
          <a:ln w="0">
            <a:noFill/>
            <a:prstDash val="solid"/>
          </a:ln>
        </p:spPr>
        <p:txBody>
          <a:bodyPr wrap="square" lIns="0" tIns="0" rIns="0" bIns="0" anchor="ctr">
            <a:noAutofit/>
          </a:bodyPr>
          <a:lstStyle/>
          <a:p>
            <a:pPr algn="l">
              <a:defRPr sz="1200" b="1" i="0">
                <a:solidFill>
                  <a:srgbClr val="0F766E"/>
                </a:solidFill>
                <a:latin typeface="Calibri"/>
                <a:ea typeface="Calibri"/>
                <a:cs typeface="Calibri"/>
              </a:defRPr>
            </a:pPr>
            <a:r>
              <a:rPr sz="1200" b="1" i="0">
                <a:solidFill>
                  <a:srgbClr val="0F766E"/>
                </a:solidFill>
                <a:latin typeface="Calibri"/>
                <a:ea typeface="Calibri"/>
                <a:cs typeface="Calibri"/>
              </a:rPr>
              <a:t>DOMAIN B • INDICATOR DETAIL</a:t>
            </a:r>
          </a:p>
        </p:txBody>
      </p:sp>
      <p:sp>
        <p:nvSpPr>
          <p:cNvPr id="4" name="slide-title" title="B.2.1 · Quality Framework &amp; Monitoring" descr="Slide title: B.2.1 · Quality Framework &amp; Monitoring">
            <a:extLst>
              <a:ext uri="{FF2B5EF4-FFF2-40B4-BE49-F238E27FC236}">
                <ns2:creationId id="{B13C0C7F-FED7-4F47-8E67-7FDD8F05827F}"/>
              </a:ext>
            </a:extLst>
          </p:cNvPr>
          <p:cNvSpPr>
            <a:spLocks noGrp="1"/>
          </p:cNvSpPr>
          <p:nvPr>
            <p:ph type="title"/>
          </p:nvPr>
        </p:nvSpPr>
        <p:spPr>
          <a:xfrm>
            <a:off x="666750" y="1104900"/>
            <a:ext cx="10858500" cy="628650"/>
          </a:xfrm>
          <a:prstGeom prst="rect">
            <a:avLst/>
          </a:prstGeom>
          <a:noFill/>
          <a:ln w="0">
            <a:noFill/>
            <a:prstDash val="solid"/>
          </a:ln>
        </p:spPr>
        <p:txBody>
          <a:bodyPr wrap="square" lIns="0" tIns="0" rIns="0" bIns="0" anchor="t">
            <a:noAutofit/>
          </a:bodyPr>
          <a:lstStyle/>
          <a:p>
            <a:pPr algn="l">
              <a:defRPr sz="3150" b="1" i="0">
                <a:solidFill>
                  <a:srgbClr val="162B45"/>
                </a:solidFill>
                <a:latin typeface="Calibri"/>
                <a:ea typeface="Calibri"/>
                <a:cs typeface="Calibri"/>
              </a:defRPr>
            </a:pPr>
            <a:r>
              <a:rPr sz="3150" b="1" i="0">
                <a:solidFill>
                  <a:srgbClr val="162B45"/>
                </a:solidFill>
                <a:latin typeface="Calibri"/>
                <a:ea typeface="Calibri"/>
                <a:cs typeface="Calibri"/>
              </a:rPr>
              <a:t>B.2.1 · Quality Framework &amp; Monitoring</a:t>
            </a:r>
          </a:p>
        </p:txBody>
      </p:sp>
      <p:sp>
        <p:nvSpPr>
          <p:cNvPr id="5" name="">
            <a:extLst>
              <a:ext uri="{FF2B5EF4-FFF2-40B4-BE49-F238E27FC236}">
                <ns2:creationId id="{CCC7722C-C4BF-4926-B6D6-E7ED52DF8A34}"/>
              </a:ext>
            </a:extLst>
          </p:cNvPr>
          <p:cNvSpPr>
            <a:spLocks noGrp="1"/>
          </p:cNvSpPr>
          <p:nvPr/>
        </p:nvSpPr>
        <p:spPr>
          <a:xfrm>
            <a:off x="685800" y="1771650"/>
            <a:ext cx="10668000" cy="266700"/>
          </a:xfrm>
          <a:prstGeom prst="rect">
            <a:avLst/>
          </a:prstGeom>
          <a:noFill/>
          <a:ln w="0">
            <a:noFill/>
            <a:prstDash val="solid"/>
          </a:ln>
        </p:spPr>
        <p:txBody>
          <a:bodyPr wrap="square" lIns="0" tIns="0" rIns="0" bIns="0" anchor="t">
            <a:noAutofit/>
          </a:bodyPr>
          <a:lstStyle/>
          <a:p>
            <a:pPr algn="l">
              <a:defRPr sz="1350" b="1" i="0">
                <a:solidFill>
                  <a:srgbClr val="06B6D4"/>
                </a:solidFill>
                <a:latin typeface="Calibri"/>
                <a:ea typeface="Calibri"/>
                <a:cs typeface="Calibri"/>
              </a:defRPr>
            </a:pPr>
            <a:r>
              <a:rPr sz="1350" b="1" i="0">
                <a:solidFill>
                  <a:srgbClr val="06B6D4"/>
                </a:solidFill>
                <a:latin typeface="Calibri"/>
                <a:ea typeface="Calibri"/>
                <a:cs typeface="Calibri"/>
              </a:rPr>
              <a:t>Core indicator  •  Both level  •  HDRL class B0</a:t>
            </a:r>
          </a:p>
        </p:txBody>
      </p:sp>
      <p:sp>
        <p:nvSpPr>
          <p:cNvPr id="6" name="">
            <a:extLst>
              <a:ext uri="{FF2B5EF4-FFF2-40B4-BE49-F238E27FC236}">
                <ns2:creationId id="{5AF21A5A-C5CF-493E-B5A1-FF61160CD901}"/>
              </a:ext>
            </a:extLst>
          </p:cNvPr>
          <p:cNvSpPr>
            <a:spLocks noGrp="1"/>
          </p:cNvSpPr>
          <p:nvPr/>
        </p:nvSpPr>
        <p:spPr>
          <a:xfrm>
            <a:off x="685800" y="2095500"/>
            <a:ext cx="10668000" cy="285750"/>
          </a:xfrm>
          <a:prstGeom prst="rect">
            <a:avLst/>
          </a:prstGeom>
          <a:noFill/>
          <a:ln w="0">
            <a:noFill/>
            <a:prstDash val="solid"/>
          </a:ln>
        </p:spPr>
        <p:txBody>
          <a:bodyPr wrap="square" lIns="0" tIns="0" rIns="0" bIns="0" anchor="t">
            <a:noAutofit/>
          </a:bodyPr>
          <a:lstStyle/>
          <a:p>
            <a:pPr algn="l">
              <a:defRPr sz="1350" b="0" i="1">
                <a:solidFill>
                  <a:srgbClr val="5F7187"/>
                </a:solidFill>
                <a:latin typeface="Calibri"/>
                <a:ea typeface="Calibri"/>
                <a:cs typeface="Calibri"/>
              </a:defRPr>
            </a:pPr>
            <a:r>
              <a:rPr sz="1350" b="0" i="1">
                <a:solidFill>
                  <a:srgbClr val="5F7187"/>
                </a:solidFill>
                <a:latin typeface="Calibri"/>
                <a:ea typeface="Calibri"/>
                <a:cs typeface="Calibri"/>
              </a:rPr>
              <a:t>The catalogue wording below is reproduced verbatim.</a:t>
            </a:r>
          </a:p>
        </p:txBody>
      </p:sp>
      <p:sp>
        <p:nvSpPr>
          <p:cNvPr id="7" name="">
            <a:extLst>
              <a:ext uri="{FF2B5EF4-FFF2-40B4-BE49-F238E27FC236}">
                <ns2:creationId id="{4645A8B7-6549-4072-A20B-EF99D6BBCAEC}"/>
                <adec:decorative val="1"/>
              </a:ext>
            </a:extLst>
          </p:cNvPr>
          <p:cNvSpPr>
            <a:spLocks noGrp="1"/>
          </p:cNvSpPr>
          <p:nvPr/>
        </p:nvSpPr>
        <p:spPr>
          <a:xfrm>
            <a:off x="1428750" y="2647950"/>
            <a:ext cx="8763000" cy="0"/>
          </a:xfrm>
          <a:prstGeom prst="line">
            <a:avLst/>
          </a:prstGeom>
          <a:noFill/>
          <a:ln w="57150">
            <a:solidFill>
              <a:srgbClr val="A7E6DB"/>
            </a:solidFill>
            <a:prstDash val="solid"/>
          </a:ln>
        </p:spPr>
      </p:sp>
      <p:sp>
        <p:nvSpPr>
          <p:cNvPr id="8" name="">
            <a:extLst>
              <a:ext uri="{FF2B5EF4-FFF2-40B4-BE49-F238E27FC236}">
                <ns2:creationId id="{949610E4-9CF6-45C5-A639-19DC711A7E4B}"/>
                <adec:decorative val="1"/>
              </a:ext>
            </a:extLst>
          </p:cNvPr>
          <p:cNvSpPr>
            <a:spLocks noGrp="1"/>
          </p:cNvSpPr>
          <p:nvPr/>
        </p:nvSpPr>
        <p:spPr>
          <a:xfrm>
            <a:off x="1219200" y="2419350"/>
            <a:ext cx="457200" cy="457200"/>
          </a:xfrm>
          <a:prstGeom prst="ellipse">
            <a:avLst/>
          </a:prstGeom>
          <a:solidFill>
            <a:srgbClr val="FFFFFF"/>
          </a:solidFill>
          <a:ln w="19050">
            <a:solidFill>
              <a:srgbClr val="06B6D4"/>
            </a:solidFill>
            <a:prstDash val="solid"/>
          </a:ln>
        </p:spPr>
      </p:sp>
      <p:sp>
        <p:nvSpPr>
          <p:cNvPr id="9" name="">
            <a:extLst>
              <a:ext uri="{FF2B5EF4-FFF2-40B4-BE49-F238E27FC236}">
                <ns2:creationId id="{6B702DED-2927-4B2D-8989-01B6378C181E}"/>
              </a:ext>
            </a:extLst>
          </p:cNvPr>
          <p:cNvSpPr>
            <a:spLocks noGrp="1"/>
          </p:cNvSpPr>
          <p:nvPr/>
        </p:nvSpPr>
        <p:spPr>
          <a:xfrm>
            <a:off x="1333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06B6D4"/>
                </a:solidFill>
                <a:latin typeface="Calibri"/>
                <a:ea typeface="Calibri"/>
                <a:cs typeface="Calibri"/>
              </a:defRPr>
            </a:pPr>
            <a:r>
              <a:rPr sz="1500" b="1" i="0">
                <a:solidFill>
                  <a:srgbClr val="06B6D4"/>
                </a:solidFill>
                <a:latin typeface="Calibri"/>
                <a:ea typeface="Calibri"/>
                <a:cs typeface="Calibri"/>
              </a:rPr>
              <a:t>1</a:t>
            </a:r>
          </a:p>
        </p:txBody>
      </p:sp>
      <p:sp>
        <p:nvSpPr>
          <p:cNvPr id="10" name="">
            <a:extLst>
              <a:ext uri="{FF2B5EF4-FFF2-40B4-BE49-F238E27FC236}">
                <ns2:creationId id="{CEE36B4A-9FF0-4021-BB1B-417C3C746509}"/>
              </a:ext>
            </a:extLst>
          </p:cNvPr>
          <p:cNvSpPr>
            <a:spLocks noGrp="1"/>
          </p:cNvSpPr>
          <p:nvPr/>
        </p:nvSpPr>
        <p:spPr>
          <a:xfrm>
            <a:off x="552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Initial</a:t>
            </a:r>
          </a:p>
        </p:txBody>
      </p:sp>
      <p:sp>
        <p:nvSpPr>
          <p:cNvPr id="11" name="">
            <a:extLst>
              <a:ext uri="{FF2B5EF4-FFF2-40B4-BE49-F238E27FC236}">
                <ns2:creationId id="{B6B2DFDF-0267-481F-AF2C-93B27CFDE299}"/>
              </a:ext>
            </a:extLst>
          </p:cNvPr>
          <p:cNvSpPr>
            <a:spLocks noGrp="1"/>
          </p:cNvSpPr>
          <p:nvPr/>
        </p:nvSpPr>
        <p:spPr>
          <a:xfrm>
            <a:off x="552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No framework. Issues ad-hoc. No monitoring.</a:t>
            </a:r>
          </a:p>
        </p:txBody>
      </p:sp>
      <p:sp>
        <p:nvSpPr>
          <p:cNvPr id="12" name="">
            <a:extLst>
              <a:ext uri="{FF2B5EF4-FFF2-40B4-BE49-F238E27FC236}">
                <ns2:creationId id="{9EFC7644-1BD8-4560-B7DA-3E60B3320A93}"/>
                <adec:decorative val="1"/>
              </a:ext>
            </a:extLst>
          </p:cNvPr>
          <p:cNvSpPr>
            <a:spLocks noGrp="1"/>
          </p:cNvSpPr>
          <p:nvPr/>
        </p:nvSpPr>
        <p:spPr>
          <a:xfrm>
            <a:off x="3409950" y="2419350"/>
            <a:ext cx="457200" cy="457200"/>
          </a:xfrm>
          <a:prstGeom prst="ellipse">
            <a:avLst/>
          </a:prstGeom>
          <a:solidFill>
            <a:srgbClr val="FFFFFF"/>
          </a:solidFill>
          <a:ln w="19050">
            <a:solidFill>
              <a:srgbClr val="06B6D4"/>
            </a:solidFill>
            <a:prstDash val="solid"/>
          </a:ln>
        </p:spPr>
      </p:sp>
      <p:sp>
        <p:nvSpPr>
          <p:cNvPr id="13" name="">
            <a:extLst>
              <a:ext uri="{FF2B5EF4-FFF2-40B4-BE49-F238E27FC236}">
                <ns2:creationId id="{351EF4F1-A5E0-4E15-BF89-FBE3AAADBE9C}"/>
              </a:ext>
            </a:extLst>
          </p:cNvPr>
          <p:cNvSpPr>
            <a:spLocks noGrp="1"/>
          </p:cNvSpPr>
          <p:nvPr/>
        </p:nvSpPr>
        <p:spPr>
          <a:xfrm>
            <a:off x="3524250" y="2533650"/>
            <a:ext cx="228600" cy="228600"/>
          </a:xfrm>
          <a:prstGeom prst="rect">
            <a:avLst/>
          </a:prstGeom>
          <a:noFill/>
          <a:ln w="0">
            <a:noFill/>
            <a:prstDash val="solid"/>
          </a:ln>
        </p:spPr>
        <p:txBody>
          <a:bodyPr wrap="square" lIns="0" tIns="0" rIns="0" bIns="0" anchor="ctr">
            <a:noAutofit/>
          </a:bodyPr>
          <a:lstStyle/>
          <a:p>
            <a:pPr algn="ctr">
              <a:defRPr sz="1500" b="1" i="0">
                <a:solidFill>
                  <a:srgbClr val="06B6D4"/>
                </a:solidFill>
                <a:latin typeface="Calibri"/>
                <a:ea typeface="Calibri"/>
                <a:cs typeface="Calibri"/>
              </a:defRPr>
            </a:pPr>
            <a:r>
              <a:rPr sz="1500" b="1" i="0">
                <a:solidFill>
                  <a:srgbClr val="06B6D4"/>
                </a:solidFill>
                <a:latin typeface="Calibri"/>
                <a:ea typeface="Calibri"/>
                <a:cs typeface="Calibri"/>
              </a:rPr>
              <a:t>2</a:t>
            </a:r>
          </a:p>
        </p:txBody>
      </p:sp>
      <p:sp>
        <p:nvSpPr>
          <p:cNvPr id="14" name="">
            <a:extLst>
              <a:ext uri="{FF2B5EF4-FFF2-40B4-BE49-F238E27FC236}">
                <ns2:creationId id="{98883A2F-A9EC-40F2-B6C7-904CECBBB192}"/>
              </a:ext>
            </a:extLst>
          </p:cNvPr>
          <p:cNvSpPr>
            <a:spLocks noGrp="1"/>
          </p:cNvSpPr>
          <p:nvPr/>
        </p:nvSpPr>
        <p:spPr>
          <a:xfrm>
            <a:off x="27432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Developing</a:t>
            </a:r>
          </a:p>
        </p:txBody>
      </p:sp>
      <p:sp>
        <p:nvSpPr>
          <p:cNvPr id="15" name="">
            <a:extLst>
              <a:ext uri="{FF2B5EF4-FFF2-40B4-BE49-F238E27FC236}">
                <ns2:creationId id="{9B216E6E-4069-4F6B-8C5D-C0F5E6FF0F55}"/>
              </a:ext>
            </a:extLst>
          </p:cNvPr>
          <p:cNvSpPr>
            <a:spLocks noGrp="1"/>
          </p:cNvSpPr>
          <p:nvPr/>
        </p:nvSpPr>
        <p:spPr>
          <a:xfrm>
            <a:off x="27432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Framework defined. Dimensions identified. Baseline initiated.</a:t>
            </a:r>
          </a:p>
        </p:txBody>
      </p:sp>
      <p:sp>
        <p:nvSpPr>
          <p:cNvPr id="16" name="">
            <a:extLst>
              <a:ext uri="{FF2B5EF4-FFF2-40B4-BE49-F238E27FC236}">
                <ns2:creationId id="{661A3218-914D-44F5-AC36-BE7A47482027}"/>
                <adec:decorative val="1"/>
              </a:ext>
            </a:extLst>
          </p:cNvPr>
          <p:cNvSpPr>
            <a:spLocks noGrp="1"/>
          </p:cNvSpPr>
          <p:nvPr/>
        </p:nvSpPr>
        <p:spPr>
          <a:xfrm>
            <a:off x="5600700" y="2419350"/>
            <a:ext cx="457200" cy="457200"/>
          </a:xfrm>
          <a:prstGeom prst="ellipse">
            <a:avLst/>
          </a:prstGeom>
          <a:solidFill>
            <a:srgbClr val="FFFFFF"/>
          </a:solidFill>
          <a:ln w="19050">
            <a:solidFill>
              <a:srgbClr val="06B6D4"/>
            </a:solidFill>
            <a:prstDash val="solid"/>
          </a:ln>
        </p:spPr>
      </p:sp>
      <p:sp>
        <p:nvSpPr>
          <p:cNvPr id="17" name="">
            <a:extLst>
              <a:ext uri="{FF2B5EF4-FFF2-40B4-BE49-F238E27FC236}">
                <ns2:creationId id="{8718AFD3-D7B2-4D16-B79B-0AE03FC88A88}"/>
              </a:ext>
            </a:extLst>
          </p:cNvPr>
          <p:cNvSpPr>
            <a:spLocks noGrp="1"/>
          </p:cNvSpPr>
          <p:nvPr/>
        </p:nvSpPr>
        <p:spPr>
          <a:xfrm>
            <a:off x="5715000" y="2533650"/>
            <a:ext cx="228600" cy="228600"/>
          </a:xfrm>
          <a:prstGeom prst="rect">
            <a:avLst/>
          </a:prstGeom>
          <a:noFill/>
          <a:ln w="0">
            <a:noFill/>
            <a:prstDash val="solid"/>
          </a:ln>
        </p:spPr>
        <p:txBody>
          <a:bodyPr wrap="square" lIns="0" tIns="0" rIns="0" bIns="0" anchor="ctr">
            <a:noAutofit/>
          </a:bodyPr>
          <a:lstStyle/>
          <a:p>
            <a:pPr algn="ctr">
              <a:defRPr sz="1500" b="1" i="0">
                <a:solidFill>
                  <a:srgbClr val="06B6D4"/>
                </a:solidFill>
                <a:latin typeface="Calibri"/>
                <a:ea typeface="Calibri"/>
                <a:cs typeface="Calibri"/>
              </a:defRPr>
            </a:pPr>
            <a:r>
              <a:rPr sz="1500" b="1" i="0">
                <a:solidFill>
                  <a:srgbClr val="06B6D4"/>
                </a:solidFill>
                <a:latin typeface="Calibri"/>
                <a:ea typeface="Calibri"/>
                <a:cs typeface="Calibri"/>
              </a:rPr>
              <a:t>3</a:t>
            </a:r>
          </a:p>
        </p:txBody>
      </p:sp>
      <p:sp>
        <p:nvSpPr>
          <p:cNvPr id="18" name="">
            <a:extLst>
              <a:ext uri="{FF2B5EF4-FFF2-40B4-BE49-F238E27FC236}">
                <ns2:creationId id="{7829D9BE-5262-4D02-A330-373A5A77D191}"/>
              </a:ext>
            </a:extLst>
          </p:cNvPr>
          <p:cNvSpPr>
            <a:spLocks noGrp="1"/>
          </p:cNvSpPr>
          <p:nvPr/>
        </p:nvSpPr>
        <p:spPr>
          <a:xfrm>
            <a:off x="49339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Defined</a:t>
            </a:r>
          </a:p>
        </p:txBody>
      </p:sp>
      <p:sp>
        <p:nvSpPr>
          <p:cNvPr id="19" name="">
            <a:extLst>
              <a:ext uri="{FF2B5EF4-FFF2-40B4-BE49-F238E27FC236}">
                <ns2:creationId id="{FFF1D7EE-D8A4-4912-894B-B0331963B0AF}"/>
              </a:ext>
            </a:extLst>
          </p:cNvPr>
          <p:cNvSpPr>
            <a:spLocks noGrp="1"/>
          </p:cNvSpPr>
          <p:nvPr/>
        </p:nvSpPr>
        <p:spPr>
          <a:xfrm>
            <a:off x="49339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Metrics for core datasets. Annual reporting. Issues documented. Improvement underway.</a:t>
            </a:r>
          </a:p>
        </p:txBody>
      </p:sp>
      <p:sp>
        <p:nvSpPr>
          <p:cNvPr id="20" name="">
            <a:extLst>
              <a:ext uri="{FF2B5EF4-FFF2-40B4-BE49-F238E27FC236}">
                <ns2:creationId id="{22FEB851-53C3-4832-9180-E84A0DE4F112}"/>
                <adec:decorative val="1"/>
              </a:ext>
            </a:extLst>
          </p:cNvPr>
          <p:cNvSpPr>
            <a:spLocks noGrp="1"/>
          </p:cNvSpPr>
          <p:nvPr/>
        </p:nvSpPr>
        <p:spPr>
          <a:xfrm>
            <a:off x="7791450" y="2419350"/>
            <a:ext cx="457200" cy="457200"/>
          </a:xfrm>
          <a:prstGeom prst="ellipse">
            <a:avLst/>
          </a:prstGeom>
          <a:solidFill>
            <a:srgbClr val="FFFFFF"/>
          </a:solidFill>
          <a:ln w="19050">
            <a:solidFill>
              <a:srgbClr val="06B6D4"/>
            </a:solidFill>
            <a:prstDash val="solid"/>
          </a:ln>
        </p:spPr>
      </p:sp>
      <p:sp>
        <p:nvSpPr>
          <p:cNvPr id="21" name="">
            <a:extLst>
              <a:ext uri="{FF2B5EF4-FFF2-40B4-BE49-F238E27FC236}">
                <ns2:creationId id="{CF882477-1AF3-41F4-A100-5BB292FB16A7}"/>
              </a:ext>
            </a:extLst>
          </p:cNvPr>
          <p:cNvSpPr>
            <a:spLocks noGrp="1"/>
          </p:cNvSpPr>
          <p:nvPr/>
        </p:nvSpPr>
        <p:spPr>
          <a:xfrm>
            <a:off x="7905750" y="2533650"/>
            <a:ext cx="228600" cy="228600"/>
          </a:xfrm>
          <a:prstGeom prst="rect">
            <a:avLst/>
          </a:prstGeom>
          <a:noFill/>
          <a:ln w="0">
            <a:noFill/>
            <a:prstDash val="solid"/>
          </a:ln>
        </p:spPr>
        <p:txBody>
          <a:bodyPr wrap="square" lIns="0" tIns="0" rIns="0" bIns="0" anchor="ctr">
            <a:noAutofit/>
          </a:bodyPr>
          <a:lstStyle/>
          <a:p>
            <a:pPr algn="ctr">
              <a:defRPr sz="1500" b="1" i="0">
                <a:solidFill>
                  <a:srgbClr val="06B6D4"/>
                </a:solidFill>
                <a:latin typeface="Calibri"/>
                <a:ea typeface="Calibri"/>
                <a:cs typeface="Calibri"/>
              </a:defRPr>
            </a:pPr>
            <a:r>
              <a:rPr sz="1500" b="1" i="0">
                <a:solidFill>
                  <a:srgbClr val="06B6D4"/>
                </a:solidFill>
                <a:latin typeface="Calibri"/>
                <a:ea typeface="Calibri"/>
                <a:cs typeface="Calibri"/>
              </a:rPr>
              <a:t>4</a:t>
            </a:r>
          </a:p>
        </p:txBody>
      </p:sp>
      <p:sp>
        <p:nvSpPr>
          <p:cNvPr id="22" name="">
            <a:extLst>
              <a:ext uri="{FF2B5EF4-FFF2-40B4-BE49-F238E27FC236}">
                <ns2:creationId id="{09EBD0BF-1B26-48A9-9EA4-C4B4F9AFB7B9}"/>
              </a:ext>
            </a:extLst>
          </p:cNvPr>
          <p:cNvSpPr>
            <a:spLocks noGrp="1"/>
          </p:cNvSpPr>
          <p:nvPr/>
        </p:nvSpPr>
        <p:spPr>
          <a:xfrm>
            <a:off x="71247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Managed</a:t>
            </a:r>
          </a:p>
        </p:txBody>
      </p:sp>
      <p:sp>
        <p:nvSpPr>
          <p:cNvPr id="23" name="">
            <a:extLst>
              <a:ext uri="{FF2B5EF4-FFF2-40B4-BE49-F238E27FC236}">
                <ns2:creationId id="{D7D0E8F3-635F-4540-BA5E-64B0DDD91C38}"/>
              </a:ext>
            </a:extLst>
          </p:cNvPr>
          <p:cNvSpPr>
            <a:spLocks noGrp="1"/>
          </p:cNvSpPr>
          <p:nvPr/>
        </p:nvSpPr>
        <p:spPr>
          <a:xfrm>
            <a:off x="71247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Comprehensive monitoring with automated checks. Metrics published. SLAs defined. Root cause analysis.</a:t>
            </a:r>
          </a:p>
        </p:txBody>
      </p:sp>
      <p:sp>
        <p:nvSpPr>
          <p:cNvPr id="24" name="">
            <a:extLst>
              <a:ext uri="{FF2B5EF4-FFF2-40B4-BE49-F238E27FC236}">
                <ns2:creationId id="{92458AB8-EBEF-4A20-B592-DAAB1B225982}"/>
                <adec:decorative val="1"/>
              </a:ext>
            </a:extLst>
          </p:cNvPr>
          <p:cNvSpPr>
            <a:spLocks noGrp="1"/>
          </p:cNvSpPr>
          <p:nvPr/>
        </p:nvSpPr>
        <p:spPr>
          <a:xfrm>
            <a:off x="9982200" y="2419350"/>
            <a:ext cx="457200" cy="457200"/>
          </a:xfrm>
          <a:prstGeom prst="ellipse">
            <a:avLst/>
          </a:prstGeom>
          <a:solidFill>
            <a:srgbClr val="06B6D4"/>
          </a:solidFill>
          <a:ln w="19050">
            <a:solidFill>
              <a:srgbClr val="06B6D4"/>
            </a:solidFill>
            <a:prstDash val="solid"/>
          </a:ln>
        </p:spPr>
      </p:sp>
      <p:sp>
        <p:nvSpPr>
          <p:cNvPr id="25" name="">
            <a:extLst>
              <a:ext uri="{FF2B5EF4-FFF2-40B4-BE49-F238E27FC236}">
                <ns2:creationId id="{BF89DE9E-BDC9-4F21-B65F-1F000A576560}"/>
              </a:ext>
            </a:extLst>
          </p:cNvPr>
          <p:cNvSpPr>
            <a:spLocks noGrp="1"/>
          </p:cNvSpPr>
          <p:nvPr/>
        </p:nvSpPr>
        <p:spPr>
          <a:xfrm>
            <a:off x="10096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FFFFFF"/>
                </a:solidFill>
                <a:latin typeface="Calibri"/>
                <a:ea typeface="Calibri"/>
                <a:cs typeface="Calibri"/>
              </a:defRPr>
            </a:pPr>
            <a:r>
              <a:rPr sz="1500" b="1" i="0">
                <a:solidFill>
                  <a:srgbClr val="FFFFFF"/>
                </a:solidFill>
                <a:latin typeface="Calibri"/>
                <a:ea typeface="Calibri"/>
                <a:cs typeface="Calibri"/>
              </a:rPr>
              <a:t>5</a:t>
            </a:r>
          </a:p>
        </p:txBody>
      </p:sp>
      <p:sp>
        <p:nvSpPr>
          <p:cNvPr id="26" name="">
            <a:extLst>
              <a:ext uri="{FF2B5EF4-FFF2-40B4-BE49-F238E27FC236}">
                <ns2:creationId id="{68C9882C-D698-4573-A55B-61326A233B9A}"/>
              </a:ext>
            </a:extLst>
          </p:cNvPr>
          <p:cNvSpPr>
            <a:spLocks noGrp="1"/>
          </p:cNvSpPr>
          <p:nvPr/>
        </p:nvSpPr>
        <p:spPr>
          <a:xfrm>
            <a:off x="9315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Optimising</a:t>
            </a:r>
          </a:p>
        </p:txBody>
      </p:sp>
      <p:sp>
        <p:nvSpPr>
          <p:cNvPr id="27" name="">
            <a:extLst>
              <a:ext uri="{FF2B5EF4-FFF2-40B4-BE49-F238E27FC236}">
                <ns2:creationId id="{87D1B97E-1844-49C1-ACF5-99C29B2F2BAE}"/>
              </a:ext>
            </a:extLst>
          </p:cNvPr>
          <p:cNvSpPr>
            <a:spLocks noGrp="1"/>
          </p:cNvSpPr>
          <p:nvPr/>
        </p:nvSpPr>
        <p:spPr>
          <a:xfrm>
            <a:off x="9315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Real-time monitoring. Benchmarked nationally/internationally. Certification or audit.</a:t>
            </a:r>
          </a:p>
        </p:txBody>
      </p:sp>
      <p:sp>
        <p:nvSpPr>
          <p:cNvPr id="28" name="">
            <a:extLst>
              <a:ext uri="{FF2B5EF4-FFF2-40B4-BE49-F238E27FC236}">
                <ns2:creationId id="{B4050651-DF74-47C8-A6D6-5777D482E32F}"/>
                <adec:decorative val="1"/>
              </a:ext>
            </a:extLst>
          </p:cNvPr>
          <p:cNvSpPr>
            <a:spLocks noGrp="1"/>
          </p:cNvSpPr>
          <p:nvPr/>
        </p:nvSpPr>
        <p:spPr>
          <a:xfrm>
            <a:off x="685800" y="5105400"/>
            <a:ext cx="10820400" cy="1047750"/>
          </a:xfrm>
          <a:prstGeom prst="roundRect">
            <a:avLst>
              <a:gd name="adj" fmla="val 7273"/>
            </a:avLst>
          </a:prstGeom>
          <a:solidFill>
            <a:srgbClr val="FFFFFF"/>
          </a:solidFill>
          <a:ln w="9525">
            <a:solidFill>
              <a:srgbClr val="D5E3E3"/>
            </a:solidFill>
            <a:prstDash val="solid"/>
          </a:ln>
        </p:spPr>
      </p:sp>
      <p:sp>
        <p:nvSpPr>
          <p:cNvPr id="29" name="">
            <a:extLst>
              <a:ext uri="{FF2B5EF4-FFF2-40B4-BE49-F238E27FC236}">
                <ns2:creationId id="{01983EAA-9333-4C8A-ACC5-873694F7CE7F}"/>
              </a:ext>
            </a:extLst>
          </p:cNvPr>
          <p:cNvSpPr>
            <a:spLocks noGrp="1"/>
          </p:cNvSpPr>
          <p:nvPr/>
        </p:nvSpPr>
        <p:spPr>
          <a:xfrm>
            <a:off x="895350" y="5200650"/>
            <a:ext cx="6858000" cy="266700"/>
          </a:xfrm>
          <a:prstGeom prst="rect">
            <a:avLst/>
          </a:prstGeom>
          <a:noFill/>
          <a:ln w="0">
            <a:noFill/>
            <a:prstDash val="solid"/>
          </a:ln>
        </p:spPr>
        <p:txBody>
          <a:bodyPr wrap="square" lIns="0" tIns="0" rIns="0" bIns="0" anchor="t">
            <a:noAutofit/>
          </a:bodyPr>
          <a:lstStyle/>
          <a:p>
            <a:pPr algn="l">
              <a:defRPr sz="1575" b="1" i="0">
                <a:solidFill>
                  <a:srgbClr val="115E59"/>
                </a:solidFill>
                <a:latin typeface="Calibri"/>
                <a:ea typeface="Calibri"/>
                <a:cs typeface="Calibri"/>
              </a:defRPr>
            </a:pPr>
            <a:r>
              <a:rPr sz="1575" b="1" i="0">
                <a:solidFill>
                  <a:srgbClr val="115E59"/>
                </a:solidFill>
                <a:latin typeface="Calibri"/>
                <a:ea typeface="Calibri"/>
                <a:cs typeface="Calibri"/>
              </a:rPr>
              <a:t>Minimum evidence for a Level 4 judgement</a:t>
            </a:r>
          </a:p>
        </p:txBody>
      </p:sp>
      <p:sp>
        <p:nvSpPr>
          <p:cNvPr id="30" name="">
            <a:extLst>
              <a:ext uri="{FF2B5EF4-FFF2-40B4-BE49-F238E27FC236}">
                <ns2:creationId id="{B167D129-5063-4EF3-85CD-6297C9AFB651}"/>
                <adec:decorative val="1"/>
              </a:ext>
            </a:extLst>
          </p:cNvPr>
          <p:cNvSpPr>
            <a:spLocks noGrp="1"/>
          </p:cNvSpPr>
          <p:nvPr/>
        </p:nvSpPr>
        <p:spPr>
          <a:xfrm>
            <a:off x="895350" y="5581650"/>
            <a:ext cx="85725" cy="85725"/>
          </a:xfrm>
          <a:prstGeom prst="ellipse">
            <a:avLst/>
          </a:prstGeom>
          <a:solidFill>
            <a:srgbClr val="06B6D4"/>
          </a:solidFill>
          <a:ln w="0">
            <a:noFill/>
            <a:prstDash val="solid"/>
          </a:ln>
        </p:spPr>
      </p:sp>
      <p:sp>
        <p:nvSpPr>
          <p:cNvPr id="31" name="">
            <a:extLst>
              <a:ext uri="{FF2B5EF4-FFF2-40B4-BE49-F238E27FC236}">
                <ns2:creationId id="{89178E69-8DE4-4F98-B764-22E260DC1224}"/>
              </a:ext>
            </a:extLst>
          </p:cNvPr>
          <p:cNvSpPr>
            <a:spLocks noGrp="1"/>
          </p:cNvSpPr>
          <p:nvPr/>
        </p:nvSpPr>
        <p:spPr>
          <a:xfrm>
            <a:off x="10858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Documented quality framework with automated checks + coverage across core datasets</a:t>
            </a:r>
          </a:p>
        </p:txBody>
      </p:sp>
      <p:sp>
        <p:nvSpPr>
          <p:cNvPr id="32" name="">
            <a:extLst>
              <a:ext uri="{FF2B5EF4-FFF2-40B4-BE49-F238E27FC236}">
                <ns2:creationId id="{99BE19AC-EB9A-408F-B56E-783D647AB5E6}"/>
                <adec:decorative val="1"/>
              </a:ext>
            </a:extLst>
          </p:cNvPr>
          <p:cNvSpPr>
            <a:spLocks noGrp="1"/>
          </p:cNvSpPr>
          <p:nvPr/>
        </p:nvSpPr>
        <p:spPr>
          <a:xfrm>
            <a:off x="4438650" y="5581650"/>
            <a:ext cx="85725" cy="85725"/>
          </a:xfrm>
          <a:prstGeom prst="ellipse">
            <a:avLst/>
          </a:prstGeom>
          <a:solidFill>
            <a:srgbClr val="06B6D4"/>
          </a:solidFill>
          <a:ln w="0">
            <a:noFill/>
            <a:prstDash val="solid"/>
          </a:ln>
        </p:spPr>
      </p:sp>
      <p:sp>
        <p:nvSpPr>
          <p:cNvPr id="33" name="">
            <a:extLst>
              <a:ext uri="{FF2B5EF4-FFF2-40B4-BE49-F238E27FC236}">
                <ns2:creationId id="{579A4F2C-EAF6-4B2B-8842-529A06EA44C0}"/>
              </a:ext>
            </a:extLst>
          </p:cNvPr>
          <p:cNvSpPr>
            <a:spLocks noGrp="1"/>
          </p:cNvSpPr>
          <p:nvPr/>
        </p:nvSpPr>
        <p:spPr>
          <a:xfrm>
            <a:off x="46291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Published/internal quality dashboard with metrics and thresholds</a:t>
            </a:r>
          </a:p>
        </p:txBody>
      </p:sp>
      <p:sp>
        <p:nvSpPr>
          <p:cNvPr id="34" name="">
            <a:extLst>
              <a:ext uri="{FF2B5EF4-FFF2-40B4-BE49-F238E27FC236}">
                <ns2:creationId id="{DBA659CC-E574-46FD-AE57-B58ACCBBC69A}"/>
                <adec:decorative val="1"/>
              </a:ext>
            </a:extLst>
          </p:cNvPr>
          <p:cNvSpPr>
            <a:spLocks noGrp="1"/>
          </p:cNvSpPr>
          <p:nvPr/>
        </p:nvSpPr>
        <p:spPr>
          <a:xfrm>
            <a:off x="7981950" y="5581650"/>
            <a:ext cx="85725" cy="85725"/>
          </a:xfrm>
          <a:prstGeom prst="ellipse">
            <a:avLst/>
          </a:prstGeom>
          <a:solidFill>
            <a:srgbClr val="06B6D4"/>
          </a:solidFill>
          <a:ln w="0">
            <a:noFill/>
            <a:prstDash val="solid"/>
          </a:ln>
        </p:spPr>
      </p:sp>
      <p:sp>
        <p:nvSpPr>
          <p:cNvPr id="35" name="">
            <a:extLst>
              <a:ext uri="{FF2B5EF4-FFF2-40B4-BE49-F238E27FC236}">
                <ns2:creationId id="{CEC52917-ADDD-4F2A-9203-9E5C8190D6A9}"/>
              </a:ext>
            </a:extLst>
          </p:cNvPr>
          <p:cNvSpPr>
            <a:spLocks noGrp="1"/>
          </p:cNvSpPr>
          <p:nvPr/>
        </p:nvSpPr>
        <p:spPr>
          <a:xfrm>
            <a:off x="81724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Evidence of root-cause analysis process and tracked remediation actions</a:t>
            </a:r>
          </a:p>
        </p:txBody>
      </p:sp>
      <p:sp>
        <p:nvSpPr>
          <p:cNvPr id="36" name="">
            <a:extLst>
              <a:ext uri="{FF2B5EF4-FFF2-40B4-BE49-F238E27FC236}">
                <ns2:creationId id="{5FC169EF-0BA7-4DFB-95F4-5FF99DDCAE58}"/>
              </a:ext>
            </a:extLst>
          </p:cNvPr>
          <p:cNvSpPr>
            <a:spLocks noGrp="1"/>
          </p:cNvSpPr>
          <p:nvPr/>
        </p:nvSpPr>
        <p:spPr>
          <a:xfrm>
            <a:off x="762000" y="6153150"/>
            <a:ext cx="10668000" cy="171450"/>
          </a:xfrm>
          <a:prstGeom prst="rect">
            <a:avLst/>
          </a:prstGeom>
          <a:noFill/>
          <a:ln w="0">
            <a:noFill/>
            <a:prstDash val="solid"/>
          </a:ln>
        </p:spPr>
        <p:txBody>
          <a:bodyPr wrap="square" lIns="0" tIns="0" rIns="0" bIns="0" anchor="t">
            <a:noAutofit/>
          </a:bodyPr>
          <a:lstStyle/>
          <a:p>
            <a:pPr algn="ctr">
              <a:defRPr sz="900" b="0" i="1">
                <a:solidFill>
                  <a:srgbClr val="5F7187"/>
                </a:solidFill>
                <a:latin typeface="Calibri"/>
                <a:ea typeface="Calibri"/>
                <a:cs typeface="Calibri"/>
              </a:defRPr>
            </a:pPr>
            <a:r>
              <a:rPr sz="900" b="0" i="1">
                <a:solidFill>
                  <a:srgbClr val="5F7187"/>
                </a:solidFill>
                <a:latin typeface="Calibri"/>
                <a:ea typeface="Calibri"/>
                <a:cs typeface="Calibri"/>
              </a:rPr>
              <a:t>Catalogue v1.0.2  •  Source a6d0671c3297  •  Verbatim descriptors and evidence  •  HDRL classifications are not official programme requirements.</a:t>
            </a:r>
          </a:p>
        </p:txBody>
      </p:sp>
      <p:sp>
        <p:nvSpPr>
          <p:cNvPr id="37" name="">
            <a:extLst>
              <a:ext uri="{FF2B5EF4-FFF2-40B4-BE49-F238E27FC236}">
                <ns2:creationId id="{38A19A30-1D74-48BE-86CF-5BED1DAC3B3A}"/>
                <adec:decorative val="1"/>
              </a:ext>
            </a:extLst>
          </p:cNvPr>
          <p:cNvSpPr>
            <a:spLocks noGrp="1"/>
          </p:cNvSpPr>
          <p:nvPr/>
        </p:nvSpPr>
        <p:spPr>
          <a:xfrm>
            <a:off x="552450" y="6419850"/>
            <a:ext cx="11087100" cy="0"/>
          </a:xfrm>
          <a:prstGeom prst="line">
            <a:avLst/>
          </a:prstGeom>
          <a:noFill/>
          <a:ln w="9525">
            <a:solidFill>
              <a:srgbClr val="D5E3E3"/>
            </a:solidFill>
            <a:prstDash val="solid"/>
          </a:ln>
        </p:spPr>
      </p:sp>
      <p:sp>
        <p:nvSpPr>
          <p:cNvPr id="38" name="">
            <a:extLst>
              <a:ext uri="{FF2B5EF4-FFF2-40B4-BE49-F238E27FC236}">
                <ns2:creationId id="{74640A00-61B4-448D-AAF3-75AA2720ED9E}"/>
              </a:ext>
            </a:extLst>
          </p:cNvPr>
          <p:cNvSpPr>
            <a:spLocks noGrp="1"/>
          </p:cNvSpPr>
          <p:nvPr/>
        </p:nvSpPr>
        <p:spPr>
          <a:xfrm>
            <a:off x="552450" y="6496050"/>
            <a:ext cx="2952750" cy="190500"/>
          </a:xfrm>
          <a:prstGeom prst="rect">
            <a:avLst/>
          </a:prstGeom>
          <a:noFill/>
          <a:ln w="0">
            <a:noFill/>
            <a:prstDash val="solid"/>
          </a:ln>
        </p:spPr>
        <p:txBody>
          <a:bodyPr wrap="square" lIns="0" tIns="0" rIns="0" bIns="0" anchor="ctr">
            <a:noAutofit/>
          </a:bodyPr>
          <a:lstStyle/>
          <a:p>
            <a:pPr algn="l">
              <a:defRPr sz="900" b="0" i="0">
                <a:solidFill>
                  <a:srgbClr val="5F7187"/>
                </a:solidFill>
                <a:latin typeface="Calibri"/>
                <a:ea typeface="Calibri"/>
                <a:cs typeface="Calibri"/>
              </a:defRPr>
            </a:pPr>
            <a:r>
              <a:rPr sz="900" b="0" i="0">
                <a:solidFill>
                  <a:srgbClr val="5F7187"/>
                </a:solidFill>
                <a:latin typeface="Calibri"/>
                <a:ea typeface="Calibri"/>
                <a:cs typeface="Calibri"/>
              </a:rPr>
              <a:t>HDRL v1.0.1  •  Kit v1.1.0  •  30 Jul 2026</a:t>
            </a:r>
          </a:p>
        </p:txBody>
      </p:sp>
      <p:sp>
        <p:nvSpPr>
          <p:cNvPr id="39" name="">
            <a:extLst>
              <a:ext uri="{FF2B5EF4-FFF2-40B4-BE49-F238E27FC236}">
                <ns2:creationId id="{D005FE32-5ABE-4767-9850-F1B058976ECE}"/>
              </a:ext>
            </a:extLst>
          </p:cNvPr>
          <p:cNvSpPr>
            <a:spLocks noGrp="1"/>
          </p:cNvSpPr>
          <p:nvPr/>
        </p:nvSpPr>
        <p:spPr>
          <a:xfrm>
            <a:off x="3524250" y="6496050"/>
            <a:ext cx="6096000" cy="190500"/>
          </a:xfrm>
          <a:prstGeom prst="rect">
            <a:avLst/>
          </a:prstGeom>
          <a:noFill/>
          <a:ln w="0">
            <a:noFill/>
            <a:prstDash val="solid"/>
          </a:ln>
        </p:spPr>
        <p:txBody>
          <a:bodyPr wrap="square" lIns="0" tIns="0" rIns="0" bIns="0" anchor="ctr">
            <a:noAutofit/>
          </a:bodyPr>
          <a:lstStyle/>
          <a:p>
            <a:pPr algn="ctr">
              <a:defRPr sz="825" b="0" i="0">
                <a:solidFill>
                  <a:srgbClr val="5F7187"/>
                </a:solidFill>
                <a:latin typeface="Calibri"/>
                <a:ea typeface="Calibri"/>
                <a:cs typeface="Calibri"/>
              </a:defRPr>
            </a:pPr>
            <a:r>
              <a:rPr sz="825" b="0" i="0">
                <a:solidFill>
                  <a:srgbClr val="5F7187"/>
                </a:solidFill>
                <a:latin typeface="Calibri"/>
                <a:ea typeface="Calibri"/>
                <a:cs typeface="Calibri"/>
              </a:rPr>
              <a:t>RDS: commissioner &amp; IP owner  •  OPL Advisory: originator &amp; developer  •  </a:t>
            </a:r>
            <a:r>
              <a:rPr sz="825" b="0" i="0">
                <a:solidFill>
                  <a:srgbClr val="5F7187"/>
                </a:solidFill>
                <a:latin typeface="Calibri"/>
                <a:ea typeface="Calibri"/>
                <a:cs typeface="Calibri"/>
                <a:hlinkClick r:id="R28c255098dbf47da" tooltip="Read the Creative Commons Attribution 4.0 licence"/>
              </a:rPr>
              <a:t>CC BY 4.0</a:t>
            </a:r>
          </a:p>
        </p:txBody>
      </p:sp>
      <p:sp>
        <p:nvSpPr>
          <p:cNvPr id="40" name="">
            <a:extLst>
              <a:ext uri="{FF2B5EF4-FFF2-40B4-BE49-F238E27FC236}">
                <ns2:creationId id="{7D6235BD-2A9D-4809-8AA1-C9EAFD5A7EBC}"/>
              </a:ext>
            </a:extLst>
          </p:cNvPr>
          <p:cNvSpPr>
            <a:spLocks noGrp="1"/>
          </p:cNvSpPr>
          <p:nvPr/>
        </p:nvSpPr>
        <p:spPr>
          <a:xfrm>
            <a:off x="9048750" y="6496050"/>
            <a:ext cx="2590800" cy="190500"/>
          </a:xfrm>
          <a:prstGeom prst="rect">
            <a:avLst/>
          </a:prstGeom>
          <a:noFill/>
          <a:ln w="0">
            <a:noFill/>
            <a:prstDash val="solid"/>
          </a:ln>
        </p:spPr>
        <p:txBody>
          <a:bodyPr wrap="square" lIns="0" tIns="0" rIns="0" bIns="0" anchor="ctr">
            <a:noAutofit/>
          </a:bodyPr>
          <a:lstStyle/>
          <a:p>
            <a:pPr algn="r">
              <a:defRPr sz="900" b="0" i="0">
                <a:solidFill>
                  <a:srgbClr val="5F7187"/>
                </a:solidFill>
                <a:latin typeface="Calibri"/>
                <a:ea typeface="Calibri"/>
                <a:cs typeface="Calibri"/>
              </a:defRPr>
            </a:pPr>
            <a:r>
              <a:rPr sz="900" b="0" i="0">
                <a:solidFill>
                  <a:srgbClr val="5F7187"/>
                </a:solidFill>
                <a:latin typeface="Calibri"/>
                <a:ea typeface="Calibri"/>
                <a:cs typeface="Calibri"/>
                <a:hlinkClick r:id="R6c737725a97a46f2" tooltip="Open the HDRL Framework website"/>
              </a:rPr>
              <a:t>hdrlframework.org</a:t>
            </a:r>
            <a:r>
              <a:rPr sz="900" b="0" i="0">
                <a:solidFill>
                  <a:srgbClr val="5F7187"/>
                </a:solidFill>
                <a:latin typeface="Calibri"/>
                <a:ea typeface="Calibri"/>
                <a:cs typeface="Calibri"/>
              </a:rPr>
              <a:t>  •  35</a:t>
            </a:r>
          </a:p>
        </p:txBody>
      </p:sp>
    </p:spTree>
    <p:extLst>
      <p:ext uri="{BB962C8B-B14F-4D97-AF65-F5344CB8AC3E}">
        <ns5:creationId val="836879927"/>
      </p:ext>
    </p:extLst>
  </p:cSld>
</p:sld>
</file>

<file path=ppt/slides/slide36.xml><?xml version="1.0" encoding="utf-8"?>
<p:sld xmlns:a="http://schemas.openxmlformats.org/drawingml/2006/main" xmlns:adec="http://schemas.microsoft.com/office/drawing/2017/decorative" xmlns:ns2="http://schemas.microsoft.com/office/drawing/2014/main" xmlns:ns5="http://schemas.microsoft.com/office/powerpoint/2010/main" xmlns:p="http://schemas.openxmlformats.org/presentationml/2006/main" xmlns:r="http://schemas.openxmlformats.org/officeDocument/2006/relationships">
  <p:cSld>
    <p:bg>
      <p:bgPr>
        <a:solidFill>
          <a:srgbClr val="F5F8FA"/>
        </a:solidFill>
      </p:bgPr>
    </p:bg>
    <p:spTree>
      <p:nvGrpSpPr>
        <p:cNvPr id="1" name=""/>
        <p:cNvGrpSpPr/>
        <p:nvPr/>
      </p:nvGrpSpPr>
      <p:grpSpPr>
        <a:xfrm/>
      </p:grpSpPr>
      <p:sp>
        <p:nvSpPr>
          <p:cNvPr id="41" name="hdrl-mini-mark">
            <a:extLst>
              <a:ext uri="{FF2B5EF4-FFF2-40B4-BE49-F238E27FC236}">
                <ns2:creationId id="{EA9E83BD-9FFD-4F1C-A1D3-D9643BA9A838}"/>
                <adec:decorative val="1"/>
              </a:ext>
            </a:extLst>
          </p:cNvPr>
          <p:cNvSpPr>
            <a:spLocks noGrp="1"/>
          </p:cNvSpPr>
          <p:nvPr/>
        </p:nvSpPr>
        <p:spPr>
          <a:xfrm>
            <a:off x="552450" y="361950"/>
            <a:ext cx="514350" cy="514350"/>
          </a:xfrm>
          <a:prstGeom prst="octagon">
            <a:avLst/>
          </a:prstGeom>
          <a:solidFill>
            <a:srgbClr val="0F766E"/>
          </a:solidFill>
          <a:ln w="0">
            <a:noFill/>
            <a:prstDash val="solid"/>
          </a:ln>
        </p:spPr>
      </p:sp>
      <p:sp>
        <p:nvSpPr>
          <p:cNvPr id="2" name="hdrl-mini-text">
            <a:extLst>
              <a:ext uri="{FF2B5EF4-FFF2-40B4-BE49-F238E27FC236}">
                <ns2:creationId id="{941CA03C-9581-4ECA-98E6-9016B0A8D1AA}"/>
                <adec:decorative val="1"/>
              </a:ext>
            </a:extLst>
          </p:cNvPr>
          <p:cNvSpPr>
            <a:spLocks noGrp="1"/>
          </p:cNvSpPr>
          <p:nvPr/>
        </p:nvSpPr>
        <p:spPr>
          <a:xfrm>
            <a:off x="581025" y="504825"/>
            <a:ext cx="476250" cy="209550"/>
          </a:xfrm>
          <a:prstGeom prst="rect">
            <a:avLst/>
          </a:prstGeom>
          <a:noFill/>
          <a:ln w="0">
            <a:noFill/>
            <a:prstDash val="solid"/>
          </a:ln>
        </p:spPr>
        <p:txBody>
          <a:bodyPr wrap="square" lIns="0" tIns="0" rIns="0" bIns="0" anchor="ctr">
            <a:noAutofit/>
          </a:bodyPr>
          <a:lstStyle/>
          <a:p>
            <a:pPr algn="ctr">
              <a:defRPr sz="750" b="1" i="0">
                <a:solidFill>
                  <a:srgbClr val="FFFFFF"/>
                </a:solidFill>
                <a:latin typeface="Calibri"/>
                <a:ea typeface="Calibri"/>
                <a:cs typeface="Calibri"/>
              </a:defRPr>
            </a:pPr>
            <a:r>
              <a:rPr sz="750" b="1" i="0">
                <a:solidFill>
                  <a:srgbClr val="FFFFFF"/>
                </a:solidFill>
                <a:latin typeface="Calibri"/>
                <a:ea typeface="Calibri"/>
                <a:cs typeface="Calibri"/>
              </a:rPr>
              <a:t>HDRL</a:t>
            </a:r>
          </a:p>
        </p:txBody>
      </p:sp>
      <p:sp>
        <p:nvSpPr>
          <p:cNvPr id="3" name="brand-label">
            <a:extLst>
              <a:ext uri="{FF2B5EF4-FFF2-40B4-BE49-F238E27FC236}">
                <ns2:creationId id="{54F1761E-9DF9-4E49-96EE-EB58B982205A}"/>
                <adec:decorative val="1"/>
              </a:ext>
            </a:extLst>
          </p:cNvPr>
          <p:cNvSpPr>
            <a:spLocks noGrp="1"/>
          </p:cNvSpPr>
          <p:nvPr/>
        </p:nvSpPr>
        <p:spPr>
          <a:xfrm>
            <a:off x="1257300" y="495300"/>
            <a:ext cx="4572000" cy="190500"/>
          </a:xfrm>
          <a:prstGeom prst="rect">
            <a:avLst/>
          </a:prstGeom>
          <a:noFill/>
          <a:ln w="0">
            <a:noFill/>
            <a:prstDash val="solid"/>
          </a:ln>
        </p:spPr>
        <p:txBody>
          <a:bodyPr wrap="square" lIns="0" tIns="0" rIns="0" bIns="0" anchor="ctr">
            <a:noAutofit/>
          </a:bodyPr>
          <a:lstStyle/>
          <a:p>
            <a:pPr algn="l">
              <a:defRPr sz="1200" b="1" i="0">
                <a:solidFill>
                  <a:srgbClr val="0F766E"/>
                </a:solidFill>
                <a:latin typeface="Calibri"/>
                <a:ea typeface="Calibri"/>
                <a:cs typeface="Calibri"/>
              </a:defRPr>
            </a:pPr>
            <a:r>
              <a:rPr sz="1200" b="1" i="0">
                <a:solidFill>
                  <a:srgbClr val="0F766E"/>
                </a:solidFill>
                <a:latin typeface="Calibri"/>
                <a:ea typeface="Calibri"/>
                <a:cs typeface="Calibri"/>
              </a:rPr>
              <a:t>DOMAIN B • INDICATOR DETAIL</a:t>
            </a:r>
          </a:p>
        </p:txBody>
      </p:sp>
      <p:sp>
        <p:nvSpPr>
          <p:cNvPr id="4" name="slide-title" title="B.2.2 · Data Documentation &amp; Metadata" descr="Slide title: B.2.2 · Data Documentation &amp; Metadata">
            <a:extLst>
              <a:ext uri="{FF2B5EF4-FFF2-40B4-BE49-F238E27FC236}">
                <ns2:creationId id="{E936ADD0-9178-4C12-BC8B-034AA0A43FE7}"/>
              </a:ext>
            </a:extLst>
          </p:cNvPr>
          <p:cNvSpPr>
            <a:spLocks noGrp="1"/>
          </p:cNvSpPr>
          <p:nvPr>
            <p:ph type="title"/>
          </p:nvPr>
        </p:nvSpPr>
        <p:spPr>
          <a:xfrm>
            <a:off x="666750" y="1104900"/>
            <a:ext cx="10858500" cy="628650"/>
          </a:xfrm>
          <a:prstGeom prst="rect">
            <a:avLst/>
          </a:prstGeom>
          <a:noFill/>
          <a:ln w="0">
            <a:noFill/>
            <a:prstDash val="solid"/>
          </a:ln>
        </p:spPr>
        <p:txBody>
          <a:bodyPr wrap="square" lIns="0" tIns="0" rIns="0" bIns="0" anchor="t">
            <a:noAutofit/>
          </a:bodyPr>
          <a:lstStyle/>
          <a:p>
            <a:pPr algn="l">
              <a:defRPr sz="3150" b="1" i="0">
                <a:solidFill>
                  <a:srgbClr val="162B45"/>
                </a:solidFill>
                <a:latin typeface="Calibri"/>
                <a:ea typeface="Calibri"/>
                <a:cs typeface="Calibri"/>
              </a:defRPr>
            </a:pPr>
            <a:r>
              <a:rPr sz="3150" b="1" i="0">
                <a:solidFill>
                  <a:srgbClr val="162B45"/>
                </a:solidFill>
                <a:latin typeface="Calibri"/>
                <a:ea typeface="Calibri"/>
                <a:cs typeface="Calibri"/>
              </a:rPr>
              <a:t>B.2.2 · Data Documentation &amp; Metadata</a:t>
            </a:r>
          </a:p>
        </p:txBody>
      </p:sp>
      <p:sp>
        <p:nvSpPr>
          <p:cNvPr id="5" name="">
            <a:extLst>
              <a:ext uri="{FF2B5EF4-FFF2-40B4-BE49-F238E27FC236}">
                <ns2:creationId id="{5A5BBE30-A356-4358-A71F-AAD31BC9BAE9}"/>
              </a:ext>
            </a:extLst>
          </p:cNvPr>
          <p:cNvSpPr>
            <a:spLocks noGrp="1"/>
          </p:cNvSpPr>
          <p:nvPr/>
        </p:nvSpPr>
        <p:spPr>
          <a:xfrm>
            <a:off x="685800" y="1771650"/>
            <a:ext cx="10668000" cy="266700"/>
          </a:xfrm>
          <a:prstGeom prst="rect">
            <a:avLst/>
          </a:prstGeom>
          <a:noFill/>
          <a:ln w="0">
            <a:noFill/>
            <a:prstDash val="solid"/>
          </a:ln>
        </p:spPr>
        <p:txBody>
          <a:bodyPr wrap="square" lIns="0" tIns="0" rIns="0" bIns="0" anchor="t">
            <a:noAutofit/>
          </a:bodyPr>
          <a:lstStyle/>
          <a:p>
            <a:pPr algn="l">
              <a:defRPr sz="1350" b="1" i="0">
                <a:solidFill>
                  <a:srgbClr val="06B6D4"/>
                </a:solidFill>
                <a:latin typeface="Calibri"/>
                <a:ea typeface="Calibri"/>
                <a:cs typeface="Calibri"/>
              </a:defRPr>
            </a:pPr>
            <a:r>
              <a:rPr sz="1350" b="1" i="0">
                <a:solidFill>
                  <a:srgbClr val="06B6D4"/>
                </a:solidFill>
                <a:latin typeface="Calibri"/>
                <a:ea typeface="Calibri"/>
                <a:cs typeface="Calibri"/>
              </a:rPr>
              <a:t>Core indicator  •  Both level  •  HDRL class B0</a:t>
            </a:r>
          </a:p>
        </p:txBody>
      </p:sp>
      <p:sp>
        <p:nvSpPr>
          <p:cNvPr id="6" name="">
            <a:extLst>
              <a:ext uri="{FF2B5EF4-FFF2-40B4-BE49-F238E27FC236}">
                <ns2:creationId id="{9372AD6C-D22C-40B4-B124-DC97F8487A65}"/>
              </a:ext>
            </a:extLst>
          </p:cNvPr>
          <p:cNvSpPr>
            <a:spLocks noGrp="1"/>
          </p:cNvSpPr>
          <p:nvPr/>
        </p:nvSpPr>
        <p:spPr>
          <a:xfrm>
            <a:off x="685800" y="2095500"/>
            <a:ext cx="10668000" cy="285750"/>
          </a:xfrm>
          <a:prstGeom prst="rect">
            <a:avLst/>
          </a:prstGeom>
          <a:noFill/>
          <a:ln w="0">
            <a:noFill/>
            <a:prstDash val="solid"/>
          </a:ln>
        </p:spPr>
        <p:txBody>
          <a:bodyPr wrap="square" lIns="0" tIns="0" rIns="0" bIns="0" anchor="t">
            <a:noAutofit/>
          </a:bodyPr>
          <a:lstStyle/>
          <a:p>
            <a:pPr algn="l">
              <a:defRPr sz="1350" b="0" i="1">
                <a:solidFill>
                  <a:srgbClr val="5F7187"/>
                </a:solidFill>
                <a:latin typeface="Calibri"/>
                <a:ea typeface="Calibri"/>
                <a:cs typeface="Calibri"/>
              </a:defRPr>
            </a:pPr>
            <a:r>
              <a:rPr sz="1350" b="0" i="1">
                <a:solidFill>
                  <a:srgbClr val="5F7187"/>
                </a:solidFill>
                <a:latin typeface="Calibri"/>
                <a:ea typeface="Calibri"/>
                <a:cs typeface="Calibri"/>
              </a:rPr>
              <a:t>The catalogue wording below is reproduced verbatim.</a:t>
            </a:r>
          </a:p>
        </p:txBody>
      </p:sp>
      <p:sp>
        <p:nvSpPr>
          <p:cNvPr id="7" name="">
            <a:extLst>
              <a:ext uri="{FF2B5EF4-FFF2-40B4-BE49-F238E27FC236}">
                <ns2:creationId id="{E4BBA4A9-4825-4558-B9F5-41003D6C6595}"/>
                <adec:decorative val="1"/>
              </a:ext>
            </a:extLst>
          </p:cNvPr>
          <p:cNvSpPr>
            <a:spLocks noGrp="1"/>
          </p:cNvSpPr>
          <p:nvPr/>
        </p:nvSpPr>
        <p:spPr>
          <a:xfrm>
            <a:off x="1428750" y="2647950"/>
            <a:ext cx="8763000" cy="0"/>
          </a:xfrm>
          <a:prstGeom prst="line">
            <a:avLst/>
          </a:prstGeom>
          <a:noFill/>
          <a:ln w="57150">
            <a:solidFill>
              <a:srgbClr val="A7E6DB"/>
            </a:solidFill>
            <a:prstDash val="solid"/>
          </a:ln>
        </p:spPr>
      </p:sp>
      <p:sp>
        <p:nvSpPr>
          <p:cNvPr id="8" name="">
            <a:extLst>
              <a:ext uri="{FF2B5EF4-FFF2-40B4-BE49-F238E27FC236}">
                <ns2:creationId id="{086DE2D8-5EC1-4B05-82C0-C8ED75E18C74}"/>
                <adec:decorative val="1"/>
              </a:ext>
            </a:extLst>
          </p:cNvPr>
          <p:cNvSpPr>
            <a:spLocks noGrp="1"/>
          </p:cNvSpPr>
          <p:nvPr/>
        </p:nvSpPr>
        <p:spPr>
          <a:xfrm>
            <a:off x="1219200" y="2419350"/>
            <a:ext cx="457200" cy="457200"/>
          </a:xfrm>
          <a:prstGeom prst="ellipse">
            <a:avLst/>
          </a:prstGeom>
          <a:solidFill>
            <a:srgbClr val="FFFFFF"/>
          </a:solidFill>
          <a:ln w="19050">
            <a:solidFill>
              <a:srgbClr val="06B6D4"/>
            </a:solidFill>
            <a:prstDash val="solid"/>
          </a:ln>
        </p:spPr>
      </p:sp>
      <p:sp>
        <p:nvSpPr>
          <p:cNvPr id="9" name="">
            <a:extLst>
              <a:ext uri="{FF2B5EF4-FFF2-40B4-BE49-F238E27FC236}">
                <ns2:creationId id="{9199B1E8-AD1F-421E-955E-87784B3D3602}"/>
              </a:ext>
            </a:extLst>
          </p:cNvPr>
          <p:cNvSpPr>
            <a:spLocks noGrp="1"/>
          </p:cNvSpPr>
          <p:nvPr/>
        </p:nvSpPr>
        <p:spPr>
          <a:xfrm>
            <a:off x="1333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06B6D4"/>
                </a:solidFill>
                <a:latin typeface="Calibri"/>
                <a:ea typeface="Calibri"/>
                <a:cs typeface="Calibri"/>
              </a:defRPr>
            </a:pPr>
            <a:r>
              <a:rPr sz="1500" b="1" i="0">
                <a:solidFill>
                  <a:srgbClr val="06B6D4"/>
                </a:solidFill>
                <a:latin typeface="Calibri"/>
                <a:ea typeface="Calibri"/>
                <a:cs typeface="Calibri"/>
              </a:rPr>
              <a:t>1</a:t>
            </a:r>
          </a:p>
        </p:txBody>
      </p:sp>
      <p:sp>
        <p:nvSpPr>
          <p:cNvPr id="10" name="">
            <a:extLst>
              <a:ext uri="{FF2B5EF4-FFF2-40B4-BE49-F238E27FC236}">
                <ns2:creationId id="{1ECA737A-727B-49AA-80B3-2316B7FBBE23}"/>
              </a:ext>
            </a:extLst>
          </p:cNvPr>
          <p:cNvSpPr>
            <a:spLocks noGrp="1"/>
          </p:cNvSpPr>
          <p:nvPr/>
        </p:nvSpPr>
        <p:spPr>
          <a:xfrm>
            <a:off x="552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Initial</a:t>
            </a:r>
          </a:p>
        </p:txBody>
      </p:sp>
      <p:sp>
        <p:nvSpPr>
          <p:cNvPr id="11" name="">
            <a:extLst>
              <a:ext uri="{FF2B5EF4-FFF2-40B4-BE49-F238E27FC236}">
                <ns2:creationId id="{B6A4CE9D-F9F5-425A-BFCF-39391A70AB1C}"/>
              </a:ext>
            </a:extLst>
          </p:cNvPr>
          <p:cNvSpPr>
            <a:spLocks noGrp="1"/>
          </p:cNvSpPr>
          <p:nvPr/>
        </p:nvSpPr>
        <p:spPr>
          <a:xfrm>
            <a:off x="552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Minimal documentation. Tacit knowledge. No catalogue.</a:t>
            </a:r>
          </a:p>
        </p:txBody>
      </p:sp>
      <p:sp>
        <p:nvSpPr>
          <p:cNvPr id="12" name="">
            <a:extLst>
              <a:ext uri="{FF2B5EF4-FFF2-40B4-BE49-F238E27FC236}">
                <ns2:creationId id="{FE39939B-8972-49AB-8C83-48CBF9DED572}"/>
                <adec:decorative val="1"/>
              </a:ext>
            </a:extLst>
          </p:cNvPr>
          <p:cNvSpPr>
            <a:spLocks noGrp="1"/>
          </p:cNvSpPr>
          <p:nvPr/>
        </p:nvSpPr>
        <p:spPr>
          <a:xfrm>
            <a:off x="3409950" y="2419350"/>
            <a:ext cx="457200" cy="457200"/>
          </a:xfrm>
          <a:prstGeom prst="ellipse">
            <a:avLst/>
          </a:prstGeom>
          <a:solidFill>
            <a:srgbClr val="FFFFFF"/>
          </a:solidFill>
          <a:ln w="19050">
            <a:solidFill>
              <a:srgbClr val="06B6D4"/>
            </a:solidFill>
            <a:prstDash val="solid"/>
          </a:ln>
        </p:spPr>
      </p:sp>
      <p:sp>
        <p:nvSpPr>
          <p:cNvPr id="13" name="">
            <a:extLst>
              <a:ext uri="{FF2B5EF4-FFF2-40B4-BE49-F238E27FC236}">
                <ns2:creationId id="{5AC89100-7D7A-475E-940F-5EBFBDDC5914}"/>
              </a:ext>
            </a:extLst>
          </p:cNvPr>
          <p:cNvSpPr>
            <a:spLocks noGrp="1"/>
          </p:cNvSpPr>
          <p:nvPr/>
        </p:nvSpPr>
        <p:spPr>
          <a:xfrm>
            <a:off x="3524250" y="2533650"/>
            <a:ext cx="228600" cy="228600"/>
          </a:xfrm>
          <a:prstGeom prst="rect">
            <a:avLst/>
          </a:prstGeom>
          <a:noFill/>
          <a:ln w="0">
            <a:noFill/>
            <a:prstDash val="solid"/>
          </a:ln>
        </p:spPr>
        <p:txBody>
          <a:bodyPr wrap="square" lIns="0" tIns="0" rIns="0" bIns="0" anchor="ctr">
            <a:noAutofit/>
          </a:bodyPr>
          <a:lstStyle/>
          <a:p>
            <a:pPr algn="ctr">
              <a:defRPr sz="1500" b="1" i="0">
                <a:solidFill>
                  <a:srgbClr val="06B6D4"/>
                </a:solidFill>
                <a:latin typeface="Calibri"/>
                <a:ea typeface="Calibri"/>
                <a:cs typeface="Calibri"/>
              </a:defRPr>
            </a:pPr>
            <a:r>
              <a:rPr sz="1500" b="1" i="0">
                <a:solidFill>
                  <a:srgbClr val="06B6D4"/>
                </a:solidFill>
                <a:latin typeface="Calibri"/>
                <a:ea typeface="Calibri"/>
                <a:cs typeface="Calibri"/>
              </a:rPr>
              <a:t>2</a:t>
            </a:r>
          </a:p>
        </p:txBody>
      </p:sp>
      <p:sp>
        <p:nvSpPr>
          <p:cNvPr id="14" name="">
            <a:extLst>
              <a:ext uri="{FF2B5EF4-FFF2-40B4-BE49-F238E27FC236}">
                <ns2:creationId id="{B7E0A994-0407-4BB3-A34F-0F92314EA151}"/>
              </a:ext>
            </a:extLst>
          </p:cNvPr>
          <p:cNvSpPr>
            <a:spLocks noGrp="1"/>
          </p:cNvSpPr>
          <p:nvPr/>
        </p:nvSpPr>
        <p:spPr>
          <a:xfrm>
            <a:off x="27432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Developing</a:t>
            </a:r>
          </a:p>
        </p:txBody>
      </p:sp>
      <p:sp>
        <p:nvSpPr>
          <p:cNvPr id="15" name="">
            <a:extLst>
              <a:ext uri="{FF2B5EF4-FFF2-40B4-BE49-F238E27FC236}">
                <ns2:creationId id="{E81A1347-C617-4988-8097-54FE7A703AA6}"/>
              </a:ext>
            </a:extLst>
          </p:cNvPr>
          <p:cNvSpPr>
            <a:spLocks noGrp="1"/>
          </p:cNvSpPr>
          <p:nvPr/>
        </p:nvSpPr>
        <p:spPr>
          <a:xfrm>
            <a:off x="27432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Initiative underway. Basic documentation. Catalogue developing.</a:t>
            </a:r>
          </a:p>
        </p:txBody>
      </p:sp>
      <p:sp>
        <p:nvSpPr>
          <p:cNvPr id="16" name="">
            <a:extLst>
              <a:ext uri="{FF2B5EF4-FFF2-40B4-BE49-F238E27FC236}">
                <ns2:creationId id="{BEDEBB5F-EF0C-47BA-92F1-B3BF25304108}"/>
                <adec:decorative val="1"/>
              </a:ext>
            </a:extLst>
          </p:cNvPr>
          <p:cNvSpPr>
            <a:spLocks noGrp="1"/>
          </p:cNvSpPr>
          <p:nvPr/>
        </p:nvSpPr>
        <p:spPr>
          <a:xfrm>
            <a:off x="5600700" y="2419350"/>
            <a:ext cx="457200" cy="457200"/>
          </a:xfrm>
          <a:prstGeom prst="ellipse">
            <a:avLst/>
          </a:prstGeom>
          <a:solidFill>
            <a:srgbClr val="FFFFFF"/>
          </a:solidFill>
          <a:ln w="19050">
            <a:solidFill>
              <a:srgbClr val="06B6D4"/>
            </a:solidFill>
            <a:prstDash val="solid"/>
          </a:ln>
        </p:spPr>
      </p:sp>
      <p:sp>
        <p:nvSpPr>
          <p:cNvPr id="17" name="">
            <a:extLst>
              <a:ext uri="{FF2B5EF4-FFF2-40B4-BE49-F238E27FC236}">
                <ns2:creationId id="{11696BF6-14BC-454C-8396-A78DDB3F47FE}"/>
              </a:ext>
            </a:extLst>
          </p:cNvPr>
          <p:cNvSpPr>
            <a:spLocks noGrp="1"/>
          </p:cNvSpPr>
          <p:nvPr/>
        </p:nvSpPr>
        <p:spPr>
          <a:xfrm>
            <a:off x="5715000" y="2533650"/>
            <a:ext cx="228600" cy="228600"/>
          </a:xfrm>
          <a:prstGeom prst="rect">
            <a:avLst/>
          </a:prstGeom>
          <a:noFill/>
          <a:ln w="0">
            <a:noFill/>
            <a:prstDash val="solid"/>
          </a:ln>
        </p:spPr>
        <p:txBody>
          <a:bodyPr wrap="square" lIns="0" tIns="0" rIns="0" bIns="0" anchor="ctr">
            <a:noAutofit/>
          </a:bodyPr>
          <a:lstStyle/>
          <a:p>
            <a:pPr algn="ctr">
              <a:defRPr sz="1500" b="1" i="0">
                <a:solidFill>
                  <a:srgbClr val="06B6D4"/>
                </a:solidFill>
                <a:latin typeface="Calibri"/>
                <a:ea typeface="Calibri"/>
                <a:cs typeface="Calibri"/>
              </a:defRPr>
            </a:pPr>
            <a:r>
              <a:rPr sz="1500" b="1" i="0">
                <a:solidFill>
                  <a:srgbClr val="06B6D4"/>
                </a:solidFill>
                <a:latin typeface="Calibri"/>
                <a:ea typeface="Calibri"/>
                <a:cs typeface="Calibri"/>
              </a:rPr>
              <a:t>3</a:t>
            </a:r>
          </a:p>
        </p:txBody>
      </p:sp>
      <p:sp>
        <p:nvSpPr>
          <p:cNvPr id="18" name="">
            <a:extLst>
              <a:ext uri="{FF2B5EF4-FFF2-40B4-BE49-F238E27FC236}">
                <ns2:creationId id="{14634BA1-E605-4864-B089-3D1399F8C6C0}"/>
              </a:ext>
            </a:extLst>
          </p:cNvPr>
          <p:cNvSpPr>
            <a:spLocks noGrp="1"/>
          </p:cNvSpPr>
          <p:nvPr/>
        </p:nvSpPr>
        <p:spPr>
          <a:xfrm>
            <a:off x="49339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Defined</a:t>
            </a:r>
          </a:p>
        </p:txBody>
      </p:sp>
      <p:sp>
        <p:nvSpPr>
          <p:cNvPr id="19" name="">
            <a:extLst>
              <a:ext uri="{FF2B5EF4-FFF2-40B4-BE49-F238E27FC236}">
                <ns2:creationId id="{3F6B4544-29D1-41FC-8ED6-9880E003DAAC}"/>
              </a:ext>
            </a:extLst>
          </p:cNvPr>
          <p:cNvSpPr>
            <a:spLocks noGrp="1"/>
          </p:cNvSpPr>
          <p:nvPr/>
        </p:nvSpPr>
        <p:spPr>
          <a:xfrm>
            <a:off x="49339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Structured metadata for core datasets. Variable quality.</a:t>
            </a:r>
          </a:p>
        </p:txBody>
      </p:sp>
      <p:sp>
        <p:nvSpPr>
          <p:cNvPr id="20" name="">
            <a:extLst>
              <a:ext uri="{FF2B5EF4-FFF2-40B4-BE49-F238E27FC236}">
                <ns2:creationId id="{B8547696-9B1D-4663-90C4-63F6C458CFA5}"/>
                <adec:decorative val="1"/>
              </a:ext>
            </a:extLst>
          </p:cNvPr>
          <p:cNvSpPr>
            <a:spLocks noGrp="1"/>
          </p:cNvSpPr>
          <p:nvPr/>
        </p:nvSpPr>
        <p:spPr>
          <a:xfrm>
            <a:off x="7791450" y="2419350"/>
            <a:ext cx="457200" cy="457200"/>
          </a:xfrm>
          <a:prstGeom prst="ellipse">
            <a:avLst/>
          </a:prstGeom>
          <a:solidFill>
            <a:srgbClr val="FFFFFF"/>
          </a:solidFill>
          <a:ln w="19050">
            <a:solidFill>
              <a:srgbClr val="06B6D4"/>
            </a:solidFill>
            <a:prstDash val="solid"/>
          </a:ln>
        </p:spPr>
      </p:sp>
      <p:sp>
        <p:nvSpPr>
          <p:cNvPr id="21" name="">
            <a:extLst>
              <a:ext uri="{FF2B5EF4-FFF2-40B4-BE49-F238E27FC236}">
                <ns2:creationId id="{AD65CDDD-C9F4-47B6-A00D-3DCD66E9CD2A}"/>
              </a:ext>
            </a:extLst>
          </p:cNvPr>
          <p:cNvSpPr>
            <a:spLocks noGrp="1"/>
          </p:cNvSpPr>
          <p:nvPr/>
        </p:nvSpPr>
        <p:spPr>
          <a:xfrm>
            <a:off x="7905750" y="2533650"/>
            <a:ext cx="228600" cy="228600"/>
          </a:xfrm>
          <a:prstGeom prst="rect">
            <a:avLst/>
          </a:prstGeom>
          <a:noFill/>
          <a:ln w="0">
            <a:noFill/>
            <a:prstDash val="solid"/>
          </a:ln>
        </p:spPr>
        <p:txBody>
          <a:bodyPr wrap="square" lIns="0" tIns="0" rIns="0" bIns="0" anchor="ctr">
            <a:noAutofit/>
          </a:bodyPr>
          <a:lstStyle/>
          <a:p>
            <a:pPr algn="ctr">
              <a:defRPr sz="1500" b="1" i="0">
                <a:solidFill>
                  <a:srgbClr val="06B6D4"/>
                </a:solidFill>
                <a:latin typeface="Calibri"/>
                <a:ea typeface="Calibri"/>
                <a:cs typeface="Calibri"/>
              </a:defRPr>
            </a:pPr>
            <a:r>
              <a:rPr sz="1500" b="1" i="0">
                <a:solidFill>
                  <a:srgbClr val="06B6D4"/>
                </a:solidFill>
                <a:latin typeface="Calibri"/>
                <a:ea typeface="Calibri"/>
                <a:cs typeface="Calibri"/>
              </a:rPr>
              <a:t>4</a:t>
            </a:r>
          </a:p>
        </p:txBody>
      </p:sp>
      <p:sp>
        <p:nvSpPr>
          <p:cNvPr id="22" name="">
            <a:extLst>
              <a:ext uri="{FF2B5EF4-FFF2-40B4-BE49-F238E27FC236}">
                <ns2:creationId id="{4B6EB622-F0C9-494B-86C9-90B09C1B503C}"/>
              </a:ext>
            </a:extLst>
          </p:cNvPr>
          <p:cNvSpPr>
            <a:spLocks noGrp="1"/>
          </p:cNvSpPr>
          <p:nvPr/>
        </p:nvSpPr>
        <p:spPr>
          <a:xfrm>
            <a:off x="71247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Managed</a:t>
            </a:r>
          </a:p>
        </p:txBody>
      </p:sp>
      <p:sp>
        <p:nvSpPr>
          <p:cNvPr id="23" name="">
            <a:extLst>
              <a:ext uri="{FF2B5EF4-FFF2-40B4-BE49-F238E27FC236}">
                <ns2:creationId id="{2FC44ADA-8A55-49A7-8234-DAB37AC931A5}"/>
              </a:ext>
            </a:extLst>
          </p:cNvPr>
          <p:cNvSpPr>
            <a:spLocks noGrp="1"/>
          </p:cNvSpPr>
          <p:nvPr/>
        </p:nvSpPr>
        <p:spPr>
          <a:xfrm>
            <a:off x="71247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Comprehensive, standardised metadata. Machine-readable. Searchable catalogue integrated with access. Regular updates.</a:t>
            </a:r>
          </a:p>
        </p:txBody>
      </p:sp>
      <p:sp>
        <p:nvSpPr>
          <p:cNvPr id="24" name="">
            <a:extLst>
              <a:ext uri="{FF2B5EF4-FFF2-40B4-BE49-F238E27FC236}">
                <ns2:creationId id="{B3E963F7-2DC4-493F-A659-E88F169A55CA}"/>
                <adec:decorative val="1"/>
              </a:ext>
            </a:extLst>
          </p:cNvPr>
          <p:cNvSpPr>
            <a:spLocks noGrp="1"/>
          </p:cNvSpPr>
          <p:nvPr/>
        </p:nvSpPr>
        <p:spPr>
          <a:xfrm>
            <a:off x="9982200" y="2419350"/>
            <a:ext cx="457200" cy="457200"/>
          </a:xfrm>
          <a:prstGeom prst="ellipse">
            <a:avLst/>
          </a:prstGeom>
          <a:solidFill>
            <a:srgbClr val="06B6D4"/>
          </a:solidFill>
          <a:ln w="19050">
            <a:solidFill>
              <a:srgbClr val="06B6D4"/>
            </a:solidFill>
            <a:prstDash val="solid"/>
          </a:ln>
        </p:spPr>
      </p:sp>
      <p:sp>
        <p:nvSpPr>
          <p:cNvPr id="25" name="">
            <a:extLst>
              <a:ext uri="{FF2B5EF4-FFF2-40B4-BE49-F238E27FC236}">
                <ns2:creationId id="{33E4507D-43F3-44DF-8812-31CA2DD5B3D7}"/>
              </a:ext>
            </a:extLst>
          </p:cNvPr>
          <p:cNvSpPr>
            <a:spLocks noGrp="1"/>
          </p:cNvSpPr>
          <p:nvPr/>
        </p:nvSpPr>
        <p:spPr>
          <a:xfrm>
            <a:off x="10096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FFFFFF"/>
                </a:solidFill>
                <a:latin typeface="Calibri"/>
                <a:ea typeface="Calibri"/>
                <a:cs typeface="Calibri"/>
              </a:defRPr>
            </a:pPr>
            <a:r>
              <a:rPr sz="1500" b="1" i="0">
                <a:solidFill>
                  <a:srgbClr val="FFFFFF"/>
                </a:solidFill>
                <a:latin typeface="Calibri"/>
                <a:ea typeface="Calibri"/>
                <a:cs typeface="Calibri"/>
              </a:rPr>
              <a:t>5</a:t>
            </a:r>
          </a:p>
        </p:txBody>
      </p:sp>
      <p:sp>
        <p:nvSpPr>
          <p:cNvPr id="26" name="">
            <a:extLst>
              <a:ext uri="{FF2B5EF4-FFF2-40B4-BE49-F238E27FC236}">
                <ns2:creationId id="{8D527B79-6E4E-450C-A25F-DC8CD8F86788}"/>
              </a:ext>
            </a:extLst>
          </p:cNvPr>
          <p:cNvSpPr>
            <a:spLocks noGrp="1"/>
          </p:cNvSpPr>
          <p:nvPr/>
        </p:nvSpPr>
        <p:spPr>
          <a:xfrm>
            <a:off x="9315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Optimising</a:t>
            </a:r>
          </a:p>
        </p:txBody>
      </p:sp>
      <p:sp>
        <p:nvSpPr>
          <p:cNvPr id="27" name="">
            <a:extLst>
              <a:ext uri="{FF2B5EF4-FFF2-40B4-BE49-F238E27FC236}">
                <ns2:creationId id="{8822B22A-6338-43AB-9BAC-D8379A3A2B5C}"/>
              </a:ext>
            </a:extLst>
          </p:cNvPr>
          <p:cNvSpPr>
            <a:spLocks noGrp="1"/>
          </p:cNvSpPr>
          <p:nvPr/>
        </p:nvSpPr>
        <p:spPr>
          <a:xfrm>
            <a:off x="9315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Rich ecosystem with automated generation. Provenance and lineage tracking. Community contributions.</a:t>
            </a:r>
          </a:p>
        </p:txBody>
      </p:sp>
      <p:sp>
        <p:nvSpPr>
          <p:cNvPr id="28" name="">
            <a:extLst>
              <a:ext uri="{FF2B5EF4-FFF2-40B4-BE49-F238E27FC236}">
                <ns2:creationId id="{E1C9A624-A030-4125-A64D-4130BFFA11EF}"/>
                <adec:decorative val="1"/>
              </a:ext>
            </a:extLst>
          </p:cNvPr>
          <p:cNvSpPr>
            <a:spLocks noGrp="1"/>
          </p:cNvSpPr>
          <p:nvPr/>
        </p:nvSpPr>
        <p:spPr>
          <a:xfrm>
            <a:off x="685800" y="5105400"/>
            <a:ext cx="10820400" cy="1047750"/>
          </a:xfrm>
          <a:prstGeom prst="roundRect">
            <a:avLst>
              <a:gd name="adj" fmla="val 7273"/>
            </a:avLst>
          </a:prstGeom>
          <a:solidFill>
            <a:srgbClr val="FFFFFF"/>
          </a:solidFill>
          <a:ln w="9525">
            <a:solidFill>
              <a:srgbClr val="D5E3E3"/>
            </a:solidFill>
            <a:prstDash val="solid"/>
          </a:ln>
        </p:spPr>
      </p:sp>
      <p:sp>
        <p:nvSpPr>
          <p:cNvPr id="29" name="">
            <a:extLst>
              <a:ext uri="{FF2B5EF4-FFF2-40B4-BE49-F238E27FC236}">
                <ns2:creationId id="{E895EEE5-BB63-4667-8810-F1FB9BFFA771}"/>
              </a:ext>
            </a:extLst>
          </p:cNvPr>
          <p:cNvSpPr>
            <a:spLocks noGrp="1"/>
          </p:cNvSpPr>
          <p:nvPr/>
        </p:nvSpPr>
        <p:spPr>
          <a:xfrm>
            <a:off x="895350" y="5200650"/>
            <a:ext cx="6858000" cy="266700"/>
          </a:xfrm>
          <a:prstGeom prst="rect">
            <a:avLst/>
          </a:prstGeom>
          <a:noFill/>
          <a:ln w="0">
            <a:noFill/>
            <a:prstDash val="solid"/>
          </a:ln>
        </p:spPr>
        <p:txBody>
          <a:bodyPr wrap="square" lIns="0" tIns="0" rIns="0" bIns="0" anchor="t">
            <a:noAutofit/>
          </a:bodyPr>
          <a:lstStyle/>
          <a:p>
            <a:pPr algn="l">
              <a:defRPr sz="1575" b="1" i="0">
                <a:solidFill>
                  <a:srgbClr val="115E59"/>
                </a:solidFill>
                <a:latin typeface="Calibri"/>
                <a:ea typeface="Calibri"/>
                <a:cs typeface="Calibri"/>
              </a:defRPr>
            </a:pPr>
            <a:r>
              <a:rPr sz="1575" b="1" i="0">
                <a:solidFill>
                  <a:srgbClr val="115E59"/>
                </a:solidFill>
                <a:latin typeface="Calibri"/>
                <a:ea typeface="Calibri"/>
                <a:cs typeface="Calibri"/>
              </a:rPr>
              <a:t>Minimum evidence for a Level 4 judgement</a:t>
            </a:r>
          </a:p>
        </p:txBody>
      </p:sp>
      <p:sp>
        <p:nvSpPr>
          <p:cNvPr id="30" name="">
            <a:extLst>
              <a:ext uri="{FF2B5EF4-FFF2-40B4-BE49-F238E27FC236}">
                <ns2:creationId id="{2A0D6269-4146-4C53-AD7B-7DB352695B30}"/>
                <adec:decorative val="1"/>
              </a:ext>
            </a:extLst>
          </p:cNvPr>
          <p:cNvSpPr>
            <a:spLocks noGrp="1"/>
          </p:cNvSpPr>
          <p:nvPr/>
        </p:nvSpPr>
        <p:spPr>
          <a:xfrm>
            <a:off x="895350" y="5581650"/>
            <a:ext cx="85725" cy="85725"/>
          </a:xfrm>
          <a:prstGeom prst="ellipse">
            <a:avLst/>
          </a:prstGeom>
          <a:solidFill>
            <a:srgbClr val="06B6D4"/>
          </a:solidFill>
          <a:ln w="0">
            <a:noFill/>
            <a:prstDash val="solid"/>
          </a:ln>
        </p:spPr>
      </p:sp>
      <p:sp>
        <p:nvSpPr>
          <p:cNvPr id="31" name="">
            <a:extLst>
              <a:ext uri="{FF2B5EF4-FFF2-40B4-BE49-F238E27FC236}">
                <ns2:creationId id="{C24D8821-7481-4B40-985C-CA7D3D49F95D}"/>
              </a:ext>
            </a:extLst>
          </p:cNvPr>
          <p:cNvSpPr>
            <a:spLocks noGrp="1"/>
          </p:cNvSpPr>
          <p:nvPr/>
        </p:nvSpPr>
        <p:spPr>
          <a:xfrm>
            <a:off x="10858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Standardised, machine-readable metadata for core datasets (schema, example records)</a:t>
            </a:r>
          </a:p>
        </p:txBody>
      </p:sp>
      <p:sp>
        <p:nvSpPr>
          <p:cNvPr id="32" name="">
            <a:extLst>
              <a:ext uri="{FF2B5EF4-FFF2-40B4-BE49-F238E27FC236}">
                <ns2:creationId id="{F47A3D79-C76E-4C2F-A2A6-D3CCDB9ED938}"/>
                <adec:decorative val="1"/>
              </a:ext>
            </a:extLst>
          </p:cNvPr>
          <p:cNvSpPr>
            <a:spLocks noGrp="1"/>
          </p:cNvSpPr>
          <p:nvPr/>
        </p:nvSpPr>
        <p:spPr>
          <a:xfrm>
            <a:off x="4438650" y="5581650"/>
            <a:ext cx="85725" cy="85725"/>
          </a:xfrm>
          <a:prstGeom prst="ellipse">
            <a:avLst/>
          </a:prstGeom>
          <a:solidFill>
            <a:srgbClr val="06B6D4"/>
          </a:solidFill>
          <a:ln w="0">
            <a:noFill/>
            <a:prstDash val="solid"/>
          </a:ln>
        </p:spPr>
      </p:sp>
      <p:sp>
        <p:nvSpPr>
          <p:cNvPr id="33" name="">
            <a:extLst>
              <a:ext uri="{FF2B5EF4-FFF2-40B4-BE49-F238E27FC236}">
                <ns2:creationId id="{951B2F7B-538E-476B-B4F2-7CA78C0B73F5}"/>
              </a:ext>
            </a:extLst>
          </p:cNvPr>
          <p:cNvSpPr>
            <a:spLocks noGrp="1"/>
          </p:cNvSpPr>
          <p:nvPr/>
        </p:nvSpPr>
        <p:spPr>
          <a:xfrm>
            <a:off x="46291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Searchable catalogue integrated with access workflow (screenshots/URL + process)</a:t>
            </a:r>
          </a:p>
        </p:txBody>
      </p:sp>
      <p:sp>
        <p:nvSpPr>
          <p:cNvPr id="34" name="">
            <a:extLst>
              <a:ext uri="{FF2B5EF4-FFF2-40B4-BE49-F238E27FC236}">
                <ns2:creationId id="{01A14B09-B1D0-4E89-BFDA-1727CA0E2709}"/>
                <adec:decorative val="1"/>
              </a:ext>
            </a:extLst>
          </p:cNvPr>
          <p:cNvSpPr>
            <a:spLocks noGrp="1"/>
          </p:cNvSpPr>
          <p:nvPr/>
        </p:nvSpPr>
        <p:spPr>
          <a:xfrm>
            <a:off x="7981950" y="5581650"/>
            <a:ext cx="85725" cy="85725"/>
          </a:xfrm>
          <a:prstGeom prst="ellipse">
            <a:avLst/>
          </a:prstGeom>
          <a:solidFill>
            <a:srgbClr val="06B6D4"/>
          </a:solidFill>
          <a:ln w="0">
            <a:noFill/>
            <a:prstDash val="solid"/>
          </a:ln>
        </p:spPr>
      </p:sp>
      <p:sp>
        <p:nvSpPr>
          <p:cNvPr id="35" name="">
            <a:extLst>
              <a:ext uri="{FF2B5EF4-FFF2-40B4-BE49-F238E27FC236}">
                <ns2:creationId id="{DDD9CAA8-C3E2-4A2F-96D9-53D6B277C299}"/>
              </a:ext>
            </a:extLst>
          </p:cNvPr>
          <p:cNvSpPr>
            <a:spLocks noGrp="1"/>
          </p:cNvSpPr>
          <p:nvPr/>
        </p:nvSpPr>
        <p:spPr>
          <a:xfrm>
            <a:off x="81724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Evidence of regular metadata updates (change log, release cadence)</a:t>
            </a:r>
          </a:p>
        </p:txBody>
      </p:sp>
      <p:sp>
        <p:nvSpPr>
          <p:cNvPr id="36" name="">
            <a:extLst>
              <a:ext uri="{FF2B5EF4-FFF2-40B4-BE49-F238E27FC236}">
                <ns2:creationId id="{27F747AB-23D0-4D9A-A054-B698BB6533E9}"/>
              </a:ext>
            </a:extLst>
          </p:cNvPr>
          <p:cNvSpPr>
            <a:spLocks noGrp="1"/>
          </p:cNvSpPr>
          <p:nvPr/>
        </p:nvSpPr>
        <p:spPr>
          <a:xfrm>
            <a:off x="762000" y="6153150"/>
            <a:ext cx="10668000" cy="171450"/>
          </a:xfrm>
          <a:prstGeom prst="rect">
            <a:avLst/>
          </a:prstGeom>
          <a:noFill/>
          <a:ln w="0">
            <a:noFill/>
            <a:prstDash val="solid"/>
          </a:ln>
        </p:spPr>
        <p:txBody>
          <a:bodyPr wrap="square" lIns="0" tIns="0" rIns="0" bIns="0" anchor="t">
            <a:noAutofit/>
          </a:bodyPr>
          <a:lstStyle/>
          <a:p>
            <a:pPr algn="ctr">
              <a:defRPr sz="900" b="0" i="1">
                <a:solidFill>
                  <a:srgbClr val="5F7187"/>
                </a:solidFill>
                <a:latin typeface="Calibri"/>
                <a:ea typeface="Calibri"/>
                <a:cs typeface="Calibri"/>
              </a:defRPr>
            </a:pPr>
            <a:r>
              <a:rPr sz="900" b="0" i="1">
                <a:solidFill>
                  <a:srgbClr val="5F7187"/>
                </a:solidFill>
                <a:latin typeface="Calibri"/>
                <a:ea typeface="Calibri"/>
                <a:cs typeface="Calibri"/>
              </a:rPr>
              <a:t>Catalogue v1.0.2  •  Source a6d0671c3297  •  Verbatim descriptors and evidence  •  HDRL classifications are not official programme requirements.</a:t>
            </a:r>
          </a:p>
        </p:txBody>
      </p:sp>
      <p:sp>
        <p:nvSpPr>
          <p:cNvPr id="37" name="">
            <a:extLst>
              <a:ext uri="{FF2B5EF4-FFF2-40B4-BE49-F238E27FC236}">
                <ns2:creationId id="{D3D3AC6F-7CED-4B92-94EA-A7C7B0EB3CCA}"/>
                <adec:decorative val="1"/>
              </a:ext>
            </a:extLst>
          </p:cNvPr>
          <p:cNvSpPr>
            <a:spLocks noGrp="1"/>
          </p:cNvSpPr>
          <p:nvPr/>
        </p:nvSpPr>
        <p:spPr>
          <a:xfrm>
            <a:off x="552450" y="6419850"/>
            <a:ext cx="11087100" cy="0"/>
          </a:xfrm>
          <a:prstGeom prst="line">
            <a:avLst/>
          </a:prstGeom>
          <a:noFill/>
          <a:ln w="9525">
            <a:solidFill>
              <a:srgbClr val="D5E3E3"/>
            </a:solidFill>
            <a:prstDash val="solid"/>
          </a:ln>
        </p:spPr>
      </p:sp>
      <p:sp>
        <p:nvSpPr>
          <p:cNvPr id="38" name="">
            <a:extLst>
              <a:ext uri="{FF2B5EF4-FFF2-40B4-BE49-F238E27FC236}">
                <ns2:creationId id="{DB6A94B1-3D2F-4706-86E8-91056813B729}"/>
              </a:ext>
            </a:extLst>
          </p:cNvPr>
          <p:cNvSpPr>
            <a:spLocks noGrp="1"/>
          </p:cNvSpPr>
          <p:nvPr/>
        </p:nvSpPr>
        <p:spPr>
          <a:xfrm>
            <a:off x="552450" y="6496050"/>
            <a:ext cx="2952750" cy="190500"/>
          </a:xfrm>
          <a:prstGeom prst="rect">
            <a:avLst/>
          </a:prstGeom>
          <a:noFill/>
          <a:ln w="0">
            <a:noFill/>
            <a:prstDash val="solid"/>
          </a:ln>
        </p:spPr>
        <p:txBody>
          <a:bodyPr wrap="square" lIns="0" tIns="0" rIns="0" bIns="0" anchor="ctr">
            <a:noAutofit/>
          </a:bodyPr>
          <a:lstStyle/>
          <a:p>
            <a:pPr algn="l">
              <a:defRPr sz="900" b="0" i="0">
                <a:solidFill>
                  <a:srgbClr val="5F7187"/>
                </a:solidFill>
                <a:latin typeface="Calibri"/>
                <a:ea typeface="Calibri"/>
                <a:cs typeface="Calibri"/>
              </a:defRPr>
            </a:pPr>
            <a:r>
              <a:rPr sz="900" b="0" i="0">
                <a:solidFill>
                  <a:srgbClr val="5F7187"/>
                </a:solidFill>
                <a:latin typeface="Calibri"/>
                <a:ea typeface="Calibri"/>
                <a:cs typeface="Calibri"/>
              </a:rPr>
              <a:t>HDRL v1.0.1  •  Kit v1.1.0  •  30 Jul 2026</a:t>
            </a:r>
          </a:p>
        </p:txBody>
      </p:sp>
      <p:sp>
        <p:nvSpPr>
          <p:cNvPr id="39" name="">
            <a:extLst>
              <a:ext uri="{FF2B5EF4-FFF2-40B4-BE49-F238E27FC236}">
                <ns2:creationId id="{9D9BBD27-5F04-40CD-AC07-D4ACD690C99E}"/>
              </a:ext>
            </a:extLst>
          </p:cNvPr>
          <p:cNvSpPr>
            <a:spLocks noGrp="1"/>
          </p:cNvSpPr>
          <p:nvPr/>
        </p:nvSpPr>
        <p:spPr>
          <a:xfrm>
            <a:off x="3524250" y="6496050"/>
            <a:ext cx="6096000" cy="190500"/>
          </a:xfrm>
          <a:prstGeom prst="rect">
            <a:avLst/>
          </a:prstGeom>
          <a:noFill/>
          <a:ln w="0">
            <a:noFill/>
            <a:prstDash val="solid"/>
          </a:ln>
        </p:spPr>
        <p:txBody>
          <a:bodyPr wrap="square" lIns="0" tIns="0" rIns="0" bIns="0" anchor="ctr">
            <a:noAutofit/>
          </a:bodyPr>
          <a:lstStyle/>
          <a:p>
            <a:pPr algn="ctr">
              <a:defRPr sz="825" b="0" i="0">
                <a:solidFill>
                  <a:srgbClr val="5F7187"/>
                </a:solidFill>
                <a:latin typeface="Calibri"/>
                <a:ea typeface="Calibri"/>
                <a:cs typeface="Calibri"/>
              </a:defRPr>
            </a:pPr>
            <a:r>
              <a:rPr sz="825" b="0" i="0">
                <a:solidFill>
                  <a:srgbClr val="5F7187"/>
                </a:solidFill>
                <a:latin typeface="Calibri"/>
                <a:ea typeface="Calibri"/>
                <a:cs typeface="Calibri"/>
              </a:rPr>
              <a:t>RDS: commissioner &amp; IP owner  •  OPL Advisory: originator &amp; developer  •  </a:t>
            </a:r>
            <a:r>
              <a:rPr sz="825" b="0" i="0">
                <a:solidFill>
                  <a:srgbClr val="5F7187"/>
                </a:solidFill>
                <a:latin typeface="Calibri"/>
                <a:ea typeface="Calibri"/>
                <a:cs typeface="Calibri"/>
                <a:hlinkClick r:id="R397d1962dd4841d2" tooltip="Read the Creative Commons Attribution 4.0 licence"/>
              </a:rPr>
              <a:t>CC BY 4.0</a:t>
            </a:r>
          </a:p>
        </p:txBody>
      </p:sp>
      <p:sp>
        <p:nvSpPr>
          <p:cNvPr id="40" name="">
            <a:extLst>
              <a:ext uri="{FF2B5EF4-FFF2-40B4-BE49-F238E27FC236}">
                <ns2:creationId id="{CCF1C2FC-D91A-4E4B-8FCF-6E85EAF810D4}"/>
              </a:ext>
            </a:extLst>
          </p:cNvPr>
          <p:cNvSpPr>
            <a:spLocks noGrp="1"/>
          </p:cNvSpPr>
          <p:nvPr/>
        </p:nvSpPr>
        <p:spPr>
          <a:xfrm>
            <a:off x="9048750" y="6496050"/>
            <a:ext cx="2590800" cy="190500"/>
          </a:xfrm>
          <a:prstGeom prst="rect">
            <a:avLst/>
          </a:prstGeom>
          <a:noFill/>
          <a:ln w="0">
            <a:noFill/>
            <a:prstDash val="solid"/>
          </a:ln>
        </p:spPr>
        <p:txBody>
          <a:bodyPr wrap="square" lIns="0" tIns="0" rIns="0" bIns="0" anchor="ctr">
            <a:noAutofit/>
          </a:bodyPr>
          <a:lstStyle/>
          <a:p>
            <a:pPr algn="r">
              <a:defRPr sz="900" b="0" i="0">
                <a:solidFill>
                  <a:srgbClr val="5F7187"/>
                </a:solidFill>
                <a:latin typeface="Calibri"/>
                <a:ea typeface="Calibri"/>
                <a:cs typeface="Calibri"/>
              </a:defRPr>
            </a:pPr>
            <a:r>
              <a:rPr sz="900" b="0" i="0">
                <a:solidFill>
                  <a:srgbClr val="5F7187"/>
                </a:solidFill>
                <a:latin typeface="Calibri"/>
                <a:ea typeface="Calibri"/>
                <a:cs typeface="Calibri"/>
                <a:hlinkClick r:id="Rf138d8904be544a2" tooltip="Open the HDRL Framework website"/>
              </a:rPr>
              <a:t>hdrlframework.org</a:t>
            </a:r>
            <a:r>
              <a:rPr sz="900" b="0" i="0">
                <a:solidFill>
                  <a:srgbClr val="5F7187"/>
                </a:solidFill>
                <a:latin typeface="Calibri"/>
                <a:ea typeface="Calibri"/>
                <a:cs typeface="Calibri"/>
              </a:rPr>
              <a:t>  •  36</a:t>
            </a:r>
          </a:p>
        </p:txBody>
      </p:sp>
    </p:spTree>
    <p:extLst>
      <p:ext uri="{BB962C8B-B14F-4D97-AF65-F5344CB8AC3E}">
        <ns5:creationId val="1719851460"/>
      </p:ext>
    </p:extLst>
  </p:cSld>
</p:sld>
</file>

<file path=ppt/slides/slide37.xml><?xml version="1.0" encoding="utf-8"?>
<p:sld xmlns:a="http://schemas.openxmlformats.org/drawingml/2006/main" xmlns:adec="http://schemas.microsoft.com/office/drawing/2017/decorative" xmlns:ns2="http://schemas.microsoft.com/office/drawing/2014/main" xmlns:ns5="http://schemas.microsoft.com/office/powerpoint/2010/main" xmlns:p="http://schemas.openxmlformats.org/presentationml/2006/main" xmlns:r="http://schemas.openxmlformats.org/officeDocument/2006/relationships">
  <p:cSld>
    <p:bg>
      <p:bgPr>
        <a:solidFill>
          <a:srgbClr val="F5F8FA"/>
        </a:solidFill>
      </p:bgPr>
    </p:bg>
    <p:spTree>
      <p:nvGrpSpPr>
        <p:cNvPr id="1" name=""/>
        <p:cNvGrpSpPr/>
        <p:nvPr/>
      </p:nvGrpSpPr>
      <p:grpSpPr>
        <a:xfrm/>
      </p:grpSpPr>
      <p:sp>
        <p:nvSpPr>
          <p:cNvPr id="41" name="hdrl-mini-mark">
            <a:extLst>
              <a:ext uri="{FF2B5EF4-FFF2-40B4-BE49-F238E27FC236}">
                <ns2:creationId id="{40DAC0F5-DF92-427E-A8E7-7BCC022307C1}"/>
                <adec:decorative val="1"/>
              </a:ext>
            </a:extLst>
          </p:cNvPr>
          <p:cNvSpPr>
            <a:spLocks noGrp="1"/>
          </p:cNvSpPr>
          <p:nvPr/>
        </p:nvSpPr>
        <p:spPr>
          <a:xfrm>
            <a:off x="552450" y="361950"/>
            <a:ext cx="514350" cy="514350"/>
          </a:xfrm>
          <a:prstGeom prst="octagon">
            <a:avLst/>
          </a:prstGeom>
          <a:solidFill>
            <a:srgbClr val="0F766E"/>
          </a:solidFill>
          <a:ln w="0">
            <a:noFill/>
            <a:prstDash val="solid"/>
          </a:ln>
        </p:spPr>
      </p:sp>
      <p:sp>
        <p:nvSpPr>
          <p:cNvPr id="2" name="hdrl-mini-text">
            <a:extLst>
              <a:ext uri="{FF2B5EF4-FFF2-40B4-BE49-F238E27FC236}">
                <ns2:creationId id="{F841017D-D61B-4E58-94AA-985063780585}"/>
                <adec:decorative val="1"/>
              </a:ext>
            </a:extLst>
          </p:cNvPr>
          <p:cNvSpPr>
            <a:spLocks noGrp="1"/>
          </p:cNvSpPr>
          <p:nvPr/>
        </p:nvSpPr>
        <p:spPr>
          <a:xfrm>
            <a:off x="581025" y="504825"/>
            <a:ext cx="476250" cy="209550"/>
          </a:xfrm>
          <a:prstGeom prst="rect">
            <a:avLst/>
          </a:prstGeom>
          <a:noFill/>
          <a:ln w="0">
            <a:noFill/>
            <a:prstDash val="solid"/>
          </a:ln>
        </p:spPr>
        <p:txBody>
          <a:bodyPr wrap="square" lIns="0" tIns="0" rIns="0" bIns="0" anchor="ctr">
            <a:noAutofit/>
          </a:bodyPr>
          <a:lstStyle/>
          <a:p>
            <a:pPr algn="ctr">
              <a:defRPr sz="750" b="1" i="0">
                <a:solidFill>
                  <a:srgbClr val="FFFFFF"/>
                </a:solidFill>
                <a:latin typeface="Calibri"/>
                <a:ea typeface="Calibri"/>
                <a:cs typeface="Calibri"/>
              </a:defRPr>
            </a:pPr>
            <a:r>
              <a:rPr sz="750" b="1" i="0">
                <a:solidFill>
                  <a:srgbClr val="FFFFFF"/>
                </a:solidFill>
                <a:latin typeface="Calibri"/>
                <a:ea typeface="Calibri"/>
                <a:cs typeface="Calibri"/>
              </a:rPr>
              <a:t>HDRL</a:t>
            </a:r>
          </a:p>
        </p:txBody>
      </p:sp>
      <p:sp>
        <p:nvSpPr>
          <p:cNvPr id="3" name="brand-label">
            <a:extLst>
              <a:ext uri="{FF2B5EF4-FFF2-40B4-BE49-F238E27FC236}">
                <ns2:creationId id="{87E9E90A-E6E3-47CE-BE71-0B060E489A3C}"/>
                <adec:decorative val="1"/>
              </a:ext>
            </a:extLst>
          </p:cNvPr>
          <p:cNvSpPr>
            <a:spLocks noGrp="1"/>
          </p:cNvSpPr>
          <p:nvPr/>
        </p:nvSpPr>
        <p:spPr>
          <a:xfrm>
            <a:off x="1257300" y="495300"/>
            <a:ext cx="4572000" cy="190500"/>
          </a:xfrm>
          <a:prstGeom prst="rect">
            <a:avLst/>
          </a:prstGeom>
          <a:noFill/>
          <a:ln w="0">
            <a:noFill/>
            <a:prstDash val="solid"/>
          </a:ln>
        </p:spPr>
        <p:txBody>
          <a:bodyPr wrap="square" lIns="0" tIns="0" rIns="0" bIns="0" anchor="ctr">
            <a:noAutofit/>
          </a:bodyPr>
          <a:lstStyle/>
          <a:p>
            <a:pPr algn="l">
              <a:defRPr sz="1200" b="1" i="0">
                <a:solidFill>
                  <a:srgbClr val="0F766E"/>
                </a:solidFill>
                <a:latin typeface="Calibri"/>
                <a:ea typeface="Calibri"/>
                <a:cs typeface="Calibri"/>
              </a:defRPr>
            </a:pPr>
            <a:r>
              <a:rPr sz="1200" b="1" i="0">
                <a:solidFill>
                  <a:srgbClr val="0F766E"/>
                </a:solidFill>
                <a:latin typeface="Calibri"/>
                <a:ea typeface="Calibri"/>
                <a:cs typeface="Calibri"/>
              </a:rPr>
              <a:t>DOMAIN B • INDICATOR DETAIL</a:t>
            </a:r>
          </a:p>
        </p:txBody>
      </p:sp>
      <p:sp>
        <p:nvSpPr>
          <p:cNvPr id="4" name="slide-title" title="B.3.1 · Curated Dataset Availability" descr="Slide title: B.3.1 · Curated Dataset Availability">
            <a:extLst>
              <a:ext uri="{FF2B5EF4-FFF2-40B4-BE49-F238E27FC236}">
                <ns2:creationId id="{4DE2BAFE-73CD-4D84-9601-45B1262A06DA}"/>
              </a:ext>
            </a:extLst>
          </p:cNvPr>
          <p:cNvSpPr>
            <a:spLocks noGrp="1"/>
          </p:cNvSpPr>
          <p:nvPr>
            <p:ph type="title"/>
          </p:nvPr>
        </p:nvSpPr>
        <p:spPr>
          <a:xfrm>
            <a:off x="666750" y="1104900"/>
            <a:ext cx="10858500" cy="628650"/>
          </a:xfrm>
          <a:prstGeom prst="rect">
            <a:avLst/>
          </a:prstGeom>
          <a:noFill/>
          <a:ln w="0">
            <a:noFill/>
            <a:prstDash val="solid"/>
          </a:ln>
        </p:spPr>
        <p:txBody>
          <a:bodyPr wrap="square" lIns="0" tIns="0" rIns="0" bIns="0" anchor="t">
            <a:noAutofit/>
          </a:bodyPr>
          <a:lstStyle/>
          <a:p>
            <a:pPr algn="l">
              <a:defRPr sz="3150" b="1" i="0">
                <a:solidFill>
                  <a:srgbClr val="162B45"/>
                </a:solidFill>
                <a:latin typeface="Calibri"/>
                <a:ea typeface="Calibri"/>
                <a:cs typeface="Calibri"/>
              </a:defRPr>
            </a:pPr>
            <a:r>
              <a:rPr sz="3150" b="1" i="0">
                <a:solidFill>
                  <a:srgbClr val="162B45"/>
                </a:solidFill>
                <a:latin typeface="Calibri"/>
                <a:ea typeface="Calibri"/>
                <a:cs typeface="Calibri"/>
              </a:rPr>
              <a:t>B.3.1 · Curated Dataset Availability</a:t>
            </a:r>
          </a:p>
        </p:txBody>
      </p:sp>
      <p:sp>
        <p:nvSpPr>
          <p:cNvPr id="5" name="">
            <a:extLst>
              <a:ext uri="{FF2B5EF4-FFF2-40B4-BE49-F238E27FC236}">
                <ns2:creationId id="{C0F41507-8461-4158-A904-63B270F7ACCC}"/>
              </a:ext>
            </a:extLst>
          </p:cNvPr>
          <p:cNvSpPr>
            <a:spLocks noGrp="1"/>
          </p:cNvSpPr>
          <p:nvPr/>
        </p:nvSpPr>
        <p:spPr>
          <a:xfrm>
            <a:off x="685800" y="1771650"/>
            <a:ext cx="10668000" cy="266700"/>
          </a:xfrm>
          <a:prstGeom prst="rect">
            <a:avLst/>
          </a:prstGeom>
          <a:noFill/>
          <a:ln w="0">
            <a:noFill/>
            <a:prstDash val="solid"/>
          </a:ln>
        </p:spPr>
        <p:txBody>
          <a:bodyPr wrap="square" lIns="0" tIns="0" rIns="0" bIns="0" anchor="t">
            <a:noAutofit/>
          </a:bodyPr>
          <a:lstStyle/>
          <a:p>
            <a:pPr algn="l">
              <a:defRPr sz="1350" b="1" i="0">
                <a:solidFill>
                  <a:srgbClr val="06B6D4"/>
                </a:solidFill>
                <a:latin typeface="Calibri"/>
                <a:ea typeface="Calibri"/>
                <a:cs typeface="Calibri"/>
              </a:defRPr>
            </a:pPr>
            <a:r>
              <a:rPr sz="1350" b="1" i="0">
                <a:solidFill>
                  <a:srgbClr val="06B6D4"/>
                </a:solidFill>
                <a:latin typeface="Calibri"/>
                <a:ea typeface="Calibri"/>
                <a:cs typeface="Calibri"/>
              </a:rPr>
              <a:t>Enhancement indicator  •  Both level  •  HDRL class O</a:t>
            </a:r>
          </a:p>
        </p:txBody>
      </p:sp>
      <p:sp>
        <p:nvSpPr>
          <p:cNvPr id="6" name="">
            <a:extLst>
              <a:ext uri="{FF2B5EF4-FFF2-40B4-BE49-F238E27FC236}">
                <ns2:creationId id="{7AA9A6CB-291F-4E04-8F87-66B6F5090DDC}"/>
              </a:ext>
            </a:extLst>
          </p:cNvPr>
          <p:cNvSpPr>
            <a:spLocks noGrp="1"/>
          </p:cNvSpPr>
          <p:nvPr/>
        </p:nvSpPr>
        <p:spPr>
          <a:xfrm>
            <a:off x="685800" y="2095500"/>
            <a:ext cx="10668000" cy="285750"/>
          </a:xfrm>
          <a:prstGeom prst="rect">
            <a:avLst/>
          </a:prstGeom>
          <a:noFill/>
          <a:ln w="0">
            <a:noFill/>
            <a:prstDash val="solid"/>
          </a:ln>
        </p:spPr>
        <p:txBody>
          <a:bodyPr wrap="square" lIns="0" tIns="0" rIns="0" bIns="0" anchor="t">
            <a:noAutofit/>
          </a:bodyPr>
          <a:lstStyle/>
          <a:p>
            <a:pPr algn="l">
              <a:defRPr sz="1350" b="0" i="1">
                <a:solidFill>
                  <a:srgbClr val="5F7187"/>
                </a:solidFill>
                <a:latin typeface="Calibri"/>
                <a:ea typeface="Calibri"/>
                <a:cs typeface="Calibri"/>
              </a:defRPr>
            </a:pPr>
            <a:r>
              <a:rPr sz="1350" b="0" i="1">
                <a:solidFill>
                  <a:srgbClr val="5F7187"/>
                </a:solidFill>
                <a:latin typeface="Calibri"/>
                <a:ea typeface="Calibri"/>
                <a:cs typeface="Calibri"/>
              </a:rPr>
              <a:t>The catalogue wording below is reproduced verbatim.</a:t>
            </a:r>
          </a:p>
        </p:txBody>
      </p:sp>
      <p:sp>
        <p:nvSpPr>
          <p:cNvPr id="7" name="">
            <a:extLst>
              <a:ext uri="{FF2B5EF4-FFF2-40B4-BE49-F238E27FC236}">
                <ns2:creationId id="{101A1753-8415-4C9C-A13C-78B9F9B890B2}"/>
                <adec:decorative val="1"/>
              </a:ext>
            </a:extLst>
          </p:cNvPr>
          <p:cNvSpPr>
            <a:spLocks noGrp="1"/>
          </p:cNvSpPr>
          <p:nvPr/>
        </p:nvSpPr>
        <p:spPr>
          <a:xfrm>
            <a:off x="1428750" y="2647950"/>
            <a:ext cx="8763000" cy="0"/>
          </a:xfrm>
          <a:prstGeom prst="line">
            <a:avLst/>
          </a:prstGeom>
          <a:noFill/>
          <a:ln w="57150">
            <a:solidFill>
              <a:srgbClr val="A7E6DB"/>
            </a:solidFill>
            <a:prstDash val="solid"/>
          </a:ln>
        </p:spPr>
      </p:sp>
      <p:sp>
        <p:nvSpPr>
          <p:cNvPr id="8" name="">
            <a:extLst>
              <a:ext uri="{FF2B5EF4-FFF2-40B4-BE49-F238E27FC236}">
                <ns2:creationId id="{8CBD89B5-CC73-4703-8472-932B2C02156B}"/>
                <adec:decorative val="1"/>
              </a:ext>
            </a:extLst>
          </p:cNvPr>
          <p:cNvSpPr>
            <a:spLocks noGrp="1"/>
          </p:cNvSpPr>
          <p:nvPr/>
        </p:nvSpPr>
        <p:spPr>
          <a:xfrm>
            <a:off x="1219200" y="2419350"/>
            <a:ext cx="457200" cy="457200"/>
          </a:xfrm>
          <a:prstGeom prst="ellipse">
            <a:avLst/>
          </a:prstGeom>
          <a:solidFill>
            <a:srgbClr val="FFFFFF"/>
          </a:solidFill>
          <a:ln w="19050">
            <a:solidFill>
              <a:srgbClr val="06B6D4"/>
            </a:solidFill>
            <a:prstDash val="solid"/>
          </a:ln>
        </p:spPr>
      </p:sp>
      <p:sp>
        <p:nvSpPr>
          <p:cNvPr id="9" name="">
            <a:extLst>
              <a:ext uri="{FF2B5EF4-FFF2-40B4-BE49-F238E27FC236}">
                <ns2:creationId id="{A1440F2E-51B0-4779-B9A2-CA41CAA6C260}"/>
              </a:ext>
            </a:extLst>
          </p:cNvPr>
          <p:cNvSpPr>
            <a:spLocks noGrp="1"/>
          </p:cNvSpPr>
          <p:nvPr/>
        </p:nvSpPr>
        <p:spPr>
          <a:xfrm>
            <a:off x="1333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06B6D4"/>
                </a:solidFill>
                <a:latin typeface="Calibri"/>
                <a:ea typeface="Calibri"/>
                <a:cs typeface="Calibri"/>
              </a:defRPr>
            </a:pPr>
            <a:r>
              <a:rPr sz="1500" b="1" i="0">
                <a:solidFill>
                  <a:srgbClr val="06B6D4"/>
                </a:solidFill>
                <a:latin typeface="Calibri"/>
                <a:ea typeface="Calibri"/>
                <a:cs typeface="Calibri"/>
              </a:rPr>
              <a:t>1</a:t>
            </a:r>
          </a:p>
        </p:txBody>
      </p:sp>
      <p:sp>
        <p:nvSpPr>
          <p:cNvPr id="10" name="">
            <a:extLst>
              <a:ext uri="{FF2B5EF4-FFF2-40B4-BE49-F238E27FC236}">
                <ns2:creationId id="{6786ADF0-B23C-4F63-B592-D8F02A2AC1F7}"/>
              </a:ext>
            </a:extLst>
          </p:cNvPr>
          <p:cNvSpPr>
            <a:spLocks noGrp="1"/>
          </p:cNvSpPr>
          <p:nvPr/>
        </p:nvSpPr>
        <p:spPr>
          <a:xfrm>
            <a:off x="552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Initial</a:t>
            </a:r>
          </a:p>
        </p:txBody>
      </p:sp>
      <p:sp>
        <p:nvSpPr>
          <p:cNvPr id="11" name="">
            <a:extLst>
              <a:ext uri="{FF2B5EF4-FFF2-40B4-BE49-F238E27FC236}">
                <ns2:creationId id="{45588801-972D-401B-9C70-BB951DBC39FA}"/>
              </a:ext>
            </a:extLst>
          </p:cNvPr>
          <p:cNvSpPr>
            <a:spLocks noGrp="1"/>
          </p:cNvSpPr>
          <p:nvPr/>
        </p:nvSpPr>
        <p:spPr>
          <a:xfrm>
            <a:off x="552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No curated datasets. Raw extracts requiring extensive cleaning.</a:t>
            </a:r>
          </a:p>
        </p:txBody>
      </p:sp>
      <p:sp>
        <p:nvSpPr>
          <p:cNvPr id="12" name="">
            <a:extLst>
              <a:ext uri="{FF2B5EF4-FFF2-40B4-BE49-F238E27FC236}">
                <ns2:creationId id="{B1F7DF90-9A93-4854-A61C-544EB626D367}"/>
                <adec:decorative val="1"/>
              </a:ext>
            </a:extLst>
          </p:cNvPr>
          <p:cNvSpPr>
            <a:spLocks noGrp="1"/>
          </p:cNvSpPr>
          <p:nvPr/>
        </p:nvSpPr>
        <p:spPr>
          <a:xfrm>
            <a:off x="3409950" y="2419350"/>
            <a:ext cx="457200" cy="457200"/>
          </a:xfrm>
          <a:prstGeom prst="ellipse">
            <a:avLst/>
          </a:prstGeom>
          <a:solidFill>
            <a:srgbClr val="FFFFFF"/>
          </a:solidFill>
          <a:ln w="19050">
            <a:solidFill>
              <a:srgbClr val="06B6D4"/>
            </a:solidFill>
            <a:prstDash val="solid"/>
          </a:ln>
        </p:spPr>
      </p:sp>
      <p:sp>
        <p:nvSpPr>
          <p:cNvPr id="13" name="">
            <a:extLst>
              <a:ext uri="{FF2B5EF4-FFF2-40B4-BE49-F238E27FC236}">
                <ns2:creationId id="{6122AEE5-1780-4D85-8919-0A4AB39CEC17}"/>
              </a:ext>
            </a:extLst>
          </p:cNvPr>
          <p:cNvSpPr>
            <a:spLocks noGrp="1"/>
          </p:cNvSpPr>
          <p:nvPr/>
        </p:nvSpPr>
        <p:spPr>
          <a:xfrm>
            <a:off x="3524250" y="2533650"/>
            <a:ext cx="228600" cy="228600"/>
          </a:xfrm>
          <a:prstGeom prst="rect">
            <a:avLst/>
          </a:prstGeom>
          <a:noFill/>
          <a:ln w="0">
            <a:noFill/>
            <a:prstDash val="solid"/>
          </a:ln>
        </p:spPr>
        <p:txBody>
          <a:bodyPr wrap="square" lIns="0" tIns="0" rIns="0" bIns="0" anchor="ctr">
            <a:noAutofit/>
          </a:bodyPr>
          <a:lstStyle/>
          <a:p>
            <a:pPr algn="ctr">
              <a:defRPr sz="1500" b="1" i="0">
                <a:solidFill>
                  <a:srgbClr val="06B6D4"/>
                </a:solidFill>
                <a:latin typeface="Calibri"/>
                <a:ea typeface="Calibri"/>
                <a:cs typeface="Calibri"/>
              </a:defRPr>
            </a:pPr>
            <a:r>
              <a:rPr sz="1500" b="1" i="0">
                <a:solidFill>
                  <a:srgbClr val="06B6D4"/>
                </a:solidFill>
                <a:latin typeface="Calibri"/>
                <a:ea typeface="Calibri"/>
                <a:cs typeface="Calibri"/>
              </a:rPr>
              <a:t>2</a:t>
            </a:r>
          </a:p>
        </p:txBody>
      </p:sp>
      <p:sp>
        <p:nvSpPr>
          <p:cNvPr id="14" name="">
            <a:extLst>
              <a:ext uri="{FF2B5EF4-FFF2-40B4-BE49-F238E27FC236}">
                <ns2:creationId id="{96748BE4-FDF1-4A38-A6D6-8659479474F5}"/>
              </a:ext>
            </a:extLst>
          </p:cNvPr>
          <p:cNvSpPr>
            <a:spLocks noGrp="1"/>
          </p:cNvSpPr>
          <p:nvPr/>
        </p:nvSpPr>
        <p:spPr>
          <a:xfrm>
            <a:off x="27432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Developing</a:t>
            </a:r>
          </a:p>
        </p:txBody>
      </p:sp>
      <p:sp>
        <p:nvSpPr>
          <p:cNvPr id="15" name="">
            <a:extLst>
              <a:ext uri="{FF2B5EF4-FFF2-40B4-BE49-F238E27FC236}">
                <ns2:creationId id="{B06F7323-5A1F-424B-BE61-EE78E9CD332F}"/>
              </a:ext>
            </a:extLst>
          </p:cNvPr>
          <p:cNvSpPr>
            <a:spLocks noGrp="1"/>
          </p:cNvSpPr>
          <p:nvPr/>
        </p:nvSpPr>
        <p:spPr>
          <a:xfrm>
            <a:off x="27432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Needs assessed. Priority datasets identified. Pilot underway.</a:t>
            </a:r>
          </a:p>
        </p:txBody>
      </p:sp>
      <p:sp>
        <p:nvSpPr>
          <p:cNvPr id="16" name="">
            <a:extLst>
              <a:ext uri="{FF2B5EF4-FFF2-40B4-BE49-F238E27FC236}">
                <ns2:creationId id="{6F70D519-87F2-4630-B877-57A6DBB8DDA4}"/>
                <adec:decorative val="1"/>
              </a:ext>
            </a:extLst>
          </p:cNvPr>
          <p:cNvSpPr>
            <a:spLocks noGrp="1"/>
          </p:cNvSpPr>
          <p:nvPr/>
        </p:nvSpPr>
        <p:spPr>
          <a:xfrm>
            <a:off x="5600700" y="2419350"/>
            <a:ext cx="457200" cy="457200"/>
          </a:xfrm>
          <a:prstGeom prst="ellipse">
            <a:avLst/>
          </a:prstGeom>
          <a:solidFill>
            <a:srgbClr val="FFFFFF"/>
          </a:solidFill>
          <a:ln w="19050">
            <a:solidFill>
              <a:srgbClr val="06B6D4"/>
            </a:solidFill>
            <a:prstDash val="solid"/>
          </a:ln>
        </p:spPr>
      </p:sp>
      <p:sp>
        <p:nvSpPr>
          <p:cNvPr id="17" name="">
            <a:extLst>
              <a:ext uri="{FF2B5EF4-FFF2-40B4-BE49-F238E27FC236}">
                <ns2:creationId id="{1CF5BC7B-1196-4EEA-988F-6B4B5FBD5880}"/>
              </a:ext>
            </a:extLst>
          </p:cNvPr>
          <p:cNvSpPr>
            <a:spLocks noGrp="1"/>
          </p:cNvSpPr>
          <p:nvPr/>
        </p:nvSpPr>
        <p:spPr>
          <a:xfrm>
            <a:off x="5715000" y="2533650"/>
            <a:ext cx="228600" cy="228600"/>
          </a:xfrm>
          <a:prstGeom prst="rect">
            <a:avLst/>
          </a:prstGeom>
          <a:noFill/>
          <a:ln w="0">
            <a:noFill/>
            <a:prstDash val="solid"/>
          </a:ln>
        </p:spPr>
        <p:txBody>
          <a:bodyPr wrap="square" lIns="0" tIns="0" rIns="0" bIns="0" anchor="ctr">
            <a:noAutofit/>
          </a:bodyPr>
          <a:lstStyle/>
          <a:p>
            <a:pPr algn="ctr">
              <a:defRPr sz="1500" b="1" i="0">
                <a:solidFill>
                  <a:srgbClr val="06B6D4"/>
                </a:solidFill>
                <a:latin typeface="Calibri"/>
                <a:ea typeface="Calibri"/>
                <a:cs typeface="Calibri"/>
              </a:defRPr>
            </a:pPr>
            <a:r>
              <a:rPr sz="1500" b="1" i="0">
                <a:solidFill>
                  <a:srgbClr val="06B6D4"/>
                </a:solidFill>
                <a:latin typeface="Calibri"/>
                <a:ea typeface="Calibri"/>
                <a:cs typeface="Calibri"/>
              </a:rPr>
              <a:t>3</a:t>
            </a:r>
          </a:p>
        </p:txBody>
      </p:sp>
      <p:sp>
        <p:nvSpPr>
          <p:cNvPr id="18" name="">
            <a:extLst>
              <a:ext uri="{FF2B5EF4-FFF2-40B4-BE49-F238E27FC236}">
                <ns2:creationId id="{968C0B37-22B0-4292-9958-16F95DEC8E61}"/>
              </a:ext>
            </a:extLst>
          </p:cNvPr>
          <p:cNvSpPr>
            <a:spLocks noGrp="1"/>
          </p:cNvSpPr>
          <p:nvPr/>
        </p:nvSpPr>
        <p:spPr>
          <a:xfrm>
            <a:off x="49339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Defined</a:t>
            </a:r>
          </a:p>
        </p:txBody>
      </p:sp>
      <p:sp>
        <p:nvSpPr>
          <p:cNvPr id="19" name="">
            <a:extLst>
              <a:ext uri="{FF2B5EF4-FFF2-40B4-BE49-F238E27FC236}">
                <ns2:creationId id="{B28A2074-3AB0-4C09-BEB1-8BA88917F00F}"/>
              </a:ext>
            </a:extLst>
          </p:cNvPr>
          <p:cNvSpPr>
            <a:spLocks noGrp="1"/>
          </p:cNvSpPr>
          <p:nvPr/>
        </p:nvSpPr>
        <p:spPr>
          <a:xfrm>
            <a:off x="49339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Selected curated datasets. Methodology documented but not standardised.</a:t>
            </a:r>
          </a:p>
        </p:txBody>
      </p:sp>
      <p:sp>
        <p:nvSpPr>
          <p:cNvPr id="20" name="">
            <a:extLst>
              <a:ext uri="{FF2B5EF4-FFF2-40B4-BE49-F238E27FC236}">
                <ns2:creationId id="{1AB7018B-39DA-417D-ACA1-045A7CE1ACFC}"/>
                <adec:decorative val="1"/>
              </a:ext>
            </a:extLst>
          </p:cNvPr>
          <p:cNvSpPr>
            <a:spLocks noGrp="1"/>
          </p:cNvSpPr>
          <p:nvPr/>
        </p:nvSpPr>
        <p:spPr>
          <a:xfrm>
            <a:off x="7791450" y="2419350"/>
            <a:ext cx="457200" cy="457200"/>
          </a:xfrm>
          <a:prstGeom prst="ellipse">
            <a:avLst/>
          </a:prstGeom>
          <a:solidFill>
            <a:srgbClr val="FFFFFF"/>
          </a:solidFill>
          <a:ln w="19050">
            <a:solidFill>
              <a:srgbClr val="06B6D4"/>
            </a:solidFill>
            <a:prstDash val="solid"/>
          </a:ln>
        </p:spPr>
      </p:sp>
      <p:sp>
        <p:nvSpPr>
          <p:cNvPr id="21" name="">
            <a:extLst>
              <a:ext uri="{FF2B5EF4-FFF2-40B4-BE49-F238E27FC236}">
                <ns2:creationId id="{C64CF513-78CE-455C-9ABE-8EF76A44CE8F}"/>
              </a:ext>
            </a:extLst>
          </p:cNvPr>
          <p:cNvSpPr>
            <a:spLocks noGrp="1"/>
          </p:cNvSpPr>
          <p:nvPr/>
        </p:nvSpPr>
        <p:spPr>
          <a:xfrm>
            <a:off x="7905750" y="2533650"/>
            <a:ext cx="228600" cy="228600"/>
          </a:xfrm>
          <a:prstGeom prst="rect">
            <a:avLst/>
          </a:prstGeom>
          <a:noFill/>
          <a:ln w="0">
            <a:noFill/>
            <a:prstDash val="solid"/>
          </a:ln>
        </p:spPr>
        <p:txBody>
          <a:bodyPr wrap="square" lIns="0" tIns="0" rIns="0" bIns="0" anchor="ctr">
            <a:noAutofit/>
          </a:bodyPr>
          <a:lstStyle/>
          <a:p>
            <a:pPr algn="ctr">
              <a:defRPr sz="1500" b="1" i="0">
                <a:solidFill>
                  <a:srgbClr val="06B6D4"/>
                </a:solidFill>
                <a:latin typeface="Calibri"/>
                <a:ea typeface="Calibri"/>
                <a:cs typeface="Calibri"/>
              </a:defRPr>
            </a:pPr>
            <a:r>
              <a:rPr sz="1500" b="1" i="0">
                <a:solidFill>
                  <a:srgbClr val="06B6D4"/>
                </a:solidFill>
                <a:latin typeface="Calibri"/>
                <a:ea typeface="Calibri"/>
                <a:cs typeface="Calibri"/>
              </a:rPr>
              <a:t>4</a:t>
            </a:r>
          </a:p>
        </p:txBody>
      </p:sp>
      <p:sp>
        <p:nvSpPr>
          <p:cNvPr id="22" name="">
            <a:extLst>
              <a:ext uri="{FF2B5EF4-FFF2-40B4-BE49-F238E27FC236}">
                <ns2:creationId id="{C690FA35-57D5-4C06-AE0D-2AB2624DC1F1}"/>
              </a:ext>
            </a:extLst>
          </p:cNvPr>
          <p:cNvSpPr>
            <a:spLocks noGrp="1"/>
          </p:cNvSpPr>
          <p:nvPr/>
        </p:nvSpPr>
        <p:spPr>
          <a:xfrm>
            <a:off x="71247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Managed</a:t>
            </a:r>
          </a:p>
        </p:txBody>
      </p:sp>
      <p:sp>
        <p:nvSpPr>
          <p:cNvPr id="23" name="">
            <a:extLst>
              <a:ext uri="{FF2B5EF4-FFF2-40B4-BE49-F238E27FC236}">
                <ns2:creationId id="{5C89575D-FC68-4C77-B422-4ABCBD475678}"/>
              </a:ext>
            </a:extLst>
          </p:cNvPr>
          <p:cNvSpPr>
            <a:spLocks noGrp="1"/>
          </p:cNvSpPr>
          <p:nvPr/>
        </p:nvSpPr>
        <p:spPr>
          <a:xfrm>
            <a:off x="71247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Portfolio with standard methodology. Derived variables, phenotypes, linked data. Version control.</a:t>
            </a:r>
          </a:p>
        </p:txBody>
      </p:sp>
      <p:sp>
        <p:nvSpPr>
          <p:cNvPr id="24" name="">
            <a:extLst>
              <a:ext uri="{FF2B5EF4-FFF2-40B4-BE49-F238E27FC236}">
                <ns2:creationId id="{404C9FE5-0DF6-4055-A9D3-B5A0516994F2}"/>
                <adec:decorative val="1"/>
              </a:ext>
            </a:extLst>
          </p:cNvPr>
          <p:cNvSpPr>
            <a:spLocks noGrp="1"/>
          </p:cNvSpPr>
          <p:nvPr/>
        </p:nvSpPr>
        <p:spPr>
          <a:xfrm>
            <a:off x="9982200" y="2419350"/>
            <a:ext cx="457200" cy="457200"/>
          </a:xfrm>
          <a:prstGeom prst="ellipse">
            <a:avLst/>
          </a:prstGeom>
          <a:solidFill>
            <a:srgbClr val="06B6D4"/>
          </a:solidFill>
          <a:ln w="19050">
            <a:solidFill>
              <a:srgbClr val="06B6D4"/>
            </a:solidFill>
            <a:prstDash val="solid"/>
          </a:ln>
        </p:spPr>
      </p:sp>
      <p:sp>
        <p:nvSpPr>
          <p:cNvPr id="25" name="">
            <a:extLst>
              <a:ext uri="{FF2B5EF4-FFF2-40B4-BE49-F238E27FC236}">
                <ns2:creationId id="{1C6724D8-5BBA-4AEA-95A6-74EE2A8538BE}"/>
              </a:ext>
            </a:extLst>
          </p:cNvPr>
          <p:cNvSpPr>
            <a:spLocks noGrp="1"/>
          </p:cNvSpPr>
          <p:nvPr/>
        </p:nvSpPr>
        <p:spPr>
          <a:xfrm>
            <a:off x="10096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FFFFFF"/>
                </a:solidFill>
                <a:latin typeface="Calibri"/>
                <a:ea typeface="Calibri"/>
                <a:cs typeface="Calibri"/>
              </a:defRPr>
            </a:pPr>
            <a:r>
              <a:rPr sz="1500" b="1" i="0">
                <a:solidFill>
                  <a:srgbClr val="FFFFFF"/>
                </a:solidFill>
                <a:latin typeface="Calibri"/>
                <a:ea typeface="Calibri"/>
                <a:cs typeface="Calibri"/>
              </a:rPr>
              <a:t>5</a:t>
            </a:r>
          </a:p>
        </p:txBody>
      </p:sp>
      <p:sp>
        <p:nvSpPr>
          <p:cNvPr id="26" name="">
            <a:extLst>
              <a:ext uri="{FF2B5EF4-FFF2-40B4-BE49-F238E27FC236}">
                <ns2:creationId id="{CD410D69-D7F5-43B5-9607-D1F2F9CDBC3B}"/>
              </a:ext>
            </a:extLst>
          </p:cNvPr>
          <p:cNvSpPr>
            <a:spLocks noGrp="1"/>
          </p:cNvSpPr>
          <p:nvPr/>
        </p:nvSpPr>
        <p:spPr>
          <a:xfrm>
            <a:off x="9315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Optimising</a:t>
            </a:r>
          </a:p>
        </p:txBody>
      </p:sp>
      <p:sp>
        <p:nvSpPr>
          <p:cNvPr id="27" name="">
            <a:extLst>
              <a:ext uri="{FF2B5EF4-FFF2-40B4-BE49-F238E27FC236}">
                <ns2:creationId id="{56B87BFF-25E3-4648-AE3C-D4DD65A28473}"/>
              </a:ext>
            </a:extLst>
          </p:cNvPr>
          <p:cNvSpPr>
            <a:spLocks noGrp="1"/>
          </p:cNvSpPr>
          <p:nvPr/>
        </p:nvSpPr>
        <p:spPr>
          <a:xfrm>
            <a:off x="9315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Comprehensive library. Community contributions. Automated pipelines. Benchmarked.</a:t>
            </a:r>
          </a:p>
        </p:txBody>
      </p:sp>
      <p:sp>
        <p:nvSpPr>
          <p:cNvPr id="28" name="">
            <a:extLst>
              <a:ext uri="{FF2B5EF4-FFF2-40B4-BE49-F238E27FC236}">
                <ns2:creationId id="{3D358658-0DEB-4E87-8FC2-C7F7C25759B7}"/>
                <adec:decorative val="1"/>
              </a:ext>
            </a:extLst>
          </p:cNvPr>
          <p:cNvSpPr>
            <a:spLocks noGrp="1"/>
          </p:cNvSpPr>
          <p:nvPr/>
        </p:nvSpPr>
        <p:spPr>
          <a:xfrm>
            <a:off x="685800" y="5105400"/>
            <a:ext cx="10820400" cy="1047750"/>
          </a:xfrm>
          <a:prstGeom prst="roundRect">
            <a:avLst>
              <a:gd name="adj" fmla="val 7273"/>
            </a:avLst>
          </a:prstGeom>
          <a:solidFill>
            <a:srgbClr val="FFFFFF"/>
          </a:solidFill>
          <a:ln w="9525">
            <a:solidFill>
              <a:srgbClr val="D5E3E3"/>
            </a:solidFill>
            <a:prstDash val="solid"/>
          </a:ln>
        </p:spPr>
      </p:sp>
      <p:sp>
        <p:nvSpPr>
          <p:cNvPr id="29" name="">
            <a:extLst>
              <a:ext uri="{FF2B5EF4-FFF2-40B4-BE49-F238E27FC236}">
                <ns2:creationId id="{0951CA6D-418A-40E8-A7D5-30C1D1E22B4F}"/>
              </a:ext>
            </a:extLst>
          </p:cNvPr>
          <p:cNvSpPr>
            <a:spLocks noGrp="1"/>
          </p:cNvSpPr>
          <p:nvPr/>
        </p:nvSpPr>
        <p:spPr>
          <a:xfrm>
            <a:off x="895350" y="5200650"/>
            <a:ext cx="6858000" cy="266700"/>
          </a:xfrm>
          <a:prstGeom prst="rect">
            <a:avLst/>
          </a:prstGeom>
          <a:noFill/>
          <a:ln w="0">
            <a:noFill/>
            <a:prstDash val="solid"/>
          </a:ln>
        </p:spPr>
        <p:txBody>
          <a:bodyPr wrap="square" lIns="0" tIns="0" rIns="0" bIns="0" anchor="t">
            <a:noAutofit/>
          </a:bodyPr>
          <a:lstStyle/>
          <a:p>
            <a:pPr algn="l">
              <a:defRPr sz="1575" b="1" i="0">
                <a:solidFill>
                  <a:srgbClr val="115E59"/>
                </a:solidFill>
                <a:latin typeface="Calibri"/>
                <a:ea typeface="Calibri"/>
                <a:cs typeface="Calibri"/>
              </a:defRPr>
            </a:pPr>
            <a:r>
              <a:rPr sz="1575" b="1" i="0">
                <a:solidFill>
                  <a:srgbClr val="115E59"/>
                </a:solidFill>
                <a:latin typeface="Calibri"/>
                <a:ea typeface="Calibri"/>
                <a:cs typeface="Calibri"/>
              </a:rPr>
              <a:t>Minimum evidence for a Level 4 judgement</a:t>
            </a:r>
          </a:p>
        </p:txBody>
      </p:sp>
      <p:sp>
        <p:nvSpPr>
          <p:cNvPr id="30" name="">
            <a:extLst>
              <a:ext uri="{FF2B5EF4-FFF2-40B4-BE49-F238E27FC236}">
                <ns2:creationId id="{2C70D989-E9E6-4E71-A72D-11C5BA4D67C6}"/>
                <adec:decorative val="1"/>
              </a:ext>
            </a:extLst>
          </p:cNvPr>
          <p:cNvSpPr>
            <a:spLocks noGrp="1"/>
          </p:cNvSpPr>
          <p:nvPr/>
        </p:nvSpPr>
        <p:spPr>
          <a:xfrm>
            <a:off x="895350" y="5581650"/>
            <a:ext cx="85725" cy="85725"/>
          </a:xfrm>
          <a:prstGeom prst="ellipse">
            <a:avLst/>
          </a:prstGeom>
          <a:solidFill>
            <a:srgbClr val="06B6D4"/>
          </a:solidFill>
          <a:ln w="0">
            <a:noFill/>
            <a:prstDash val="solid"/>
          </a:ln>
        </p:spPr>
      </p:sp>
      <p:sp>
        <p:nvSpPr>
          <p:cNvPr id="31" name="">
            <a:extLst>
              <a:ext uri="{FF2B5EF4-FFF2-40B4-BE49-F238E27FC236}">
                <ns2:creationId id="{E8BEAA30-1B64-457E-A795-C312F82B00F6}"/>
              </a:ext>
            </a:extLst>
          </p:cNvPr>
          <p:cNvSpPr>
            <a:spLocks noGrp="1"/>
          </p:cNvSpPr>
          <p:nvPr/>
        </p:nvSpPr>
        <p:spPr>
          <a:xfrm>
            <a:off x="10858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Curated dataset portfolio list + published methodology/SOP</a:t>
            </a:r>
          </a:p>
        </p:txBody>
      </p:sp>
      <p:sp>
        <p:nvSpPr>
          <p:cNvPr id="32" name="">
            <a:extLst>
              <a:ext uri="{FF2B5EF4-FFF2-40B4-BE49-F238E27FC236}">
                <ns2:creationId id="{19F19C09-910D-4F5A-97C8-330E895FF263}"/>
                <adec:decorative val="1"/>
              </a:ext>
            </a:extLst>
          </p:cNvPr>
          <p:cNvSpPr>
            <a:spLocks noGrp="1"/>
          </p:cNvSpPr>
          <p:nvPr/>
        </p:nvSpPr>
        <p:spPr>
          <a:xfrm>
            <a:off x="4438650" y="5581650"/>
            <a:ext cx="85725" cy="85725"/>
          </a:xfrm>
          <a:prstGeom prst="ellipse">
            <a:avLst/>
          </a:prstGeom>
          <a:solidFill>
            <a:srgbClr val="06B6D4"/>
          </a:solidFill>
          <a:ln w="0">
            <a:noFill/>
            <a:prstDash val="solid"/>
          </a:ln>
        </p:spPr>
      </p:sp>
      <p:sp>
        <p:nvSpPr>
          <p:cNvPr id="33" name="">
            <a:extLst>
              <a:ext uri="{FF2B5EF4-FFF2-40B4-BE49-F238E27FC236}">
                <ns2:creationId id="{5D6F2D6A-6840-4649-A421-9792E96BE461}"/>
              </a:ext>
            </a:extLst>
          </p:cNvPr>
          <p:cNvSpPr>
            <a:spLocks noGrp="1"/>
          </p:cNvSpPr>
          <p:nvPr/>
        </p:nvSpPr>
        <p:spPr>
          <a:xfrm>
            <a:off x="46291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Version control evidence for curated products (release notes, tags)</a:t>
            </a:r>
          </a:p>
        </p:txBody>
      </p:sp>
      <p:sp>
        <p:nvSpPr>
          <p:cNvPr id="34" name="">
            <a:extLst>
              <a:ext uri="{FF2B5EF4-FFF2-40B4-BE49-F238E27FC236}">
                <ns2:creationId id="{534C6C47-C0F9-4E91-A99B-A8F415077501}"/>
                <adec:decorative val="1"/>
              </a:ext>
            </a:extLst>
          </p:cNvPr>
          <p:cNvSpPr>
            <a:spLocks noGrp="1"/>
          </p:cNvSpPr>
          <p:nvPr/>
        </p:nvSpPr>
        <p:spPr>
          <a:xfrm>
            <a:off x="7981950" y="5581650"/>
            <a:ext cx="85725" cy="85725"/>
          </a:xfrm>
          <a:prstGeom prst="ellipse">
            <a:avLst/>
          </a:prstGeom>
          <a:solidFill>
            <a:srgbClr val="06B6D4"/>
          </a:solidFill>
          <a:ln w="0">
            <a:noFill/>
            <a:prstDash val="solid"/>
          </a:ln>
        </p:spPr>
      </p:sp>
      <p:sp>
        <p:nvSpPr>
          <p:cNvPr id="35" name="">
            <a:extLst>
              <a:ext uri="{FF2B5EF4-FFF2-40B4-BE49-F238E27FC236}">
                <ns2:creationId id="{BB1C0193-7273-4592-AFB0-3A240411FCCE}"/>
              </a:ext>
            </a:extLst>
          </p:cNvPr>
          <p:cNvSpPr>
            <a:spLocks noGrp="1"/>
          </p:cNvSpPr>
          <p:nvPr/>
        </p:nvSpPr>
        <p:spPr>
          <a:xfrm>
            <a:off x="81724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Evidence curated datasets are routinely used (project examples/usage stats)</a:t>
            </a:r>
          </a:p>
        </p:txBody>
      </p:sp>
      <p:sp>
        <p:nvSpPr>
          <p:cNvPr id="36" name="">
            <a:extLst>
              <a:ext uri="{FF2B5EF4-FFF2-40B4-BE49-F238E27FC236}">
                <ns2:creationId id="{AFBCDBD0-D739-46EE-89B5-916490A96022}"/>
              </a:ext>
            </a:extLst>
          </p:cNvPr>
          <p:cNvSpPr>
            <a:spLocks noGrp="1"/>
          </p:cNvSpPr>
          <p:nvPr/>
        </p:nvSpPr>
        <p:spPr>
          <a:xfrm>
            <a:off x="762000" y="6153150"/>
            <a:ext cx="10668000" cy="171450"/>
          </a:xfrm>
          <a:prstGeom prst="rect">
            <a:avLst/>
          </a:prstGeom>
          <a:noFill/>
          <a:ln w="0">
            <a:noFill/>
            <a:prstDash val="solid"/>
          </a:ln>
        </p:spPr>
        <p:txBody>
          <a:bodyPr wrap="square" lIns="0" tIns="0" rIns="0" bIns="0" anchor="t">
            <a:noAutofit/>
          </a:bodyPr>
          <a:lstStyle/>
          <a:p>
            <a:pPr algn="ctr">
              <a:defRPr sz="900" b="0" i="1">
                <a:solidFill>
                  <a:srgbClr val="5F7187"/>
                </a:solidFill>
                <a:latin typeface="Calibri"/>
                <a:ea typeface="Calibri"/>
                <a:cs typeface="Calibri"/>
              </a:defRPr>
            </a:pPr>
            <a:r>
              <a:rPr sz="900" b="0" i="1">
                <a:solidFill>
                  <a:srgbClr val="5F7187"/>
                </a:solidFill>
                <a:latin typeface="Calibri"/>
                <a:ea typeface="Calibri"/>
                <a:cs typeface="Calibri"/>
              </a:rPr>
              <a:t>Catalogue v1.0.2  •  Source a6d0671c3297  •  Verbatim descriptors and evidence  •  HDRL classifications are not official programme requirements.</a:t>
            </a:r>
          </a:p>
        </p:txBody>
      </p:sp>
      <p:sp>
        <p:nvSpPr>
          <p:cNvPr id="37" name="">
            <a:extLst>
              <a:ext uri="{FF2B5EF4-FFF2-40B4-BE49-F238E27FC236}">
                <ns2:creationId id="{FBA29AD4-59BC-4B38-A404-24A599792172}"/>
                <adec:decorative val="1"/>
              </a:ext>
            </a:extLst>
          </p:cNvPr>
          <p:cNvSpPr>
            <a:spLocks noGrp="1"/>
          </p:cNvSpPr>
          <p:nvPr/>
        </p:nvSpPr>
        <p:spPr>
          <a:xfrm>
            <a:off x="552450" y="6419850"/>
            <a:ext cx="11087100" cy="0"/>
          </a:xfrm>
          <a:prstGeom prst="line">
            <a:avLst/>
          </a:prstGeom>
          <a:noFill/>
          <a:ln w="9525">
            <a:solidFill>
              <a:srgbClr val="D5E3E3"/>
            </a:solidFill>
            <a:prstDash val="solid"/>
          </a:ln>
        </p:spPr>
      </p:sp>
      <p:sp>
        <p:nvSpPr>
          <p:cNvPr id="38" name="">
            <a:extLst>
              <a:ext uri="{FF2B5EF4-FFF2-40B4-BE49-F238E27FC236}">
                <ns2:creationId id="{0F8BE68D-6231-4D42-B45D-BA184E7FD0A4}"/>
              </a:ext>
            </a:extLst>
          </p:cNvPr>
          <p:cNvSpPr>
            <a:spLocks noGrp="1"/>
          </p:cNvSpPr>
          <p:nvPr/>
        </p:nvSpPr>
        <p:spPr>
          <a:xfrm>
            <a:off x="552450" y="6496050"/>
            <a:ext cx="2952750" cy="190500"/>
          </a:xfrm>
          <a:prstGeom prst="rect">
            <a:avLst/>
          </a:prstGeom>
          <a:noFill/>
          <a:ln w="0">
            <a:noFill/>
            <a:prstDash val="solid"/>
          </a:ln>
        </p:spPr>
        <p:txBody>
          <a:bodyPr wrap="square" lIns="0" tIns="0" rIns="0" bIns="0" anchor="ctr">
            <a:noAutofit/>
          </a:bodyPr>
          <a:lstStyle/>
          <a:p>
            <a:pPr algn="l">
              <a:defRPr sz="900" b="0" i="0">
                <a:solidFill>
                  <a:srgbClr val="5F7187"/>
                </a:solidFill>
                <a:latin typeface="Calibri"/>
                <a:ea typeface="Calibri"/>
                <a:cs typeface="Calibri"/>
              </a:defRPr>
            </a:pPr>
            <a:r>
              <a:rPr sz="900" b="0" i="0">
                <a:solidFill>
                  <a:srgbClr val="5F7187"/>
                </a:solidFill>
                <a:latin typeface="Calibri"/>
                <a:ea typeface="Calibri"/>
                <a:cs typeface="Calibri"/>
              </a:rPr>
              <a:t>HDRL v1.0.1  •  Kit v1.1.0  •  30 Jul 2026</a:t>
            </a:r>
          </a:p>
        </p:txBody>
      </p:sp>
      <p:sp>
        <p:nvSpPr>
          <p:cNvPr id="39" name="">
            <a:extLst>
              <a:ext uri="{FF2B5EF4-FFF2-40B4-BE49-F238E27FC236}">
                <ns2:creationId id="{0FA297E0-3627-43DF-8B07-43E32FDA538D}"/>
              </a:ext>
            </a:extLst>
          </p:cNvPr>
          <p:cNvSpPr>
            <a:spLocks noGrp="1"/>
          </p:cNvSpPr>
          <p:nvPr/>
        </p:nvSpPr>
        <p:spPr>
          <a:xfrm>
            <a:off x="3524250" y="6496050"/>
            <a:ext cx="6096000" cy="190500"/>
          </a:xfrm>
          <a:prstGeom prst="rect">
            <a:avLst/>
          </a:prstGeom>
          <a:noFill/>
          <a:ln w="0">
            <a:noFill/>
            <a:prstDash val="solid"/>
          </a:ln>
        </p:spPr>
        <p:txBody>
          <a:bodyPr wrap="square" lIns="0" tIns="0" rIns="0" bIns="0" anchor="ctr">
            <a:noAutofit/>
          </a:bodyPr>
          <a:lstStyle/>
          <a:p>
            <a:pPr algn="ctr">
              <a:defRPr sz="825" b="0" i="0">
                <a:solidFill>
                  <a:srgbClr val="5F7187"/>
                </a:solidFill>
                <a:latin typeface="Calibri"/>
                <a:ea typeface="Calibri"/>
                <a:cs typeface="Calibri"/>
              </a:defRPr>
            </a:pPr>
            <a:r>
              <a:rPr sz="825" b="0" i="0">
                <a:solidFill>
                  <a:srgbClr val="5F7187"/>
                </a:solidFill>
                <a:latin typeface="Calibri"/>
                <a:ea typeface="Calibri"/>
                <a:cs typeface="Calibri"/>
              </a:rPr>
              <a:t>RDS: commissioner &amp; IP owner  •  OPL Advisory: originator &amp; developer  •  </a:t>
            </a:r>
            <a:r>
              <a:rPr sz="825" b="0" i="0">
                <a:solidFill>
                  <a:srgbClr val="5F7187"/>
                </a:solidFill>
                <a:latin typeface="Calibri"/>
                <a:ea typeface="Calibri"/>
                <a:cs typeface="Calibri"/>
                <a:hlinkClick r:id="Rb8dbe34797ff46ed" tooltip="Read the Creative Commons Attribution 4.0 licence"/>
              </a:rPr>
              <a:t>CC BY 4.0</a:t>
            </a:r>
          </a:p>
        </p:txBody>
      </p:sp>
      <p:sp>
        <p:nvSpPr>
          <p:cNvPr id="40" name="">
            <a:extLst>
              <a:ext uri="{FF2B5EF4-FFF2-40B4-BE49-F238E27FC236}">
                <ns2:creationId id="{F734D38B-39D2-40DE-BFC6-2DE378349444}"/>
              </a:ext>
            </a:extLst>
          </p:cNvPr>
          <p:cNvSpPr>
            <a:spLocks noGrp="1"/>
          </p:cNvSpPr>
          <p:nvPr/>
        </p:nvSpPr>
        <p:spPr>
          <a:xfrm>
            <a:off x="9048750" y="6496050"/>
            <a:ext cx="2590800" cy="190500"/>
          </a:xfrm>
          <a:prstGeom prst="rect">
            <a:avLst/>
          </a:prstGeom>
          <a:noFill/>
          <a:ln w="0">
            <a:noFill/>
            <a:prstDash val="solid"/>
          </a:ln>
        </p:spPr>
        <p:txBody>
          <a:bodyPr wrap="square" lIns="0" tIns="0" rIns="0" bIns="0" anchor="ctr">
            <a:noAutofit/>
          </a:bodyPr>
          <a:lstStyle/>
          <a:p>
            <a:pPr algn="r">
              <a:defRPr sz="900" b="0" i="0">
                <a:solidFill>
                  <a:srgbClr val="5F7187"/>
                </a:solidFill>
                <a:latin typeface="Calibri"/>
                <a:ea typeface="Calibri"/>
                <a:cs typeface="Calibri"/>
              </a:defRPr>
            </a:pPr>
            <a:r>
              <a:rPr sz="900" b="0" i="0">
                <a:solidFill>
                  <a:srgbClr val="5F7187"/>
                </a:solidFill>
                <a:latin typeface="Calibri"/>
                <a:ea typeface="Calibri"/>
                <a:cs typeface="Calibri"/>
                <a:hlinkClick r:id="R7ed39abbe29149cc" tooltip="Open the HDRL Framework website"/>
              </a:rPr>
              <a:t>hdrlframework.org</a:t>
            </a:r>
            <a:r>
              <a:rPr sz="900" b="0" i="0">
                <a:solidFill>
                  <a:srgbClr val="5F7187"/>
                </a:solidFill>
                <a:latin typeface="Calibri"/>
                <a:ea typeface="Calibri"/>
                <a:cs typeface="Calibri"/>
              </a:rPr>
              <a:t>  •  37</a:t>
            </a:r>
          </a:p>
        </p:txBody>
      </p:sp>
    </p:spTree>
    <p:extLst>
      <p:ext uri="{BB962C8B-B14F-4D97-AF65-F5344CB8AC3E}">
        <ns5:creationId val="244663219"/>
      </p:ext>
    </p:extLst>
  </p:cSld>
</p:sld>
</file>

<file path=ppt/slides/slide38.xml><?xml version="1.0" encoding="utf-8"?>
<p:sld xmlns:a="http://schemas.openxmlformats.org/drawingml/2006/main" xmlns:adec="http://schemas.microsoft.com/office/drawing/2017/decorative" xmlns:ns2="http://schemas.microsoft.com/office/drawing/2014/main" xmlns:ns5="http://schemas.microsoft.com/office/powerpoint/2010/main" xmlns:p="http://schemas.openxmlformats.org/presentationml/2006/main" xmlns:r="http://schemas.openxmlformats.org/officeDocument/2006/relationships">
  <p:cSld>
    <p:bg>
      <p:bgPr>
        <a:solidFill>
          <a:srgbClr val="F5F8FA"/>
        </a:solidFill>
      </p:bgPr>
    </p:bg>
    <p:spTree>
      <p:nvGrpSpPr>
        <p:cNvPr id="1" name=""/>
        <p:cNvGrpSpPr/>
        <p:nvPr/>
      </p:nvGrpSpPr>
      <p:grpSpPr>
        <a:xfrm/>
      </p:grpSpPr>
      <p:sp>
        <p:nvSpPr>
          <p:cNvPr id="41" name="hdrl-mini-mark">
            <a:extLst>
              <a:ext uri="{FF2B5EF4-FFF2-40B4-BE49-F238E27FC236}">
                <ns2:creationId id="{0F08BD65-5180-49A4-B3C0-F999B2691924}"/>
                <adec:decorative val="1"/>
              </a:ext>
            </a:extLst>
          </p:cNvPr>
          <p:cNvSpPr>
            <a:spLocks noGrp="1"/>
          </p:cNvSpPr>
          <p:nvPr/>
        </p:nvSpPr>
        <p:spPr>
          <a:xfrm>
            <a:off x="552450" y="361950"/>
            <a:ext cx="514350" cy="514350"/>
          </a:xfrm>
          <a:prstGeom prst="octagon">
            <a:avLst/>
          </a:prstGeom>
          <a:solidFill>
            <a:srgbClr val="0F766E"/>
          </a:solidFill>
          <a:ln w="0">
            <a:noFill/>
            <a:prstDash val="solid"/>
          </a:ln>
        </p:spPr>
      </p:sp>
      <p:sp>
        <p:nvSpPr>
          <p:cNvPr id="2" name="hdrl-mini-text">
            <a:extLst>
              <a:ext uri="{FF2B5EF4-FFF2-40B4-BE49-F238E27FC236}">
                <ns2:creationId id="{D421123D-8A11-48A4-9E9F-1C37F3D34DEC}"/>
                <adec:decorative val="1"/>
              </a:ext>
            </a:extLst>
          </p:cNvPr>
          <p:cNvSpPr>
            <a:spLocks noGrp="1"/>
          </p:cNvSpPr>
          <p:nvPr/>
        </p:nvSpPr>
        <p:spPr>
          <a:xfrm>
            <a:off x="581025" y="504825"/>
            <a:ext cx="476250" cy="209550"/>
          </a:xfrm>
          <a:prstGeom prst="rect">
            <a:avLst/>
          </a:prstGeom>
          <a:noFill/>
          <a:ln w="0">
            <a:noFill/>
            <a:prstDash val="solid"/>
          </a:ln>
        </p:spPr>
        <p:txBody>
          <a:bodyPr wrap="square" lIns="0" tIns="0" rIns="0" bIns="0" anchor="ctr">
            <a:noAutofit/>
          </a:bodyPr>
          <a:lstStyle/>
          <a:p>
            <a:pPr algn="ctr">
              <a:defRPr sz="750" b="1" i="0">
                <a:solidFill>
                  <a:srgbClr val="FFFFFF"/>
                </a:solidFill>
                <a:latin typeface="Calibri"/>
                <a:ea typeface="Calibri"/>
                <a:cs typeface="Calibri"/>
              </a:defRPr>
            </a:pPr>
            <a:r>
              <a:rPr sz="750" b="1" i="0">
                <a:solidFill>
                  <a:srgbClr val="FFFFFF"/>
                </a:solidFill>
                <a:latin typeface="Calibri"/>
                <a:ea typeface="Calibri"/>
                <a:cs typeface="Calibri"/>
              </a:rPr>
              <a:t>HDRL</a:t>
            </a:r>
          </a:p>
        </p:txBody>
      </p:sp>
      <p:sp>
        <p:nvSpPr>
          <p:cNvPr id="3" name="brand-label">
            <a:extLst>
              <a:ext uri="{FF2B5EF4-FFF2-40B4-BE49-F238E27FC236}">
                <ns2:creationId id="{044CB9B1-4073-4D45-8242-267B85A9BA24}"/>
                <adec:decorative val="1"/>
              </a:ext>
            </a:extLst>
          </p:cNvPr>
          <p:cNvSpPr>
            <a:spLocks noGrp="1"/>
          </p:cNvSpPr>
          <p:nvPr/>
        </p:nvSpPr>
        <p:spPr>
          <a:xfrm>
            <a:off x="1257300" y="495300"/>
            <a:ext cx="4572000" cy="190500"/>
          </a:xfrm>
          <a:prstGeom prst="rect">
            <a:avLst/>
          </a:prstGeom>
          <a:noFill/>
          <a:ln w="0">
            <a:noFill/>
            <a:prstDash val="solid"/>
          </a:ln>
        </p:spPr>
        <p:txBody>
          <a:bodyPr wrap="square" lIns="0" tIns="0" rIns="0" bIns="0" anchor="ctr">
            <a:noAutofit/>
          </a:bodyPr>
          <a:lstStyle/>
          <a:p>
            <a:pPr algn="l">
              <a:defRPr sz="1200" b="1" i="0">
                <a:solidFill>
                  <a:srgbClr val="0F766E"/>
                </a:solidFill>
                <a:latin typeface="Calibri"/>
                <a:ea typeface="Calibri"/>
                <a:cs typeface="Calibri"/>
              </a:defRPr>
            </a:pPr>
            <a:r>
              <a:rPr sz="1200" b="1" i="0">
                <a:solidFill>
                  <a:srgbClr val="0F766E"/>
                </a:solidFill>
                <a:latin typeface="Calibri"/>
                <a:ea typeface="Calibri"/>
                <a:cs typeface="Calibri"/>
              </a:rPr>
              <a:t>DOMAIN B • INDICATOR DETAIL</a:t>
            </a:r>
          </a:p>
        </p:txBody>
      </p:sp>
      <p:sp>
        <p:nvSpPr>
          <p:cNvPr id="4" name="slide-title" title="B.3.2 · Phenotype Library &amp; Validation" descr="Slide title: B.3.2 · Phenotype Library &amp; Validation">
            <a:extLst>
              <a:ext uri="{FF2B5EF4-FFF2-40B4-BE49-F238E27FC236}">
                <ns2:creationId id="{91F7E7F1-3A3A-46D3-BF80-1065AE8BAC28}"/>
              </a:ext>
            </a:extLst>
          </p:cNvPr>
          <p:cNvSpPr>
            <a:spLocks noGrp="1"/>
          </p:cNvSpPr>
          <p:nvPr>
            <p:ph type="title"/>
          </p:nvPr>
        </p:nvSpPr>
        <p:spPr>
          <a:xfrm>
            <a:off x="666750" y="1104900"/>
            <a:ext cx="10858500" cy="628650"/>
          </a:xfrm>
          <a:prstGeom prst="rect">
            <a:avLst/>
          </a:prstGeom>
          <a:noFill/>
          <a:ln w="0">
            <a:noFill/>
            <a:prstDash val="solid"/>
          </a:ln>
        </p:spPr>
        <p:txBody>
          <a:bodyPr wrap="square" lIns="0" tIns="0" rIns="0" bIns="0" anchor="t">
            <a:noAutofit/>
          </a:bodyPr>
          <a:lstStyle/>
          <a:p>
            <a:pPr algn="l">
              <a:defRPr sz="3150" b="1" i="0">
                <a:solidFill>
                  <a:srgbClr val="162B45"/>
                </a:solidFill>
                <a:latin typeface="Calibri"/>
                <a:ea typeface="Calibri"/>
                <a:cs typeface="Calibri"/>
              </a:defRPr>
            </a:pPr>
            <a:r>
              <a:rPr sz="3150" b="1" i="0">
                <a:solidFill>
                  <a:srgbClr val="162B45"/>
                </a:solidFill>
                <a:latin typeface="Calibri"/>
                <a:ea typeface="Calibri"/>
                <a:cs typeface="Calibri"/>
              </a:rPr>
              <a:t>B.3.2 · Phenotype Library &amp; Validation</a:t>
            </a:r>
          </a:p>
        </p:txBody>
      </p:sp>
      <p:sp>
        <p:nvSpPr>
          <p:cNvPr id="5" name="">
            <a:extLst>
              <a:ext uri="{FF2B5EF4-FFF2-40B4-BE49-F238E27FC236}">
                <ns2:creationId id="{4E6CED24-D642-4686-B5F8-0171D4F3561C}"/>
              </a:ext>
            </a:extLst>
          </p:cNvPr>
          <p:cNvSpPr>
            <a:spLocks noGrp="1"/>
          </p:cNvSpPr>
          <p:nvPr/>
        </p:nvSpPr>
        <p:spPr>
          <a:xfrm>
            <a:off x="685800" y="1771650"/>
            <a:ext cx="10668000" cy="266700"/>
          </a:xfrm>
          <a:prstGeom prst="rect">
            <a:avLst/>
          </a:prstGeom>
          <a:noFill/>
          <a:ln w="0">
            <a:noFill/>
            <a:prstDash val="solid"/>
          </a:ln>
        </p:spPr>
        <p:txBody>
          <a:bodyPr wrap="square" lIns="0" tIns="0" rIns="0" bIns="0" anchor="t">
            <a:noAutofit/>
          </a:bodyPr>
          <a:lstStyle/>
          <a:p>
            <a:pPr algn="l">
              <a:defRPr sz="1350" b="1" i="0">
                <a:solidFill>
                  <a:srgbClr val="06B6D4"/>
                </a:solidFill>
                <a:latin typeface="Calibri"/>
                <a:ea typeface="Calibri"/>
                <a:cs typeface="Calibri"/>
              </a:defRPr>
            </a:pPr>
            <a:r>
              <a:rPr sz="1350" b="1" i="0">
                <a:solidFill>
                  <a:srgbClr val="06B6D4"/>
                </a:solidFill>
                <a:latin typeface="Calibri"/>
                <a:ea typeface="Calibri"/>
                <a:cs typeface="Calibri"/>
              </a:rPr>
              <a:t>Enhancement indicator  •  Both level  •  HDRL class O</a:t>
            </a:r>
          </a:p>
        </p:txBody>
      </p:sp>
      <p:sp>
        <p:nvSpPr>
          <p:cNvPr id="6" name="">
            <a:extLst>
              <a:ext uri="{FF2B5EF4-FFF2-40B4-BE49-F238E27FC236}">
                <ns2:creationId id="{8AF746BC-DCE6-4481-B9EB-ECE544E708C6}"/>
              </a:ext>
            </a:extLst>
          </p:cNvPr>
          <p:cNvSpPr>
            <a:spLocks noGrp="1"/>
          </p:cNvSpPr>
          <p:nvPr/>
        </p:nvSpPr>
        <p:spPr>
          <a:xfrm>
            <a:off x="685800" y="2095500"/>
            <a:ext cx="10668000" cy="285750"/>
          </a:xfrm>
          <a:prstGeom prst="rect">
            <a:avLst/>
          </a:prstGeom>
          <a:noFill/>
          <a:ln w="0">
            <a:noFill/>
            <a:prstDash val="solid"/>
          </a:ln>
        </p:spPr>
        <p:txBody>
          <a:bodyPr wrap="square" lIns="0" tIns="0" rIns="0" bIns="0" anchor="t">
            <a:noAutofit/>
          </a:bodyPr>
          <a:lstStyle/>
          <a:p>
            <a:pPr algn="l">
              <a:defRPr sz="1350" b="0" i="1">
                <a:solidFill>
                  <a:srgbClr val="5F7187"/>
                </a:solidFill>
                <a:latin typeface="Calibri"/>
                <a:ea typeface="Calibri"/>
                <a:cs typeface="Calibri"/>
              </a:defRPr>
            </a:pPr>
            <a:r>
              <a:rPr sz="1350" b="0" i="1">
                <a:solidFill>
                  <a:srgbClr val="5F7187"/>
                </a:solidFill>
                <a:latin typeface="Calibri"/>
                <a:ea typeface="Calibri"/>
                <a:cs typeface="Calibri"/>
              </a:rPr>
              <a:t>The catalogue wording below is reproduced verbatim.</a:t>
            </a:r>
          </a:p>
        </p:txBody>
      </p:sp>
      <p:sp>
        <p:nvSpPr>
          <p:cNvPr id="7" name="">
            <a:extLst>
              <a:ext uri="{FF2B5EF4-FFF2-40B4-BE49-F238E27FC236}">
                <ns2:creationId id="{1504830B-70FB-4A3C-A323-4A8C0B3A92A2}"/>
                <adec:decorative val="1"/>
              </a:ext>
            </a:extLst>
          </p:cNvPr>
          <p:cNvSpPr>
            <a:spLocks noGrp="1"/>
          </p:cNvSpPr>
          <p:nvPr/>
        </p:nvSpPr>
        <p:spPr>
          <a:xfrm>
            <a:off x="1428750" y="2647950"/>
            <a:ext cx="8763000" cy="0"/>
          </a:xfrm>
          <a:prstGeom prst="line">
            <a:avLst/>
          </a:prstGeom>
          <a:noFill/>
          <a:ln w="57150">
            <a:solidFill>
              <a:srgbClr val="A7E6DB"/>
            </a:solidFill>
            <a:prstDash val="solid"/>
          </a:ln>
        </p:spPr>
      </p:sp>
      <p:sp>
        <p:nvSpPr>
          <p:cNvPr id="8" name="">
            <a:extLst>
              <a:ext uri="{FF2B5EF4-FFF2-40B4-BE49-F238E27FC236}">
                <ns2:creationId id="{D2560C30-D2B0-4EFB-9418-1C71244DFA5C}"/>
                <adec:decorative val="1"/>
              </a:ext>
            </a:extLst>
          </p:cNvPr>
          <p:cNvSpPr>
            <a:spLocks noGrp="1"/>
          </p:cNvSpPr>
          <p:nvPr/>
        </p:nvSpPr>
        <p:spPr>
          <a:xfrm>
            <a:off x="1219200" y="2419350"/>
            <a:ext cx="457200" cy="457200"/>
          </a:xfrm>
          <a:prstGeom prst="ellipse">
            <a:avLst/>
          </a:prstGeom>
          <a:solidFill>
            <a:srgbClr val="FFFFFF"/>
          </a:solidFill>
          <a:ln w="19050">
            <a:solidFill>
              <a:srgbClr val="06B6D4"/>
            </a:solidFill>
            <a:prstDash val="solid"/>
          </a:ln>
        </p:spPr>
      </p:sp>
      <p:sp>
        <p:nvSpPr>
          <p:cNvPr id="9" name="">
            <a:extLst>
              <a:ext uri="{FF2B5EF4-FFF2-40B4-BE49-F238E27FC236}">
                <ns2:creationId id="{1424CC0D-44F8-4DAE-92C1-FD60389A6CD0}"/>
              </a:ext>
            </a:extLst>
          </p:cNvPr>
          <p:cNvSpPr>
            <a:spLocks noGrp="1"/>
          </p:cNvSpPr>
          <p:nvPr/>
        </p:nvSpPr>
        <p:spPr>
          <a:xfrm>
            <a:off x="1333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06B6D4"/>
                </a:solidFill>
                <a:latin typeface="Calibri"/>
                <a:ea typeface="Calibri"/>
                <a:cs typeface="Calibri"/>
              </a:defRPr>
            </a:pPr>
            <a:r>
              <a:rPr sz="1500" b="1" i="0">
                <a:solidFill>
                  <a:srgbClr val="06B6D4"/>
                </a:solidFill>
                <a:latin typeface="Calibri"/>
                <a:ea typeface="Calibri"/>
                <a:cs typeface="Calibri"/>
              </a:rPr>
              <a:t>1</a:t>
            </a:r>
          </a:p>
        </p:txBody>
      </p:sp>
      <p:sp>
        <p:nvSpPr>
          <p:cNvPr id="10" name="">
            <a:extLst>
              <a:ext uri="{FF2B5EF4-FFF2-40B4-BE49-F238E27FC236}">
                <ns2:creationId id="{D3685604-7EA9-4710-BF5B-DB22A5FA9E61}"/>
              </a:ext>
            </a:extLst>
          </p:cNvPr>
          <p:cNvSpPr>
            <a:spLocks noGrp="1"/>
          </p:cNvSpPr>
          <p:nvPr/>
        </p:nvSpPr>
        <p:spPr>
          <a:xfrm>
            <a:off x="552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Initial</a:t>
            </a:r>
          </a:p>
        </p:txBody>
      </p:sp>
      <p:sp>
        <p:nvSpPr>
          <p:cNvPr id="11" name="">
            <a:extLst>
              <a:ext uri="{FF2B5EF4-FFF2-40B4-BE49-F238E27FC236}">
                <ns2:creationId id="{239AD37C-E95F-422A-9E89-9F8AADA4347C}"/>
              </a:ext>
            </a:extLst>
          </p:cNvPr>
          <p:cNvSpPr>
            <a:spLocks noGrp="1"/>
          </p:cNvSpPr>
          <p:nvPr/>
        </p:nvSpPr>
        <p:spPr>
          <a:xfrm>
            <a:off x="552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No library. Researchers define from scratch.</a:t>
            </a:r>
          </a:p>
        </p:txBody>
      </p:sp>
      <p:sp>
        <p:nvSpPr>
          <p:cNvPr id="12" name="">
            <a:extLst>
              <a:ext uri="{FF2B5EF4-FFF2-40B4-BE49-F238E27FC236}">
                <ns2:creationId id="{93E82A59-BC47-4CB6-9F69-A9E856AE98B5}"/>
                <adec:decorative val="1"/>
              </a:ext>
            </a:extLst>
          </p:cNvPr>
          <p:cNvSpPr>
            <a:spLocks noGrp="1"/>
          </p:cNvSpPr>
          <p:nvPr/>
        </p:nvSpPr>
        <p:spPr>
          <a:xfrm>
            <a:off x="3409950" y="2419350"/>
            <a:ext cx="457200" cy="457200"/>
          </a:xfrm>
          <a:prstGeom prst="ellipse">
            <a:avLst/>
          </a:prstGeom>
          <a:solidFill>
            <a:srgbClr val="FFFFFF"/>
          </a:solidFill>
          <a:ln w="19050">
            <a:solidFill>
              <a:srgbClr val="06B6D4"/>
            </a:solidFill>
            <a:prstDash val="solid"/>
          </a:ln>
        </p:spPr>
      </p:sp>
      <p:sp>
        <p:nvSpPr>
          <p:cNvPr id="13" name="">
            <a:extLst>
              <a:ext uri="{FF2B5EF4-FFF2-40B4-BE49-F238E27FC236}">
                <ns2:creationId id="{BBCD1781-97E7-45E1-849B-6E6C807918F3}"/>
              </a:ext>
            </a:extLst>
          </p:cNvPr>
          <p:cNvSpPr>
            <a:spLocks noGrp="1"/>
          </p:cNvSpPr>
          <p:nvPr/>
        </p:nvSpPr>
        <p:spPr>
          <a:xfrm>
            <a:off x="3524250" y="2533650"/>
            <a:ext cx="228600" cy="228600"/>
          </a:xfrm>
          <a:prstGeom prst="rect">
            <a:avLst/>
          </a:prstGeom>
          <a:noFill/>
          <a:ln w="0">
            <a:noFill/>
            <a:prstDash val="solid"/>
          </a:ln>
        </p:spPr>
        <p:txBody>
          <a:bodyPr wrap="square" lIns="0" tIns="0" rIns="0" bIns="0" anchor="ctr">
            <a:noAutofit/>
          </a:bodyPr>
          <a:lstStyle/>
          <a:p>
            <a:pPr algn="ctr">
              <a:defRPr sz="1500" b="1" i="0">
                <a:solidFill>
                  <a:srgbClr val="06B6D4"/>
                </a:solidFill>
                <a:latin typeface="Calibri"/>
                <a:ea typeface="Calibri"/>
                <a:cs typeface="Calibri"/>
              </a:defRPr>
            </a:pPr>
            <a:r>
              <a:rPr sz="1500" b="1" i="0">
                <a:solidFill>
                  <a:srgbClr val="06B6D4"/>
                </a:solidFill>
                <a:latin typeface="Calibri"/>
                <a:ea typeface="Calibri"/>
                <a:cs typeface="Calibri"/>
              </a:rPr>
              <a:t>2</a:t>
            </a:r>
          </a:p>
        </p:txBody>
      </p:sp>
      <p:sp>
        <p:nvSpPr>
          <p:cNvPr id="14" name="">
            <a:extLst>
              <a:ext uri="{FF2B5EF4-FFF2-40B4-BE49-F238E27FC236}">
                <ns2:creationId id="{7F4C30D2-A474-4D3C-86E3-B5128C14A005}"/>
              </a:ext>
            </a:extLst>
          </p:cNvPr>
          <p:cNvSpPr>
            <a:spLocks noGrp="1"/>
          </p:cNvSpPr>
          <p:nvPr/>
        </p:nvSpPr>
        <p:spPr>
          <a:xfrm>
            <a:off x="27432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Developing</a:t>
            </a:r>
          </a:p>
        </p:txBody>
      </p:sp>
      <p:sp>
        <p:nvSpPr>
          <p:cNvPr id="15" name="">
            <a:extLst>
              <a:ext uri="{FF2B5EF4-FFF2-40B4-BE49-F238E27FC236}">
                <ns2:creationId id="{6F2181DD-8E99-4B20-A364-B4D6B3586B38}"/>
              </a:ext>
            </a:extLst>
          </p:cNvPr>
          <p:cNvSpPr>
            <a:spLocks noGrp="1"/>
          </p:cNvSpPr>
          <p:nvPr/>
        </p:nvSpPr>
        <p:spPr>
          <a:xfrm>
            <a:off x="27432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Concept established. Initial phenotypes documented. No validation.</a:t>
            </a:r>
          </a:p>
        </p:txBody>
      </p:sp>
      <p:sp>
        <p:nvSpPr>
          <p:cNvPr id="16" name="">
            <a:extLst>
              <a:ext uri="{FF2B5EF4-FFF2-40B4-BE49-F238E27FC236}">
                <ns2:creationId id="{FE374A53-2F90-490A-B201-E40C265D7FB4}"/>
                <adec:decorative val="1"/>
              </a:ext>
            </a:extLst>
          </p:cNvPr>
          <p:cNvSpPr>
            <a:spLocks noGrp="1"/>
          </p:cNvSpPr>
          <p:nvPr/>
        </p:nvSpPr>
        <p:spPr>
          <a:xfrm>
            <a:off x="5600700" y="2419350"/>
            <a:ext cx="457200" cy="457200"/>
          </a:xfrm>
          <a:prstGeom prst="ellipse">
            <a:avLst/>
          </a:prstGeom>
          <a:solidFill>
            <a:srgbClr val="FFFFFF"/>
          </a:solidFill>
          <a:ln w="19050">
            <a:solidFill>
              <a:srgbClr val="06B6D4"/>
            </a:solidFill>
            <a:prstDash val="solid"/>
          </a:ln>
        </p:spPr>
      </p:sp>
      <p:sp>
        <p:nvSpPr>
          <p:cNvPr id="17" name="">
            <a:extLst>
              <a:ext uri="{FF2B5EF4-FFF2-40B4-BE49-F238E27FC236}">
                <ns2:creationId id="{2FC3AB01-9BAD-4CE2-9A0F-068FB607CBC9}"/>
              </a:ext>
            </a:extLst>
          </p:cNvPr>
          <p:cNvSpPr>
            <a:spLocks noGrp="1"/>
          </p:cNvSpPr>
          <p:nvPr/>
        </p:nvSpPr>
        <p:spPr>
          <a:xfrm>
            <a:off x="5715000" y="2533650"/>
            <a:ext cx="228600" cy="228600"/>
          </a:xfrm>
          <a:prstGeom prst="rect">
            <a:avLst/>
          </a:prstGeom>
          <a:noFill/>
          <a:ln w="0">
            <a:noFill/>
            <a:prstDash val="solid"/>
          </a:ln>
        </p:spPr>
        <p:txBody>
          <a:bodyPr wrap="square" lIns="0" tIns="0" rIns="0" bIns="0" anchor="ctr">
            <a:noAutofit/>
          </a:bodyPr>
          <a:lstStyle/>
          <a:p>
            <a:pPr algn="ctr">
              <a:defRPr sz="1500" b="1" i="0">
                <a:solidFill>
                  <a:srgbClr val="06B6D4"/>
                </a:solidFill>
                <a:latin typeface="Calibri"/>
                <a:ea typeface="Calibri"/>
                <a:cs typeface="Calibri"/>
              </a:defRPr>
            </a:pPr>
            <a:r>
              <a:rPr sz="1500" b="1" i="0">
                <a:solidFill>
                  <a:srgbClr val="06B6D4"/>
                </a:solidFill>
                <a:latin typeface="Calibri"/>
                <a:ea typeface="Calibri"/>
                <a:cs typeface="Calibri"/>
              </a:rPr>
              <a:t>3</a:t>
            </a:r>
          </a:p>
        </p:txBody>
      </p:sp>
      <p:sp>
        <p:nvSpPr>
          <p:cNvPr id="18" name="">
            <a:extLst>
              <a:ext uri="{FF2B5EF4-FFF2-40B4-BE49-F238E27FC236}">
                <ns2:creationId id="{F58DAE7C-1B69-4B21-B132-4DA3E96B1539}"/>
              </a:ext>
            </a:extLst>
          </p:cNvPr>
          <p:cNvSpPr>
            <a:spLocks noGrp="1"/>
          </p:cNvSpPr>
          <p:nvPr/>
        </p:nvSpPr>
        <p:spPr>
          <a:xfrm>
            <a:off x="49339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Defined</a:t>
            </a:r>
          </a:p>
        </p:txBody>
      </p:sp>
      <p:sp>
        <p:nvSpPr>
          <p:cNvPr id="19" name="">
            <a:extLst>
              <a:ext uri="{FF2B5EF4-FFF2-40B4-BE49-F238E27FC236}">
                <ns2:creationId id="{44CDEDCD-B350-4DE5-87F6-61A48BC6B27B}"/>
              </a:ext>
            </a:extLst>
          </p:cNvPr>
          <p:cNvSpPr>
            <a:spLocks noGrp="1"/>
          </p:cNvSpPr>
          <p:nvPr/>
        </p:nvSpPr>
        <p:spPr>
          <a:xfrm>
            <a:off x="49339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Growing library. Selected phenotypes validated. Searchable but not integrated.</a:t>
            </a:r>
          </a:p>
        </p:txBody>
      </p:sp>
      <p:sp>
        <p:nvSpPr>
          <p:cNvPr id="20" name="">
            <a:extLst>
              <a:ext uri="{FF2B5EF4-FFF2-40B4-BE49-F238E27FC236}">
                <ns2:creationId id="{1C64ED6D-3D35-46E5-8B3F-C58674E66B99}"/>
                <adec:decorative val="1"/>
              </a:ext>
            </a:extLst>
          </p:cNvPr>
          <p:cNvSpPr>
            <a:spLocks noGrp="1"/>
          </p:cNvSpPr>
          <p:nvPr/>
        </p:nvSpPr>
        <p:spPr>
          <a:xfrm>
            <a:off x="7791450" y="2419350"/>
            <a:ext cx="457200" cy="457200"/>
          </a:xfrm>
          <a:prstGeom prst="ellipse">
            <a:avLst/>
          </a:prstGeom>
          <a:solidFill>
            <a:srgbClr val="FFFFFF"/>
          </a:solidFill>
          <a:ln w="19050">
            <a:solidFill>
              <a:srgbClr val="06B6D4"/>
            </a:solidFill>
            <a:prstDash val="solid"/>
          </a:ln>
        </p:spPr>
      </p:sp>
      <p:sp>
        <p:nvSpPr>
          <p:cNvPr id="21" name="">
            <a:extLst>
              <a:ext uri="{FF2B5EF4-FFF2-40B4-BE49-F238E27FC236}">
                <ns2:creationId id="{91D6C027-6055-4626-A350-04F1EB5900A6}"/>
              </a:ext>
            </a:extLst>
          </p:cNvPr>
          <p:cNvSpPr>
            <a:spLocks noGrp="1"/>
          </p:cNvSpPr>
          <p:nvPr/>
        </p:nvSpPr>
        <p:spPr>
          <a:xfrm>
            <a:off x="7905750" y="2533650"/>
            <a:ext cx="228600" cy="228600"/>
          </a:xfrm>
          <a:prstGeom prst="rect">
            <a:avLst/>
          </a:prstGeom>
          <a:noFill/>
          <a:ln w="0">
            <a:noFill/>
            <a:prstDash val="solid"/>
          </a:ln>
        </p:spPr>
        <p:txBody>
          <a:bodyPr wrap="square" lIns="0" tIns="0" rIns="0" bIns="0" anchor="ctr">
            <a:noAutofit/>
          </a:bodyPr>
          <a:lstStyle/>
          <a:p>
            <a:pPr algn="ctr">
              <a:defRPr sz="1500" b="1" i="0">
                <a:solidFill>
                  <a:srgbClr val="06B6D4"/>
                </a:solidFill>
                <a:latin typeface="Calibri"/>
                <a:ea typeface="Calibri"/>
                <a:cs typeface="Calibri"/>
              </a:defRPr>
            </a:pPr>
            <a:r>
              <a:rPr sz="1500" b="1" i="0">
                <a:solidFill>
                  <a:srgbClr val="06B6D4"/>
                </a:solidFill>
                <a:latin typeface="Calibri"/>
                <a:ea typeface="Calibri"/>
                <a:cs typeface="Calibri"/>
              </a:rPr>
              <a:t>4</a:t>
            </a:r>
          </a:p>
        </p:txBody>
      </p:sp>
      <p:sp>
        <p:nvSpPr>
          <p:cNvPr id="22" name="">
            <a:extLst>
              <a:ext uri="{FF2B5EF4-FFF2-40B4-BE49-F238E27FC236}">
                <ns2:creationId id="{ADE3D67D-7DDA-458D-8375-09E593F00BD5}"/>
              </a:ext>
            </a:extLst>
          </p:cNvPr>
          <p:cNvSpPr>
            <a:spLocks noGrp="1"/>
          </p:cNvSpPr>
          <p:nvPr/>
        </p:nvSpPr>
        <p:spPr>
          <a:xfrm>
            <a:off x="71247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Managed</a:t>
            </a:r>
          </a:p>
        </p:txBody>
      </p:sp>
      <p:sp>
        <p:nvSpPr>
          <p:cNvPr id="23" name="">
            <a:extLst>
              <a:ext uri="{FF2B5EF4-FFF2-40B4-BE49-F238E27FC236}">
                <ns2:creationId id="{E7275597-397F-4DBE-8BE4-77CAECA4AC43}"/>
              </a:ext>
            </a:extLst>
          </p:cNvPr>
          <p:cNvSpPr>
            <a:spLocks noGrp="1"/>
          </p:cNvSpPr>
          <p:nvPr/>
        </p:nvSpPr>
        <p:spPr>
          <a:xfrm>
            <a:off x="71247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Comprehensive with validated definitions. Standardised validation. Integrated with access. Version control.</a:t>
            </a:r>
          </a:p>
        </p:txBody>
      </p:sp>
      <p:sp>
        <p:nvSpPr>
          <p:cNvPr id="24" name="">
            <a:extLst>
              <a:ext uri="{FF2B5EF4-FFF2-40B4-BE49-F238E27FC236}">
                <ns2:creationId id="{91965BE2-FD57-4B3A-9743-BDDDF0CBF426}"/>
                <adec:decorative val="1"/>
              </a:ext>
            </a:extLst>
          </p:cNvPr>
          <p:cNvSpPr>
            <a:spLocks noGrp="1"/>
          </p:cNvSpPr>
          <p:nvPr/>
        </p:nvSpPr>
        <p:spPr>
          <a:xfrm>
            <a:off x="9982200" y="2419350"/>
            <a:ext cx="457200" cy="457200"/>
          </a:xfrm>
          <a:prstGeom prst="ellipse">
            <a:avLst/>
          </a:prstGeom>
          <a:solidFill>
            <a:srgbClr val="06B6D4"/>
          </a:solidFill>
          <a:ln w="19050">
            <a:solidFill>
              <a:srgbClr val="06B6D4"/>
            </a:solidFill>
            <a:prstDash val="solid"/>
          </a:ln>
        </p:spPr>
      </p:sp>
      <p:sp>
        <p:nvSpPr>
          <p:cNvPr id="25" name="">
            <a:extLst>
              <a:ext uri="{FF2B5EF4-FFF2-40B4-BE49-F238E27FC236}">
                <ns2:creationId id="{7027D8C3-C199-40BB-825D-566E04CF7B62}"/>
              </a:ext>
            </a:extLst>
          </p:cNvPr>
          <p:cNvSpPr>
            <a:spLocks noGrp="1"/>
          </p:cNvSpPr>
          <p:nvPr/>
        </p:nvSpPr>
        <p:spPr>
          <a:xfrm>
            <a:off x="10096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FFFFFF"/>
                </a:solidFill>
                <a:latin typeface="Calibri"/>
                <a:ea typeface="Calibri"/>
                <a:cs typeface="Calibri"/>
              </a:defRPr>
            </a:pPr>
            <a:r>
              <a:rPr sz="1500" b="1" i="0">
                <a:solidFill>
                  <a:srgbClr val="FFFFFF"/>
                </a:solidFill>
                <a:latin typeface="Calibri"/>
                <a:ea typeface="Calibri"/>
                <a:cs typeface="Calibri"/>
              </a:rPr>
              <a:t>5</a:t>
            </a:r>
          </a:p>
        </p:txBody>
      </p:sp>
      <p:sp>
        <p:nvSpPr>
          <p:cNvPr id="26" name="">
            <a:extLst>
              <a:ext uri="{FF2B5EF4-FFF2-40B4-BE49-F238E27FC236}">
                <ns2:creationId id="{914E1B85-733E-425C-8C42-DA0A86F373F7}"/>
              </a:ext>
            </a:extLst>
          </p:cNvPr>
          <p:cNvSpPr>
            <a:spLocks noGrp="1"/>
          </p:cNvSpPr>
          <p:nvPr/>
        </p:nvSpPr>
        <p:spPr>
          <a:xfrm>
            <a:off x="9315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Optimising</a:t>
            </a:r>
          </a:p>
        </p:txBody>
      </p:sp>
      <p:sp>
        <p:nvSpPr>
          <p:cNvPr id="27" name="">
            <a:extLst>
              <a:ext uri="{FF2B5EF4-FFF2-40B4-BE49-F238E27FC236}">
                <ns2:creationId id="{B7E9917E-68EF-4DF2-A464-528DD706C6F1}"/>
              </a:ext>
            </a:extLst>
          </p:cNvPr>
          <p:cNvSpPr>
            <a:spLocks noGrp="1"/>
          </p:cNvSpPr>
          <p:nvPr/>
        </p:nvSpPr>
        <p:spPr>
          <a:xfrm>
            <a:off x="9315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Internationally validated. Cross-references HDR UK/OHDSI. Phenotype-as-code.</a:t>
            </a:r>
          </a:p>
        </p:txBody>
      </p:sp>
      <p:sp>
        <p:nvSpPr>
          <p:cNvPr id="28" name="">
            <a:extLst>
              <a:ext uri="{FF2B5EF4-FFF2-40B4-BE49-F238E27FC236}">
                <ns2:creationId id="{814191AD-468E-4974-AD59-A9C9441D4D00}"/>
                <adec:decorative val="1"/>
              </a:ext>
            </a:extLst>
          </p:cNvPr>
          <p:cNvSpPr>
            <a:spLocks noGrp="1"/>
          </p:cNvSpPr>
          <p:nvPr/>
        </p:nvSpPr>
        <p:spPr>
          <a:xfrm>
            <a:off x="685800" y="5105400"/>
            <a:ext cx="10820400" cy="1047750"/>
          </a:xfrm>
          <a:prstGeom prst="roundRect">
            <a:avLst>
              <a:gd name="adj" fmla="val 7273"/>
            </a:avLst>
          </a:prstGeom>
          <a:solidFill>
            <a:srgbClr val="FFFFFF"/>
          </a:solidFill>
          <a:ln w="9525">
            <a:solidFill>
              <a:srgbClr val="D5E3E3"/>
            </a:solidFill>
            <a:prstDash val="solid"/>
          </a:ln>
        </p:spPr>
      </p:sp>
      <p:sp>
        <p:nvSpPr>
          <p:cNvPr id="29" name="">
            <a:extLst>
              <a:ext uri="{FF2B5EF4-FFF2-40B4-BE49-F238E27FC236}">
                <ns2:creationId id="{2D2A053A-02E9-4A2F-AA6E-CA7B349EB4AF}"/>
              </a:ext>
            </a:extLst>
          </p:cNvPr>
          <p:cNvSpPr>
            <a:spLocks noGrp="1"/>
          </p:cNvSpPr>
          <p:nvPr/>
        </p:nvSpPr>
        <p:spPr>
          <a:xfrm>
            <a:off x="895350" y="5200650"/>
            <a:ext cx="6858000" cy="266700"/>
          </a:xfrm>
          <a:prstGeom prst="rect">
            <a:avLst/>
          </a:prstGeom>
          <a:noFill/>
          <a:ln w="0">
            <a:noFill/>
            <a:prstDash val="solid"/>
          </a:ln>
        </p:spPr>
        <p:txBody>
          <a:bodyPr wrap="square" lIns="0" tIns="0" rIns="0" bIns="0" anchor="t">
            <a:noAutofit/>
          </a:bodyPr>
          <a:lstStyle/>
          <a:p>
            <a:pPr algn="l">
              <a:defRPr sz="1575" b="1" i="0">
                <a:solidFill>
                  <a:srgbClr val="115E59"/>
                </a:solidFill>
                <a:latin typeface="Calibri"/>
                <a:ea typeface="Calibri"/>
                <a:cs typeface="Calibri"/>
              </a:defRPr>
            </a:pPr>
            <a:r>
              <a:rPr sz="1575" b="1" i="0">
                <a:solidFill>
                  <a:srgbClr val="115E59"/>
                </a:solidFill>
                <a:latin typeface="Calibri"/>
                <a:ea typeface="Calibri"/>
                <a:cs typeface="Calibri"/>
              </a:rPr>
              <a:t>Minimum evidence for a Level 4 judgement</a:t>
            </a:r>
          </a:p>
        </p:txBody>
      </p:sp>
      <p:sp>
        <p:nvSpPr>
          <p:cNvPr id="30" name="">
            <a:extLst>
              <a:ext uri="{FF2B5EF4-FFF2-40B4-BE49-F238E27FC236}">
                <ns2:creationId id="{6621368D-1A91-45E3-BDDC-6182EE9FAD0A}"/>
                <adec:decorative val="1"/>
              </a:ext>
            </a:extLst>
          </p:cNvPr>
          <p:cNvSpPr>
            <a:spLocks noGrp="1"/>
          </p:cNvSpPr>
          <p:nvPr/>
        </p:nvSpPr>
        <p:spPr>
          <a:xfrm>
            <a:off x="895350" y="5581650"/>
            <a:ext cx="85725" cy="85725"/>
          </a:xfrm>
          <a:prstGeom prst="ellipse">
            <a:avLst/>
          </a:prstGeom>
          <a:solidFill>
            <a:srgbClr val="06B6D4"/>
          </a:solidFill>
          <a:ln w="0">
            <a:noFill/>
            <a:prstDash val="solid"/>
          </a:ln>
        </p:spPr>
      </p:sp>
      <p:sp>
        <p:nvSpPr>
          <p:cNvPr id="31" name="">
            <a:extLst>
              <a:ext uri="{FF2B5EF4-FFF2-40B4-BE49-F238E27FC236}">
                <ns2:creationId id="{CDC34EF0-D3CC-464A-B897-6D69FA2C3DA0}"/>
              </a:ext>
            </a:extLst>
          </p:cNvPr>
          <p:cNvSpPr>
            <a:spLocks noGrp="1"/>
          </p:cNvSpPr>
          <p:nvPr/>
        </p:nvSpPr>
        <p:spPr>
          <a:xfrm>
            <a:off x="10858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Phenotype library with validated definitions and versioning (repository + governance)</a:t>
            </a:r>
          </a:p>
        </p:txBody>
      </p:sp>
      <p:sp>
        <p:nvSpPr>
          <p:cNvPr id="32" name="">
            <a:extLst>
              <a:ext uri="{FF2B5EF4-FFF2-40B4-BE49-F238E27FC236}">
                <ns2:creationId id="{76832084-27F3-4740-A925-217D8B37FAD9}"/>
                <adec:decorative val="1"/>
              </a:ext>
            </a:extLst>
          </p:cNvPr>
          <p:cNvSpPr>
            <a:spLocks noGrp="1"/>
          </p:cNvSpPr>
          <p:nvPr/>
        </p:nvSpPr>
        <p:spPr>
          <a:xfrm>
            <a:off x="4438650" y="5581650"/>
            <a:ext cx="85725" cy="85725"/>
          </a:xfrm>
          <a:prstGeom prst="ellipse">
            <a:avLst/>
          </a:prstGeom>
          <a:solidFill>
            <a:srgbClr val="06B6D4"/>
          </a:solidFill>
          <a:ln w="0">
            <a:noFill/>
            <a:prstDash val="solid"/>
          </a:ln>
        </p:spPr>
      </p:sp>
      <p:sp>
        <p:nvSpPr>
          <p:cNvPr id="33" name="">
            <a:extLst>
              <a:ext uri="{FF2B5EF4-FFF2-40B4-BE49-F238E27FC236}">
                <ns2:creationId id="{D16E8B58-BEB1-4619-AF28-37EE6C35FE8E}"/>
              </a:ext>
            </a:extLst>
          </p:cNvPr>
          <p:cNvSpPr>
            <a:spLocks noGrp="1"/>
          </p:cNvSpPr>
          <p:nvPr/>
        </p:nvSpPr>
        <p:spPr>
          <a:xfrm>
            <a:off x="46291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Standard validation protocol + evidence of completed validations</a:t>
            </a:r>
          </a:p>
        </p:txBody>
      </p:sp>
      <p:sp>
        <p:nvSpPr>
          <p:cNvPr id="34" name="">
            <a:extLst>
              <a:ext uri="{FF2B5EF4-FFF2-40B4-BE49-F238E27FC236}">
                <ns2:creationId id="{F3158B8F-9FEF-4097-8221-6F8C85BB11E1}"/>
                <adec:decorative val="1"/>
              </a:ext>
            </a:extLst>
          </p:cNvPr>
          <p:cNvSpPr>
            <a:spLocks noGrp="1"/>
          </p:cNvSpPr>
          <p:nvPr/>
        </p:nvSpPr>
        <p:spPr>
          <a:xfrm>
            <a:off x="7981950" y="5581650"/>
            <a:ext cx="85725" cy="85725"/>
          </a:xfrm>
          <a:prstGeom prst="ellipse">
            <a:avLst/>
          </a:prstGeom>
          <a:solidFill>
            <a:srgbClr val="06B6D4"/>
          </a:solidFill>
          <a:ln w="0">
            <a:noFill/>
            <a:prstDash val="solid"/>
          </a:ln>
        </p:spPr>
      </p:sp>
      <p:sp>
        <p:nvSpPr>
          <p:cNvPr id="35" name="">
            <a:extLst>
              <a:ext uri="{FF2B5EF4-FFF2-40B4-BE49-F238E27FC236}">
                <ns2:creationId id="{DA75B5D6-3844-4883-886B-BB3207D41304}"/>
              </a:ext>
            </a:extLst>
          </p:cNvPr>
          <p:cNvSpPr>
            <a:spLocks noGrp="1"/>
          </p:cNvSpPr>
          <p:nvPr/>
        </p:nvSpPr>
        <p:spPr>
          <a:xfrm>
            <a:off x="81724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Integration evidence (library searchable and usable within analysis environments)</a:t>
            </a:r>
          </a:p>
        </p:txBody>
      </p:sp>
      <p:sp>
        <p:nvSpPr>
          <p:cNvPr id="36" name="">
            <a:extLst>
              <a:ext uri="{FF2B5EF4-FFF2-40B4-BE49-F238E27FC236}">
                <ns2:creationId id="{542832B5-4326-41E2-8CFE-36907BB2551B}"/>
              </a:ext>
            </a:extLst>
          </p:cNvPr>
          <p:cNvSpPr>
            <a:spLocks noGrp="1"/>
          </p:cNvSpPr>
          <p:nvPr/>
        </p:nvSpPr>
        <p:spPr>
          <a:xfrm>
            <a:off x="762000" y="6153150"/>
            <a:ext cx="10668000" cy="171450"/>
          </a:xfrm>
          <a:prstGeom prst="rect">
            <a:avLst/>
          </a:prstGeom>
          <a:noFill/>
          <a:ln w="0">
            <a:noFill/>
            <a:prstDash val="solid"/>
          </a:ln>
        </p:spPr>
        <p:txBody>
          <a:bodyPr wrap="square" lIns="0" tIns="0" rIns="0" bIns="0" anchor="t">
            <a:noAutofit/>
          </a:bodyPr>
          <a:lstStyle/>
          <a:p>
            <a:pPr algn="ctr">
              <a:defRPr sz="900" b="0" i="1">
                <a:solidFill>
                  <a:srgbClr val="5F7187"/>
                </a:solidFill>
                <a:latin typeface="Calibri"/>
                <a:ea typeface="Calibri"/>
                <a:cs typeface="Calibri"/>
              </a:defRPr>
            </a:pPr>
            <a:r>
              <a:rPr sz="900" b="0" i="1">
                <a:solidFill>
                  <a:srgbClr val="5F7187"/>
                </a:solidFill>
                <a:latin typeface="Calibri"/>
                <a:ea typeface="Calibri"/>
                <a:cs typeface="Calibri"/>
              </a:rPr>
              <a:t>Catalogue v1.0.2  •  Source a6d0671c3297  •  Verbatim descriptors and evidence  •  HDRL classifications are not official programme requirements.</a:t>
            </a:r>
          </a:p>
        </p:txBody>
      </p:sp>
      <p:sp>
        <p:nvSpPr>
          <p:cNvPr id="37" name="">
            <a:extLst>
              <a:ext uri="{FF2B5EF4-FFF2-40B4-BE49-F238E27FC236}">
                <ns2:creationId id="{BB167911-40BF-4C58-B1B1-C9A32F272975}"/>
                <adec:decorative val="1"/>
              </a:ext>
            </a:extLst>
          </p:cNvPr>
          <p:cNvSpPr>
            <a:spLocks noGrp="1"/>
          </p:cNvSpPr>
          <p:nvPr/>
        </p:nvSpPr>
        <p:spPr>
          <a:xfrm>
            <a:off x="552450" y="6419850"/>
            <a:ext cx="11087100" cy="0"/>
          </a:xfrm>
          <a:prstGeom prst="line">
            <a:avLst/>
          </a:prstGeom>
          <a:noFill/>
          <a:ln w="9525">
            <a:solidFill>
              <a:srgbClr val="D5E3E3"/>
            </a:solidFill>
            <a:prstDash val="solid"/>
          </a:ln>
        </p:spPr>
      </p:sp>
      <p:sp>
        <p:nvSpPr>
          <p:cNvPr id="38" name="">
            <a:extLst>
              <a:ext uri="{FF2B5EF4-FFF2-40B4-BE49-F238E27FC236}">
                <ns2:creationId id="{FC16D8A5-4022-46E8-8C60-3EA3E90AC8FB}"/>
              </a:ext>
            </a:extLst>
          </p:cNvPr>
          <p:cNvSpPr>
            <a:spLocks noGrp="1"/>
          </p:cNvSpPr>
          <p:nvPr/>
        </p:nvSpPr>
        <p:spPr>
          <a:xfrm>
            <a:off x="552450" y="6496050"/>
            <a:ext cx="2952750" cy="190500"/>
          </a:xfrm>
          <a:prstGeom prst="rect">
            <a:avLst/>
          </a:prstGeom>
          <a:noFill/>
          <a:ln w="0">
            <a:noFill/>
            <a:prstDash val="solid"/>
          </a:ln>
        </p:spPr>
        <p:txBody>
          <a:bodyPr wrap="square" lIns="0" tIns="0" rIns="0" bIns="0" anchor="ctr">
            <a:noAutofit/>
          </a:bodyPr>
          <a:lstStyle/>
          <a:p>
            <a:pPr algn="l">
              <a:defRPr sz="900" b="0" i="0">
                <a:solidFill>
                  <a:srgbClr val="5F7187"/>
                </a:solidFill>
                <a:latin typeface="Calibri"/>
                <a:ea typeface="Calibri"/>
                <a:cs typeface="Calibri"/>
              </a:defRPr>
            </a:pPr>
            <a:r>
              <a:rPr sz="900" b="0" i="0">
                <a:solidFill>
                  <a:srgbClr val="5F7187"/>
                </a:solidFill>
                <a:latin typeface="Calibri"/>
                <a:ea typeface="Calibri"/>
                <a:cs typeface="Calibri"/>
              </a:rPr>
              <a:t>HDRL v1.0.1  •  Kit v1.1.0  •  30 Jul 2026</a:t>
            </a:r>
          </a:p>
        </p:txBody>
      </p:sp>
      <p:sp>
        <p:nvSpPr>
          <p:cNvPr id="39" name="">
            <a:extLst>
              <a:ext uri="{FF2B5EF4-FFF2-40B4-BE49-F238E27FC236}">
                <ns2:creationId id="{E92CE43C-059C-4C5A-AFFC-DEF2D3FF0541}"/>
              </a:ext>
            </a:extLst>
          </p:cNvPr>
          <p:cNvSpPr>
            <a:spLocks noGrp="1"/>
          </p:cNvSpPr>
          <p:nvPr/>
        </p:nvSpPr>
        <p:spPr>
          <a:xfrm>
            <a:off x="3524250" y="6496050"/>
            <a:ext cx="6096000" cy="190500"/>
          </a:xfrm>
          <a:prstGeom prst="rect">
            <a:avLst/>
          </a:prstGeom>
          <a:noFill/>
          <a:ln w="0">
            <a:noFill/>
            <a:prstDash val="solid"/>
          </a:ln>
        </p:spPr>
        <p:txBody>
          <a:bodyPr wrap="square" lIns="0" tIns="0" rIns="0" bIns="0" anchor="ctr">
            <a:noAutofit/>
          </a:bodyPr>
          <a:lstStyle/>
          <a:p>
            <a:pPr algn="ctr">
              <a:defRPr sz="825" b="0" i="0">
                <a:solidFill>
                  <a:srgbClr val="5F7187"/>
                </a:solidFill>
                <a:latin typeface="Calibri"/>
                <a:ea typeface="Calibri"/>
                <a:cs typeface="Calibri"/>
              </a:defRPr>
            </a:pPr>
            <a:r>
              <a:rPr sz="825" b="0" i="0">
                <a:solidFill>
                  <a:srgbClr val="5F7187"/>
                </a:solidFill>
                <a:latin typeface="Calibri"/>
                <a:ea typeface="Calibri"/>
                <a:cs typeface="Calibri"/>
              </a:rPr>
              <a:t>RDS: commissioner &amp; IP owner  •  OPL Advisory: originator &amp; developer  •  </a:t>
            </a:r>
            <a:r>
              <a:rPr sz="825" b="0" i="0">
                <a:solidFill>
                  <a:srgbClr val="5F7187"/>
                </a:solidFill>
                <a:latin typeface="Calibri"/>
                <a:ea typeface="Calibri"/>
                <a:cs typeface="Calibri"/>
                <a:hlinkClick r:id="R16ff9cc8ce2b4ed2" tooltip="Read the Creative Commons Attribution 4.0 licence"/>
              </a:rPr>
              <a:t>CC BY 4.0</a:t>
            </a:r>
          </a:p>
        </p:txBody>
      </p:sp>
      <p:sp>
        <p:nvSpPr>
          <p:cNvPr id="40" name="">
            <a:extLst>
              <a:ext uri="{FF2B5EF4-FFF2-40B4-BE49-F238E27FC236}">
                <ns2:creationId id="{EFDD110D-AFD1-47DE-8C61-A24FC98D8419}"/>
              </a:ext>
            </a:extLst>
          </p:cNvPr>
          <p:cNvSpPr>
            <a:spLocks noGrp="1"/>
          </p:cNvSpPr>
          <p:nvPr/>
        </p:nvSpPr>
        <p:spPr>
          <a:xfrm>
            <a:off x="9048750" y="6496050"/>
            <a:ext cx="2590800" cy="190500"/>
          </a:xfrm>
          <a:prstGeom prst="rect">
            <a:avLst/>
          </a:prstGeom>
          <a:noFill/>
          <a:ln w="0">
            <a:noFill/>
            <a:prstDash val="solid"/>
          </a:ln>
        </p:spPr>
        <p:txBody>
          <a:bodyPr wrap="square" lIns="0" tIns="0" rIns="0" bIns="0" anchor="ctr">
            <a:noAutofit/>
          </a:bodyPr>
          <a:lstStyle/>
          <a:p>
            <a:pPr algn="r">
              <a:defRPr sz="900" b="0" i="0">
                <a:solidFill>
                  <a:srgbClr val="5F7187"/>
                </a:solidFill>
                <a:latin typeface="Calibri"/>
                <a:ea typeface="Calibri"/>
                <a:cs typeface="Calibri"/>
              </a:defRPr>
            </a:pPr>
            <a:r>
              <a:rPr sz="900" b="0" i="0">
                <a:solidFill>
                  <a:srgbClr val="5F7187"/>
                </a:solidFill>
                <a:latin typeface="Calibri"/>
                <a:ea typeface="Calibri"/>
                <a:cs typeface="Calibri"/>
                <a:hlinkClick r:id="R6eb9ce8828d244ee" tooltip="Open the HDRL Framework website"/>
              </a:rPr>
              <a:t>hdrlframework.org</a:t>
            </a:r>
            <a:r>
              <a:rPr sz="900" b="0" i="0">
                <a:solidFill>
                  <a:srgbClr val="5F7187"/>
                </a:solidFill>
                <a:latin typeface="Calibri"/>
                <a:ea typeface="Calibri"/>
                <a:cs typeface="Calibri"/>
              </a:rPr>
              <a:t>  •  38</a:t>
            </a:r>
          </a:p>
        </p:txBody>
      </p:sp>
    </p:spTree>
    <p:extLst>
      <p:ext uri="{BB962C8B-B14F-4D97-AF65-F5344CB8AC3E}">
        <ns5:creationId val="1601186414"/>
      </p:ext>
    </p:extLst>
  </p:cSld>
</p:sld>
</file>

<file path=ppt/slides/slide39.xml><?xml version="1.0" encoding="utf-8"?>
<p:sld xmlns:a="http://schemas.openxmlformats.org/drawingml/2006/main" xmlns:adec="http://schemas.microsoft.com/office/drawing/2017/decorative" xmlns:ns2="http://schemas.microsoft.com/office/drawing/2014/main" xmlns:ns5="http://schemas.microsoft.com/office/powerpoint/2010/main" xmlns:p="http://schemas.openxmlformats.org/presentationml/2006/main" xmlns:r="http://schemas.openxmlformats.org/officeDocument/2006/relationships">
  <p:cSld>
    <p:bg>
      <p:bgPr>
        <a:solidFill>
          <a:srgbClr val="FFFFFF"/>
        </a:solidFill>
      </p:bgPr>
    </p:bg>
    <p:spTree>
      <p:nvGrpSpPr>
        <p:cNvPr id="1" name=""/>
        <p:cNvGrpSpPr/>
        <p:nvPr/>
      </p:nvGrpSpPr>
      <p:grpSpPr>
        <a:xfrm/>
      </p:grpSpPr>
      <p:sp>
        <p:nvSpPr>
          <p:cNvPr id="54" name="hdrl-mini-mark">
            <a:extLst>
              <a:ext uri="{FF2B5EF4-FFF2-40B4-BE49-F238E27FC236}">
                <ns2:creationId id="{34C10904-AF5A-480F-B911-42E0856C6F9C}"/>
                <adec:decorative val="1"/>
              </a:ext>
            </a:extLst>
          </p:cNvPr>
          <p:cNvSpPr>
            <a:spLocks noGrp="1"/>
          </p:cNvSpPr>
          <p:nvPr/>
        </p:nvSpPr>
        <p:spPr>
          <a:xfrm>
            <a:off x="552450" y="361950"/>
            <a:ext cx="514350" cy="514350"/>
          </a:xfrm>
          <a:prstGeom prst="octagon">
            <a:avLst/>
          </a:prstGeom>
          <a:solidFill>
            <a:srgbClr val="0F766E"/>
          </a:solidFill>
          <a:ln w="0">
            <a:noFill/>
            <a:prstDash val="solid"/>
          </a:ln>
        </p:spPr>
      </p:sp>
      <p:sp>
        <p:nvSpPr>
          <p:cNvPr id="2" name="hdrl-mini-text">
            <a:extLst>
              <a:ext uri="{FF2B5EF4-FFF2-40B4-BE49-F238E27FC236}">
                <ns2:creationId id="{EB14AEDD-23C1-4C3F-B9E5-1104A3273F6C}"/>
                <adec:decorative val="1"/>
              </a:ext>
            </a:extLst>
          </p:cNvPr>
          <p:cNvSpPr>
            <a:spLocks noGrp="1"/>
          </p:cNvSpPr>
          <p:nvPr/>
        </p:nvSpPr>
        <p:spPr>
          <a:xfrm>
            <a:off x="581025" y="504825"/>
            <a:ext cx="476250" cy="209550"/>
          </a:xfrm>
          <a:prstGeom prst="rect">
            <a:avLst/>
          </a:prstGeom>
          <a:noFill/>
          <a:ln w="0">
            <a:noFill/>
            <a:prstDash val="solid"/>
          </a:ln>
        </p:spPr>
        <p:txBody>
          <a:bodyPr wrap="square" lIns="0" tIns="0" rIns="0" bIns="0" anchor="ctr">
            <a:noAutofit/>
          </a:bodyPr>
          <a:lstStyle/>
          <a:p>
            <a:pPr algn="ctr">
              <a:defRPr sz="750" b="1" i="0">
                <a:solidFill>
                  <a:srgbClr val="FFFFFF"/>
                </a:solidFill>
                <a:latin typeface="Calibri"/>
                <a:ea typeface="Calibri"/>
                <a:cs typeface="Calibri"/>
              </a:defRPr>
            </a:pPr>
            <a:r>
              <a:rPr sz="750" b="1" i="0">
                <a:solidFill>
                  <a:srgbClr val="FFFFFF"/>
                </a:solidFill>
                <a:latin typeface="Calibri"/>
                <a:ea typeface="Calibri"/>
                <a:cs typeface="Calibri"/>
              </a:rPr>
              <a:t>HDRL</a:t>
            </a:r>
          </a:p>
        </p:txBody>
      </p:sp>
      <p:sp>
        <p:nvSpPr>
          <p:cNvPr id="3" name="brand-label">
            <a:extLst>
              <a:ext uri="{FF2B5EF4-FFF2-40B4-BE49-F238E27FC236}">
                <ns2:creationId id="{7A7A64EB-1F3A-4819-9396-6BD96C2B8B4E}"/>
                <adec:decorative val="1"/>
              </a:ext>
            </a:extLst>
          </p:cNvPr>
          <p:cNvSpPr>
            <a:spLocks noGrp="1"/>
          </p:cNvSpPr>
          <p:nvPr/>
        </p:nvSpPr>
        <p:spPr>
          <a:xfrm>
            <a:off x="1257300" y="495300"/>
            <a:ext cx="4572000" cy="190500"/>
          </a:xfrm>
          <a:prstGeom prst="rect">
            <a:avLst/>
          </a:prstGeom>
          <a:noFill/>
          <a:ln w="0">
            <a:noFill/>
            <a:prstDash val="solid"/>
          </a:ln>
        </p:spPr>
        <p:txBody>
          <a:bodyPr wrap="square" lIns="0" tIns="0" rIns="0" bIns="0" anchor="ctr">
            <a:noAutofit/>
          </a:bodyPr>
          <a:lstStyle/>
          <a:p>
            <a:pPr algn="l">
              <a:defRPr sz="1200" b="1" i="0">
                <a:solidFill>
                  <a:srgbClr val="0F766E"/>
                </a:solidFill>
                <a:latin typeface="Calibri"/>
                <a:ea typeface="Calibri"/>
                <a:cs typeface="Calibri"/>
              </a:defRPr>
            </a:pPr>
            <a:r>
              <a:rPr sz="1200" b="1" i="0">
                <a:solidFill>
                  <a:srgbClr val="0F766E"/>
                </a:solidFill>
                <a:latin typeface="Calibri"/>
                <a:ea typeface="Calibri"/>
                <a:cs typeface="Calibri"/>
              </a:rPr>
              <a:t>DOMAIN C • ALL INDICATORS</a:t>
            </a:r>
          </a:p>
        </p:txBody>
      </p:sp>
      <p:sp>
        <p:nvSpPr>
          <p:cNvPr id="4" name="slide-title" title="Domain C · Governance &amp; Access" descr="Slide title: Domain C · Governance &amp; Access">
            <a:extLst>
              <a:ext uri="{FF2B5EF4-FFF2-40B4-BE49-F238E27FC236}">
                <ns2:creationId id="{79CF1D99-05D2-4EDB-BA8F-DA0761089D3D}"/>
              </a:ext>
            </a:extLst>
          </p:cNvPr>
          <p:cNvSpPr>
            <a:spLocks noGrp="1"/>
          </p:cNvSpPr>
          <p:nvPr>
            <p:ph type="title"/>
          </p:nvPr>
        </p:nvSpPr>
        <p:spPr>
          <a:xfrm>
            <a:off x="666750" y="1104900"/>
            <a:ext cx="10858500" cy="666750"/>
          </a:xfrm>
          <a:prstGeom prst="rect">
            <a:avLst/>
          </a:prstGeom>
          <a:noFill/>
          <a:ln w="0">
            <a:noFill/>
            <a:prstDash val="solid"/>
          </a:ln>
        </p:spPr>
        <p:txBody>
          <a:bodyPr wrap="square" lIns="0" tIns="0" rIns="0" bIns="0" anchor="t">
            <a:noAutofit/>
          </a:bodyPr>
          <a:lstStyle/>
          <a:p>
            <a:pPr algn="l">
              <a:defRPr sz="3150" b="1" i="0">
                <a:solidFill>
                  <a:srgbClr val="162B45"/>
                </a:solidFill>
                <a:latin typeface="Calibri"/>
                <a:ea typeface="Calibri"/>
                <a:cs typeface="Calibri"/>
              </a:defRPr>
            </a:pPr>
            <a:r>
              <a:rPr sz="3150" b="1" i="0">
                <a:solidFill>
                  <a:srgbClr val="162B45"/>
                </a:solidFill>
                <a:latin typeface="Calibri"/>
                <a:ea typeface="Calibri"/>
                <a:cs typeface="Calibri"/>
              </a:rPr>
              <a:t>Domain C · Governance &amp; Access</a:t>
            </a:r>
          </a:p>
        </p:txBody>
      </p:sp>
      <p:sp>
        <p:nvSpPr>
          <p:cNvPr id="5" name="">
            <a:extLst>
              <a:ext uri="{FF2B5EF4-FFF2-40B4-BE49-F238E27FC236}">
                <ns2:creationId id="{F380E367-1764-4700-A5B5-093C7B458AD0}"/>
              </a:ext>
            </a:extLst>
          </p:cNvPr>
          <p:cNvSpPr>
            <a:spLocks noGrp="1"/>
          </p:cNvSpPr>
          <p:nvPr/>
        </p:nvSpPr>
        <p:spPr>
          <a:xfrm>
            <a:off x="685800" y="1809750"/>
            <a:ext cx="8763000" cy="342900"/>
          </a:xfrm>
          <a:prstGeom prst="rect">
            <a:avLst/>
          </a:prstGeom>
          <a:noFill/>
          <a:ln w="0">
            <a:noFill/>
            <a:prstDash val="solid"/>
          </a:ln>
        </p:spPr>
        <p:txBody>
          <a:bodyPr wrap="square" lIns="0" tIns="0" rIns="0" bIns="0" anchor="t">
            <a:noAutofit/>
          </a:bodyPr>
          <a:lstStyle/>
          <a:p>
            <a:pPr algn="l">
              <a:defRPr sz="1725" b="0" i="0">
                <a:solidFill>
                  <a:srgbClr val="5F7187"/>
                </a:solidFill>
                <a:latin typeface="Calibri"/>
                <a:ea typeface="Calibri"/>
                <a:cs typeface="Calibri"/>
              </a:defRPr>
            </a:pPr>
            <a:r>
              <a:rPr sz="1725" b="0" i="0">
                <a:solidFill>
                  <a:srgbClr val="5F7187"/>
                </a:solidFill>
                <a:latin typeface="Calibri"/>
                <a:ea typeface="Calibri"/>
                <a:cs typeface="Calibri"/>
              </a:rPr>
              <a:t>Can safe, lawful research be approved and delivered efficiently?</a:t>
            </a:r>
          </a:p>
        </p:txBody>
      </p:sp>
      <p:sp>
        <p:nvSpPr>
          <p:cNvPr id="6" name="">
            <a:extLst>
              <a:ext uri="{FF2B5EF4-FFF2-40B4-BE49-F238E27FC236}">
                <ns2:creationId id="{DD787E7B-19BC-4F99-B2DF-AB17F3E074F1}"/>
              </a:ext>
            </a:extLst>
          </p:cNvPr>
          <p:cNvSpPr>
            <a:spLocks noGrp="1"/>
          </p:cNvSpPr>
          <p:nvPr/>
        </p:nvSpPr>
        <p:spPr>
          <a:xfrm>
            <a:off x="685800" y="2209800"/>
            <a:ext cx="5905500" cy="285750"/>
          </a:xfrm>
          <a:prstGeom prst="rect">
            <a:avLst/>
          </a:prstGeom>
          <a:noFill/>
          <a:ln w="0">
            <a:noFill/>
            <a:prstDash val="solid"/>
          </a:ln>
        </p:spPr>
        <p:txBody>
          <a:bodyPr wrap="square" lIns="0" tIns="0" rIns="0" bIns="0" anchor="t">
            <a:noAutofit/>
          </a:bodyPr>
          <a:lstStyle/>
          <a:p>
            <a:pPr algn="l">
              <a:defRPr sz="1425" b="1" i="0">
                <a:solidFill>
                  <a:srgbClr val="6366F1"/>
                </a:solidFill>
                <a:latin typeface="Calibri"/>
                <a:ea typeface="Calibri"/>
                <a:cs typeface="Calibri"/>
              </a:defRPr>
            </a:pPr>
            <a:r>
              <a:rPr sz="1425" b="1" i="0">
                <a:solidFill>
                  <a:srgbClr val="6366F1"/>
                </a:solidFill>
                <a:latin typeface="Calibri"/>
                <a:ea typeface="Calibri"/>
                <a:cs typeface="Calibri"/>
              </a:rPr>
              <a:t>11 indicators  •  9 Core  •  2 Enhancement</a:t>
            </a:r>
          </a:p>
        </p:txBody>
      </p:sp>
      <p:sp>
        <p:nvSpPr>
          <p:cNvPr id="7" name="">
            <a:extLst>
              <a:ext uri="{FF2B5EF4-FFF2-40B4-BE49-F238E27FC236}">
                <ns2:creationId id="{18FF29EC-565B-4E95-B2B7-55C408CF7281}"/>
              </a:ext>
            </a:extLst>
          </p:cNvPr>
          <p:cNvSpPr>
            <a:spLocks noGrp="1"/>
          </p:cNvSpPr>
          <p:nvPr/>
        </p:nvSpPr>
        <p:spPr>
          <a:xfrm>
            <a:off x="685800" y="2647950"/>
            <a:ext cx="685800" cy="247650"/>
          </a:xfrm>
          <a:prstGeom prst="rect">
            <a:avLst/>
          </a:prstGeom>
          <a:noFill/>
          <a:ln w="0">
            <a:noFill/>
            <a:prstDash val="solid"/>
          </a:ln>
        </p:spPr>
        <p:txBody>
          <a:bodyPr wrap="square" lIns="0" tIns="0" rIns="0" bIns="0" anchor="t">
            <a:noAutofit/>
          </a:bodyPr>
          <a:lstStyle/>
          <a:p>
            <a:pPr algn="l">
              <a:defRPr sz="1275" b="1" i="0">
                <a:solidFill>
                  <a:srgbClr val="6366F1"/>
                </a:solidFill>
                <a:latin typeface="Calibri"/>
                <a:ea typeface="Calibri"/>
                <a:cs typeface="Calibri"/>
              </a:defRPr>
            </a:pPr>
            <a:r>
              <a:rPr sz="1275" b="1" i="0">
                <a:solidFill>
                  <a:srgbClr val="6366F1"/>
                </a:solidFill>
                <a:latin typeface="Calibri"/>
                <a:ea typeface="Calibri"/>
                <a:cs typeface="Calibri"/>
              </a:rPr>
              <a:t>C.1.1†</a:t>
            </a:r>
          </a:p>
        </p:txBody>
      </p:sp>
      <p:sp>
        <p:nvSpPr>
          <p:cNvPr id="8" name="">
            <a:extLst>
              <a:ext uri="{FF2B5EF4-FFF2-40B4-BE49-F238E27FC236}">
                <ns2:creationId id="{E4CF7881-D064-4C07-992F-754EC40BC78C}"/>
              </a:ext>
            </a:extLst>
          </p:cNvPr>
          <p:cNvSpPr>
            <a:spLocks noGrp="1"/>
          </p:cNvSpPr>
          <p:nvPr/>
        </p:nvSpPr>
        <p:spPr>
          <a:xfrm>
            <a:off x="1409700" y="2647950"/>
            <a:ext cx="3124200" cy="400050"/>
          </a:xfrm>
          <a:prstGeom prst="rect">
            <a:avLst/>
          </a:prstGeom>
          <a:noFill/>
          <a:ln w="0">
            <a:noFill/>
            <a:prstDash val="solid"/>
          </a:ln>
        </p:spPr>
        <p:txBody>
          <a:bodyPr wrap="square" lIns="0" tIns="0" rIns="0" bIns="0" anchor="t">
            <a:noAutofit/>
          </a:bodyPr>
          <a:lstStyle/>
          <a:p>
            <a:pPr algn="l">
              <a:defRPr sz="1350" b="1" i="0">
                <a:solidFill>
                  <a:srgbClr val="162B45"/>
                </a:solidFill>
                <a:latin typeface="Calibri"/>
                <a:ea typeface="Calibri"/>
                <a:cs typeface="Calibri"/>
              </a:defRPr>
            </a:pPr>
            <a:r>
              <a:rPr sz="1350" b="1" i="0">
                <a:solidFill>
                  <a:srgbClr val="162B45"/>
                </a:solidFill>
                <a:latin typeface="Calibri"/>
                <a:ea typeface="Calibri"/>
                <a:cs typeface="Calibri"/>
              </a:rPr>
              <a:t>Legal Basis for Processing</a:t>
            </a:r>
          </a:p>
        </p:txBody>
      </p:sp>
      <p:sp>
        <p:nvSpPr>
          <p:cNvPr id="9" name="">
            <a:extLst>
              <a:ext uri="{FF2B5EF4-FFF2-40B4-BE49-F238E27FC236}">
                <ns2:creationId id="{CE3ED451-8C8C-4C7D-A9F5-6BEB6F789D94}"/>
              </a:ext>
            </a:extLst>
          </p:cNvPr>
          <p:cNvSpPr>
            <a:spLocks noGrp="1"/>
          </p:cNvSpPr>
          <p:nvPr/>
        </p:nvSpPr>
        <p:spPr>
          <a:xfrm>
            <a:off x="4591050" y="2667000"/>
            <a:ext cx="1428750" cy="304800"/>
          </a:xfrm>
          <a:prstGeom prst="rect">
            <a:avLst/>
          </a:prstGeom>
          <a:noFill/>
          <a:ln w="0">
            <a:noFill/>
            <a:prstDash val="solid"/>
          </a:ln>
        </p:spPr>
        <p:txBody>
          <a:bodyPr wrap="square" lIns="0" tIns="0" rIns="0" bIns="0" anchor="t">
            <a:noAutofit/>
          </a:bodyPr>
          <a:lstStyle/>
          <a:p>
            <a:pPr algn="r">
              <a:defRPr sz="1050" b="0" i="0">
                <a:solidFill>
                  <a:srgbClr val="5F7187"/>
                </a:solidFill>
                <a:latin typeface="Calibri"/>
                <a:ea typeface="Calibri"/>
                <a:cs typeface="Calibri"/>
              </a:defRPr>
            </a:pPr>
            <a:r>
              <a:rPr sz="1050" b="0" i="0">
                <a:solidFill>
                  <a:srgbClr val="5F7187"/>
                </a:solidFill>
                <a:latin typeface="Calibri"/>
                <a:ea typeface="Calibri"/>
                <a:cs typeface="Calibri"/>
              </a:rPr>
              <a:t>Core · System</a:t>
            </a:r>
          </a:p>
        </p:txBody>
      </p:sp>
      <p:sp>
        <p:nvSpPr>
          <p:cNvPr id="10" name="">
            <a:extLst>
              <a:ext uri="{FF2B5EF4-FFF2-40B4-BE49-F238E27FC236}">
                <ns2:creationId id="{C7FF4924-5768-4586-8E91-8245B7AA80BD}"/>
                <adec:decorative val="1"/>
              </a:ext>
            </a:extLst>
          </p:cNvPr>
          <p:cNvSpPr>
            <a:spLocks noGrp="1"/>
          </p:cNvSpPr>
          <p:nvPr/>
        </p:nvSpPr>
        <p:spPr>
          <a:xfrm>
            <a:off x="685800" y="3057525"/>
            <a:ext cx="5334000" cy="0"/>
          </a:xfrm>
          <a:prstGeom prst="line">
            <a:avLst/>
          </a:prstGeom>
          <a:noFill/>
          <a:ln w="9525">
            <a:solidFill>
              <a:srgbClr val="D5E3E3"/>
            </a:solidFill>
            <a:prstDash val="solid"/>
          </a:ln>
        </p:spPr>
      </p:sp>
      <p:sp>
        <p:nvSpPr>
          <p:cNvPr id="11" name="">
            <a:extLst>
              <a:ext uri="{FF2B5EF4-FFF2-40B4-BE49-F238E27FC236}">
                <ns2:creationId id="{759360B8-EDEE-4116-A63B-A0B04D52ECF5}"/>
              </a:ext>
            </a:extLst>
          </p:cNvPr>
          <p:cNvSpPr>
            <a:spLocks noGrp="1"/>
          </p:cNvSpPr>
          <p:nvPr/>
        </p:nvSpPr>
        <p:spPr>
          <a:xfrm>
            <a:off x="685800" y="3143250"/>
            <a:ext cx="685800" cy="247650"/>
          </a:xfrm>
          <a:prstGeom prst="rect">
            <a:avLst/>
          </a:prstGeom>
          <a:noFill/>
          <a:ln w="0">
            <a:noFill/>
            <a:prstDash val="solid"/>
          </a:ln>
        </p:spPr>
        <p:txBody>
          <a:bodyPr wrap="square" lIns="0" tIns="0" rIns="0" bIns="0" anchor="t">
            <a:noAutofit/>
          </a:bodyPr>
          <a:lstStyle/>
          <a:p>
            <a:pPr algn="l">
              <a:defRPr sz="1275" b="1" i="0">
                <a:solidFill>
                  <a:srgbClr val="6366F1"/>
                </a:solidFill>
                <a:latin typeface="Calibri"/>
                <a:ea typeface="Calibri"/>
                <a:cs typeface="Calibri"/>
              </a:defRPr>
            </a:pPr>
            <a:r>
              <a:rPr sz="1275" b="1" i="0">
                <a:solidFill>
                  <a:srgbClr val="6366F1"/>
                </a:solidFill>
                <a:latin typeface="Calibri"/>
                <a:ea typeface="Calibri"/>
                <a:cs typeface="Calibri"/>
              </a:rPr>
              <a:t>C.1.2</a:t>
            </a:r>
          </a:p>
        </p:txBody>
      </p:sp>
      <p:sp>
        <p:nvSpPr>
          <p:cNvPr id="12" name="">
            <a:extLst>
              <a:ext uri="{FF2B5EF4-FFF2-40B4-BE49-F238E27FC236}">
                <ns2:creationId id="{F7C39E42-85B4-4EF2-921D-FC77DA0F7F7B}"/>
              </a:ext>
            </a:extLst>
          </p:cNvPr>
          <p:cNvSpPr>
            <a:spLocks noGrp="1"/>
          </p:cNvSpPr>
          <p:nvPr/>
        </p:nvSpPr>
        <p:spPr>
          <a:xfrm>
            <a:off x="1409700" y="3143250"/>
            <a:ext cx="3124200" cy="400050"/>
          </a:xfrm>
          <a:prstGeom prst="rect">
            <a:avLst/>
          </a:prstGeom>
          <a:noFill/>
          <a:ln w="0">
            <a:noFill/>
            <a:prstDash val="solid"/>
          </a:ln>
        </p:spPr>
        <p:txBody>
          <a:bodyPr wrap="square" lIns="0" tIns="0" rIns="0" bIns="0" anchor="t">
            <a:noAutofit/>
          </a:bodyPr>
          <a:lstStyle/>
          <a:p>
            <a:pPr algn="l">
              <a:defRPr sz="1350" b="1" i="0">
                <a:solidFill>
                  <a:srgbClr val="162B45"/>
                </a:solidFill>
                <a:latin typeface="Calibri"/>
                <a:ea typeface="Calibri"/>
                <a:cs typeface="Calibri"/>
              </a:defRPr>
            </a:pPr>
            <a:r>
              <a:rPr sz="1350" b="1" i="0">
                <a:solidFill>
                  <a:srgbClr val="162B45"/>
                </a:solidFill>
                <a:latin typeface="Calibri"/>
                <a:ea typeface="Calibri"/>
                <a:cs typeface="Calibri"/>
              </a:rPr>
              <a:t>Legislative Environment</a:t>
            </a:r>
          </a:p>
        </p:txBody>
      </p:sp>
      <p:sp>
        <p:nvSpPr>
          <p:cNvPr id="13" name="">
            <a:extLst>
              <a:ext uri="{FF2B5EF4-FFF2-40B4-BE49-F238E27FC236}">
                <ns2:creationId id="{E85194DD-723B-4596-B366-47FE5BDFFD1B}"/>
              </a:ext>
            </a:extLst>
          </p:cNvPr>
          <p:cNvSpPr>
            <a:spLocks noGrp="1"/>
          </p:cNvSpPr>
          <p:nvPr/>
        </p:nvSpPr>
        <p:spPr>
          <a:xfrm>
            <a:off x="4591050" y="3162300"/>
            <a:ext cx="1428750" cy="304800"/>
          </a:xfrm>
          <a:prstGeom prst="rect">
            <a:avLst/>
          </a:prstGeom>
          <a:noFill/>
          <a:ln w="0">
            <a:noFill/>
            <a:prstDash val="solid"/>
          </a:ln>
        </p:spPr>
        <p:txBody>
          <a:bodyPr wrap="square" lIns="0" tIns="0" rIns="0" bIns="0" anchor="t">
            <a:noAutofit/>
          </a:bodyPr>
          <a:lstStyle/>
          <a:p>
            <a:pPr algn="r">
              <a:defRPr sz="1050" b="0" i="0">
                <a:solidFill>
                  <a:srgbClr val="5F7187"/>
                </a:solidFill>
                <a:latin typeface="Calibri"/>
                <a:ea typeface="Calibri"/>
                <a:cs typeface="Calibri"/>
              </a:defRPr>
            </a:pPr>
            <a:r>
              <a:rPr sz="1050" b="0" i="0">
                <a:solidFill>
                  <a:srgbClr val="5F7187"/>
                </a:solidFill>
                <a:latin typeface="Calibri"/>
                <a:ea typeface="Calibri"/>
                <a:cs typeface="Calibri"/>
              </a:rPr>
              <a:t>Enhancement · System</a:t>
            </a:r>
          </a:p>
        </p:txBody>
      </p:sp>
      <p:sp>
        <p:nvSpPr>
          <p:cNvPr id="14" name="">
            <a:extLst>
              <a:ext uri="{FF2B5EF4-FFF2-40B4-BE49-F238E27FC236}">
                <ns2:creationId id="{EEF4CD43-21F6-4445-821B-8DF5772FB1FE}"/>
                <adec:decorative val="1"/>
              </a:ext>
            </a:extLst>
          </p:cNvPr>
          <p:cNvSpPr>
            <a:spLocks noGrp="1"/>
          </p:cNvSpPr>
          <p:nvPr/>
        </p:nvSpPr>
        <p:spPr>
          <a:xfrm>
            <a:off x="685800" y="3552825"/>
            <a:ext cx="5334000" cy="0"/>
          </a:xfrm>
          <a:prstGeom prst="line">
            <a:avLst/>
          </a:prstGeom>
          <a:noFill/>
          <a:ln w="9525">
            <a:solidFill>
              <a:srgbClr val="D5E3E3"/>
            </a:solidFill>
            <a:prstDash val="solid"/>
          </a:ln>
        </p:spPr>
      </p:sp>
      <p:sp>
        <p:nvSpPr>
          <p:cNvPr id="15" name="">
            <a:extLst>
              <a:ext uri="{FF2B5EF4-FFF2-40B4-BE49-F238E27FC236}">
                <ns2:creationId id="{048A3B76-AC52-48EC-8DB3-898A45F49FF7}"/>
              </a:ext>
            </a:extLst>
          </p:cNvPr>
          <p:cNvSpPr>
            <a:spLocks noGrp="1"/>
          </p:cNvSpPr>
          <p:nvPr/>
        </p:nvSpPr>
        <p:spPr>
          <a:xfrm>
            <a:off x="685800" y="3638550"/>
            <a:ext cx="685800" cy="247650"/>
          </a:xfrm>
          <a:prstGeom prst="rect">
            <a:avLst/>
          </a:prstGeom>
          <a:noFill/>
          <a:ln w="0">
            <a:noFill/>
            <a:prstDash val="solid"/>
          </a:ln>
        </p:spPr>
        <p:txBody>
          <a:bodyPr wrap="square" lIns="0" tIns="0" rIns="0" bIns="0" anchor="t">
            <a:noAutofit/>
          </a:bodyPr>
          <a:lstStyle/>
          <a:p>
            <a:pPr algn="l">
              <a:defRPr sz="1275" b="1" i="0">
                <a:solidFill>
                  <a:srgbClr val="6366F1"/>
                </a:solidFill>
                <a:latin typeface="Calibri"/>
                <a:ea typeface="Calibri"/>
                <a:cs typeface="Calibri"/>
              </a:defRPr>
            </a:pPr>
            <a:r>
              <a:rPr sz="1275" b="1" i="0">
                <a:solidFill>
                  <a:srgbClr val="6366F1"/>
                </a:solidFill>
                <a:latin typeface="Calibri"/>
                <a:ea typeface="Calibri"/>
                <a:cs typeface="Calibri"/>
              </a:rPr>
              <a:t>C.2.1</a:t>
            </a:r>
          </a:p>
        </p:txBody>
      </p:sp>
      <p:sp>
        <p:nvSpPr>
          <p:cNvPr id="16" name="">
            <a:extLst>
              <a:ext uri="{FF2B5EF4-FFF2-40B4-BE49-F238E27FC236}">
                <ns2:creationId id="{75FD1D17-7935-4C13-98B8-61CAD66E6F28}"/>
              </a:ext>
            </a:extLst>
          </p:cNvPr>
          <p:cNvSpPr>
            <a:spLocks noGrp="1"/>
          </p:cNvSpPr>
          <p:nvPr/>
        </p:nvSpPr>
        <p:spPr>
          <a:xfrm>
            <a:off x="1409700" y="3638550"/>
            <a:ext cx="3124200" cy="400050"/>
          </a:xfrm>
          <a:prstGeom prst="rect">
            <a:avLst/>
          </a:prstGeom>
          <a:noFill/>
          <a:ln w="0">
            <a:noFill/>
            <a:prstDash val="solid"/>
          </a:ln>
        </p:spPr>
        <p:txBody>
          <a:bodyPr wrap="square" lIns="0" tIns="0" rIns="0" bIns="0" anchor="t">
            <a:noAutofit/>
          </a:bodyPr>
          <a:lstStyle/>
          <a:p>
            <a:pPr algn="l">
              <a:defRPr sz="1350" b="1" i="0">
                <a:solidFill>
                  <a:srgbClr val="162B45"/>
                </a:solidFill>
                <a:latin typeface="Calibri"/>
                <a:ea typeface="Calibri"/>
                <a:cs typeface="Calibri"/>
              </a:defRPr>
            </a:pPr>
            <a:r>
              <a:rPr sz="1350" b="1" i="0">
                <a:solidFill>
                  <a:srgbClr val="162B45"/>
                </a:solidFill>
                <a:latin typeface="Calibri"/>
                <a:ea typeface="Calibri"/>
                <a:cs typeface="Calibri"/>
              </a:rPr>
              <a:t>Time-to-Data</a:t>
            </a:r>
          </a:p>
        </p:txBody>
      </p:sp>
      <p:sp>
        <p:nvSpPr>
          <p:cNvPr id="17" name="">
            <a:extLst>
              <a:ext uri="{FF2B5EF4-FFF2-40B4-BE49-F238E27FC236}">
                <ns2:creationId id="{79A09AC4-66F7-49C6-8A80-EB816D992416}"/>
              </a:ext>
            </a:extLst>
          </p:cNvPr>
          <p:cNvSpPr>
            <a:spLocks noGrp="1"/>
          </p:cNvSpPr>
          <p:nvPr/>
        </p:nvSpPr>
        <p:spPr>
          <a:xfrm>
            <a:off x="4591050" y="3657600"/>
            <a:ext cx="1428750" cy="304800"/>
          </a:xfrm>
          <a:prstGeom prst="rect">
            <a:avLst/>
          </a:prstGeom>
          <a:noFill/>
          <a:ln w="0">
            <a:noFill/>
            <a:prstDash val="solid"/>
          </a:ln>
        </p:spPr>
        <p:txBody>
          <a:bodyPr wrap="square" lIns="0" tIns="0" rIns="0" bIns="0" anchor="t">
            <a:noAutofit/>
          </a:bodyPr>
          <a:lstStyle/>
          <a:p>
            <a:pPr algn="r">
              <a:defRPr sz="1050" b="0" i="0">
                <a:solidFill>
                  <a:srgbClr val="5F7187"/>
                </a:solidFill>
                <a:latin typeface="Calibri"/>
                <a:ea typeface="Calibri"/>
                <a:cs typeface="Calibri"/>
              </a:defRPr>
            </a:pPr>
            <a:r>
              <a:rPr sz="1050" b="0" i="0">
                <a:solidFill>
                  <a:srgbClr val="5F7187"/>
                </a:solidFill>
                <a:latin typeface="Calibri"/>
                <a:ea typeface="Calibri"/>
                <a:cs typeface="Calibri"/>
              </a:rPr>
              <a:t>Core · Both</a:t>
            </a:r>
          </a:p>
        </p:txBody>
      </p:sp>
      <p:sp>
        <p:nvSpPr>
          <p:cNvPr id="18" name="">
            <a:extLst>
              <a:ext uri="{FF2B5EF4-FFF2-40B4-BE49-F238E27FC236}">
                <ns2:creationId id="{9CA66E47-F4F3-4F3B-B457-934CF441F1F6}"/>
                <adec:decorative val="1"/>
              </a:ext>
            </a:extLst>
          </p:cNvPr>
          <p:cNvSpPr>
            <a:spLocks noGrp="1"/>
          </p:cNvSpPr>
          <p:nvPr/>
        </p:nvSpPr>
        <p:spPr>
          <a:xfrm>
            <a:off x="685800" y="4048125"/>
            <a:ext cx="5334000" cy="0"/>
          </a:xfrm>
          <a:prstGeom prst="line">
            <a:avLst/>
          </a:prstGeom>
          <a:noFill/>
          <a:ln w="9525">
            <a:solidFill>
              <a:srgbClr val="D5E3E3"/>
            </a:solidFill>
            <a:prstDash val="solid"/>
          </a:ln>
        </p:spPr>
      </p:sp>
      <p:sp>
        <p:nvSpPr>
          <p:cNvPr id="19" name="">
            <a:extLst>
              <a:ext uri="{FF2B5EF4-FFF2-40B4-BE49-F238E27FC236}">
                <ns2:creationId id="{C026714D-C3CA-465C-9A75-0B5AD2D2A5DD}"/>
              </a:ext>
            </a:extLst>
          </p:cNvPr>
          <p:cNvSpPr>
            <a:spLocks noGrp="1"/>
          </p:cNvSpPr>
          <p:nvPr/>
        </p:nvSpPr>
        <p:spPr>
          <a:xfrm>
            <a:off x="685800" y="4133850"/>
            <a:ext cx="685800" cy="247650"/>
          </a:xfrm>
          <a:prstGeom prst="rect">
            <a:avLst/>
          </a:prstGeom>
          <a:noFill/>
          <a:ln w="0">
            <a:noFill/>
            <a:prstDash val="solid"/>
          </a:ln>
        </p:spPr>
        <p:txBody>
          <a:bodyPr wrap="square" lIns="0" tIns="0" rIns="0" bIns="0" anchor="t">
            <a:noAutofit/>
          </a:bodyPr>
          <a:lstStyle/>
          <a:p>
            <a:pPr algn="l">
              <a:defRPr sz="1275" b="1" i="0">
                <a:solidFill>
                  <a:srgbClr val="6366F1"/>
                </a:solidFill>
                <a:latin typeface="Calibri"/>
                <a:ea typeface="Calibri"/>
                <a:cs typeface="Calibri"/>
              </a:defRPr>
            </a:pPr>
            <a:r>
              <a:rPr sz="1275" b="1" i="0">
                <a:solidFill>
                  <a:srgbClr val="6366F1"/>
                </a:solidFill>
                <a:latin typeface="Calibri"/>
                <a:ea typeface="Calibri"/>
                <a:cs typeface="Calibri"/>
              </a:rPr>
              <a:t>C.2.2†</a:t>
            </a:r>
          </a:p>
        </p:txBody>
      </p:sp>
      <p:sp>
        <p:nvSpPr>
          <p:cNvPr id="20" name="">
            <a:extLst>
              <a:ext uri="{FF2B5EF4-FFF2-40B4-BE49-F238E27FC236}">
                <ns2:creationId id="{C6B80C65-E653-4E0B-8A89-AA6107F61361}"/>
              </a:ext>
            </a:extLst>
          </p:cNvPr>
          <p:cNvSpPr>
            <a:spLocks noGrp="1"/>
          </p:cNvSpPr>
          <p:nvPr/>
        </p:nvSpPr>
        <p:spPr>
          <a:xfrm>
            <a:off x="1409700" y="4133850"/>
            <a:ext cx="3124200" cy="400050"/>
          </a:xfrm>
          <a:prstGeom prst="rect">
            <a:avLst/>
          </a:prstGeom>
          <a:noFill/>
          <a:ln w="0">
            <a:noFill/>
            <a:prstDash val="solid"/>
          </a:ln>
        </p:spPr>
        <p:txBody>
          <a:bodyPr wrap="square" lIns="0" tIns="0" rIns="0" bIns="0" anchor="t">
            <a:noAutofit/>
          </a:bodyPr>
          <a:lstStyle/>
          <a:p>
            <a:pPr algn="l">
              <a:defRPr sz="1350" b="1" i="0">
                <a:solidFill>
                  <a:srgbClr val="162B45"/>
                </a:solidFill>
                <a:latin typeface="Calibri"/>
                <a:ea typeface="Calibri"/>
                <a:cs typeface="Calibri"/>
              </a:defRPr>
            </a:pPr>
            <a:r>
              <a:rPr sz="1350" b="1" i="0">
                <a:solidFill>
                  <a:srgbClr val="162B45"/>
                </a:solidFill>
                <a:latin typeface="Calibri"/>
                <a:ea typeface="Calibri"/>
                <a:cs typeface="Calibri"/>
              </a:rPr>
              <a:t>Data Access Committee</a:t>
            </a:r>
          </a:p>
        </p:txBody>
      </p:sp>
      <p:sp>
        <p:nvSpPr>
          <p:cNvPr id="21" name="">
            <a:extLst>
              <a:ext uri="{FF2B5EF4-FFF2-40B4-BE49-F238E27FC236}">
                <ns2:creationId id="{FC7E03D0-7811-44E9-9976-9051E08F63E8}"/>
              </a:ext>
            </a:extLst>
          </p:cNvPr>
          <p:cNvSpPr>
            <a:spLocks noGrp="1"/>
          </p:cNvSpPr>
          <p:nvPr/>
        </p:nvSpPr>
        <p:spPr>
          <a:xfrm>
            <a:off x="4591050" y="4152900"/>
            <a:ext cx="1428750" cy="304800"/>
          </a:xfrm>
          <a:prstGeom prst="rect">
            <a:avLst/>
          </a:prstGeom>
          <a:noFill/>
          <a:ln w="0">
            <a:noFill/>
            <a:prstDash val="solid"/>
          </a:ln>
        </p:spPr>
        <p:txBody>
          <a:bodyPr wrap="square" lIns="0" tIns="0" rIns="0" bIns="0" anchor="t">
            <a:noAutofit/>
          </a:bodyPr>
          <a:lstStyle/>
          <a:p>
            <a:pPr algn="r">
              <a:defRPr sz="1050" b="0" i="0">
                <a:solidFill>
                  <a:srgbClr val="5F7187"/>
                </a:solidFill>
                <a:latin typeface="Calibri"/>
                <a:ea typeface="Calibri"/>
                <a:cs typeface="Calibri"/>
              </a:defRPr>
            </a:pPr>
            <a:r>
              <a:rPr sz="1050" b="0" i="0">
                <a:solidFill>
                  <a:srgbClr val="5F7187"/>
                </a:solidFill>
                <a:latin typeface="Calibri"/>
                <a:ea typeface="Calibri"/>
                <a:cs typeface="Calibri"/>
              </a:rPr>
              <a:t>Core · Both</a:t>
            </a:r>
          </a:p>
        </p:txBody>
      </p:sp>
      <p:sp>
        <p:nvSpPr>
          <p:cNvPr id="22" name="">
            <a:extLst>
              <a:ext uri="{FF2B5EF4-FFF2-40B4-BE49-F238E27FC236}">
                <ns2:creationId id="{9DECDE5E-0943-4CBB-A83E-FE7B47077850}"/>
                <adec:decorative val="1"/>
              </a:ext>
            </a:extLst>
          </p:cNvPr>
          <p:cNvSpPr>
            <a:spLocks noGrp="1"/>
          </p:cNvSpPr>
          <p:nvPr/>
        </p:nvSpPr>
        <p:spPr>
          <a:xfrm>
            <a:off x="685800" y="4543425"/>
            <a:ext cx="5334000" cy="0"/>
          </a:xfrm>
          <a:prstGeom prst="line">
            <a:avLst/>
          </a:prstGeom>
          <a:noFill/>
          <a:ln w="9525">
            <a:solidFill>
              <a:srgbClr val="D5E3E3"/>
            </a:solidFill>
            <a:prstDash val="solid"/>
          </a:ln>
        </p:spPr>
      </p:sp>
      <p:sp>
        <p:nvSpPr>
          <p:cNvPr id="23" name="">
            <a:extLst>
              <a:ext uri="{FF2B5EF4-FFF2-40B4-BE49-F238E27FC236}">
                <ns2:creationId id="{F165633D-CB6D-429D-9EC2-9A5557FB965E}"/>
              </a:ext>
            </a:extLst>
          </p:cNvPr>
          <p:cNvSpPr>
            <a:spLocks noGrp="1"/>
          </p:cNvSpPr>
          <p:nvPr/>
        </p:nvSpPr>
        <p:spPr>
          <a:xfrm>
            <a:off x="685800" y="4629150"/>
            <a:ext cx="685800" cy="247650"/>
          </a:xfrm>
          <a:prstGeom prst="rect">
            <a:avLst/>
          </a:prstGeom>
          <a:noFill/>
          <a:ln w="0">
            <a:noFill/>
            <a:prstDash val="solid"/>
          </a:ln>
        </p:spPr>
        <p:txBody>
          <a:bodyPr wrap="square" lIns="0" tIns="0" rIns="0" bIns="0" anchor="t">
            <a:noAutofit/>
          </a:bodyPr>
          <a:lstStyle/>
          <a:p>
            <a:pPr algn="l">
              <a:defRPr sz="1275" b="1" i="0">
                <a:solidFill>
                  <a:srgbClr val="6366F1"/>
                </a:solidFill>
                <a:latin typeface="Calibri"/>
                <a:ea typeface="Calibri"/>
                <a:cs typeface="Calibri"/>
              </a:defRPr>
            </a:pPr>
            <a:r>
              <a:rPr sz="1275" b="1" i="0">
                <a:solidFill>
                  <a:srgbClr val="6366F1"/>
                </a:solidFill>
                <a:latin typeface="Calibri"/>
                <a:ea typeface="Calibri"/>
                <a:cs typeface="Calibri"/>
              </a:rPr>
              <a:t>C.2.3</a:t>
            </a:r>
          </a:p>
        </p:txBody>
      </p:sp>
      <p:sp>
        <p:nvSpPr>
          <p:cNvPr id="24" name="">
            <a:extLst>
              <a:ext uri="{FF2B5EF4-FFF2-40B4-BE49-F238E27FC236}">
                <ns2:creationId id="{AABF7DCD-A155-45BF-839F-041D683055E4}"/>
              </a:ext>
            </a:extLst>
          </p:cNvPr>
          <p:cNvSpPr>
            <a:spLocks noGrp="1"/>
          </p:cNvSpPr>
          <p:nvPr/>
        </p:nvSpPr>
        <p:spPr>
          <a:xfrm>
            <a:off x="1409700" y="4629150"/>
            <a:ext cx="3124200" cy="400050"/>
          </a:xfrm>
          <a:prstGeom prst="rect">
            <a:avLst/>
          </a:prstGeom>
          <a:noFill/>
          <a:ln w="0">
            <a:noFill/>
            <a:prstDash val="solid"/>
          </a:ln>
        </p:spPr>
        <p:txBody>
          <a:bodyPr wrap="square" lIns="0" tIns="0" rIns="0" bIns="0" anchor="t">
            <a:noAutofit/>
          </a:bodyPr>
          <a:lstStyle/>
          <a:p>
            <a:pPr algn="l">
              <a:defRPr sz="1350" b="1" i="0">
                <a:solidFill>
                  <a:srgbClr val="162B45"/>
                </a:solidFill>
                <a:latin typeface="Calibri"/>
                <a:ea typeface="Calibri"/>
                <a:cs typeface="Calibri"/>
              </a:defRPr>
            </a:pPr>
            <a:r>
              <a:rPr sz="1350" b="1" i="0">
                <a:solidFill>
                  <a:srgbClr val="162B45"/>
                </a:solidFill>
                <a:latin typeface="Calibri"/>
                <a:ea typeface="Calibri"/>
                <a:cs typeface="Calibri"/>
              </a:rPr>
              <a:t>Ethics Pathway Integration &amp; Proportionality</a:t>
            </a:r>
          </a:p>
        </p:txBody>
      </p:sp>
      <p:sp>
        <p:nvSpPr>
          <p:cNvPr id="25" name="">
            <a:extLst>
              <a:ext uri="{FF2B5EF4-FFF2-40B4-BE49-F238E27FC236}">
                <ns2:creationId id="{C9AE7CF0-48F9-462B-B4AB-E8BDFAEBAAA4}"/>
              </a:ext>
            </a:extLst>
          </p:cNvPr>
          <p:cNvSpPr>
            <a:spLocks noGrp="1"/>
          </p:cNvSpPr>
          <p:nvPr/>
        </p:nvSpPr>
        <p:spPr>
          <a:xfrm>
            <a:off x="4591050" y="4648200"/>
            <a:ext cx="1428750" cy="304800"/>
          </a:xfrm>
          <a:prstGeom prst="rect">
            <a:avLst/>
          </a:prstGeom>
          <a:noFill/>
          <a:ln w="0">
            <a:noFill/>
            <a:prstDash val="solid"/>
          </a:ln>
        </p:spPr>
        <p:txBody>
          <a:bodyPr wrap="square" lIns="0" tIns="0" rIns="0" bIns="0" anchor="t">
            <a:noAutofit/>
          </a:bodyPr>
          <a:lstStyle/>
          <a:p>
            <a:pPr algn="r">
              <a:defRPr sz="1050" b="0" i="0">
                <a:solidFill>
                  <a:srgbClr val="5F7187"/>
                </a:solidFill>
                <a:latin typeface="Calibri"/>
                <a:ea typeface="Calibri"/>
                <a:cs typeface="Calibri"/>
              </a:defRPr>
            </a:pPr>
            <a:r>
              <a:rPr sz="1050" b="0" i="0">
                <a:solidFill>
                  <a:srgbClr val="5F7187"/>
                </a:solidFill>
                <a:latin typeface="Calibri"/>
                <a:ea typeface="Calibri"/>
                <a:cs typeface="Calibri"/>
              </a:rPr>
              <a:t>Core · Both</a:t>
            </a:r>
          </a:p>
        </p:txBody>
      </p:sp>
      <p:sp>
        <p:nvSpPr>
          <p:cNvPr id="26" name="">
            <a:extLst>
              <a:ext uri="{FF2B5EF4-FFF2-40B4-BE49-F238E27FC236}">
                <ns2:creationId id="{8D01A4D5-4D90-4770-A443-053F093D0307}"/>
                <adec:decorative val="1"/>
              </a:ext>
            </a:extLst>
          </p:cNvPr>
          <p:cNvSpPr>
            <a:spLocks noGrp="1"/>
          </p:cNvSpPr>
          <p:nvPr/>
        </p:nvSpPr>
        <p:spPr>
          <a:xfrm>
            <a:off x="685800" y="5038725"/>
            <a:ext cx="5334000" cy="0"/>
          </a:xfrm>
          <a:prstGeom prst="line">
            <a:avLst/>
          </a:prstGeom>
          <a:noFill/>
          <a:ln w="9525">
            <a:solidFill>
              <a:srgbClr val="D5E3E3"/>
            </a:solidFill>
            <a:prstDash val="solid"/>
          </a:ln>
        </p:spPr>
      </p:sp>
      <p:sp>
        <p:nvSpPr>
          <p:cNvPr id="27" name="">
            <a:extLst>
              <a:ext uri="{FF2B5EF4-FFF2-40B4-BE49-F238E27FC236}">
                <ns2:creationId id="{03472E91-641C-4616-A163-FEF5D934FD95}"/>
              </a:ext>
            </a:extLst>
          </p:cNvPr>
          <p:cNvSpPr>
            <a:spLocks noGrp="1"/>
          </p:cNvSpPr>
          <p:nvPr/>
        </p:nvSpPr>
        <p:spPr>
          <a:xfrm>
            <a:off x="685800" y="5124450"/>
            <a:ext cx="685800" cy="247650"/>
          </a:xfrm>
          <a:prstGeom prst="rect">
            <a:avLst/>
          </a:prstGeom>
          <a:noFill/>
          <a:ln w="0">
            <a:noFill/>
            <a:prstDash val="solid"/>
          </a:ln>
        </p:spPr>
        <p:txBody>
          <a:bodyPr wrap="square" lIns="0" tIns="0" rIns="0" bIns="0" anchor="t">
            <a:noAutofit/>
          </a:bodyPr>
          <a:lstStyle/>
          <a:p>
            <a:pPr algn="l">
              <a:defRPr sz="1275" b="1" i="0">
                <a:solidFill>
                  <a:srgbClr val="6366F1"/>
                </a:solidFill>
                <a:latin typeface="Calibri"/>
                <a:ea typeface="Calibri"/>
                <a:cs typeface="Calibri"/>
              </a:defRPr>
            </a:pPr>
            <a:r>
              <a:rPr sz="1275" b="1" i="0">
                <a:solidFill>
                  <a:srgbClr val="6366F1"/>
                </a:solidFill>
                <a:latin typeface="Calibri"/>
                <a:ea typeface="Calibri"/>
                <a:cs typeface="Calibri"/>
              </a:rPr>
              <a:t>C.3.1</a:t>
            </a:r>
          </a:p>
        </p:txBody>
      </p:sp>
      <p:sp>
        <p:nvSpPr>
          <p:cNvPr id="28" name="">
            <a:extLst>
              <a:ext uri="{FF2B5EF4-FFF2-40B4-BE49-F238E27FC236}">
                <ns2:creationId id="{C4E00339-17C3-42A7-B38A-B4F588DF0BAC}"/>
              </a:ext>
            </a:extLst>
          </p:cNvPr>
          <p:cNvSpPr>
            <a:spLocks noGrp="1"/>
          </p:cNvSpPr>
          <p:nvPr/>
        </p:nvSpPr>
        <p:spPr>
          <a:xfrm>
            <a:off x="1409700" y="5124450"/>
            <a:ext cx="3124200" cy="400050"/>
          </a:xfrm>
          <a:prstGeom prst="rect">
            <a:avLst/>
          </a:prstGeom>
          <a:noFill/>
          <a:ln w="0">
            <a:noFill/>
            <a:prstDash val="solid"/>
          </a:ln>
        </p:spPr>
        <p:txBody>
          <a:bodyPr wrap="square" lIns="0" tIns="0" rIns="0" bIns="0" anchor="t">
            <a:noAutofit/>
          </a:bodyPr>
          <a:lstStyle/>
          <a:p>
            <a:pPr algn="l">
              <a:defRPr sz="1350" b="1" i="0">
                <a:solidFill>
                  <a:srgbClr val="162B45"/>
                </a:solidFill>
                <a:latin typeface="Calibri"/>
                <a:ea typeface="Calibri"/>
                <a:cs typeface="Calibri"/>
              </a:defRPr>
            </a:pPr>
            <a:r>
              <a:rPr sz="1350" b="1" i="0">
                <a:solidFill>
                  <a:srgbClr val="162B45"/>
                </a:solidFill>
                <a:latin typeface="Calibri"/>
                <a:ea typeface="Calibri"/>
                <a:cs typeface="Calibri"/>
              </a:rPr>
              <a:t>Mutual Recognition &amp; Standards</a:t>
            </a:r>
          </a:p>
        </p:txBody>
      </p:sp>
      <p:sp>
        <p:nvSpPr>
          <p:cNvPr id="29" name="">
            <a:extLst>
              <a:ext uri="{FF2B5EF4-FFF2-40B4-BE49-F238E27FC236}">
                <ns2:creationId id="{B70ABCBA-95D6-48B8-96CD-A7A0A7BDC5F2}"/>
              </a:ext>
            </a:extLst>
          </p:cNvPr>
          <p:cNvSpPr>
            <a:spLocks noGrp="1"/>
          </p:cNvSpPr>
          <p:nvPr/>
        </p:nvSpPr>
        <p:spPr>
          <a:xfrm>
            <a:off x="4591050" y="5143500"/>
            <a:ext cx="1428750" cy="304800"/>
          </a:xfrm>
          <a:prstGeom prst="rect">
            <a:avLst/>
          </a:prstGeom>
          <a:noFill/>
          <a:ln w="0">
            <a:noFill/>
            <a:prstDash val="solid"/>
          </a:ln>
        </p:spPr>
        <p:txBody>
          <a:bodyPr wrap="square" lIns="0" tIns="0" rIns="0" bIns="0" anchor="t">
            <a:noAutofit/>
          </a:bodyPr>
          <a:lstStyle/>
          <a:p>
            <a:pPr algn="r">
              <a:defRPr sz="1050" b="0" i="0">
                <a:solidFill>
                  <a:srgbClr val="5F7187"/>
                </a:solidFill>
                <a:latin typeface="Calibri"/>
                <a:ea typeface="Calibri"/>
                <a:cs typeface="Calibri"/>
              </a:defRPr>
            </a:pPr>
            <a:r>
              <a:rPr sz="1050" b="0" i="0">
                <a:solidFill>
                  <a:srgbClr val="5F7187"/>
                </a:solidFill>
                <a:latin typeface="Calibri"/>
                <a:ea typeface="Calibri"/>
                <a:cs typeface="Calibri"/>
              </a:rPr>
              <a:t>Core · Both</a:t>
            </a:r>
          </a:p>
        </p:txBody>
      </p:sp>
      <p:sp>
        <p:nvSpPr>
          <p:cNvPr id="30" name="">
            <a:extLst>
              <a:ext uri="{FF2B5EF4-FFF2-40B4-BE49-F238E27FC236}">
                <ns2:creationId id="{9F02E7F5-D922-4448-9942-3750DB1239EB}"/>
              </a:ext>
            </a:extLst>
          </p:cNvPr>
          <p:cNvSpPr>
            <a:spLocks noGrp="1"/>
          </p:cNvSpPr>
          <p:nvPr/>
        </p:nvSpPr>
        <p:spPr>
          <a:xfrm>
            <a:off x="6248400" y="2647950"/>
            <a:ext cx="685800" cy="247650"/>
          </a:xfrm>
          <a:prstGeom prst="rect">
            <a:avLst/>
          </a:prstGeom>
          <a:noFill/>
          <a:ln w="0">
            <a:noFill/>
            <a:prstDash val="solid"/>
          </a:ln>
        </p:spPr>
        <p:txBody>
          <a:bodyPr wrap="square" lIns="0" tIns="0" rIns="0" bIns="0" anchor="t">
            <a:noAutofit/>
          </a:bodyPr>
          <a:lstStyle/>
          <a:p>
            <a:pPr algn="l">
              <a:defRPr sz="1275" b="1" i="0">
                <a:solidFill>
                  <a:srgbClr val="6366F1"/>
                </a:solidFill>
                <a:latin typeface="Calibri"/>
                <a:ea typeface="Calibri"/>
                <a:cs typeface="Calibri"/>
              </a:defRPr>
            </a:pPr>
            <a:r>
              <a:rPr sz="1275" b="1" i="0">
                <a:solidFill>
                  <a:srgbClr val="6366F1"/>
                </a:solidFill>
                <a:latin typeface="Calibri"/>
                <a:ea typeface="Calibri"/>
                <a:cs typeface="Calibri"/>
              </a:rPr>
              <a:t>C.3.2</a:t>
            </a:r>
          </a:p>
        </p:txBody>
      </p:sp>
      <p:sp>
        <p:nvSpPr>
          <p:cNvPr id="31" name="">
            <a:extLst>
              <a:ext uri="{FF2B5EF4-FFF2-40B4-BE49-F238E27FC236}">
                <ns2:creationId id="{F47797CB-511B-40CA-B0F6-2765541CBFEF}"/>
              </a:ext>
            </a:extLst>
          </p:cNvPr>
          <p:cNvSpPr>
            <a:spLocks noGrp="1"/>
          </p:cNvSpPr>
          <p:nvPr/>
        </p:nvSpPr>
        <p:spPr>
          <a:xfrm>
            <a:off x="6972300" y="2647950"/>
            <a:ext cx="3124200" cy="400050"/>
          </a:xfrm>
          <a:prstGeom prst="rect">
            <a:avLst/>
          </a:prstGeom>
          <a:noFill/>
          <a:ln w="0">
            <a:noFill/>
            <a:prstDash val="solid"/>
          </a:ln>
        </p:spPr>
        <p:txBody>
          <a:bodyPr wrap="square" lIns="0" tIns="0" rIns="0" bIns="0" anchor="t">
            <a:noAutofit/>
          </a:bodyPr>
          <a:lstStyle/>
          <a:p>
            <a:pPr algn="l">
              <a:defRPr sz="1350" b="1" i="0">
                <a:solidFill>
                  <a:srgbClr val="162B45"/>
                </a:solidFill>
                <a:latin typeface="Calibri"/>
                <a:ea typeface="Calibri"/>
                <a:cs typeface="Calibri"/>
              </a:defRPr>
            </a:pPr>
            <a:r>
              <a:rPr sz="1350" b="1" i="0">
                <a:solidFill>
                  <a:srgbClr val="162B45"/>
                </a:solidFill>
                <a:latin typeface="Calibri"/>
                <a:ea typeface="Calibri"/>
                <a:cs typeface="Calibri"/>
              </a:rPr>
              <a:t>Cross-Border Legal Alignment</a:t>
            </a:r>
          </a:p>
        </p:txBody>
      </p:sp>
      <p:sp>
        <p:nvSpPr>
          <p:cNvPr id="32" name="">
            <a:extLst>
              <a:ext uri="{FF2B5EF4-FFF2-40B4-BE49-F238E27FC236}">
                <ns2:creationId id="{2D0D2F5D-A5EF-4361-97EC-D7D115BF8A1D}"/>
              </a:ext>
            </a:extLst>
          </p:cNvPr>
          <p:cNvSpPr>
            <a:spLocks noGrp="1"/>
          </p:cNvSpPr>
          <p:nvPr/>
        </p:nvSpPr>
        <p:spPr>
          <a:xfrm>
            <a:off x="10153650" y="2667000"/>
            <a:ext cx="1428750" cy="304800"/>
          </a:xfrm>
          <a:prstGeom prst="rect">
            <a:avLst/>
          </a:prstGeom>
          <a:noFill/>
          <a:ln w="0">
            <a:noFill/>
            <a:prstDash val="solid"/>
          </a:ln>
        </p:spPr>
        <p:txBody>
          <a:bodyPr wrap="square" lIns="0" tIns="0" rIns="0" bIns="0" anchor="t">
            <a:noAutofit/>
          </a:bodyPr>
          <a:lstStyle/>
          <a:p>
            <a:pPr algn="r">
              <a:defRPr sz="1050" b="0" i="0">
                <a:solidFill>
                  <a:srgbClr val="5F7187"/>
                </a:solidFill>
                <a:latin typeface="Calibri"/>
                <a:ea typeface="Calibri"/>
                <a:cs typeface="Calibri"/>
              </a:defRPr>
            </a:pPr>
            <a:r>
              <a:rPr sz="1050" b="0" i="0">
                <a:solidFill>
                  <a:srgbClr val="5F7187"/>
                </a:solidFill>
                <a:latin typeface="Calibri"/>
                <a:ea typeface="Calibri"/>
                <a:cs typeface="Calibri"/>
              </a:rPr>
              <a:t>Enhancement · System</a:t>
            </a:r>
          </a:p>
        </p:txBody>
      </p:sp>
      <p:sp>
        <p:nvSpPr>
          <p:cNvPr id="33" name="">
            <a:extLst>
              <a:ext uri="{FF2B5EF4-FFF2-40B4-BE49-F238E27FC236}">
                <ns2:creationId id="{65CB37B6-2EC7-45AE-A279-1FC1A1F44DF4}"/>
                <adec:decorative val="1"/>
              </a:ext>
            </a:extLst>
          </p:cNvPr>
          <p:cNvSpPr>
            <a:spLocks noGrp="1"/>
          </p:cNvSpPr>
          <p:nvPr/>
        </p:nvSpPr>
        <p:spPr>
          <a:xfrm>
            <a:off x="6248400" y="3057525"/>
            <a:ext cx="5334000" cy="0"/>
          </a:xfrm>
          <a:prstGeom prst="line">
            <a:avLst/>
          </a:prstGeom>
          <a:noFill/>
          <a:ln w="9525">
            <a:solidFill>
              <a:srgbClr val="D5E3E3"/>
            </a:solidFill>
            <a:prstDash val="solid"/>
          </a:ln>
        </p:spPr>
      </p:sp>
      <p:sp>
        <p:nvSpPr>
          <p:cNvPr id="34" name="">
            <a:extLst>
              <a:ext uri="{FF2B5EF4-FFF2-40B4-BE49-F238E27FC236}">
                <ns2:creationId id="{1C7D4D6B-BF9F-44FF-BA76-C6BE58904813}"/>
              </a:ext>
            </a:extLst>
          </p:cNvPr>
          <p:cNvSpPr>
            <a:spLocks noGrp="1"/>
          </p:cNvSpPr>
          <p:nvPr/>
        </p:nvSpPr>
        <p:spPr>
          <a:xfrm>
            <a:off x="6248400" y="3143250"/>
            <a:ext cx="685800" cy="247650"/>
          </a:xfrm>
          <a:prstGeom prst="rect">
            <a:avLst/>
          </a:prstGeom>
          <a:noFill/>
          <a:ln w="0">
            <a:noFill/>
            <a:prstDash val="solid"/>
          </a:ln>
        </p:spPr>
        <p:txBody>
          <a:bodyPr wrap="square" lIns="0" tIns="0" rIns="0" bIns="0" anchor="t">
            <a:noAutofit/>
          </a:bodyPr>
          <a:lstStyle/>
          <a:p>
            <a:pPr algn="l">
              <a:defRPr sz="1275" b="1" i="0">
                <a:solidFill>
                  <a:srgbClr val="6366F1"/>
                </a:solidFill>
                <a:latin typeface="Calibri"/>
                <a:ea typeface="Calibri"/>
                <a:cs typeface="Calibri"/>
              </a:defRPr>
            </a:pPr>
            <a:r>
              <a:rPr sz="1275" b="1" i="0">
                <a:solidFill>
                  <a:srgbClr val="6366F1"/>
                </a:solidFill>
                <a:latin typeface="Calibri"/>
                <a:ea typeface="Calibri"/>
                <a:cs typeface="Calibri"/>
              </a:rPr>
              <a:t>C.3.3</a:t>
            </a:r>
          </a:p>
        </p:txBody>
      </p:sp>
      <p:sp>
        <p:nvSpPr>
          <p:cNvPr id="35" name="">
            <a:extLst>
              <a:ext uri="{FF2B5EF4-FFF2-40B4-BE49-F238E27FC236}">
                <ns2:creationId id="{67D0F036-899D-43F8-A40C-D17FB7878BA4}"/>
              </a:ext>
            </a:extLst>
          </p:cNvPr>
          <p:cNvSpPr>
            <a:spLocks noGrp="1"/>
          </p:cNvSpPr>
          <p:nvPr/>
        </p:nvSpPr>
        <p:spPr>
          <a:xfrm>
            <a:off x="6972300" y="3143250"/>
            <a:ext cx="3124200" cy="400050"/>
          </a:xfrm>
          <a:prstGeom prst="rect">
            <a:avLst/>
          </a:prstGeom>
          <a:noFill/>
          <a:ln w="0">
            <a:noFill/>
            <a:prstDash val="solid"/>
          </a:ln>
        </p:spPr>
        <p:txBody>
          <a:bodyPr wrap="square" lIns="0" tIns="0" rIns="0" bIns="0" anchor="t">
            <a:noAutofit/>
          </a:bodyPr>
          <a:lstStyle/>
          <a:p>
            <a:pPr algn="l">
              <a:defRPr sz="1350" b="1" i="0">
                <a:solidFill>
                  <a:srgbClr val="162B45"/>
                </a:solidFill>
                <a:latin typeface="Calibri"/>
                <a:ea typeface="Calibri"/>
                <a:cs typeface="Calibri"/>
              </a:defRPr>
            </a:pPr>
            <a:r>
              <a:rPr sz="1350" b="1" i="0">
                <a:solidFill>
                  <a:srgbClr val="162B45"/>
                </a:solidFill>
                <a:latin typeface="Calibri"/>
                <a:ea typeface="Calibri"/>
                <a:cs typeface="Calibri"/>
              </a:rPr>
              <a:t>Cross-sector Data Sharing &amp; Linkage Governance</a:t>
            </a:r>
          </a:p>
        </p:txBody>
      </p:sp>
      <p:sp>
        <p:nvSpPr>
          <p:cNvPr id="36" name="">
            <a:extLst>
              <a:ext uri="{FF2B5EF4-FFF2-40B4-BE49-F238E27FC236}">
                <ns2:creationId id="{F0CA71CB-1AFB-4211-98C7-DED26F76BB8A}"/>
              </a:ext>
            </a:extLst>
          </p:cNvPr>
          <p:cNvSpPr>
            <a:spLocks noGrp="1"/>
          </p:cNvSpPr>
          <p:nvPr/>
        </p:nvSpPr>
        <p:spPr>
          <a:xfrm>
            <a:off x="10153650" y="3162300"/>
            <a:ext cx="1428750" cy="304800"/>
          </a:xfrm>
          <a:prstGeom prst="rect">
            <a:avLst/>
          </a:prstGeom>
          <a:noFill/>
          <a:ln w="0">
            <a:noFill/>
            <a:prstDash val="solid"/>
          </a:ln>
        </p:spPr>
        <p:txBody>
          <a:bodyPr wrap="square" lIns="0" tIns="0" rIns="0" bIns="0" anchor="t">
            <a:noAutofit/>
          </a:bodyPr>
          <a:lstStyle/>
          <a:p>
            <a:pPr algn="r">
              <a:defRPr sz="1050" b="0" i="0">
                <a:solidFill>
                  <a:srgbClr val="5F7187"/>
                </a:solidFill>
                <a:latin typeface="Calibri"/>
                <a:ea typeface="Calibri"/>
                <a:cs typeface="Calibri"/>
              </a:defRPr>
            </a:pPr>
            <a:r>
              <a:rPr sz="1050" b="0" i="0">
                <a:solidFill>
                  <a:srgbClr val="5F7187"/>
                </a:solidFill>
                <a:latin typeface="Calibri"/>
                <a:ea typeface="Calibri"/>
                <a:cs typeface="Calibri"/>
              </a:rPr>
              <a:t>Core · System</a:t>
            </a:r>
          </a:p>
        </p:txBody>
      </p:sp>
      <p:sp>
        <p:nvSpPr>
          <p:cNvPr id="37" name="">
            <a:extLst>
              <a:ext uri="{FF2B5EF4-FFF2-40B4-BE49-F238E27FC236}">
                <ns2:creationId id="{F38800D6-7260-44B3-8DB1-02331EEF8A76}"/>
                <adec:decorative val="1"/>
              </a:ext>
            </a:extLst>
          </p:cNvPr>
          <p:cNvSpPr>
            <a:spLocks noGrp="1"/>
          </p:cNvSpPr>
          <p:nvPr/>
        </p:nvSpPr>
        <p:spPr>
          <a:xfrm>
            <a:off x="6248400" y="3552825"/>
            <a:ext cx="5334000" cy="0"/>
          </a:xfrm>
          <a:prstGeom prst="line">
            <a:avLst/>
          </a:prstGeom>
          <a:noFill/>
          <a:ln w="9525">
            <a:solidFill>
              <a:srgbClr val="D5E3E3"/>
            </a:solidFill>
            <a:prstDash val="solid"/>
          </a:ln>
        </p:spPr>
      </p:sp>
      <p:sp>
        <p:nvSpPr>
          <p:cNvPr id="38" name="">
            <a:extLst>
              <a:ext uri="{FF2B5EF4-FFF2-40B4-BE49-F238E27FC236}">
                <ns2:creationId id="{6EEFD8D6-3FC2-43F8-9876-24A0E19B5231}"/>
              </a:ext>
            </a:extLst>
          </p:cNvPr>
          <p:cNvSpPr>
            <a:spLocks noGrp="1"/>
          </p:cNvSpPr>
          <p:nvPr/>
        </p:nvSpPr>
        <p:spPr>
          <a:xfrm>
            <a:off x="6248400" y="3638550"/>
            <a:ext cx="685800" cy="247650"/>
          </a:xfrm>
          <a:prstGeom prst="rect">
            <a:avLst/>
          </a:prstGeom>
          <a:noFill/>
          <a:ln w="0">
            <a:noFill/>
            <a:prstDash val="solid"/>
          </a:ln>
        </p:spPr>
        <p:txBody>
          <a:bodyPr wrap="square" lIns="0" tIns="0" rIns="0" bIns="0" anchor="t">
            <a:noAutofit/>
          </a:bodyPr>
          <a:lstStyle/>
          <a:p>
            <a:pPr algn="l">
              <a:defRPr sz="1275" b="1" i="0">
                <a:solidFill>
                  <a:srgbClr val="6366F1"/>
                </a:solidFill>
                <a:latin typeface="Calibri"/>
                <a:ea typeface="Calibri"/>
                <a:cs typeface="Calibri"/>
              </a:defRPr>
            </a:pPr>
            <a:r>
              <a:rPr sz="1275" b="1" i="0">
                <a:solidFill>
                  <a:srgbClr val="6366F1"/>
                </a:solidFill>
                <a:latin typeface="Calibri"/>
                <a:ea typeface="Calibri"/>
                <a:cs typeface="Calibri"/>
              </a:rPr>
              <a:t>C.4.1†</a:t>
            </a:r>
          </a:p>
        </p:txBody>
      </p:sp>
      <p:sp>
        <p:nvSpPr>
          <p:cNvPr id="39" name="">
            <a:extLst>
              <a:ext uri="{FF2B5EF4-FFF2-40B4-BE49-F238E27FC236}">
                <ns2:creationId id="{12CFA621-0A84-47E6-854B-13B390F02B96}"/>
              </a:ext>
            </a:extLst>
          </p:cNvPr>
          <p:cNvSpPr>
            <a:spLocks noGrp="1"/>
          </p:cNvSpPr>
          <p:nvPr/>
        </p:nvSpPr>
        <p:spPr>
          <a:xfrm>
            <a:off x="6972300" y="3638550"/>
            <a:ext cx="3124200" cy="400050"/>
          </a:xfrm>
          <a:prstGeom prst="rect">
            <a:avLst/>
          </a:prstGeom>
          <a:noFill/>
          <a:ln w="0">
            <a:noFill/>
            <a:prstDash val="solid"/>
          </a:ln>
        </p:spPr>
        <p:txBody>
          <a:bodyPr wrap="square" lIns="0" tIns="0" rIns="0" bIns="0" anchor="t">
            <a:noAutofit/>
          </a:bodyPr>
          <a:lstStyle/>
          <a:p>
            <a:pPr algn="l">
              <a:defRPr sz="1350" b="1" i="0">
                <a:solidFill>
                  <a:srgbClr val="162B45"/>
                </a:solidFill>
                <a:latin typeface="Calibri"/>
                <a:ea typeface="Calibri"/>
                <a:cs typeface="Calibri"/>
              </a:defRPr>
            </a:pPr>
            <a:r>
              <a:rPr sz="1350" b="1" i="0">
                <a:solidFill>
                  <a:srgbClr val="162B45"/>
                </a:solidFill>
                <a:latin typeface="Calibri"/>
                <a:ea typeface="Calibri"/>
                <a:cs typeface="Calibri"/>
              </a:rPr>
              <a:t>Statistical Disclosure Control</a:t>
            </a:r>
          </a:p>
        </p:txBody>
      </p:sp>
      <p:sp>
        <p:nvSpPr>
          <p:cNvPr id="40" name="">
            <a:extLst>
              <a:ext uri="{FF2B5EF4-FFF2-40B4-BE49-F238E27FC236}">
                <ns2:creationId id="{45F1FC03-943A-461C-B76F-2D84A4085632}"/>
              </a:ext>
            </a:extLst>
          </p:cNvPr>
          <p:cNvSpPr>
            <a:spLocks noGrp="1"/>
          </p:cNvSpPr>
          <p:nvPr/>
        </p:nvSpPr>
        <p:spPr>
          <a:xfrm>
            <a:off x="10153650" y="3657600"/>
            <a:ext cx="1428750" cy="304800"/>
          </a:xfrm>
          <a:prstGeom prst="rect">
            <a:avLst/>
          </a:prstGeom>
          <a:noFill/>
          <a:ln w="0">
            <a:noFill/>
            <a:prstDash val="solid"/>
          </a:ln>
        </p:spPr>
        <p:txBody>
          <a:bodyPr wrap="square" lIns="0" tIns="0" rIns="0" bIns="0" anchor="t">
            <a:noAutofit/>
          </a:bodyPr>
          <a:lstStyle/>
          <a:p>
            <a:pPr algn="r">
              <a:defRPr sz="1050" b="0" i="0">
                <a:solidFill>
                  <a:srgbClr val="5F7187"/>
                </a:solidFill>
                <a:latin typeface="Calibri"/>
                <a:ea typeface="Calibri"/>
                <a:cs typeface="Calibri"/>
              </a:defRPr>
            </a:pPr>
            <a:r>
              <a:rPr sz="1050" b="0" i="0">
                <a:solidFill>
                  <a:srgbClr val="5F7187"/>
                </a:solidFill>
                <a:latin typeface="Calibri"/>
                <a:ea typeface="Calibri"/>
                <a:cs typeface="Calibri"/>
              </a:rPr>
              <a:t>Core · Service</a:t>
            </a:r>
          </a:p>
        </p:txBody>
      </p:sp>
      <p:sp>
        <p:nvSpPr>
          <p:cNvPr id="41" name="">
            <a:extLst>
              <a:ext uri="{FF2B5EF4-FFF2-40B4-BE49-F238E27FC236}">
                <ns2:creationId id="{792DEACE-1765-41C9-9BA9-0F319F7A8C08}"/>
                <adec:decorative val="1"/>
              </a:ext>
            </a:extLst>
          </p:cNvPr>
          <p:cNvSpPr>
            <a:spLocks noGrp="1"/>
          </p:cNvSpPr>
          <p:nvPr/>
        </p:nvSpPr>
        <p:spPr>
          <a:xfrm>
            <a:off x="6248400" y="4048125"/>
            <a:ext cx="5334000" cy="0"/>
          </a:xfrm>
          <a:prstGeom prst="line">
            <a:avLst/>
          </a:prstGeom>
          <a:noFill/>
          <a:ln w="9525">
            <a:solidFill>
              <a:srgbClr val="D5E3E3"/>
            </a:solidFill>
            <a:prstDash val="solid"/>
          </a:ln>
        </p:spPr>
      </p:sp>
      <p:sp>
        <p:nvSpPr>
          <p:cNvPr id="42" name="">
            <a:extLst>
              <a:ext uri="{FF2B5EF4-FFF2-40B4-BE49-F238E27FC236}">
                <ns2:creationId id="{FB2CE532-D0A4-4AAF-809E-DBD1742B406F}"/>
              </a:ext>
            </a:extLst>
          </p:cNvPr>
          <p:cNvSpPr>
            <a:spLocks noGrp="1"/>
          </p:cNvSpPr>
          <p:nvPr/>
        </p:nvSpPr>
        <p:spPr>
          <a:xfrm>
            <a:off x="6248400" y="4133850"/>
            <a:ext cx="685800" cy="247650"/>
          </a:xfrm>
          <a:prstGeom prst="rect">
            <a:avLst/>
          </a:prstGeom>
          <a:noFill/>
          <a:ln w="0">
            <a:noFill/>
            <a:prstDash val="solid"/>
          </a:ln>
        </p:spPr>
        <p:txBody>
          <a:bodyPr wrap="square" lIns="0" tIns="0" rIns="0" bIns="0" anchor="t">
            <a:noAutofit/>
          </a:bodyPr>
          <a:lstStyle/>
          <a:p>
            <a:pPr algn="l">
              <a:defRPr sz="1275" b="1" i="0">
                <a:solidFill>
                  <a:srgbClr val="6366F1"/>
                </a:solidFill>
                <a:latin typeface="Calibri"/>
                <a:ea typeface="Calibri"/>
                <a:cs typeface="Calibri"/>
              </a:defRPr>
            </a:pPr>
            <a:r>
              <a:rPr sz="1275" b="1" i="0">
                <a:solidFill>
                  <a:srgbClr val="6366F1"/>
                </a:solidFill>
                <a:latin typeface="Calibri"/>
                <a:ea typeface="Calibri"/>
                <a:cs typeface="Calibri"/>
              </a:rPr>
              <a:t>C.4.2</a:t>
            </a:r>
          </a:p>
        </p:txBody>
      </p:sp>
      <p:sp>
        <p:nvSpPr>
          <p:cNvPr id="43" name="">
            <a:extLst>
              <a:ext uri="{FF2B5EF4-FFF2-40B4-BE49-F238E27FC236}">
                <ns2:creationId id="{89203603-666E-4159-897B-483F04366DB8}"/>
              </a:ext>
            </a:extLst>
          </p:cNvPr>
          <p:cNvSpPr>
            <a:spLocks noGrp="1"/>
          </p:cNvSpPr>
          <p:nvPr/>
        </p:nvSpPr>
        <p:spPr>
          <a:xfrm>
            <a:off x="6972300" y="4133850"/>
            <a:ext cx="3124200" cy="400050"/>
          </a:xfrm>
          <a:prstGeom prst="rect">
            <a:avLst/>
          </a:prstGeom>
          <a:noFill/>
          <a:ln w="0">
            <a:noFill/>
            <a:prstDash val="solid"/>
          </a:ln>
        </p:spPr>
        <p:txBody>
          <a:bodyPr wrap="square" lIns="0" tIns="0" rIns="0" bIns="0" anchor="t">
            <a:noAutofit/>
          </a:bodyPr>
          <a:lstStyle/>
          <a:p>
            <a:pPr algn="l">
              <a:defRPr sz="1350" b="1" i="0">
                <a:solidFill>
                  <a:srgbClr val="162B45"/>
                </a:solidFill>
                <a:latin typeface="Calibri"/>
                <a:ea typeface="Calibri"/>
                <a:cs typeface="Calibri"/>
              </a:defRPr>
            </a:pPr>
            <a:r>
              <a:rPr sz="1350" b="1" i="0">
                <a:solidFill>
                  <a:srgbClr val="162B45"/>
                </a:solidFill>
                <a:latin typeface="Calibri"/>
                <a:ea typeface="Calibri"/>
                <a:cs typeface="Calibri"/>
              </a:rPr>
              <a:t>Researcher Accreditation</a:t>
            </a:r>
          </a:p>
        </p:txBody>
      </p:sp>
      <p:sp>
        <p:nvSpPr>
          <p:cNvPr id="44" name="">
            <a:extLst>
              <a:ext uri="{FF2B5EF4-FFF2-40B4-BE49-F238E27FC236}">
                <ns2:creationId id="{8EB4C6B2-2F48-4325-945B-EFABC1EB2F88}"/>
              </a:ext>
            </a:extLst>
          </p:cNvPr>
          <p:cNvSpPr>
            <a:spLocks noGrp="1"/>
          </p:cNvSpPr>
          <p:nvPr/>
        </p:nvSpPr>
        <p:spPr>
          <a:xfrm>
            <a:off x="10153650" y="4152900"/>
            <a:ext cx="1428750" cy="304800"/>
          </a:xfrm>
          <a:prstGeom prst="rect">
            <a:avLst/>
          </a:prstGeom>
          <a:noFill/>
          <a:ln w="0">
            <a:noFill/>
            <a:prstDash val="solid"/>
          </a:ln>
        </p:spPr>
        <p:txBody>
          <a:bodyPr wrap="square" lIns="0" tIns="0" rIns="0" bIns="0" anchor="t">
            <a:noAutofit/>
          </a:bodyPr>
          <a:lstStyle/>
          <a:p>
            <a:pPr algn="r">
              <a:defRPr sz="1050" b="0" i="0">
                <a:solidFill>
                  <a:srgbClr val="5F7187"/>
                </a:solidFill>
                <a:latin typeface="Calibri"/>
                <a:ea typeface="Calibri"/>
                <a:cs typeface="Calibri"/>
              </a:defRPr>
            </a:pPr>
            <a:r>
              <a:rPr sz="1050" b="0" i="0">
                <a:solidFill>
                  <a:srgbClr val="5F7187"/>
                </a:solidFill>
                <a:latin typeface="Calibri"/>
                <a:ea typeface="Calibri"/>
                <a:cs typeface="Calibri"/>
              </a:rPr>
              <a:t>Core · Both</a:t>
            </a:r>
          </a:p>
        </p:txBody>
      </p:sp>
      <p:sp>
        <p:nvSpPr>
          <p:cNvPr id="45" name="">
            <a:extLst>
              <a:ext uri="{FF2B5EF4-FFF2-40B4-BE49-F238E27FC236}">
                <ns2:creationId id="{50D1475E-8FFD-4487-B010-D09F6BCAF308}"/>
                <adec:decorative val="1"/>
              </a:ext>
            </a:extLst>
          </p:cNvPr>
          <p:cNvSpPr>
            <a:spLocks noGrp="1"/>
          </p:cNvSpPr>
          <p:nvPr/>
        </p:nvSpPr>
        <p:spPr>
          <a:xfrm>
            <a:off x="6248400" y="4543425"/>
            <a:ext cx="5334000" cy="0"/>
          </a:xfrm>
          <a:prstGeom prst="line">
            <a:avLst/>
          </a:prstGeom>
          <a:noFill/>
          <a:ln w="9525">
            <a:solidFill>
              <a:srgbClr val="D5E3E3"/>
            </a:solidFill>
            <a:prstDash val="solid"/>
          </a:ln>
        </p:spPr>
      </p:sp>
      <p:sp>
        <p:nvSpPr>
          <p:cNvPr id="46" name="">
            <a:extLst>
              <a:ext uri="{FF2B5EF4-FFF2-40B4-BE49-F238E27FC236}">
                <ns2:creationId id="{67B478AE-67E3-4346-A193-99BFC1C93CF2}"/>
              </a:ext>
            </a:extLst>
          </p:cNvPr>
          <p:cNvSpPr>
            <a:spLocks noGrp="1"/>
          </p:cNvSpPr>
          <p:nvPr/>
        </p:nvSpPr>
        <p:spPr>
          <a:xfrm>
            <a:off x="6248400" y="4629150"/>
            <a:ext cx="685800" cy="247650"/>
          </a:xfrm>
          <a:prstGeom prst="rect">
            <a:avLst/>
          </a:prstGeom>
          <a:noFill/>
          <a:ln w="0">
            <a:noFill/>
            <a:prstDash val="solid"/>
          </a:ln>
        </p:spPr>
        <p:txBody>
          <a:bodyPr wrap="square" lIns="0" tIns="0" rIns="0" bIns="0" anchor="t">
            <a:noAutofit/>
          </a:bodyPr>
          <a:lstStyle/>
          <a:p>
            <a:pPr algn="l">
              <a:defRPr sz="1275" b="1" i="0">
                <a:solidFill>
                  <a:srgbClr val="6366F1"/>
                </a:solidFill>
                <a:latin typeface="Calibri"/>
                <a:ea typeface="Calibri"/>
                <a:cs typeface="Calibri"/>
              </a:defRPr>
            </a:pPr>
            <a:r>
              <a:rPr sz="1275" b="1" i="0">
                <a:solidFill>
                  <a:srgbClr val="6366F1"/>
                </a:solidFill>
                <a:latin typeface="Calibri"/>
                <a:ea typeface="Calibri"/>
                <a:cs typeface="Calibri"/>
              </a:rPr>
              <a:t>C.4.3</a:t>
            </a:r>
          </a:p>
        </p:txBody>
      </p:sp>
      <p:sp>
        <p:nvSpPr>
          <p:cNvPr id="47" name="">
            <a:extLst>
              <a:ext uri="{FF2B5EF4-FFF2-40B4-BE49-F238E27FC236}">
                <ns2:creationId id="{A2DFC6D6-07D5-4BC8-9810-CA7DECE5BDE5}"/>
              </a:ext>
            </a:extLst>
          </p:cNvPr>
          <p:cNvSpPr>
            <a:spLocks noGrp="1"/>
          </p:cNvSpPr>
          <p:nvPr/>
        </p:nvSpPr>
        <p:spPr>
          <a:xfrm>
            <a:off x="6972300" y="4629150"/>
            <a:ext cx="3124200" cy="400050"/>
          </a:xfrm>
          <a:prstGeom prst="rect">
            <a:avLst/>
          </a:prstGeom>
          <a:noFill/>
          <a:ln w="0">
            <a:noFill/>
            <a:prstDash val="solid"/>
          </a:ln>
        </p:spPr>
        <p:txBody>
          <a:bodyPr wrap="square" lIns="0" tIns="0" rIns="0" bIns="0" anchor="t">
            <a:noAutofit/>
          </a:bodyPr>
          <a:lstStyle/>
          <a:p>
            <a:pPr algn="l">
              <a:defRPr sz="1350" b="1" i="0">
                <a:solidFill>
                  <a:srgbClr val="162B45"/>
                </a:solidFill>
                <a:latin typeface="Calibri"/>
                <a:ea typeface="Calibri"/>
                <a:cs typeface="Calibri"/>
              </a:defRPr>
            </a:pPr>
            <a:r>
              <a:rPr sz="1350" b="1" i="0">
                <a:solidFill>
                  <a:srgbClr val="162B45"/>
                </a:solidFill>
                <a:latin typeface="Calibri"/>
                <a:ea typeface="Calibri"/>
                <a:cs typeface="Calibri"/>
              </a:rPr>
              <a:t>Consent, Permissions &amp; Restrictions Governance</a:t>
            </a:r>
          </a:p>
        </p:txBody>
      </p:sp>
      <p:sp>
        <p:nvSpPr>
          <p:cNvPr id="48" name="">
            <a:extLst>
              <a:ext uri="{FF2B5EF4-FFF2-40B4-BE49-F238E27FC236}">
                <ns2:creationId id="{0FBA6C73-1512-4B4C-BA9B-DDF6B5493630}"/>
              </a:ext>
            </a:extLst>
          </p:cNvPr>
          <p:cNvSpPr>
            <a:spLocks noGrp="1"/>
          </p:cNvSpPr>
          <p:nvPr/>
        </p:nvSpPr>
        <p:spPr>
          <a:xfrm>
            <a:off x="10153650" y="4648200"/>
            <a:ext cx="1428750" cy="304800"/>
          </a:xfrm>
          <a:prstGeom prst="rect">
            <a:avLst/>
          </a:prstGeom>
          <a:noFill/>
          <a:ln w="0">
            <a:noFill/>
            <a:prstDash val="solid"/>
          </a:ln>
        </p:spPr>
        <p:txBody>
          <a:bodyPr wrap="square" lIns="0" tIns="0" rIns="0" bIns="0" anchor="t">
            <a:noAutofit/>
          </a:bodyPr>
          <a:lstStyle/>
          <a:p>
            <a:pPr algn="r">
              <a:defRPr sz="1050" b="0" i="0">
                <a:solidFill>
                  <a:srgbClr val="5F7187"/>
                </a:solidFill>
                <a:latin typeface="Calibri"/>
                <a:ea typeface="Calibri"/>
                <a:cs typeface="Calibri"/>
              </a:defRPr>
            </a:pPr>
            <a:r>
              <a:rPr sz="1050" b="0" i="0">
                <a:solidFill>
                  <a:srgbClr val="5F7187"/>
                </a:solidFill>
                <a:latin typeface="Calibri"/>
                <a:ea typeface="Calibri"/>
                <a:cs typeface="Calibri"/>
              </a:rPr>
              <a:t>Core · Both</a:t>
            </a:r>
          </a:p>
        </p:txBody>
      </p:sp>
      <p:sp>
        <p:nvSpPr>
          <p:cNvPr id="49" name="">
            <a:extLst>
              <a:ext uri="{FF2B5EF4-FFF2-40B4-BE49-F238E27FC236}">
                <ns2:creationId id="{5B03476A-6659-42D5-A9F5-4CCBBE762B5D}"/>
              </a:ext>
            </a:extLst>
          </p:cNvPr>
          <p:cNvSpPr>
            <a:spLocks noGrp="1"/>
          </p:cNvSpPr>
          <p:nvPr/>
        </p:nvSpPr>
        <p:spPr>
          <a:xfrm>
            <a:off x="685800" y="5981700"/>
            <a:ext cx="10820400" cy="266700"/>
          </a:xfrm>
          <a:prstGeom prst="rect">
            <a:avLst/>
          </a:prstGeom>
          <a:noFill/>
          <a:ln w="0">
            <a:noFill/>
            <a:prstDash val="solid"/>
          </a:ln>
        </p:spPr>
        <p:txBody>
          <a:bodyPr wrap="square" lIns="0" tIns="0" rIns="0" bIns="0" anchor="t">
            <a:noAutofit/>
          </a:bodyPr>
          <a:lstStyle/>
          <a:p>
            <a:pPr algn="ctr">
              <a:defRPr sz="1050" b="0" i="1">
                <a:solidFill>
                  <a:srgbClr val="5F7187"/>
                </a:solidFill>
                <a:latin typeface="Calibri"/>
                <a:ea typeface="Calibri"/>
                <a:cs typeface="Calibri"/>
              </a:defRPr>
            </a:pPr>
            <a:r>
              <a:rPr sz="1050" b="0" i="1">
                <a:solidFill>
                  <a:srgbClr val="5F7187"/>
                </a:solidFill>
                <a:latin typeface="Calibri"/>
                <a:ea typeface="Calibri"/>
                <a:cs typeface="Calibri"/>
              </a:rPr>
              <a:t>Core and Enhancement are HDRL classifications—not official programme requirements.  † Proposed Foundational Indicator within HDRL.</a:t>
            </a:r>
          </a:p>
        </p:txBody>
      </p:sp>
      <p:sp>
        <p:nvSpPr>
          <p:cNvPr id="50" name="">
            <a:extLst>
              <a:ext uri="{FF2B5EF4-FFF2-40B4-BE49-F238E27FC236}">
                <ns2:creationId id="{115F20C4-F56F-482C-8AE3-417E9C25684B}"/>
                <adec:decorative val="1"/>
              </a:ext>
            </a:extLst>
          </p:cNvPr>
          <p:cNvSpPr>
            <a:spLocks noGrp="1"/>
          </p:cNvSpPr>
          <p:nvPr/>
        </p:nvSpPr>
        <p:spPr>
          <a:xfrm>
            <a:off x="552450" y="6419850"/>
            <a:ext cx="11087100" cy="0"/>
          </a:xfrm>
          <a:prstGeom prst="line">
            <a:avLst/>
          </a:prstGeom>
          <a:noFill/>
          <a:ln w="9525">
            <a:solidFill>
              <a:srgbClr val="D5E3E3"/>
            </a:solidFill>
            <a:prstDash val="solid"/>
          </a:ln>
        </p:spPr>
      </p:sp>
      <p:sp>
        <p:nvSpPr>
          <p:cNvPr id="51" name="">
            <a:extLst>
              <a:ext uri="{FF2B5EF4-FFF2-40B4-BE49-F238E27FC236}">
                <ns2:creationId id="{BEC337E0-D1C6-46CC-A681-AA3BD003D9EA}"/>
              </a:ext>
            </a:extLst>
          </p:cNvPr>
          <p:cNvSpPr>
            <a:spLocks noGrp="1"/>
          </p:cNvSpPr>
          <p:nvPr/>
        </p:nvSpPr>
        <p:spPr>
          <a:xfrm>
            <a:off x="552450" y="6496050"/>
            <a:ext cx="2952750" cy="190500"/>
          </a:xfrm>
          <a:prstGeom prst="rect">
            <a:avLst/>
          </a:prstGeom>
          <a:noFill/>
          <a:ln w="0">
            <a:noFill/>
            <a:prstDash val="solid"/>
          </a:ln>
        </p:spPr>
        <p:txBody>
          <a:bodyPr wrap="square" lIns="0" tIns="0" rIns="0" bIns="0" anchor="ctr">
            <a:noAutofit/>
          </a:bodyPr>
          <a:lstStyle/>
          <a:p>
            <a:pPr algn="l">
              <a:defRPr sz="900" b="0" i="0">
                <a:solidFill>
                  <a:srgbClr val="5F7187"/>
                </a:solidFill>
                <a:latin typeface="Calibri"/>
                <a:ea typeface="Calibri"/>
                <a:cs typeface="Calibri"/>
              </a:defRPr>
            </a:pPr>
            <a:r>
              <a:rPr sz="900" b="0" i="0">
                <a:solidFill>
                  <a:srgbClr val="5F7187"/>
                </a:solidFill>
                <a:latin typeface="Calibri"/>
                <a:ea typeface="Calibri"/>
                <a:cs typeface="Calibri"/>
              </a:rPr>
              <a:t>HDRL v1.0.1  •  Kit v1.1.0  •  30 Jul 2026</a:t>
            </a:r>
          </a:p>
        </p:txBody>
      </p:sp>
      <p:sp>
        <p:nvSpPr>
          <p:cNvPr id="52" name="">
            <a:extLst>
              <a:ext uri="{FF2B5EF4-FFF2-40B4-BE49-F238E27FC236}">
                <ns2:creationId id="{7BFF6122-ECD7-4EEF-90BF-E5E0CEC05590}"/>
              </a:ext>
            </a:extLst>
          </p:cNvPr>
          <p:cNvSpPr>
            <a:spLocks noGrp="1"/>
          </p:cNvSpPr>
          <p:nvPr/>
        </p:nvSpPr>
        <p:spPr>
          <a:xfrm>
            <a:off x="3524250" y="6496050"/>
            <a:ext cx="6096000" cy="190500"/>
          </a:xfrm>
          <a:prstGeom prst="rect">
            <a:avLst/>
          </a:prstGeom>
          <a:noFill/>
          <a:ln w="0">
            <a:noFill/>
            <a:prstDash val="solid"/>
          </a:ln>
        </p:spPr>
        <p:txBody>
          <a:bodyPr wrap="square" lIns="0" tIns="0" rIns="0" bIns="0" anchor="ctr">
            <a:noAutofit/>
          </a:bodyPr>
          <a:lstStyle/>
          <a:p>
            <a:pPr algn="ctr">
              <a:defRPr sz="825" b="0" i="0">
                <a:solidFill>
                  <a:srgbClr val="5F7187"/>
                </a:solidFill>
                <a:latin typeface="Calibri"/>
                <a:ea typeface="Calibri"/>
                <a:cs typeface="Calibri"/>
              </a:defRPr>
            </a:pPr>
            <a:r>
              <a:rPr sz="825" b="0" i="0">
                <a:solidFill>
                  <a:srgbClr val="5F7187"/>
                </a:solidFill>
                <a:latin typeface="Calibri"/>
                <a:ea typeface="Calibri"/>
                <a:cs typeface="Calibri"/>
              </a:rPr>
              <a:t>RDS: commissioner &amp; IP owner  •  OPL Advisory: originator &amp; developer  •  </a:t>
            </a:r>
            <a:r>
              <a:rPr sz="825" b="0" i="0">
                <a:solidFill>
                  <a:srgbClr val="5F7187"/>
                </a:solidFill>
                <a:latin typeface="Calibri"/>
                <a:ea typeface="Calibri"/>
                <a:cs typeface="Calibri"/>
                <a:hlinkClick r:id="R559f9180fb444ab5" tooltip="Read the Creative Commons Attribution 4.0 licence"/>
              </a:rPr>
              <a:t>CC BY 4.0</a:t>
            </a:r>
          </a:p>
        </p:txBody>
      </p:sp>
      <p:sp>
        <p:nvSpPr>
          <p:cNvPr id="53" name="">
            <a:extLst>
              <a:ext uri="{FF2B5EF4-FFF2-40B4-BE49-F238E27FC236}">
                <ns2:creationId id="{5C7CBDEF-88A7-4D80-9ACE-1A1CEA7EB32C}"/>
              </a:ext>
            </a:extLst>
          </p:cNvPr>
          <p:cNvSpPr>
            <a:spLocks noGrp="1"/>
          </p:cNvSpPr>
          <p:nvPr/>
        </p:nvSpPr>
        <p:spPr>
          <a:xfrm>
            <a:off x="9048750" y="6496050"/>
            <a:ext cx="2590800" cy="190500"/>
          </a:xfrm>
          <a:prstGeom prst="rect">
            <a:avLst/>
          </a:prstGeom>
          <a:noFill/>
          <a:ln w="0">
            <a:noFill/>
            <a:prstDash val="solid"/>
          </a:ln>
        </p:spPr>
        <p:txBody>
          <a:bodyPr wrap="square" lIns="0" tIns="0" rIns="0" bIns="0" anchor="ctr">
            <a:noAutofit/>
          </a:bodyPr>
          <a:lstStyle/>
          <a:p>
            <a:pPr algn="r">
              <a:defRPr sz="900" b="0" i="0">
                <a:solidFill>
                  <a:srgbClr val="5F7187"/>
                </a:solidFill>
                <a:latin typeface="Calibri"/>
                <a:ea typeface="Calibri"/>
                <a:cs typeface="Calibri"/>
              </a:defRPr>
            </a:pPr>
            <a:r>
              <a:rPr sz="900" b="0" i="0">
                <a:solidFill>
                  <a:srgbClr val="5F7187"/>
                </a:solidFill>
                <a:latin typeface="Calibri"/>
                <a:ea typeface="Calibri"/>
                <a:cs typeface="Calibri"/>
                <a:hlinkClick r:id="Rcc7b568ded8c46fb" tooltip="Open the HDRL Framework website"/>
              </a:rPr>
              <a:t>hdrlframework.org</a:t>
            </a:r>
            <a:r>
              <a:rPr sz="900" b="0" i="0">
                <a:solidFill>
                  <a:srgbClr val="5F7187"/>
                </a:solidFill>
                <a:latin typeface="Calibri"/>
                <a:ea typeface="Calibri"/>
                <a:cs typeface="Calibri"/>
              </a:rPr>
              <a:t>  •  39</a:t>
            </a:r>
          </a:p>
        </p:txBody>
      </p:sp>
    </p:spTree>
    <p:extLst>
      <p:ext uri="{BB962C8B-B14F-4D97-AF65-F5344CB8AC3E}">
        <ns5:creationId val="462748052"/>
      </p:ext>
    </p:extLst>
  </p:cSld>
</p:sld>
</file>

<file path=ppt/slides/slide4.xml><?xml version="1.0" encoding="utf-8"?>
<p:sld xmlns:a="http://schemas.openxmlformats.org/drawingml/2006/main" xmlns:adec="http://schemas.microsoft.com/office/drawing/2017/decorative" xmlns:ns2="http://schemas.microsoft.com/office/drawing/2014/main" xmlns:ns5="http://schemas.microsoft.com/office/powerpoint/2010/main" xmlns:p="http://schemas.openxmlformats.org/presentationml/2006/main" xmlns:r="http://schemas.openxmlformats.org/officeDocument/2006/relationships">
  <p:cSld>
    <p:bg>
      <p:bgPr>
        <a:solidFill>
          <a:srgbClr val="FFFFFF"/>
        </a:solidFill>
      </p:bgPr>
    </p:bg>
    <p:spTree>
      <p:nvGrpSpPr>
        <p:cNvPr id="1" name=""/>
        <p:cNvGrpSpPr/>
        <p:nvPr/>
      </p:nvGrpSpPr>
      <p:grpSpPr>
        <a:xfrm/>
      </p:grpSpPr>
      <p:sp>
        <p:nvSpPr>
          <p:cNvPr id="22" name="hdrl-mini-mark">
            <a:extLst>
              <a:ext uri="{FF2B5EF4-FFF2-40B4-BE49-F238E27FC236}">
                <ns2:creationId id="{FE662212-422E-4B1D-8723-7069B911D72D}"/>
                <adec:decorative val="1"/>
              </a:ext>
            </a:extLst>
          </p:cNvPr>
          <p:cNvSpPr>
            <a:spLocks noGrp="1"/>
          </p:cNvSpPr>
          <p:nvPr/>
        </p:nvSpPr>
        <p:spPr>
          <a:xfrm>
            <a:off x="552450" y="361950"/>
            <a:ext cx="514350" cy="514350"/>
          </a:xfrm>
          <a:prstGeom prst="octagon">
            <a:avLst/>
          </a:prstGeom>
          <a:solidFill>
            <a:srgbClr val="0F766E"/>
          </a:solidFill>
          <a:ln w="0">
            <a:noFill/>
            <a:prstDash val="solid"/>
          </a:ln>
        </p:spPr>
      </p:sp>
      <p:sp>
        <p:nvSpPr>
          <p:cNvPr id="2" name="hdrl-mini-text">
            <a:extLst>
              <a:ext uri="{FF2B5EF4-FFF2-40B4-BE49-F238E27FC236}">
                <ns2:creationId id="{EC30B5DA-B4D5-4DFF-B0F3-55F41D25A7B4}"/>
                <adec:decorative val="1"/>
              </a:ext>
            </a:extLst>
          </p:cNvPr>
          <p:cNvSpPr>
            <a:spLocks noGrp="1"/>
          </p:cNvSpPr>
          <p:nvPr/>
        </p:nvSpPr>
        <p:spPr>
          <a:xfrm>
            <a:off x="581025" y="504825"/>
            <a:ext cx="476250" cy="209550"/>
          </a:xfrm>
          <a:prstGeom prst="rect">
            <a:avLst/>
          </a:prstGeom>
          <a:noFill/>
          <a:ln w="0">
            <a:noFill/>
            <a:prstDash val="solid"/>
          </a:ln>
        </p:spPr>
        <p:txBody>
          <a:bodyPr wrap="square" lIns="0" tIns="0" rIns="0" bIns="0" anchor="ctr">
            <a:noAutofit/>
          </a:bodyPr>
          <a:lstStyle/>
          <a:p>
            <a:pPr algn="ctr">
              <a:defRPr sz="750" b="1" i="0">
                <a:solidFill>
                  <a:srgbClr val="FFFFFF"/>
                </a:solidFill>
                <a:latin typeface="Calibri"/>
                <a:ea typeface="Calibri"/>
                <a:cs typeface="Calibri"/>
              </a:defRPr>
            </a:pPr>
            <a:r>
              <a:rPr sz="750" b="1" i="0">
                <a:solidFill>
                  <a:srgbClr val="FFFFFF"/>
                </a:solidFill>
                <a:latin typeface="Calibri"/>
                <a:ea typeface="Calibri"/>
                <a:cs typeface="Calibri"/>
              </a:rPr>
              <a:t>HDRL</a:t>
            </a:r>
          </a:p>
        </p:txBody>
      </p:sp>
      <p:sp>
        <p:nvSpPr>
          <p:cNvPr id="3" name="brand-label">
            <a:extLst>
              <a:ext uri="{FF2B5EF4-FFF2-40B4-BE49-F238E27FC236}">
                <ns2:creationId id="{903DA26E-D081-4908-903D-C07AAFCA06B3}"/>
                <adec:decorative val="1"/>
              </a:ext>
            </a:extLst>
          </p:cNvPr>
          <p:cNvSpPr>
            <a:spLocks noGrp="1"/>
          </p:cNvSpPr>
          <p:nvPr/>
        </p:nvSpPr>
        <p:spPr>
          <a:xfrm>
            <a:off x="1257300" y="495300"/>
            <a:ext cx="4572000" cy="190500"/>
          </a:xfrm>
          <a:prstGeom prst="rect">
            <a:avLst/>
          </a:prstGeom>
          <a:noFill/>
          <a:ln w="0">
            <a:noFill/>
            <a:prstDash val="solid"/>
          </a:ln>
        </p:spPr>
        <p:txBody>
          <a:bodyPr wrap="square" lIns="0" tIns="0" rIns="0" bIns="0" anchor="ctr">
            <a:noAutofit/>
          </a:bodyPr>
          <a:lstStyle/>
          <a:p>
            <a:pPr algn="l">
              <a:defRPr sz="1200" b="1" i="0">
                <a:solidFill>
                  <a:srgbClr val="0F766E"/>
                </a:solidFill>
                <a:latin typeface="Calibri"/>
                <a:ea typeface="Calibri"/>
                <a:cs typeface="Calibri"/>
              </a:defRPr>
            </a:pPr>
            <a:r>
              <a:rPr sz="1200" b="1" i="0">
                <a:solidFill>
                  <a:srgbClr val="0F766E"/>
                </a:solidFill>
                <a:latin typeface="Calibri"/>
                <a:ea typeface="Calibri"/>
                <a:cs typeface="Calibri"/>
              </a:rPr>
              <a:t>HEALTH DATA READINESS LEVEL FRAMEWORK</a:t>
            </a:r>
          </a:p>
        </p:txBody>
      </p:sp>
      <p:sp>
        <p:nvSpPr>
          <p:cNvPr id="4" name="slide-title" title="HDRL makes the “missing middle” assessable" descr="Slide title: HDRL makes the “missing middle” assessable">
            <a:extLst>
              <a:ext uri="{FF2B5EF4-FFF2-40B4-BE49-F238E27FC236}">
                <ns2:creationId id="{83B26A5F-E77E-4613-B96C-B1D7D2D3D23E}"/>
              </a:ext>
            </a:extLst>
          </p:cNvPr>
          <p:cNvSpPr>
            <a:spLocks noGrp="1"/>
          </p:cNvSpPr>
          <p:nvPr>
            <p:ph type="title"/>
          </p:nvPr>
        </p:nvSpPr>
        <p:spPr>
          <a:xfrm>
            <a:off x="666750" y="1104900"/>
            <a:ext cx="10858500" cy="990600"/>
          </a:xfrm>
          <a:prstGeom prst="rect">
            <a:avLst/>
          </a:prstGeom>
          <a:noFill/>
          <a:ln w="0">
            <a:noFill/>
            <a:prstDash val="solid"/>
          </a:ln>
        </p:spPr>
        <p:txBody>
          <a:bodyPr wrap="square" lIns="0" tIns="0" rIns="0" bIns="0" anchor="t">
            <a:noAutofit/>
          </a:bodyPr>
          <a:lstStyle/>
          <a:p>
            <a:pPr algn="l">
              <a:defRPr sz="3675" b="1" i="0">
                <a:solidFill>
                  <a:srgbClr val="162B45"/>
                </a:solidFill>
                <a:latin typeface="Calibri"/>
                <a:ea typeface="Calibri"/>
                <a:cs typeface="Calibri"/>
              </a:defRPr>
            </a:pPr>
            <a:r>
              <a:rPr sz="3675" b="1" i="0">
                <a:solidFill>
                  <a:srgbClr val="162B45"/>
                </a:solidFill>
                <a:latin typeface="Calibri"/>
                <a:ea typeface="Calibri"/>
                <a:cs typeface="Calibri"/>
              </a:rPr>
              <a:t>HDRL makes the “missing middle” assessable</a:t>
            </a:r>
          </a:p>
        </p:txBody>
      </p:sp>
      <p:sp>
        <p:nvSpPr>
          <p:cNvPr id="5" name="slide-subtitle">
            <a:extLst>
              <a:ext uri="{FF2B5EF4-FFF2-40B4-BE49-F238E27FC236}">
                <ns2:creationId id="{3A6FDF3F-E0AA-412C-A8B6-A7EB04FDF23F}"/>
              </a:ext>
            </a:extLst>
          </p:cNvPr>
          <p:cNvSpPr>
            <a:spLocks noGrp="1"/>
          </p:cNvSpPr>
          <p:nvPr/>
        </p:nvSpPr>
        <p:spPr>
          <a:xfrm>
            <a:off x="685800" y="2152650"/>
            <a:ext cx="9906000" cy="495300"/>
          </a:xfrm>
          <a:prstGeom prst="rect">
            <a:avLst/>
          </a:prstGeom>
          <a:noFill/>
          <a:ln w="0">
            <a:noFill/>
            <a:prstDash val="solid"/>
          </a:ln>
        </p:spPr>
        <p:txBody>
          <a:bodyPr wrap="square" lIns="0" tIns="0" rIns="0" bIns="0" anchor="t">
            <a:noAutofit/>
          </a:bodyPr>
          <a:lstStyle/>
          <a:p>
            <a:pPr algn="l">
              <a:defRPr sz="1725" b="0" i="0">
                <a:solidFill>
                  <a:srgbClr val="5F7187"/>
                </a:solidFill>
                <a:latin typeface="Calibri"/>
                <a:ea typeface="Calibri"/>
                <a:cs typeface="Calibri"/>
              </a:defRPr>
            </a:pPr>
            <a:r>
              <a:rPr sz="1725" b="0" i="0">
                <a:solidFill>
                  <a:srgbClr val="5F7187"/>
                </a:solidFill>
                <a:latin typeface="Calibri"/>
                <a:ea typeface="Calibri"/>
                <a:cs typeface="Calibri"/>
              </a:rPr>
              <a:t>It connects principles and detailed specifications to an evidence-led improvement roadmap.</a:t>
            </a:r>
          </a:p>
        </p:txBody>
      </p:sp>
      <p:sp>
        <p:nvSpPr>
          <p:cNvPr id="6" name="">
            <a:extLst>
              <a:ext uri="{FF2B5EF4-FFF2-40B4-BE49-F238E27FC236}">
                <ns2:creationId id="{E82970B0-DF31-4EEC-AD01-4EC4C3E27986}"/>
                <adec:decorative val="1"/>
              </a:ext>
            </a:extLst>
          </p:cNvPr>
          <p:cNvSpPr>
            <a:spLocks noGrp="1"/>
          </p:cNvSpPr>
          <p:nvPr/>
        </p:nvSpPr>
        <p:spPr>
          <a:xfrm>
            <a:off x="3486150" y="3514725"/>
            <a:ext cx="838200" cy="400050"/>
          </a:xfrm>
          <a:prstGeom prst="rightArrow">
            <a:avLst/>
          </a:prstGeom>
          <a:solidFill>
            <a:srgbClr val="D5E3E3"/>
          </a:solidFill>
          <a:ln w="0">
            <a:noFill/>
            <a:prstDash val="solid"/>
          </a:ln>
        </p:spPr>
      </p:sp>
      <p:sp>
        <p:nvSpPr>
          <p:cNvPr id="7" name="">
            <a:extLst>
              <a:ext uri="{FF2B5EF4-FFF2-40B4-BE49-F238E27FC236}">
                <ns2:creationId id="{55DB9932-A9F1-4053-BA94-98E687F37ADB}"/>
                <adec:decorative val="1"/>
              </a:ext>
            </a:extLst>
          </p:cNvPr>
          <p:cNvSpPr>
            <a:spLocks noGrp="1"/>
          </p:cNvSpPr>
          <p:nvPr/>
        </p:nvSpPr>
        <p:spPr>
          <a:xfrm>
            <a:off x="7848600" y="3514725"/>
            <a:ext cx="838200" cy="400050"/>
          </a:xfrm>
          <a:prstGeom prst="rightArrow">
            <a:avLst/>
          </a:prstGeom>
          <a:solidFill>
            <a:srgbClr val="D5E3E3"/>
          </a:solidFill>
          <a:ln w="0">
            <a:noFill/>
            <a:prstDash val="solid"/>
          </a:ln>
        </p:spPr>
      </p:sp>
      <p:sp>
        <p:nvSpPr>
          <p:cNvPr id="8" name="">
            <a:extLst>
              <a:ext uri="{FF2B5EF4-FFF2-40B4-BE49-F238E27FC236}">
                <ns2:creationId id="{2E6FF9A7-C65A-4B44-ABE9-5B1F09D84916}"/>
                <adec:decorative val="1"/>
              </a:ext>
            </a:extLst>
          </p:cNvPr>
          <p:cNvSpPr>
            <a:spLocks noGrp="1"/>
          </p:cNvSpPr>
          <p:nvPr/>
        </p:nvSpPr>
        <p:spPr>
          <a:xfrm>
            <a:off x="685800" y="2971800"/>
            <a:ext cx="2724150" cy="1581150"/>
          </a:xfrm>
          <a:prstGeom prst="roundRect">
            <a:avLst>
              <a:gd name="adj" fmla="val 4819"/>
            </a:avLst>
          </a:prstGeom>
          <a:solidFill>
            <a:srgbClr val="F5F8FA"/>
          </a:solidFill>
          <a:ln w="9525">
            <a:solidFill>
              <a:srgbClr val="D5E3E3"/>
            </a:solidFill>
            <a:prstDash val="solid"/>
          </a:ln>
        </p:spPr>
      </p:sp>
      <p:sp>
        <p:nvSpPr>
          <p:cNvPr id="9" name="">
            <a:extLst>
              <a:ext uri="{FF2B5EF4-FFF2-40B4-BE49-F238E27FC236}">
                <ns2:creationId id="{E237F79E-0349-4B1C-9053-41D54F6D6CD0}"/>
              </a:ext>
            </a:extLst>
          </p:cNvPr>
          <p:cNvSpPr>
            <a:spLocks noGrp="1"/>
          </p:cNvSpPr>
          <p:nvPr/>
        </p:nvSpPr>
        <p:spPr>
          <a:xfrm>
            <a:off x="895350" y="3143250"/>
            <a:ext cx="2305050" cy="571500"/>
          </a:xfrm>
          <a:prstGeom prst="rect">
            <a:avLst/>
          </a:prstGeom>
          <a:noFill/>
          <a:ln w="0">
            <a:noFill/>
            <a:prstDash val="solid"/>
          </a:ln>
        </p:spPr>
        <p:txBody>
          <a:bodyPr wrap="square" lIns="0" tIns="0" rIns="0" bIns="0" anchor="t">
            <a:noAutofit/>
          </a:bodyPr>
          <a:lstStyle/>
          <a:p>
            <a:pPr algn="ctr">
              <a:defRPr sz="1800" b="1" i="0">
                <a:solidFill>
                  <a:srgbClr val="162B45"/>
                </a:solidFill>
                <a:latin typeface="Calibri"/>
                <a:ea typeface="Calibri"/>
                <a:cs typeface="Calibri"/>
              </a:defRPr>
            </a:pPr>
            <a:r>
              <a:rPr sz="1800" b="1" i="0">
                <a:solidFill>
                  <a:srgbClr val="162B45"/>
                </a:solidFill>
                <a:latin typeface="Calibri"/>
                <a:ea typeface="Calibri"/>
                <a:cs typeface="Calibri"/>
              </a:rPr>
              <a:t>Principles and values</a:t>
            </a:r>
          </a:p>
        </p:txBody>
      </p:sp>
      <p:sp>
        <p:nvSpPr>
          <p:cNvPr id="10" name="">
            <a:extLst>
              <a:ext uri="{FF2B5EF4-FFF2-40B4-BE49-F238E27FC236}">
                <ns2:creationId id="{D82863C9-0B02-4ECD-8B0A-10A47B80CE3A}"/>
              </a:ext>
            </a:extLst>
          </p:cNvPr>
          <p:cNvSpPr>
            <a:spLocks noGrp="1"/>
          </p:cNvSpPr>
          <p:nvPr/>
        </p:nvSpPr>
        <p:spPr>
          <a:xfrm>
            <a:off x="990600" y="3810000"/>
            <a:ext cx="2114550" cy="628650"/>
          </a:xfrm>
          <a:prstGeom prst="rect">
            <a:avLst/>
          </a:prstGeom>
          <a:noFill/>
          <a:ln w="0">
            <a:noFill/>
            <a:prstDash val="solid"/>
          </a:ln>
        </p:spPr>
        <p:txBody>
          <a:bodyPr wrap="square" lIns="0" tIns="0" rIns="0" bIns="0" anchor="t">
            <a:noAutofit/>
          </a:bodyPr>
          <a:lstStyle/>
          <a:p>
            <a:pPr algn="ctr">
              <a:defRPr sz="1425" b="0" i="0">
                <a:solidFill>
                  <a:srgbClr val="5F7187"/>
                </a:solidFill>
                <a:latin typeface="Calibri"/>
                <a:ea typeface="Calibri"/>
                <a:cs typeface="Calibri"/>
              </a:defRPr>
            </a:pPr>
            <a:r>
              <a:rPr sz="1425" b="0" i="0">
                <a:solidFill>
                  <a:srgbClr val="5F7187"/>
                </a:solidFill>
                <a:latin typeface="Calibri"/>
                <a:ea typeface="Calibri"/>
                <a:cs typeface="Calibri"/>
              </a:rPr>
              <a:t>Trustworthy use</a:t>
            </a:r>
          </a:p>
          <a:p>
            <a:pPr algn="ctr">
              <a:defRPr sz="1425" b="0" i="0">
                <a:solidFill>
                  <a:srgbClr val="5F7187"/>
                </a:solidFill>
                <a:latin typeface="Calibri"/>
                <a:ea typeface="Calibri"/>
                <a:cs typeface="Calibri"/>
              </a:defRPr>
            </a:pPr>
            <a:r>
              <a:rPr sz="1425" b="0" i="0">
                <a:solidFill>
                  <a:srgbClr val="5F7187"/>
                </a:solidFill>
                <a:latin typeface="Calibri"/>
                <a:ea typeface="Calibri"/>
                <a:cs typeface="Calibri"/>
              </a:rPr>
              <a:t>Public benefit</a:t>
            </a:r>
          </a:p>
          <a:p>
            <a:pPr algn="ctr">
              <a:defRPr sz="1425" b="0" i="0">
                <a:solidFill>
                  <a:srgbClr val="5F7187"/>
                </a:solidFill>
                <a:latin typeface="Calibri"/>
                <a:ea typeface="Calibri"/>
                <a:cs typeface="Calibri"/>
              </a:defRPr>
            </a:pPr>
            <a:r>
              <a:rPr sz="1425" b="0" i="0">
                <a:solidFill>
                  <a:srgbClr val="5F7187"/>
                </a:solidFill>
                <a:latin typeface="Calibri"/>
                <a:ea typeface="Calibri"/>
                <a:cs typeface="Calibri"/>
              </a:rPr>
              <a:t>Five Safes</a:t>
            </a:r>
          </a:p>
        </p:txBody>
      </p:sp>
      <p:sp>
        <p:nvSpPr>
          <p:cNvPr id="11" name="">
            <a:extLst>
              <a:ext uri="{FF2B5EF4-FFF2-40B4-BE49-F238E27FC236}">
                <ns2:creationId id="{6203DBF7-4C7C-4C76-AFAA-48386CF5BB4E}"/>
                <adec:decorative val="1"/>
              </a:ext>
            </a:extLst>
          </p:cNvPr>
          <p:cNvSpPr>
            <a:spLocks noGrp="1"/>
          </p:cNvSpPr>
          <p:nvPr/>
        </p:nvSpPr>
        <p:spPr>
          <a:xfrm>
            <a:off x="4324350" y="2800350"/>
            <a:ext cx="3524250" cy="1924050"/>
          </a:xfrm>
          <a:prstGeom prst="roundRect">
            <a:avLst>
              <a:gd name="adj" fmla="val 3960"/>
            </a:avLst>
          </a:prstGeom>
          <a:solidFill>
            <a:srgbClr val="0F766E"/>
          </a:solidFill>
          <a:ln w="9525">
            <a:solidFill>
              <a:srgbClr val="0F766E"/>
            </a:solidFill>
            <a:prstDash val="solid"/>
          </a:ln>
        </p:spPr>
      </p:sp>
      <p:sp>
        <p:nvSpPr>
          <p:cNvPr id="12" name="">
            <a:extLst>
              <a:ext uri="{FF2B5EF4-FFF2-40B4-BE49-F238E27FC236}">
                <ns2:creationId id="{A8E8904F-C366-4BEB-B2A3-BBD4A6DC7563}"/>
              </a:ext>
            </a:extLst>
          </p:cNvPr>
          <p:cNvSpPr>
            <a:spLocks noGrp="1"/>
          </p:cNvSpPr>
          <p:nvPr/>
        </p:nvSpPr>
        <p:spPr>
          <a:xfrm>
            <a:off x="4610100" y="3086100"/>
            <a:ext cx="2952750" cy="381000"/>
          </a:xfrm>
          <a:prstGeom prst="rect">
            <a:avLst/>
          </a:prstGeom>
          <a:noFill/>
          <a:ln w="0">
            <a:noFill/>
            <a:prstDash val="solid"/>
          </a:ln>
        </p:spPr>
        <p:txBody>
          <a:bodyPr wrap="square" lIns="0" tIns="0" rIns="0" bIns="0" anchor="t">
            <a:noAutofit/>
          </a:bodyPr>
          <a:lstStyle/>
          <a:p>
            <a:pPr algn="ctr">
              <a:defRPr sz="2550" b="1" i="0">
                <a:solidFill>
                  <a:srgbClr val="FFFFFF"/>
                </a:solidFill>
                <a:latin typeface="Calibri"/>
                <a:ea typeface="Calibri"/>
                <a:cs typeface="Calibri"/>
              </a:defRPr>
            </a:pPr>
            <a:r>
              <a:rPr sz="2550" b="1" i="0">
                <a:solidFill>
                  <a:srgbClr val="FFFFFF"/>
                </a:solidFill>
                <a:latin typeface="Calibri"/>
                <a:ea typeface="Calibri"/>
                <a:cs typeface="Calibri"/>
              </a:rPr>
              <a:t>HDRL</a:t>
            </a:r>
          </a:p>
        </p:txBody>
      </p:sp>
      <p:sp>
        <p:nvSpPr>
          <p:cNvPr id="13" name="">
            <a:extLst>
              <a:ext uri="{FF2B5EF4-FFF2-40B4-BE49-F238E27FC236}">
                <ns2:creationId id="{7B6C685C-E06D-482A-AF66-B3D3D0BA3A4B}"/>
              </a:ext>
            </a:extLst>
          </p:cNvPr>
          <p:cNvSpPr>
            <a:spLocks noGrp="1"/>
          </p:cNvSpPr>
          <p:nvPr/>
        </p:nvSpPr>
        <p:spPr>
          <a:xfrm>
            <a:off x="4552950" y="3657600"/>
            <a:ext cx="3067050" cy="685800"/>
          </a:xfrm>
          <a:prstGeom prst="rect">
            <a:avLst/>
          </a:prstGeom>
          <a:noFill/>
          <a:ln w="0">
            <a:noFill/>
            <a:prstDash val="solid"/>
          </a:ln>
        </p:spPr>
        <p:txBody>
          <a:bodyPr wrap="square" lIns="0" tIns="0" rIns="0" bIns="0" anchor="t">
            <a:noAutofit/>
          </a:bodyPr>
          <a:lstStyle/>
          <a:p>
            <a:pPr algn="ctr">
              <a:defRPr sz="1800" b="0" i="0">
                <a:solidFill>
                  <a:srgbClr val="FFFFFF"/>
                </a:solidFill>
                <a:latin typeface="Calibri"/>
                <a:ea typeface="Calibri"/>
                <a:cs typeface="Calibri"/>
              </a:defRPr>
            </a:pPr>
            <a:r>
              <a:rPr sz="1800" b="0" i="0">
                <a:solidFill>
                  <a:srgbClr val="FFFFFF"/>
                </a:solidFill>
                <a:latin typeface="Calibri"/>
                <a:ea typeface="Calibri"/>
                <a:cs typeface="Calibri"/>
              </a:rPr>
              <a:t>Evidence • maturity • dependencies</a:t>
            </a:r>
          </a:p>
          <a:p>
            <a:pPr algn="ctr">
              <a:defRPr sz="1800" b="0" i="0">
                <a:solidFill>
                  <a:srgbClr val="FFFFFF"/>
                </a:solidFill>
                <a:latin typeface="Calibri"/>
                <a:ea typeface="Calibri"/>
                <a:cs typeface="Calibri"/>
              </a:defRPr>
            </a:pPr>
            <a:r>
              <a:rPr sz="1800" b="0" i="0">
                <a:solidFill>
                  <a:srgbClr val="FFFFFF"/>
                </a:solidFill>
                <a:latin typeface="Calibri"/>
                <a:ea typeface="Calibri"/>
                <a:cs typeface="Calibri"/>
              </a:rPr>
              <a:t>improvement priorities</a:t>
            </a:r>
          </a:p>
        </p:txBody>
      </p:sp>
      <p:sp>
        <p:nvSpPr>
          <p:cNvPr id="14" name="">
            <a:extLst>
              <a:ext uri="{FF2B5EF4-FFF2-40B4-BE49-F238E27FC236}">
                <ns2:creationId id="{0A57FDFE-904A-4D7E-A2CA-9487C7428857}"/>
                <adec:decorative val="1"/>
              </a:ext>
            </a:extLst>
          </p:cNvPr>
          <p:cNvSpPr>
            <a:spLocks noGrp="1"/>
          </p:cNvSpPr>
          <p:nvPr/>
        </p:nvSpPr>
        <p:spPr>
          <a:xfrm>
            <a:off x="8686800" y="2971800"/>
            <a:ext cx="2819400" cy="1581150"/>
          </a:xfrm>
          <a:prstGeom prst="roundRect">
            <a:avLst>
              <a:gd name="adj" fmla="val 4819"/>
            </a:avLst>
          </a:prstGeom>
          <a:solidFill>
            <a:srgbClr val="EAF2FF"/>
          </a:solidFill>
          <a:ln w="9525">
            <a:solidFill>
              <a:srgbClr val="BBD2FF"/>
            </a:solidFill>
            <a:prstDash val="solid"/>
          </a:ln>
        </p:spPr>
      </p:sp>
      <p:sp>
        <p:nvSpPr>
          <p:cNvPr id="15" name="">
            <a:extLst>
              <a:ext uri="{FF2B5EF4-FFF2-40B4-BE49-F238E27FC236}">
                <ns2:creationId id="{697F64D2-8AAB-4570-A3CA-E62802227DBA}"/>
              </a:ext>
            </a:extLst>
          </p:cNvPr>
          <p:cNvSpPr>
            <a:spLocks noGrp="1"/>
          </p:cNvSpPr>
          <p:nvPr/>
        </p:nvSpPr>
        <p:spPr>
          <a:xfrm>
            <a:off x="8896350" y="3162300"/>
            <a:ext cx="2381250" cy="552450"/>
          </a:xfrm>
          <a:prstGeom prst="rect">
            <a:avLst/>
          </a:prstGeom>
          <a:noFill/>
          <a:ln w="0">
            <a:noFill/>
            <a:prstDash val="solid"/>
          </a:ln>
        </p:spPr>
        <p:txBody>
          <a:bodyPr wrap="square" lIns="0" tIns="0" rIns="0" bIns="0" anchor="t">
            <a:noAutofit/>
          </a:bodyPr>
          <a:lstStyle/>
          <a:p>
            <a:pPr algn="ctr">
              <a:defRPr sz="1875" b="1" i="0">
                <a:solidFill>
                  <a:srgbClr val="162B45"/>
                </a:solidFill>
                <a:latin typeface="Calibri"/>
                <a:ea typeface="Calibri"/>
                <a:cs typeface="Calibri"/>
              </a:defRPr>
            </a:pPr>
            <a:r>
              <a:rPr sz="1875" b="1" i="0">
                <a:solidFill>
                  <a:srgbClr val="162B45"/>
                </a:solidFill>
                <a:latin typeface="Calibri"/>
                <a:ea typeface="Calibri"/>
                <a:cs typeface="Calibri"/>
              </a:rPr>
              <a:t>Specifications and assurance</a:t>
            </a:r>
          </a:p>
        </p:txBody>
      </p:sp>
      <p:sp>
        <p:nvSpPr>
          <p:cNvPr id="16" name="">
            <a:extLst>
              <a:ext uri="{FF2B5EF4-FFF2-40B4-BE49-F238E27FC236}">
                <ns2:creationId id="{556C2245-A4F0-46FF-9468-AD57091A2D2F}"/>
              </a:ext>
            </a:extLst>
          </p:cNvPr>
          <p:cNvSpPr>
            <a:spLocks noGrp="1"/>
          </p:cNvSpPr>
          <p:nvPr/>
        </p:nvSpPr>
        <p:spPr>
          <a:xfrm>
            <a:off x="9010650" y="3810000"/>
            <a:ext cx="2152650" cy="609600"/>
          </a:xfrm>
          <a:prstGeom prst="rect">
            <a:avLst/>
          </a:prstGeom>
          <a:noFill/>
          <a:ln w="0">
            <a:noFill/>
            <a:prstDash val="solid"/>
          </a:ln>
        </p:spPr>
        <p:txBody>
          <a:bodyPr wrap="square" lIns="0" tIns="0" rIns="0" bIns="0" anchor="t">
            <a:noAutofit/>
          </a:bodyPr>
          <a:lstStyle/>
          <a:p>
            <a:pPr algn="ctr">
              <a:defRPr sz="1500" b="0" i="0">
                <a:solidFill>
                  <a:srgbClr val="5F7187"/>
                </a:solidFill>
                <a:latin typeface="Calibri"/>
                <a:ea typeface="Calibri"/>
                <a:cs typeface="Calibri"/>
              </a:defRPr>
            </a:pPr>
            <a:r>
              <a:rPr sz="1500" b="0" i="0">
                <a:solidFill>
                  <a:srgbClr val="5F7187"/>
                </a:solidFill>
                <a:latin typeface="Calibri"/>
                <a:ea typeface="Calibri"/>
                <a:cs typeface="Calibri"/>
              </a:rPr>
              <a:t>TRE requirements</a:t>
            </a:r>
          </a:p>
          <a:p>
            <a:pPr algn="ctr">
              <a:defRPr sz="1500" b="0" i="0">
                <a:solidFill>
                  <a:srgbClr val="5F7187"/>
                </a:solidFill>
                <a:latin typeface="Calibri"/>
                <a:ea typeface="Calibri"/>
                <a:cs typeface="Calibri"/>
              </a:defRPr>
            </a:pPr>
            <a:r>
              <a:rPr sz="1500" b="0" i="0">
                <a:solidFill>
                  <a:srgbClr val="5F7187"/>
                </a:solidFill>
                <a:latin typeface="Calibri"/>
                <a:ea typeface="Calibri"/>
                <a:cs typeface="Calibri"/>
              </a:rPr>
              <a:t>Security standards</a:t>
            </a:r>
          </a:p>
          <a:p>
            <a:pPr algn="ctr">
              <a:defRPr sz="1500" b="0" i="0">
                <a:solidFill>
                  <a:srgbClr val="5F7187"/>
                </a:solidFill>
                <a:latin typeface="Calibri"/>
                <a:ea typeface="Calibri"/>
                <a:cs typeface="Calibri"/>
              </a:defRPr>
            </a:pPr>
            <a:r>
              <a:rPr sz="1500" b="0" i="0">
                <a:solidFill>
                  <a:srgbClr val="5F7187"/>
                </a:solidFill>
                <a:latin typeface="Calibri"/>
                <a:ea typeface="Calibri"/>
                <a:cs typeface="Calibri"/>
              </a:rPr>
              <a:t>Programme rules</a:t>
            </a:r>
          </a:p>
        </p:txBody>
      </p:sp>
      <p:sp>
        <p:nvSpPr>
          <p:cNvPr id="17" name="">
            <a:extLst>
              <a:ext uri="{FF2B5EF4-FFF2-40B4-BE49-F238E27FC236}">
                <ns2:creationId id="{98D9597A-E110-4AF8-8299-EF16EB24817E}"/>
              </a:ext>
            </a:extLst>
          </p:cNvPr>
          <p:cNvSpPr>
            <a:spLocks noGrp="1"/>
          </p:cNvSpPr>
          <p:nvPr/>
        </p:nvSpPr>
        <p:spPr>
          <a:xfrm>
            <a:off x="685800" y="5238750"/>
            <a:ext cx="10820400" cy="400050"/>
          </a:xfrm>
          <a:prstGeom prst="rect">
            <a:avLst/>
          </a:prstGeom>
          <a:noFill/>
          <a:ln w="0">
            <a:noFill/>
            <a:prstDash val="solid"/>
          </a:ln>
        </p:spPr>
        <p:txBody>
          <a:bodyPr wrap="square" lIns="0" tIns="0" rIns="0" bIns="0" anchor="t">
            <a:noAutofit/>
          </a:bodyPr>
          <a:lstStyle/>
          <a:p>
            <a:pPr algn="ctr">
              <a:defRPr sz="1950" b="1" i="0">
                <a:solidFill>
                  <a:srgbClr val="0F766E"/>
                </a:solidFill>
                <a:latin typeface="Calibri"/>
                <a:ea typeface="Calibri"/>
                <a:cs typeface="Calibri"/>
              </a:defRPr>
            </a:pPr>
            <a:r>
              <a:rPr sz="1950" b="1" i="0">
                <a:solidFill>
                  <a:srgbClr val="0F766E"/>
                </a:solidFill>
                <a:latin typeface="Calibri"/>
                <a:ea typeface="Calibri"/>
                <a:cs typeface="Calibri"/>
              </a:rPr>
              <a:t>HDRL complements these layers; it does not replace them.</a:t>
            </a:r>
          </a:p>
        </p:txBody>
      </p:sp>
      <p:sp>
        <p:nvSpPr>
          <p:cNvPr id="18" name="">
            <a:extLst>
              <a:ext uri="{FF2B5EF4-FFF2-40B4-BE49-F238E27FC236}">
                <ns2:creationId id="{CFB5D255-9361-47B1-8F4E-BCF2D8409065}"/>
                <adec:decorative val="1"/>
              </a:ext>
            </a:extLst>
          </p:cNvPr>
          <p:cNvSpPr>
            <a:spLocks noGrp="1"/>
          </p:cNvSpPr>
          <p:nvPr/>
        </p:nvSpPr>
        <p:spPr>
          <a:xfrm>
            <a:off x="552450" y="6419850"/>
            <a:ext cx="11087100" cy="0"/>
          </a:xfrm>
          <a:prstGeom prst="line">
            <a:avLst/>
          </a:prstGeom>
          <a:noFill/>
          <a:ln w="9525">
            <a:solidFill>
              <a:srgbClr val="D5E3E3"/>
            </a:solidFill>
            <a:prstDash val="solid"/>
          </a:ln>
        </p:spPr>
      </p:sp>
      <p:sp>
        <p:nvSpPr>
          <p:cNvPr id="19" name="">
            <a:extLst>
              <a:ext uri="{FF2B5EF4-FFF2-40B4-BE49-F238E27FC236}">
                <ns2:creationId id="{77C23C40-528A-4468-B666-C505E250B107}"/>
              </a:ext>
            </a:extLst>
          </p:cNvPr>
          <p:cNvSpPr>
            <a:spLocks noGrp="1"/>
          </p:cNvSpPr>
          <p:nvPr/>
        </p:nvSpPr>
        <p:spPr>
          <a:xfrm>
            <a:off x="552450" y="6496050"/>
            <a:ext cx="2952750" cy="190500"/>
          </a:xfrm>
          <a:prstGeom prst="rect">
            <a:avLst/>
          </a:prstGeom>
          <a:noFill/>
          <a:ln w="0">
            <a:noFill/>
            <a:prstDash val="solid"/>
          </a:ln>
        </p:spPr>
        <p:txBody>
          <a:bodyPr wrap="square" lIns="0" tIns="0" rIns="0" bIns="0" anchor="ctr">
            <a:noAutofit/>
          </a:bodyPr>
          <a:lstStyle/>
          <a:p>
            <a:pPr algn="l">
              <a:defRPr sz="900" b="0" i="0">
                <a:solidFill>
                  <a:srgbClr val="5F7187"/>
                </a:solidFill>
                <a:latin typeface="Calibri"/>
                <a:ea typeface="Calibri"/>
                <a:cs typeface="Calibri"/>
              </a:defRPr>
            </a:pPr>
            <a:r>
              <a:rPr sz="900" b="0" i="0">
                <a:solidFill>
                  <a:srgbClr val="5F7187"/>
                </a:solidFill>
                <a:latin typeface="Calibri"/>
                <a:ea typeface="Calibri"/>
                <a:cs typeface="Calibri"/>
              </a:rPr>
              <a:t>HDRL v1.0.1  •  Kit v1.1.0  •  30 Jul 2026</a:t>
            </a:r>
          </a:p>
        </p:txBody>
      </p:sp>
      <p:sp>
        <p:nvSpPr>
          <p:cNvPr id="20" name="">
            <a:extLst>
              <a:ext uri="{FF2B5EF4-FFF2-40B4-BE49-F238E27FC236}">
                <ns2:creationId id="{A58176FF-68A2-48FC-A72D-82639E0A4D88}"/>
              </a:ext>
            </a:extLst>
          </p:cNvPr>
          <p:cNvSpPr>
            <a:spLocks noGrp="1"/>
          </p:cNvSpPr>
          <p:nvPr/>
        </p:nvSpPr>
        <p:spPr>
          <a:xfrm>
            <a:off x="3524250" y="6496050"/>
            <a:ext cx="6096000" cy="190500"/>
          </a:xfrm>
          <a:prstGeom prst="rect">
            <a:avLst/>
          </a:prstGeom>
          <a:noFill/>
          <a:ln w="0">
            <a:noFill/>
            <a:prstDash val="solid"/>
          </a:ln>
        </p:spPr>
        <p:txBody>
          <a:bodyPr wrap="square" lIns="0" tIns="0" rIns="0" bIns="0" anchor="ctr">
            <a:noAutofit/>
          </a:bodyPr>
          <a:lstStyle/>
          <a:p>
            <a:pPr algn="ctr">
              <a:defRPr sz="825" b="0" i="0">
                <a:solidFill>
                  <a:srgbClr val="5F7187"/>
                </a:solidFill>
                <a:latin typeface="Calibri"/>
                <a:ea typeface="Calibri"/>
                <a:cs typeface="Calibri"/>
              </a:defRPr>
            </a:pPr>
            <a:r>
              <a:rPr sz="825" b="0" i="0">
                <a:solidFill>
                  <a:srgbClr val="5F7187"/>
                </a:solidFill>
                <a:latin typeface="Calibri"/>
                <a:ea typeface="Calibri"/>
                <a:cs typeface="Calibri"/>
              </a:rPr>
              <a:t>RDS: commissioner &amp; IP owner  •  OPL Advisory: originator &amp; developer  •  </a:t>
            </a:r>
            <a:r>
              <a:rPr sz="825" b="0" i="0">
                <a:solidFill>
                  <a:srgbClr val="5F7187"/>
                </a:solidFill>
                <a:latin typeface="Calibri"/>
                <a:ea typeface="Calibri"/>
                <a:cs typeface="Calibri"/>
                <a:hlinkClick r:id="R42a24cfd22f14c7f" tooltip="Read the Creative Commons Attribution 4.0 licence"/>
              </a:rPr>
              <a:t>CC BY 4.0</a:t>
            </a:r>
          </a:p>
        </p:txBody>
      </p:sp>
      <p:sp>
        <p:nvSpPr>
          <p:cNvPr id="21" name="">
            <a:extLst>
              <a:ext uri="{FF2B5EF4-FFF2-40B4-BE49-F238E27FC236}">
                <ns2:creationId id="{EB270C18-2EBC-4E8E-8129-B4620E3A5CC0}"/>
              </a:ext>
            </a:extLst>
          </p:cNvPr>
          <p:cNvSpPr>
            <a:spLocks noGrp="1"/>
          </p:cNvSpPr>
          <p:nvPr/>
        </p:nvSpPr>
        <p:spPr>
          <a:xfrm>
            <a:off x="9048750" y="6496050"/>
            <a:ext cx="2590800" cy="190500"/>
          </a:xfrm>
          <a:prstGeom prst="rect">
            <a:avLst/>
          </a:prstGeom>
          <a:noFill/>
          <a:ln w="0">
            <a:noFill/>
            <a:prstDash val="solid"/>
          </a:ln>
        </p:spPr>
        <p:txBody>
          <a:bodyPr wrap="square" lIns="0" tIns="0" rIns="0" bIns="0" anchor="ctr">
            <a:noAutofit/>
          </a:bodyPr>
          <a:lstStyle/>
          <a:p>
            <a:pPr algn="r">
              <a:defRPr sz="900" b="0" i="0">
                <a:solidFill>
                  <a:srgbClr val="5F7187"/>
                </a:solidFill>
                <a:latin typeface="Calibri"/>
                <a:ea typeface="Calibri"/>
                <a:cs typeface="Calibri"/>
              </a:defRPr>
            </a:pPr>
            <a:r>
              <a:rPr sz="900" b="0" i="0">
                <a:solidFill>
                  <a:srgbClr val="5F7187"/>
                </a:solidFill>
                <a:latin typeface="Calibri"/>
                <a:ea typeface="Calibri"/>
                <a:cs typeface="Calibri"/>
                <a:hlinkClick r:id="R62567e9e04bc44fc" tooltip="Open the HDRL Framework website"/>
              </a:rPr>
              <a:t>hdrlframework.org</a:t>
            </a:r>
            <a:r>
              <a:rPr sz="900" b="0" i="0">
                <a:solidFill>
                  <a:srgbClr val="5F7187"/>
                </a:solidFill>
                <a:latin typeface="Calibri"/>
                <a:ea typeface="Calibri"/>
                <a:cs typeface="Calibri"/>
              </a:rPr>
              <a:t>  •  4</a:t>
            </a:r>
          </a:p>
        </p:txBody>
      </p:sp>
    </p:spTree>
    <p:extLst>
      <p:ext uri="{BB962C8B-B14F-4D97-AF65-F5344CB8AC3E}">
        <ns5:creationId val="1618617562"/>
      </p:ext>
    </p:extLst>
  </p:cSld>
</p:sld>
</file>

<file path=ppt/slides/slide40.xml><?xml version="1.0" encoding="utf-8"?>
<p:sld xmlns:a="http://schemas.openxmlformats.org/drawingml/2006/main" xmlns:adec="http://schemas.microsoft.com/office/drawing/2017/decorative" xmlns:ns2="http://schemas.microsoft.com/office/drawing/2014/main" xmlns:ns5="http://schemas.microsoft.com/office/powerpoint/2010/main" xmlns:p="http://schemas.openxmlformats.org/presentationml/2006/main" xmlns:r="http://schemas.openxmlformats.org/officeDocument/2006/relationships">
  <p:cSld>
    <p:bg>
      <p:bgPr>
        <a:solidFill>
          <a:srgbClr val="F5F8FA"/>
        </a:solidFill>
      </p:bgPr>
    </p:bg>
    <p:spTree>
      <p:nvGrpSpPr>
        <p:cNvPr id="1" name=""/>
        <p:cNvGrpSpPr/>
        <p:nvPr/>
      </p:nvGrpSpPr>
      <p:grpSpPr>
        <a:xfrm/>
      </p:grpSpPr>
      <p:sp>
        <p:nvSpPr>
          <p:cNvPr id="41" name="hdrl-mini-mark">
            <a:extLst>
              <a:ext uri="{FF2B5EF4-FFF2-40B4-BE49-F238E27FC236}">
                <ns2:creationId id="{2DF6F235-BED4-451A-B83A-36CF6F007032}"/>
                <adec:decorative val="1"/>
              </a:ext>
            </a:extLst>
          </p:cNvPr>
          <p:cNvSpPr>
            <a:spLocks noGrp="1"/>
          </p:cNvSpPr>
          <p:nvPr/>
        </p:nvSpPr>
        <p:spPr>
          <a:xfrm>
            <a:off x="552450" y="361950"/>
            <a:ext cx="514350" cy="514350"/>
          </a:xfrm>
          <a:prstGeom prst="octagon">
            <a:avLst/>
          </a:prstGeom>
          <a:solidFill>
            <a:srgbClr val="0F766E"/>
          </a:solidFill>
          <a:ln w="0">
            <a:noFill/>
            <a:prstDash val="solid"/>
          </a:ln>
        </p:spPr>
      </p:sp>
      <p:sp>
        <p:nvSpPr>
          <p:cNvPr id="2" name="hdrl-mini-text">
            <a:extLst>
              <a:ext uri="{FF2B5EF4-FFF2-40B4-BE49-F238E27FC236}">
                <ns2:creationId id="{5F986037-D8E9-41D0-8B4A-F58E57AAFA1E}"/>
                <adec:decorative val="1"/>
              </a:ext>
            </a:extLst>
          </p:cNvPr>
          <p:cNvSpPr>
            <a:spLocks noGrp="1"/>
          </p:cNvSpPr>
          <p:nvPr/>
        </p:nvSpPr>
        <p:spPr>
          <a:xfrm>
            <a:off x="581025" y="504825"/>
            <a:ext cx="476250" cy="209550"/>
          </a:xfrm>
          <a:prstGeom prst="rect">
            <a:avLst/>
          </a:prstGeom>
          <a:noFill/>
          <a:ln w="0">
            <a:noFill/>
            <a:prstDash val="solid"/>
          </a:ln>
        </p:spPr>
        <p:txBody>
          <a:bodyPr wrap="square" lIns="0" tIns="0" rIns="0" bIns="0" anchor="ctr">
            <a:noAutofit/>
          </a:bodyPr>
          <a:lstStyle/>
          <a:p>
            <a:pPr algn="ctr">
              <a:defRPr sz="750" b="1" i="0">
                <a:solidFill>
                  <a:srgbClr val="FFFFFF"/>
                </a:solidFill>
                <a:latin typeface="Calibri"/>
                <a:ea typeface="Calibri"/>
                <a:cs typeface="Calibri"/>
              </a:defRPr>
            </a:pPr>
            <a:r>
              <a:rPr sz="750" b="1" i="0">
                <a:solidFill>
                  <a:srgbClr val="FFFFFF"/>
                </a:solidFill>
                <a:latin typeface="Calibri"/>
                <a:ea typeface="Calibri"/>
                <a:cs typeface="Calibri"/>
              </a:rPr>
              <a:t>HDRL</a:t>
            </a:r>
          </a:p>
        </p:txBody>
      </p:sp>
      <p:sp>
        <p:nvSpPr>
          <p:cNvPr id="3" name="brand-label">
            <a:extLst>
              <a:ext uri="{FF2B5EF4-FFF2-40B4-BE49-F238E27FC236}">
                <ns2:creationId id="{09F2B3D7-F04F-400A-A349-7BEFF1911AF2}"/>
                <adec:decorative val="1"/>
              </a:ext>
            </a:extLst>
          </p:cNvPr>
          <p:cNvSpPr>
            <a:spLocks noGrp="1"/>
          </p:cNvSpPr>
          <p:nvPr/>
        </p:nvSpPr>
        <p:spPr>
          <a:xfrm>
            <a:off x="1257300" y="495300"/>
            <a:ext cx="4572000" cy="190500"/>
          </a:xfrm>
          <a:prstGeom prst="rect">
            <a:avLst/>
          </a:prstGeom>
          <a:noFill/>
          <a:ln w="0">
            <a:noFill/>
            <a:prstDash val="solid"/>
          </a:ln>
        </p:spPr>
        <p:txBody>
          <a:bodyPr wrap="square" lIns="0" tIns="0" rIns="0" bIns="0" anchor="ctr">
            <a:noAutofit/>
          </a:bodyPr>
          <a:lstStyle/>
          <a:p>
            <a:pPr algn="l">
              <a:defRPr sz="1200" b="1" i="0">
                <a:solidFill>
                  <a:srgbClr val="0F766E"/>
                </a:solidFill>
                <a:latin typeface="Calibri"/>
                <a:ea typeface="Calibri"/>
                <a:cs typeface="Calibri"/>
              </a:defRPr>
            </a:pPr>
            <a:r>
              <a:rPr sz="1200" b="1" i="0">
                <a:solidFill>
                  <a:srgbClr val="0F766E"/>
                </a:solidFill>
                <a:latin typeface="Calibri"/>
                <a:ea typeface="Calibri"/>
                <a:cs typeface="Calibri"/>
              </a:rPr>
              <a:t>DOMAIN C • INDICATOR DETAIL</a:t>
            </a:r>
          </a:p>
        </p:txBody>
      </p:sp>
      <p:sp>
        <p:nvSpPr>
          <p:cNvPr id="4" name="slide-title" title="C.1.1 · Legal Basis for Processing" descr="Slide title: C.1.1 · Legal Basis for Processing">
            <a:extLst>
              <a:ext uri="{FF2B5EF4-FFF2-40B4-BE49-F238E27FC236}">
                <ns2:creationId id="{59FE17E6-9E4E-4369-B450-2F117A966B9B}"/>
              </a:ext>
            </a:extLst>
          </p:cNvPr>
          <p:cNvSpPr>
            <a:spLocks noGrp="1"/>
          </p:cNvSpPr>
          <p:nvPr>
            <p:ph type="title"/>
          </p:nvPr>
        </p:nvSpPr>
        <p:spPr>
          <a:xfrm>
            <a:off x="666750" y="1104900"/>
            <a:ext cx="10858500" cy="628650"/>
          </a:xfrm>
          <a:prstGeom prst="rect">
            <a:avLst/>
          </a:prstGeom>
          <a:noFill/>
          <a:ln w="0">
            <a:noFill/>
            <a:prstDash val="solid"/>
          </a:ln>
        </p:spPr>
        <p:txBody>
          <a:bodyPr wrap="square" lIns="0" tIns="0" rIns="0" bIns="0" anchor="t">
            <a:noAutofit/>
          </a:bodyPr>
          <a:lstStyle/>
          <a:p>
            <a:pPr algn="l">
              <a:defRPr sz="3150" b="1" i="0">
                <a:solidFill>
                  <a:srgbClr val="162B45"/>
                </a:solidFill>
                <a:latin typeface="Calibri"/>
                <a:ea typeface="Calibri"/>
                <a:cs typeface="Calibri"/>
              </a:defRPr>
            </a:pPr>
            <a:r>
              <a:rPr sz="3150" b="1" i="0">
                <a:solidFill>
                  <a:srgbClr val="162B45"/>
                </a:solidFill>
                <a:latin typeface="Calibri"/>
                <a:ea typeface="Calibri"/>
                <a:cs typeface="Calibri"/>
              </a:rPr>
              <a:t>C.1.1 · Legal Basis for Processing</a:t>
            </a:r>
          </a:p>
        </p:txBody>
      </p:sp>
      <p:sp>
        <p:nvSpPr>
          <p:cNvPr id="5" name="">
            <a:extLst>
              <a:ext uri="{FF2B5EF4-FFF2-40B4-BE49-F238E27FC236}">
                <ns2:creationId id="{7E67FC10-9DDB-4684-9839-B4B359E3B7A4}"/>
              </a:ext>
            </a:extLst>
          </p:cNvPr>
          <p:cNvSpPr>
            <a:spLocks noGrp="1"/>
          </p:cNvSpPr>
          <p:nvPr/>
        </p:nvSpPr>
        <p:spPr>
          <a:xfrm>
            <a:off x="685800" y="1771650"/>
            <a:ext cx="10668000" cy="266700"/>
          </a:xfrm>
          <a:prstGeom prst="rect">
            <a:avLst/>
          </a:prstGeom>
          <a:noFill/>
          <a:ln w="0">
            <a:noFill/>
            <a:prstDash val="solid"/>
          </a:ln>
        </p:spPr>
        <p:txBody>
          <a:bodyPr wrap="square" lIns="0" tIns="0" rIns="0" bIns="0" anchor="t">
            <a:noAutofit/>
          </a:bodyPr>
          <a:lstStyle/>
          <a:p>
            <a:pPr algn="l">
              <a:defRPr sz="1350" b="1" i="0">
                <a:solidFill>
                  <a:srgbClr val="6366F1"/>
                </a:solidFill>
                <a:latin typeface="Calibri"/>
                <a:ea typeface="Calibri"/>
                <a:cs typeface="Calibri"/>
              </a:defRPr>
            </a:pPr>
            <a:r>
              <a:rPr sz="1350" b="1" i="0">
                <a:solidFill>
                  <a:srgbClr val="6366F1"/>
                </a:solidFill>
                <a:latin typeface="Calibri"/>
                <a:ea typeface="Calibri"/>
                <a:cs typeface="Calibri"/>
              </a:rPr>
              <a:t>Core indicator  •  System level  •  HDRL class B0  •  Proposed Foundational Indicator</a:t>
            </a:r>
          </a:p>
        </p:txBody>
      </p:sp>
      <p:sp>
        <p:nvSpPr>
          <p:cNvPr id="6" name="">
            <a:extLst>
              <a:ext uri="{FF2B5EF4-FFF2-40B4-BE49-F238E27FC236}">
                <ns2:creationId id="{BF2DA383-4DE4-4076-8968-8893872D86AC}"/>
              </a:ext>
            </a:extLst>
          </p:cNvPr>
          <p:cNvSpPr>
            <a:spLocks noGrp="1"/>
          </p:cNvSpPr>
          <p:nvPr/>
        </p:nvSpPr>
        <p:spPr>
          <a:xfrm>
            <a:off x="685800" y="2095500"/>
            <a:ext cx="10668000" cy="285750"/>
          </a:xfrm>
          <a:prstGeom prst="rect">
            <a:avLst/>
          </a:prstGeom>
          <a:noFill/>
          <a:ln w="0">
            <a:noFill/>
            <a:prstDash val="solid"/>
          </a:ln>
        </p:spPr>
        <p:txBody>
          <a:bodyPr wrap="square" lIns="0" tIns="0" rIns="0" bIns="0" anchor="t">
            <a:noAutofit/>
          </a:bodyPr>
          <a:lstStyle/>
          <a:p>
            <a:pPr algn="l">
              <a:defRPr sz="1350" b="0" i="1">
                <a:solidFill>
                  <a:srgbClr val="5F7187"/>
                </a:solidFill>
                <a:latin typeface="Calibri"/>
                <a:ea typeface="Calibri"/>
                <a:cs typeface="Calibri"/>
              </a:defRPr>
            </a:pPr>
            <a:r>
              <a:rPr sz="1350" b="0" i="1">
                <a:solidFill>
                  <a:srgbClr val="5F7187"/>
                </a:solidFill>
                <a:latin typeface="Calibri"/>
                <a:ea typeface="Calibri"/>
                <a:cs typeface="Calibri"/>
              </a:rPr>
              <a:t>The catalogue wording below is reproduced verbatim.</a:t>
            </a:r>
          </a:p>
        </p:txBody>
      </p:sp>
      <p:sp>
        <p:nvSpPr>
          <p:cNvPr id="7" name="">
            <a:extLst>
              <a:ext uri="{FF2B5EF4-FFF2-40B4-BE49-F238E27FC236}">
                <ns2:creationId id="{E4DAC595-1936-4696-A05C-4D0D69C775DC}"/>
                <adec:decorative val="1"/>
              </a:ext>
            </a:extLst>
          </p:cNvPr>
          <p:cNvSpPr>
            <a:spLocks noGrp="1"/>
          </p:cNvSpPr>
          <p:nvPr/>
        </p:nvSpPr>
        <p:spPr>
          <a:xfrm>
            <a:off x="1428750" y="2647950"/>
            <a:ext cx="8763000" cy="0"/>
          </a:xfrm>
          <a:prstGeom prst="line">
            <a:avLst/>
          </a:prstGeom>
          <a:noFill/>
          <a:ln w="57150">
            <a:solidFill>
              <a:srgbClr val="A7E6DB"/>
            </a:solidFill>
            <a:prstDash val="solid"/>
          </a:ln>
        </p:spPr>
      </p:sp>
      <p:sp>
        <p:nvSpPr>
          <p:cNvPr id="8" name="">
            <a:extLst>
              <a:ext uri="{FF2B5EF4-FFF2-40B4-BE49-F238E27FC236}">
                <ns2:creationId id="{7E67B728-7759-49EB-81AA-430953E57CF5}"/>
                <adec:decorative val="1"/>
              </a:ext>
            </a:extLst>
          </p:cNvPr>
          <p:cNvSpPr>
            <a:spLocks noGrp="1"/>
          </p:cNvSpPr>
          <p:nvPr/>
        </p:nvSpPr>
        <p:spPr>
          <a:xfrm>
            <a:off x="1219200" y="2419350"/>
            <a:ext cx="457200" cy="457200"/>
          </a:xfrm>
          <a:prstGeom prst="ellipse">
            <a:avLst/>
          </a:prstGeom>
          <a:solidFill>
            <a:srgbClr val="FFFFFF"/>
          </a:solidFill>
          <a:ln w="19050">
            <a:solidFill>
              <a:srgbClr val="6366F1"/>
            </a:solidFill>
            <a:prstDash val="solid"/>
          </a:ln>
        </p:spPr>
      </p:sp>
      <p:sp>
        <p:nvSpPr>
          <p:cNvPr id="9" name="">
            <a:extLst>
              <a:ext uri="{FF2B5EF4-FFF2-40B4-BE49-F238E27FC236}">
                <ns2:creationId id="{5DBC5BB9-461B-4BE7-9048-16ACCCBE21C7}"/>
              </a:ext>
            </a:extLst>
          </p:cNvPr>
          <p:cNvSpPr>
            <a:spLocks noGrp="1"/>
          </p:cNvSpPr>
          <p:nvPr/>
        </p:nvSpPr>
        <p:spPr>
          <a:xfrm>
            <a:off x="1333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6366F1"/>
                </a:solidFill>
                <a:latin typeface="Calibri"/>
                <a:ea typeface="Calibri"/>
                <a:cs typeface="Calibri"/>
              </a:defRPr>
            </a:pPr>
            <a:r>
              <a:rPr sz="1500" b="1" i="0">
                <a:solidFill>
                  <a:srgbClr val="6366F1"/>
                </a:solidFill>
                <a:latin typeface="Calibri"/>
                <a:ea typeface="Calibri"/>
                <a:cs typeface="Calibri"/>
              </a:rPr>
              <a:t>1</a:t>
            </a:r>
          </a:p>
        </p:txBody>
      </p:sp>
      <p:sp>
        <p:nvSpPr>
          <p:cNvPr id="10" name="">
            <a:extLst>
              <a:ext uri="{FF2B5EF4-FFF2-40B4-BE49-F238E27FC236}">
                <ns2:creationId id="{6427201D-5190-470C-832B-77A793A47B87}"/>
              </a:ext>
            </a:extLst>
          </p:cNvPr>
          <p:cNvSpPr>
            <a:spLocks noGrp="1"/>
          </p:cNvSpPr>
          <p:nvPr/>
        </p:nvSpPr>
        <p:spPr>
          <a:xfrm>
            <a:off x="552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Initial</a:t>
            </a:r>
          </a:p>
        </p:txBody>
      </p:sp>
      <p:sp>
        <p:nvSpPr>
          <p:cNvPr id="11" name="">
            <a:extLst>
              <a:ext uri="{FF2B5EF4-FFF2-40B4-BE49-F238E27FC236}">
                <ns2:creationId id="{ED8C32D3-AC82-42BE-BCA6-1D5833185051}"/>
              </a:ext>
            </a:extLst>
          </p:cNvPr>
          <p:cNvSpPr>
            <a:spLocks noGrp="1"/>
          </p:cNvSpPr>
          <p:nvPr/>
        </p:nvSpPr>
        <p:spPr>
          <a:xfrm>
            <a:off x="552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Legal basis unclear. Reliance on consent for all research. No systematic review.</a:t>
            </a:r>
          </a:p>
        </p:txBody>
      </p:sp>
      <p:sp>
        <p:nvSpPr>
          <p:cNvPr id="12" name="">
            <a:extLst>
              <a:ext uri="{FF2B5EF4-FFF2-40B4-BE49-F238E27FC236}">
                <ns2:creationId id="{228D85FF-0F7E-4D70-B075-774CCEB505C5}"/>
                <adec:decorative val="1"/>
              </a:ext>
            </a:extLst>
          </p:cNvPr>
          <p:cNvSpPr>
            <a:spLocks noGrp="1"/>
          </p:cNvSpPr>
          <p:nvPr/>
        </p:nvSpPr>
        <p:spPr>
          <a:xfrm>
            <a:off x="3409950" y="2419350"/>
            <a:ext cx="457200" cy="457200"/>
          </a:xfrm>
          <a:prstGeom prst="ellipse">
            <a:avLst/>
          </a:prstGeom>
          <a:solidFill>
            <a:srgbClr val="FFFFFF"/>
          </a:solidFill>
          <a:ln w="19050">
            <a:solidFill>
              <a:srgbClr val="6366F1"/>
            </a:solidFill>
            <a:prstDash val="solid"/>
          </a:ln>
        </p:spPr>
      </p:sp>
      <p:sp>
        <p:nvSpPr>
          <p:cNvPr id="13" name="">
            <a:extLst>
              <a:ext uri="{FF2B5EF4-FFF2-40B4-BE49-F238E27FC236}">
                <ns2:creationId id="{A9C2F7EB-25FC-46B5-BF55-DA7218DDB89A}"/>
              </a:ext>
            </a:extLst>
          </p:cNvPr>
          <p:cNvSpPr>
            <a:spLocks noGrp="1"/>
          </p:cNvSpPr>
          <p:nvPr/>
        </p:nvSpPr>
        <p:spPr>
          <a:xfrm>
            <a:off x="3524250" y="2533650"/>
            <a:ext cx="228600" cy="228600"/>
          </a:xfrm>
          <a:prstGeom prst="rect">
            <a:avLst/>
          </a:prstGeom>
          <a:noFill/>
          <a:ln w="0">
            <a:noFill/>
            <a:prstDash val="solid"/>
          </a:ln>
        </p:spPr>
        <p:txBody>
          <a:bodyPr wrap="square" lIns="0" tIns="0" rIns="0" bIns="0" anchor="ctr">
            <a:noAutofit/>
          </a:bodyPr>
          <a:lstStyle/>
          <a:p>
            <a:pPr algn="ctr">
              <a:defRPr sz="1500" b="1" i="0">
                <a:solidFill>
                  <a:srgbClr val="6366F1"/>
                </a:solidFill>
                <a:latin typeface="Calibri"/>
                <a:ea typeface="Calibri"/>
                <a:cs typeface="Calibri"/>
              </a:defRPr>
            </a:pPr>
            <a:r>
              <a:rPr sz="1500" b="1" i="0">
                <a:solidFill>
                  <a:srgbClr val="6366F1"/>
                </a:solidFill>
                <a:latin typeface="Calibri"/>
                <a:ea typeface="Calibri"/>
                <a:cs typeface="Calibri"/>
              </a:rPr>
              <a:t>2</a:t>
            </a:r>
          </a:p>
        </p:txBody>
      </p:sp>
      <p:sp>
        <p:nvSpPr>
          <p:cNvPr id="14" name="">
            <a:extLst>
              <a:ext uri="{FF2B5EF4-FFF2-40B4-BE49-F238E27FC236}">
                <ns2:creationId id="{25697F20-109E-47FA-A7E9-450DD1D4B711}"/>
              </a:ext>
            </a:extLst>
          </p:cNvPr>
          <p:cNvSpPr>
            <a:spLocks noGrp="1"/>
          </p:cNvSpPr>
          <p:nvPr/>
        </p:nvSpPr>
        <p:spPr>
          <a:xfrm>
            <a:off x="27432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Developing</a:t>
            </a:r>
          </a:p>
        </p:txBody>
      </p:sp>
      <p:sp>
        <p:nvSpPr>
          <p:cNvPr id="15" name="">
            <a:extLst>
              <a:ext uri="{FF2B5EF4-FFF2-40B4-BE49-F238E27FC236}">
                <ns2:creationId id="{C410982F-56E3-4FA1-9B19-35E10EB16B12}"/>
              </a:ext>
            </a:extLst>
          </p:cNvPr>
          <p:cNvSpPr>
            <a:spLocks noGrp="1"/>
          </p:cNvSpPr>
          <p:nvPr/>
        </p:nvSpPr>
        <p:spPr>
          <a:xfrm>
            <a:off x="27432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Framework developing. Review initiated. GDPR options assessed.</a:t>
            </a:r>
          </a:p>
        </p:txBody>
      </p:sp>
      <p:sp>
        <p:nvSpPr>
          <p:cNvPr id="16" name="">
            <a:extLst>
              <a:ext uri="{FF2B5EF4-FFF2-40B4-BE49-F238E27FC236}">
                <ns2:creationId id="{B3568773-B3BB-4E0D-87DB-D6D0B1A1272A}"/>
                <adec:decorative val="1"/>
              </a:ext>
            </a:extLst>
          </p:cNvPr>
          <p:cNvSpPr>
            <a:spLocks noGrp="1"/>
          </p:cNvSpPr>
          <p:nvPr/>
        </p:nvSpPr>
        <p:spPr>
          <a:xfrm>
            <a:off x="5600700" y="2419350"/>
            <a:ext cx="457200" cy="457200"/>
          </a:xfrm>
          <a:prstGeom prst="ellipse">
            <a:avLst/>
          </a:prstGeom>
          <a:solidFill>
            <a:srgbClr val="FFFFFF"/>
          </a:solidFill>
          <a:ln w="19050">
            <a:solidFill>
              <a:srgbClr val="6366F1"/>
            </a:solidFill>
            <a:prstDash val="solid"/>
          </a:ln>
        </p:spPr>
      </p:sp>
      <p:sp>
        <p:nvSpPr>
          <p:cNvPr id="17" name="">
            <a:extLst>
              <a:ext uri="{FF2B5EF4-FFF2-40B4-BE49-F238E27FC236}">
                <ns2:creationId id="{A7BCF021-14B2-4D4D-9B33-69F0771F55C8}"/>
              </a:ext>
            </a:extLst>
          </p:cNvPr>
          <p:cNvSpPr>
            <a:spLocks noGrp="1"/>
          </p:cNvSpPr>
          <p:nvPr/>
        </p:nvSpPr>
        <p:spPr>
          <a:xfrm>
            <a:off x="5715000" y="2533650"/>
            <a:ext cx="228600" cy="228600"/>
          </a:xfrm>
          <a:prstGeom prst="rect">
            <a:avLst/>
          </a:prstGeom>
          <a:noFill/>
          <a:ln w="0">
            <a:noFill/>
            <a:prstDash val="solid"/>
          </a:ln>
        </p:spPr>
        <p:txBody>
          <a:bodyPr wrap="square" lIns="0" tIns="0" rIns="0" bIns="0" anchor="ctr">
            <a:noAutofit/>
          </a:bodyPr>
          <a:lstStyle/>
          <a:p>
            <a:pPr algn="ctr">
              <a:defRPr sz="1500" b="1" i="0">
                <a:solidFill>
                  <a:srgbClr val="6366F1"/>
                </a:solidFill>
                <a:latin typeface="Calibri"/>
                <a:ea typeface="Calibri"/>
                <a:cs typeface="Calibri"/>
              </a:defRPr>
            </a:pPr>
            <a:r>
              <a:rPr sz="1500" b="1" i="0">
                <a:solidFill>
                  <a:srgbClr val="6366F1"/>
                </a:solidFill>
                <a:latin typeface="Calibri"/>
                <a:ea typeface="Calibri"/>
                <a:cs typeface="Calibri"/>
              </a:rPr>
              <a:t>3</a:t>
            </a:r>
          </a:p>
        </p:txBody>
      </p:sp>
      <p:sp>
        <p:nvSpPr>
          <p:cNvPr id="18" name="">
            <a:extLst>
              <a:ext uri="{FF2B5EF4-FFF2-40B4-BE49-F238E27FC236}">
                <ns2:creationId id="{63DA8B02-8E5A-4ACC-AC21-729EE704DACA}"/>
              </a:ext>
            </a:extLst>
          </p:cNvPr>
          <p:cNvSpPr>
            <a:spLocks noGrp="1"/>
          </p:cNvSpPr>
          <p:nvPr/>
        </p:nvSpPr>
        <p:spPr>
          <a:xfrm>
            <a:off x="49339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Defined</a:t>
            </a:r>
          </a:p>
        </p:txBody>
      </p:sp>
      <p:sp>
        <p:nvSpPr>
          <p:cNvPr id="19" name="">
            <a:extLst>
              <a:ext uri="{FF2B5EF4-FFF2-40B4-BE49-F238E27FC236}">
                <ns2:creationId id="{708FD9E1-448E-4C84-B1A2-DBC59A06D929}"/>
              </a:ext>
            </a:extLst>
          </p:cNvPr>
          <p:cNvSpPr>
            <a:spLocks noGrp="1"/>
          </p:cNvSpPr>
          <p:nvPr/>
        </p:nvSpPr>
        <p:spPr>
          <a:xfrm>
            <a:off x="49339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Primary basis established. Controller/processor defined. Review process exists. Some ambiguity.</a:t>
            </a:r>
          </a:p>
        </p:txBody>
      </p:sp>
      <p:sp>
        <p:nvSpPr>
          <p:cNvPr id="20" name="">
            <a:extLst>
              <a:ext uri="{FF2B5EF4-FFF2-40B4-BE49-F238E27FC236}">
                <ns2:creationId id="{9F067296-53D2-4199-9699-399DCB6E8C28}"/>
                <adec:decorative val="1"/>
              </a:ext>
            </a:extLst>
          </p:cNvPr>
          <p:cNvSpPr>
            <a:spLocks noGrp="1"/>
          </p:cNvSpPr>
          <p:nvPr/>
        </p:nvSpPr>
        <p:spPr>
          <a:xfrm>
            <a:off x="7791450" y="2419350"/>
            <a:ext cx="457200" cy="457200"/>
          </a:xfrm>
          <a:prstGeom prst="ellipse">
            <a:avLst/>
          </a:prstGeom>
          <a:solidFill>
            <a:srgbClr val="FFFFFF"/>
          </a:solidFill>
          <a:ln w="19050">
            <a:solidFill>
              <a:srgbClr val="6366F1"/>
            </a:solidFill>
            <a:prstDash val="solid"/>
          </a:ln>
        </p:spPr>
      </p:sp>
      <p:sp>
        <p:nvSpPr>
          <p:cNvPr id="21" name="">
            <a:extLst>
              <a:ext uri="{FF2B5EF4-FFF2-40B4-BE49-F238E27FC236}">
                <ns2:creationId id="{D055FCCB-8C41-4734-9649-214AC3000A78}"/>
              </a:ext>
            </a:extLst>
          </p:cNvPr>
          <p:cNvSpPr>
            <a:spLocks noGrp="1"/>
          </p:cNvSpPr>
          <p:nvPr/>
        </p:nvSpPr>
        <p:spPr>
          <a:xfrm>
            <a:off x="7905750" y="2533650"/>
            <a:ext cx="228600" cy="228600"/>
          </a:xfrm>
          <a:prstGeom prst="rect">
            <a:avLst/>
          </a:prstGeom>
          <a:noFill/>
          <a:ln w="0">
            <a:noFill/>
            <a:prstDash val="solid"/>
          </a:ln>
        </p:spPr>
        <p:txBody>
          <a:bodyPr wrap="square" lIns="0" tIns="0" rIns="0" bIns="0" anchor="ctr">
            <a:noAutofit/>
          </a:bodyPr>
          <a:lstStyle/>
          <a:p>
            <a:pPr algn="ctr">
              <a:defRPr sz="1500" b="1" i="0">
                <a:solidFill>
                  <a:srgbClr val="6366F1"/>
                </a:solidFill>
                <a:latin typeface="Calibri"/>
                <a:ea typeface="Calibri"/>
                <a:cs typeface="Calibri"/>
              </a:defRPr>
            </a:pPr>
            <a:r>
              <a:rPr sz="1500" b="1" i="0">
                <a:solidFill>
                  <a:srgbClr val="6366F1"/>
                </a:solidFill>
                <a:latin typeface="Calibri"/>
                <a:ea typeface="Calibri"/>
                <a:cs typeface="Calibri"/>
              </a:rPr>
              <a:t>4</a:t>
            </a:r>
          </a:p>
        </p:txBody>
      </p:sp>
      <p:sp>
        <p:nvSpPr>
          <p:cNvPr id="22" name="">
            <a:extLst>
              <a:ext uri="{FF2B5EF4-FFF2-40B4-BE49-F238E27FC236}">
                <ns2:creationId id="{2DCFF221-728D-40EA-A446-2327C56EB30F}"/>
              </a:ext>
            </a:extLst>
          </p:cNvPr>
          <p:cNvSpPr>
            <a:spLocks noGrp="1"/>
          </p:cNvSpPr>
          <p:nvPr/>
        </p:nvSpPr>
        <p:spPr>
          <a:xfrm>
            <a:off x="71247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Managed</a:t>
            </a:r>
          </a:p>
        </p:txBody>
      </p:sp>
      <p:sp>
        <p:nvSpPr>
          <p:cNvPr id="23" name="">
            <a:extLst>
              <a:ext uri="{FF2B5EF4-FFF2-40B4-BE49-F238E27FC236}">
                <ns2:creationId id="{CBE933A4-E2DE-4AD9-AFB7-6A58326282C3}"/>
              </a:ext>
            </a:extLst>
          </p:cNvPr>
          <p:cNvSpPr>
            <a:spLocks noGrp="1"/>
          </p:cNvSpPr>
          <p:nvPr/>
        </p:nvSpPr>
        <p:spPr>
          <a:xfrm>
            <a:off x="71247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Comprehensive basis. Clear documentation per dataset. Agreements in place. Timely guidance.</a:t>
            </a:r>
          </a:p>
        </p:txBody>
      </p:sp>
      <p:sp>
        <p:nvSpPr>
          <p:cNvPr id="24" name="">
            <a:extLst>
              <a:ext uri="{FF2B5EF4-FFF2-40B4-BE49-F238E27FC236}">
                <ns2:creationId id="{B1F0B464-22F7-467D-8BD5-7D7B3E894B4E}"/>
                <adec:decorative val="1"/>
              </a:ext>
            </a:extLst>
          </p:cNvPr>
          <p:cNvSpPr>
            <a:spLocks noGrp="1"/>
          </p:cNvSpPr>
          <p:nvPr/>
        </p:nvSpPr>
        <p:spPr>
          <a:xfrm>
            <a:off x="9982200" y="2419350"/>
            <a:ext cx="457200" cy="457200"/>
          </a:xfrm>
          <a:prstGeom prst="ellipse">
            <a:avLst/>
          </a:prstGeom>
          <a:solidFill>
            <a:srgbClr val="6366F1"/>
          </a:solidFill>
          <a:ln w="19050">
            <a:solidFill>
              <a:srgbClr val="6366F1"/>
            </a:solidFill>
            <a:prstDash val="solid"/>
          </a:ln>
        </p:spPr>
      </p:sp>
      <p:sp>
        <p:nvSpPr>
          <p:cNvPr id="25" name="">
            <a:extLst>
              <a:ext uri="{FF2B5EF4-FFF2-40B4-BE49-F238E27FC236}">
                <ns2:creationId id="{AE7B300A-DED8-4185-B848-C88C0CFCE544}"/>
              </a:ext>
            </a:extLst>
          </p:cNvPr>
          <p:cNvSpPr>
            <a:spLocks noGrp="1"/>
          </p:cNvSpPr>
          <p:nvPr/>
        </p:nvSpPr>
        <p:spPr>
          <a:xfrm>
            <a:off x="10096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FFFFFF"/>
                </a:solidFill>
                <a:latin typeface="Calibri"/>
                <a:ea typeface="Calibri"/>
                <a:cs typeface="Calibri"/>
              </a:defRPr>
            </a:pPr>
            <a:r>
              <a:rPr sz="1500" b="1" i="0">
                <a:solidFill>
                  <a:srgbClr val="FFFFFF"/>
                </a:solidFill>
                <a:latin typeface="Calibri"/>
                <a:ea typeface="Calibri"/>
                <a:cs typeface="Calibri"/>
              </a:rPr>
              <a:t>5</a:t>
            </a:r>
          </a:p>
        </p:txBody>
      </p:sp>
      <p:sp>
        <p:nvSpPr>
          <p:cNvPr id="26" name="">
            <a:extLst>
              <a:ext uri="{FF2B5EF4-FFF2-40B4-BE49-F238E27FC236}">
                <ns2:creationId id="{562B0B67-7C4B-4AE6-B51E-EE040FAD1E03}"/>
              </a:ext>
            </a:extLst>
          </p:cNvPr>
          <p:cNvSpPr>
            <a:spLocks noGrp="1"/>
          </p:cNvSpPr>
          <p:nvPr/>
        </p:nvSpPr>
        <p:spPr>
          <a:xfrm>
            <a:off x="9315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Optimising</a:t>
            </a:r>
          </a:p>
        </p:txBody>
      </p:sp>
      <p:sp>
        <p:nvSpPr>
          <p:cNvPr id="27" name="">
            <a:extLst>
              <a:ext uri="{FF2B5EF4-FFF2-40B4-BE49-F238E27FC236}">
                <ns2:creationId id="{2BD32360-55C5-4FBB-A0E2-AD80E2315287}"/>
              </a:ext>
            </a:extLst>
          </p:cNvPr>
          <p:cNvSpPr>
            <a:spLocks noGrp="1"/>
          </p:cNvSpPr>
          <p:nvPr/>
        </p:nvSpPr>
        <p:spPr>
          <a:xfrm>
            <a:off x="9315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Robust framework. Proactive horizon scanning. Contributing to national guidance. UK-wide and international support.</a:t>
            </a:r>
          </a:p>
        </p:txBody>
      </p:sp>
      <p:sp>
        <p:nvSpPr>
          <p:cNvPr id="28" name="">
            <a:extLst>
              <a:ext uri="{FF2B5EF4-FFF2-40B4-BE49-F238E27FC236}">
                <ns2:creationId id="{29F3FA7F-6E83-4F6D-A276-ACE7B77A950F}"/>
                <adec:decorative val="1"/>
              </a:ext>
            </a:extLst>
          </p:cNvPr>
          <p:cNvSpPr>
            <a:spLocks noGrp="1"/>
          </p:cNvSpPr>
          <p:nvPr/>
        </p:nvSpPr>
        <p:spPr>
          <a:xfrm>
            <a:off x="685800" y="5105400"/>
            <a:ext cx="10820400" cy="1047750"/>
          </a:xfrm>
          <a:prstGeom prst="roundRect">
            <a:avLst>
              <a:gd name="adj" fmla="val 7273"/>
            </a:avLst>
          </a:prstGeom>
          <a:solidFill>
            <a:srgbClr val="FFFFFF"/>
          </a:solidFill>
          <a:ln w="9525">
            <a:solidFill>
              <a:srgbClr val="D5E3E3"/>
            </a:solidFill>
            <a:prstDash val="solid"/>
          </a:ln>
        </p:spPr>
      </p:sp>
      <p:sp>
        <p:nvSpPr>
          <p:cNvPr id="29" name="">
            <a:extLst>
              <a:ext uri="{FF2B5EF4-FFF2-40B4-BE49-F238E27FC236}">
                <ns2:creationId id="{6DF011DE-88C4-4051-8950-A0A7C481708C}"/>
              </a:ext>
            </a:extLst>
          </p:cNvPr>
          <p:cNvSpPr>
            <a:spLocks noGrp="1"/>
          </p:cNvSpPr>
          <p:nvPr/>
        </p:nvSpPr>
        <p:spPr>
          <a:xfrm>
            <a:off x="895350" y="5200650"/>
            <a:ext cx="6858000" cy="266700"/>
          </a:xfrm>
          <a:prstGeom prst="rect">
            <a:avLst/>
          </a:prstGeom>
          <a:noFill/>
          <a:ln w="0">
            <a:noFill/>
            <a:prstDash val="solid"/>
          </a:ln>
        </p:spPr>
        <p:txBody>
          <a:bodyPr wrap="square" lIns="0" tIns="0" rIns="0" bIns="0" anchor="t">
            <a:noAutofit/>
          </a:bodyPr>
          <a:lstStyle/>
          <a:p>
            <a:pPr algn="l">
              <a:defRPr sz="1575" b="1" i="0">
                <a:solidFill>
                  <a:srgbClr val="115E59"/>
                </a:solidFill>
                <a:latin typeface="Calibri"/>
                <a:ea typeface="Calibri"/>
                <a:cs typeface="Calibri"/>
              </a:defRPr>
            </a:pPr>
            <a:r>
              <a:rPr sz="1575" b="1" i="0">
                <a:solidFill>
                  <a:srgbClr val="115E59"/>
                </a:solidFill>
                <a:latin typeface="Calibri"/>
                <a:ea typeface="Calibri"/>
                <a:cs typeface="Calibri"/>
              </a:rPr>
              <a:t>Minimum evidence for a Level 4 judgement</a:t>
            </a:r>
          </a:p>
        </p:txBody>
      </p:sp>
      <p:sp>
        <p:nvSpPr>
          <p:cNvPr id="30" name="">
            <a:extLst>
              <a:ext uri="{FF2B5EF4-FFF2-40B4-BE49-F238E27FC236}">
                <ns2:creationId id="{5244543A-CD47-4B53-8F71-06BB7B81E2E2}"/>
                <adec:decorative val="1"/>
              </a:ext>
            </a:extLst>
          </p:cNvPr>
          <p:cNvSpPr>
            <a:spLocks noGrp="1"/>
          </p:cNvSpPr>
          <p:nvPr/>
        </p:nvSpPr>
        <p:spPr>
          <a:xfrm>
            <a:off x="895350" y="5581650"/>
            <a:ext cx="85725" cy="85725"/>
          </a:xfrm>
          <a:prstGeom prst="ellipse">
            <a:avLst/>
          </a:prstGeom>
          <a:solidFill>
            <a:srgbClr val="6366F1"/>
          </a:solidFill>
          <a:ln w="0">
            <a:noFill/>
            <a:prstDash val="solid"/>
          </a:ln>
        </p:spPr>
      </p:sp>
      <p:sp>
        <p:nvSpPr>
          <p:cNvPr id="31" name="">
            <a:extLst>
              <a:ext uri="{FF2B5EF4-FFF2-40B4-BE49-F238E27FC236}">
                <ns2:creationId id="{FBE3EEF1-2337-4579-A98D-9DE01D40DB8F}"/>
              </a:ext>
            </a:extLst>
          </p:cNvPr>
          <p:cNvSpPr>
            <a:spLocks noGrp="1"/>
          </p:cNvSpPr>
          <p:nvPr/>
        </p:nvSpPr>
        <p:spPr>
          <a:xfrm>
            <a:off x="10858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Per-dataset legal basis documentation (lawful basis, purposes, roles) with sign-off</a:t>
            </a:r>
          </a:p>
        </p:txBody>
      </p:sp>
      <p:sp>
        <p:nvSpPr>
          <p:cNvPr id="32" name="">
            <a:extLst>
              <a:ext uri="{FF2B5EF4-FFF2-40B4-BE49-F238E27FC236}">
                <ns2:creationId id="{315C4D2F-E35B-478D-80EF-61758EDF7319}"/>
                <adec:decorative val="1"/>
              </a:ext>
            </a:extLst>
          </p:cNvPr>
          <p:cNvSpPr>
            <a:spLocks noGrp="1"/>
          </p:cNvSpPr>
          <p:nvPr/>
        </p:nvSpPr>
        <p:spPr>
          <a:xfrm>
            <a:off x="4438650" y="5581650"/>
            <a:ext cx="85725" cy="85725"/>
          </a:xfrm>
          <a:prstGeom prst="ellipse">
            <a:avLst/>
          </a:prstGeom>
          <a:solidFill>
            <a:srgbClr val="6366F1"/>
          </a:solidFill>
          <a:ln w="0">
            <a:noFill/>
            <a:prstDash val="solid"/>
          </a:ln>
        </p:spPr>
      </p:sp>
      <p:sp>
        <p:nvSpPr>
          <p:cNvPr id="33" name="">
            <a:extLst>
              <a:ext uri="{FF2B5EF4-FFF2-40B4-BE49-F238E27FC236}">
                <ns2:creationId id="{0322F204-06A1-4391-BA48-12B5C4D28C8B}"/>
              </a:ext>
            </a:extLst>
          </p:cNvPr>
          <p:cNvSpPr>
            <a:spLocks noGrp="1"/>
          </p:cNvSpPr>
          <p:nvPr/>
        </p:nvSpPr>
        <p:spPr>
          <a:xfrm>
            <a:off x="46291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Template agreements (DAA/DSA, controller/processor arrangements) in routine use</a:t>
            </a:r>
          </a:p>
        </p:txBody>
      </p:sp>
      <p:sp>
        <p:nvSpPr>
          <p:cNvPr id="34" name="">
            <a:extLst>
              <a:ext uri="{FF2B5EF4-FFF2-40B4-BE49-F238E27FC236}">
                <ns2:creationId id="{E77CC159-DF6B-4EA0-A9AE-66C226EB1EDC}"/>
                <adec:decorative val="1"/>
              </a:ext>
            </a:extLst>
          </p:cNvPr>
          <p:cNvSpPr>
            <a:spLocks noGrp="1"/>
          </p:cNvSpPr>
          <p:nvPr/>
        </p:nvSpPr>
        <p:spPr>
          <a:xfrm>
            <a:off x="7981950" y="5581650"/>
            <a:ext cx="85725" cy="85725"/>
          </a:xfrm>
          <a:prstGeom prst="ellipse">
            <a:avLst/>
          </a:prstGeom>
          <a:solidFill>
            <a:srgbClr val="6366F1"/>
          </a:solidFill>
          <a:ln w="0">
            <a:noFill/>
            <a:prstDash val="solid"/>
          </a:ln>
        </p:spPr>
      </p:sp>
      <p:sp>
        <p:nvSpPr>
          <p:cNvPr id="35" name="">
            <a:extLst>
              <a:ext uri="{FF2B5EF4-FFF2-40B4-BE49-F238E27FC236}">
                <ns2:creationId id="{DB670B95-01D7-49B7-8BB1-1EBE31EFC815}"/>
              </a:ext>
            </a:extLst>
          </p:cNvPr>
          <p:cNvSpPr>
            <a:spLocks noGrp="1"/>
          </p:cNvSpPr>
          <p:nvPr/>
        </p:nvSpPr>
        <p:spPr>
          <a:xfrm>
            <a:off x="81724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DPIA/TRA artefacts and governance process evidence (review cycle, updates)</a:t>
            </a:r>
          </a:p>
        </p:txBody>
      </p:sp>
      <p:sp>
        <p:nvSpPr>
          <p:cNvPr id="36" name="">
            <a:extLst>
              <a:ext uri="{FF2B5EF4-FFF2-40B4-BE49-F238E27FC236}">
                <ns2:creationId id="{0D74A371-B96D-4C72-B090-5CA42DFBA9AB}"/>
              </a:ext>
            </a:extLst>
          </p:cNvPr>
          <p:cNvSpPr>
            <a:spLocks noGrp="1"/>
          </p:cNvSpPr>
          <p:nvPr/>
        </p:nvSpPr>
        <p:spPr>
          <a:xfrm>
            <a:off x="762000" y="6153150"/>
            <a:ext cx="10668000" cy="171450"/>
          </a:xfrm>
          <a:prstGeom prst="rect">
            <a:avLst/>
          </a:prstGeom>
          <a:noFill/>
          <a:ln w="0">
            <a:noFill/>
            <a:prstDash val="solid"/>
          </a:ln>
        </p:spPr>
        <p:txBody>
          <a:bodyPr wrap="square" lIns="0" tIns="0" rIns="0" bIns="0" anchor="t">
            <a:noAutofit/>
          </a:bodyPr>
          <a:lstStyle/>
          <a:p>
            <a:pPr algn="ctr">
              <a:defRPr sz="900" b="0" i="1">
                <a:solidFill>
                  <a:srgbClr val="5F7187"/>
                </a:solidFill>
                <a:latin typeface="Calibri"/>
                <a:ea typeface="Calibri"/>
                <a:cs typeface="Calibri"/>
              </a:defRPr>
            </a:pPr>
            <a:r>
              <a:rPr sz="900" b="0" i="1">
                <a:solidFill>
                  <a:srgbClr val="5F7187"/>
                </a:solidFill>
                <a:latin typeface="Calibri"/>
                <a:ea typeface="Calibri"/>
                <a:cs typeface="Calibri"/>
              </a:rPr>
              <a:t>Catalogue v1.0.2  •  Source a6d0671c3297  •  Verbatim descriptors and evidence  •  HDRL classifications are not official programme requirements.</a:t>
            </a:r>
          </a:p>
        </p:txBody>
      </p:sp>
      <p:sp>
        <p:nvSpPr>
          <p:cNvPr id="37" name="">
            <a:extLst>
              <a:ext uri="{FF2B5EF4-FFF2-40B4-BE49-F238E27FC236}">
                <ns2:creationId id="{5C3B465E-2384-4041-A9D2-DC84C8CAD454}"/>
                <adec:decorative val="1"/>
              </a:ext>
            </a:extLst>
          </p:cNvPr>
          <p:cNvSpPr>
            <a:spLocks noGrp="1"/>
          </p:cNvSpPr>
          <p:nvPr/>
        </p:nvSpPr>
        <p:spPr>
          <a:xfrm>
            <a:off x="552450" y="6419850"/>
            <a:ext cx="11087100" cy="0"/>
          </a:xfrm>
          <a:prstGeom prst="line">
            <a:avLst/>
          </a:prstGeom>
          <a:noFill/>
          <a:ln w="9525">
            <a:solidFill>
              <a:srgbClr val="D5E3E3"/>
            </a:solidFill>
            <a:prstDash val="solid"/>
          </a:ln>
        </p:spPr>
      </p:sp>
      <p:sp>
        <p:nvSpPr>
          <p:cNvPr id="38" name="">
            <a:extLst>
              <a:ext uri="{FF2B5EF4-FFF2-40B4-BE49-F238E27FC236}">
                <ns2:creationId id="{536AEBBC-D346-40C2-9040-89A7D39A172E}"/>
              </a:ext>
            </a:extLst>
          </p:cNvPr>
          <p:cNvSpPr>
            <a:spLocks noGrp="1"/>
          </p:cNvSpPr>
          <p:nvPr/>
        </p:nvSpPr>
        <p:spPr>
          <a:xfrm>
            <a:off x="552450" y="6496050"/>
            <a:ext cx="2952750" cy="190500"/>
          </a:xfrm>
          <a:prstGeom prst="rect">
            <a:avLst/>
          </a:prstGeom>
          <a:noFill/>
          <a:ln w="0">
            <a:noFill/>
            <a:prstDash val="solid"/>
          </a:ln>
        </p:spPr>
        <p:txBody>
          <a:bodyPr wrap="square" lIns="0" tIns="0" rIns="0" bIns="0" anchor="ctr">
            <a:noAutofit/>
          </a:bodyPr>
          <a:lstStyle/>
          <a:p>
            <a:pPr algn="l">
              <a:defRPr sz="900" b="0" i="0">
                <a:solidFill>
                  <a:srgbClr val="5F7187"/>
                </a:solidFill>
                <a:latin typeface="Calibri"/>
                <a:ea typeface="Calibri"/>
                <a:cs typeface="Calibri"/>
              </a:defRPr>
            </a:pPr>
            <a:r>
              <a:rPr sz="900" b="0" i="0">
                <a:solidFill>
                  <a:srgbClr val="5F7187"/>
                </a:solidFill>
                <a:latin typeface="Calibri"/>
                <a:ea typeface="Calibri"/>
                <a:cs typeface="Calibri"/>
              </a:rPr>
              <a:t>HDRL v1.0.1  •  Kit v1.1.0  •  30 Jul 2026</a:t>
            </a:r>
          </a:p>
        </p:txBody>
      </p:sp>
      <p:sp>
        <p:nvSpPr>
          <p:cNvPr id="39" name="">
            <a:extLst>
              <a:ext uri="{FF2B5EF4-FFF2-40B4-BE49-F238E27FC236}">
                <ns2:creationId id="{6DA3EC45-8F80-4CB9-85C1-19F4DAA07962}"/>
              </a:ext>
            </a:extLst>
          </p:cNvPr>
          <p:cNvSpPr>
            <a:spLocks noGrp="1"/>
          </p:cNvSpPr>
          <p:nvPr/>
        </p:nvSpPr>
        <p:spPr>
          <a:xfrm>
            <a:off x="3524250" y="6496050"/>
            <a:ext cx="6096000" cy="190500"/>
          </a:xfrm>
          <a:prstGeom prst="rect">
            <a:avLst/>
          </a:prstGeom>
          <a:noFill/>
          <a:ln w="0">
            <a:noFill/>
            <a:prstDash val="solid"/>
          </a:ln>
        </p:spPr>
        <p:txBody>
          <a:bodyPr wrap="square" lIns="0" tIns="0" rIns="0" bIns="0" anchor="ctr">
            <a:noAutofit/>
          </a:bodyPr>
          <a:lstStyle/>
          <a:p>
            <a:pPr algn="ctr">
              <a:defRPr sz="825" b="0" i="0">
                <a:solidFill>
                  <a:srgbClr val="5F7187"/>
                </a:solidFill>
                <a:latin typeface="Calibri"/>
                <a:ea typeface="Calibri"/>
                <a:cs typeface="Calibri"/>
              </a:defRPr>
            </a:pPr>
            <a:r>
              <a:rPr sz="825" b="0" i="0">
                <a:solidFill>
                  <a:srgbClr val="5F7187"/>
                </a:solidFill>
                <a:latin typeface="Calibri"/>
                <a:ea typeface="Calibri"/>
                <a:cs typeface="Calibri"/>
              </a:rPr>
              <a:t>RDS: commissioner &amp; IP owner  •  OPL Advisory: originator &amp; developer  •  </a:t>
            </a:r>
            <a:r>
              <a:rPr sz="825" b="0" i="0">
                <a:solidFill>
                  <a:srgbClr val="5F7187"/>
                </a:solidFill>
                <a:latin typeface="Calibri"/>
                <a:ea typeface="Calibri"/>
                <a:cs typeface="Calibri"/>
                <a:hlinkClick r:id="Re0da2ce36ff74163" tooltip="Read the Creative Commons Attribution 4.0 licence"/>
              </a:rPr>
              <a:t>CC BY 4.0</a:t>
            </a:r>
          </a:p>
        </p:txBody>
      </p:sp>
      <p:sp>
        <p:nvSpPr>
          <p:cNvPr id="40" name="">
            <a:extLst>
              <a:ext uri="{FF2B5EF4-FFF2-40B4-BE49-F238E27FC236}">
                <ns2:creationId id="{3827E911-B750-4166-A32C-CFBCD6C3ED9D}"/>
              </a:ext>
            </a:extLst>
          </p:cNvPr>
          <p:cNvSpPr>
            <a:spLocks noGrp="1"/>
          </p:cNvSpPr>
          <p:nvPr/>
        </p:nvSpPr>
        <p:spPr>
          <a:xfrm>
            <a:off x="9048750" y="6496050"/>
            <a:ext cx="2590800" cy="190500"/>
          </a:xfrm>
          <a:prstGeom prst="rect">
            <a:avLst/>
          </a:prstGeom>
          <a:noFill/>
          <a:ln w="0">
            <a:noFill/>
            <a:prstDash val="solid"/>
          </a:ln>
        </p:spPr>
        <p:txBody>
          <a:bodyPr wrap="square" lIns="0" tIns="0" rIns="0" bIns="0" anchor="ctr">
            <a:noAutofit/>
          </a:bodyPr>
          <a:lstStyle/>
          <a:p>
            <a:pPr algn="r">
              <a:defRPr sz="900" b="0" i="0">
                <a:solidFill>
                  <a:srgbClr val="5F7187"/>
                </a:solidFill>
                <a:latin typeface="Calibri"/>
                <a:ea typeface="Calibri"/>
                <a:cs typeface="Calibri"/>
              </a:defRPr>
            </a:pPr>
            <a:r>
              <a:rPr sz="900" b="0" i="0">
                <a:solidFill>
                  <a:srgbClr val="5F7187"/>
                </a:solidFill>
                <a:latin typeface="Calibri"/>
                <a:ea typeface="Calibri"/>
                <a:cs typeface="Calibri"/>
                <a:hlinkClick r:id="R3def4453587b4a5d" tooltip="Open the HDRL Framework website"/>
              </a:rPr>
              <a:t>hdrlframework.org</a:t>
            </a:r>
            <a:r>
              <a:rPr sz="900" b="0" i="0">
                <a:solidFill>
                  <a:srgbClr val="5F7187"/>
                </a:solidFill>
                <a:latin typeface="Calibri"/>
                <a:ea typeface="Calibri"/>
                <a:cs typeface="Calibri"/>
              </a:rPr>
              <a:t>  •  40</a:t>
            </a:r>
          </a:p>
        </p:txBody>
      </p:sp>
    </p:spTree>
    <p:extLst>
      <p:ext uri="{BB962C8B-B14F-4D97-AF65-F5344CB8AC3E}">
        <ns5:creationId val="311177644"/>
      </p:ext>
    </p:extLst>
  </p:cSld>
</p:sld>
</file>

<file path=ppt/slides/slide41.xml><?xml version="1.0" encoding="utf-8"?>
<p:sld xmlns:a="http://schemas.openxmlformats.org/drawingml/2006/main" xmlns:adec="http://schemas.microsoft.com/office/drawing/2017/decorative" xmlns:ns2="http://schemas.microsoft.com/office/drawing/2014/main" xmlns:ns5="http://schemas.microsoft.com/office/powerpoint/2010/main" xmlns:p="http://schemas.openxmlformats.org/presentationml/2006/main" xmlns:r="http://schemas.openxmlformats.org/officeDocument/2006/relationships">
  <p:cSld>
    <p:bg>
      <p:bgPr>
        <a:solidFill>
          <a:srgbClr val="F5F8FA"/>
        </a:solidFill>
      </p:bgPr>
    </p:bg>
    <p:spTree>
      <p:nvGrpSpPr>
        <p:cNvPr id="1" name=""/>
        <p:cNvGrpSpPr/>
        <p:nvPr/>
      </p:nvGrpSpPr>
      <p:grpSpPr>
        <a:xfrm/>
      </p:grpSpPr>
      <p:sp>
        <p:nvSpPr>
          <p:cNvPr id="41" name="hdrl-mini-mark">
            <a:extLst>
              <a:ext uri="{FF2B5EF4-FFF2-40B4-BE49-F238E27FC236}">
                <ns2:creationId id="{D11F4C10-0AE0-477F-9389-CD1CCC117F23}"/>
                <adec:decorative val="1"/>
              </a:ext>
            </a:extLst>
          </p:cNvPr>
          <p:cNvSpPr>
            <a:spLocks noGrp="1"/>
          </p:cNvSpPr>
          <p:nvPr/>
        </p:nvSpPr>
        <p:spPr>
          <a:xfrm>
            <a:off x="552450" y="361950"/>
            <a:ext cx="514350" cy="514350"/>
          </a:xfrm>
          <a:prstGeom prst="octagon">
            <a:avLst/>
          </a:prstGeom>
          <a:solidFill>
            <a:srgbClr val="0F766E"/>
          </a:solidFill>
          <a:ln w="0">
            <a:noFill/>
            <a:prstDash val="solid"/>
          </a:ln>
        </p:spPr>
      </p:sp>
      <p:sp>
        <p:nvSpPr>
          <p:cNvPr id="2" name="hdrl-mini-text">
            <a:extLst>
              <a:ext uri="{FF2B5EF4-FFF2-40B4-BE49-F238E27FC236}">
                <ns2:creationId id="{4879F9A9-C676-4863-B87C-95ADBFD853DA}"/>
                <adec:decorative val="1"/>
              </a:ext>
            </a:extLst>
          </p:cNvPr>
          <p:cNvSpPr>
            <a:spLocks noGrp="1"/>
          </p:cNvSpPr>
          <p:nvPr/>
        </p:nvSpPr>
        <p:spPr>
          <a:xfrm>
            <a:off x="581025" y="504825"/>
            <a:ext cx="476250" cy="209550"/>
          </a:xfrm>
          <a:prstGeom prst="rect">
            <a:avLst/>
          </a:prstGeom>
          <a:noFill/>
          <a:ln w="0">
            <a:noFill/>
            <a:prstDash val="solid"/>
          </a:ln>
        </p:spPr>
        <p:txBody>
          <a:bodyPr wrap="square" lIns="0" tIns="0" rIns="0" bIns="0" anchor="ctr">
            <a:noAutofit/>
          </a:bodyPr>
          <a:lstStyle/>
          <a:p>
            <a:pPr algn="ctr">
              <a:defRPr sz="750" b="1" i="0">
                <a:solidFill>
                  <a:srgbClr val="FFFFFF"/>
                </a:solidFill>
                <a:latin typeface="Calibri"/>
                <a:ea typeface="Calibri"/>
                <a:cs typeface="Calibri"/>
              </a:defRPr>
            </a:pPr>
            <a:r>
              <a:rPr sz="750" b="1" i="0">
                <a:solidFill>
                  <a:srgbClr val="FFFFFF"/>
                </a:solidFill>
                <a:latin typeface="Calibri"/>
                <a:ea typeface="Calibri"/>
                <a:cs typeface="Calibri"/>
              </a:rPr>
              <a:t>HDRL</a:t>
            </a:r>
          </a:p>
        </p:txBody>
      </p:sp>
      <p:sp>
        <p:nvSpPr>
          <p:cNvPr id="3" name="brand-label">
            <a:extLst>
              <a:ext uri="{FF2B5EF4-FFF2-40B4-BE49-F238E27FC236}">
                <ns2:creationId id="{FB540D5C-DA5A-4839-9F78-B7FDE9150619}"/>
                <adec:decorative val="1"/>
              </a:ext>
            </a:extLst>
          </p:cNvPr>
          <p:cNvSpPr>
            <a:spLocks noGrp="1"/>
          </p:cNvSpPr>
          <p:nvPr/>
        </p:nvSpPr>
        <p:spPr>
          <a:xfrm>
            <a:off x="1257300" y="495300"/>
            <a:ext cx="4572000" cy="190500"/>
          </a:xfrm>
          <a:prstGeom prst="rect">
            <a:avLst/>
          </a:prstGeom>
          <a:noFill/>
          <a:ln w="0">
            <a:noFill/>
            <a:prstDash val="solid"/>
          </a:ln>
        </p:spPr>
        <p:txBody>
          <a:bodyPr wrap="square" lIns="0" tIns="0" rIns="0" bIns="0" anchor="ctr">
            <a:noAutofit/>
          </a:bodyPr>
          <a:lstStyle/>
          <a:p>
            <a:pPr algn="l">
              <a:defRPr sz="1200" b="1" i="0">
                <a:solidFill>
                  <a:srgbClr val="0F766E"/>
                </a:solidFill>
                <a:latin typeface="Calibri"/>
                <a:ea typeface="Calibri"/>
                <a:cs typeface="Calibri"/>
              </a:defRPr>
            </a:pPr>
            <a:r>
              <a:rPr sz="1200" b="1" i="0">
                <a:solidFill>
                  <a:srgbClr val="0F766E"/>
                </a:solidFill>
                <a:latin typeface="Calibri"/>
                <a:ea typeface="Calibri"/>
                <a:cs typeface="Calibri"/>
              </a:rPr>
              <a:t>DOMAIN C • INDICATOR DETAIL</a:t>
            </a:r>
          </a:p>
        </p:txBody>
      </p:sp>
      <p:sp>
        <p:nvSpPr>
          <p:cNvPr id="4" name="slide-title" title="C.1.2 · Legislative Environment" descr="Slide title: C.1.2 · Legislative Environment">
            <a:extLst>
              <a:ext uri="{FF2B5EF4-FFF2-40B4-BE49-F238E27FC236}">
                <ns2:creationId id="{57501AA9-B009-4874-A817-C33C7DB4BEA4}"/>
              </a:ext>
            </a:extLst>
          </p:cNvPr>
          <p:cNvSpPr>
            <a:spLocks noGrp="1"/>
          </p:cNvSpPr>
          <p:nvPr>
            <p:ph type="title"/>
          </p:nvPr>
        </p:nvSpPr>
        <p:spPr>
          <a:xfrm>
            <a:off x="666750" y="1104900"/>
            <a:ext cx="10858500" cy="628650"/>
          </a:xfrm>
          <a:prstGeom prst="rect">
            <a:avLst/>
          </a:prstGeom>
          <a:noFill/>
          <a:ln w="0">
            <a:noFill/>
            <a:prstDash val="solid"/>
          </a:ln>
        </p:spPr>
        <p:txBody>
          <a:bodyPr wrap="square" lIns="0" tIns="0" rIns="0" bIns="0" anchor="t">
            <a:noAutofit/>
          </a:bodyPr>
          <a:lstStyle/>
          <a:p>
            <a:pPr algn="l">
              <a:defRPr sz="3150" b="1" i="0">
                <a:solidFill>
                  <a:srgbClr val="162B45"/>
                </a:solidFill>
                <a:latin typeface="Calibri"/>
                <a:ea typeface="Calibri"/>
                <a:cs typeface="Calibri"/>
              </a:defRPr>
            </a:pPr>
            <a:r>
              <a:rPr sz="3150" b="1" i="0">
                <a:solidFill>
                  <a:srgbClr val="162B45"/>
                </a:solidFill>
                <a:latin typeface="Calibri"/>
                <a:ea typeface="Calibri"/>
                <a:cs typeface="Calibri"/>
              </a:rPr>
              <a:t>C.1.2 · Legislative Environment</a:t>
            </a:r>
          </a:p>
        </p:txBody>
      </p:sp>
      <p:sp>
        <p:nvSpPr>
          <p:cNvPr id="5" name="">
            <a:extLst>
              <a:ext uri="{FF2B5EF4-FFF2-40B4-BE49-F238E27FC236}">
                <ns2:creationId id="{BC3F9BC7-FF86-4460-BF1F-5FA0045F604C}"/>
              </a:ext>
            </a:extLst>
          </p:cNvPr>
          <p:cNvSpPr>
            <a:spLocks noGrp="1"/>
          </p:cNvSpPr>
          <p:nvPr/>
        </p:nvSpPr>
        <p:spPr>
          <a:xfrm>
            <a:off x="685800" y="1771650"/>
            <a:ext cx="10668000" cy="266700"/>
          </a:xfrm>
          <a:prstGeom prst="rect">
            <a:avLst/>
          </a:prstGeom>
          <a:noFill/>
          <a:ln w="0">
            <a:noFill/>
            <a:prstDash val="solid"/>
          </a:ln>
        </p:spPr>
        <p:txBody>
          <a:bodyPr wrap="square" lIns="0" tIns="0" rIns="0" bIns="0" anchor="t">
            <a:noAutofit/>
          </a:bodyPr>
          <a:lstStyle/>
          <a:p>
            <a:pPr algn="l">
              <a:defRPr sz="1350" b="1" i="0">
                <a:solidFill>
                  <a:srgbClr val="6366F1"/>
                </a:solidFill>
                <a:latin typeface="Calibri"/>
                <a:ea typeface="Calibri"/>
                <a:cs typeface="Calibri"/>
              </a:defRPr>
            </a:pPr>
            <a:r>
              <a:rPr sz="1350" b="1" i="0">
                <a:solidFill>
                  <a:srgbClr val="6366F1"/>
                </a:solidFill>
                <a:latin typeface="Calibri"/>
                <a:ea typeface="Calibri"/>
                <a:cs typeface="Calibri"/>
              </a:rPr>
              <a:t>Enhancement indicator  •  System level  •  HDRL class O</a:t>
            </a:r>
          </a:p>
        </p:txBody>
      </p:sp>
      <p:sp>
        <p:nvSpPr>
          <p:cNvPr id="6" name="">
            <a:extLst>
              <a:ext uri="{FF2B5EF4-FFF2-40B4-BE49-F238E27FC236}">
                <ns2:creationId id="{1AC74E82-75DD-451C-8D20-741B8B62D121}"/>
              </a:ext>
            </a:extLst>
          </p:cNvPr>
          <p:cNvSpPr>
            <a:spLocks noGrp="1"/>
          </p:cNvSpPr>
          <p:nvPr/>
        </p:nvSpPr>
        <p:spPr>
          <a:xfrm>
            <a:off x="685800" y="2095500"/>
            <a:ext cx="10668000" cy="285750"/>
          </a:xfrm>
          <a:prstGeom prst="rect">
            <a:avLst/>
          </a:prstGeom>
          <a:noFill/>
          <a:ln w="0">
            <a:noFill/>
            <a:prstDash val="solid"/>
          </a:ln>
        </p:spPr>
        <p:txBody>
          <a:bodyPr wrap="square" lIns="0" tIns="0" rIns="0" bIns="0" anchor="t">
            <a:noAutofit/>
          </a:bodyPr>
          <a:lstStyle/>
          <a:p>
            <a:pPr algn="l">
              <a:defRPr sz="1350" b="0" i="1">
                <a:solidFill>
                  <a:srgbClr val="5F7187"/>
                </a:solidFill>
                <a:latin typeface="Calibri"/>
                <a:ea typeface="Calibri"/>
                <a:cs typeface="Calibri"/>
              </a:defRPr>
            </a:pPr>
            <a:r>
              <a:rPr sz="1350" b="0" i="1">
                <a:solidFill>
                  <a:srgbClr val="5F7187"/>
                </a:solidFill>
                <a:latin typeface="Calibri"/>
                <a:ea typeface="Calibri"/>
                <a:cs typeface="Calibri"/>
              </a:rPr>
              <a:t>The catalogue wording below is reproduced verbatim.</a:t>
            </a:r>
          </a:p>
        </p:txBody>
      </p:sp>
      <p:sp>
        <p:nvSpPr>
          <p:cNvPr id="7" name="">
            <a:extLst>
              <a:ext uri="{FF2B5EF4-FFF2-40B4-BE49-F238E27FC236}">
                <ns2:creationId id="{BF824669-7CE9-41E8-88D1-75FC98FFC5A3}"/>
                <adec:decorative val="1"/>
              </a:ext>
            </a:extLst>
          </p:cNvPr>
          <p:cNvSpPr>
            <a:spLocks noGrp="1"/>
          </p:cNvSpPr>
          <p:nvPr/>
        </p:nvSpPr>
        <p:spPr>
          <a:xfrm>
            <a:off x="1428750" y="2647950"/>
            <a:ext cx="8763000" cy="0"/>
          </a:xfrm>
          <a:prstGeom prst="line">
            <a:avLst/>
          </a:prstGeom>
          <a:noFill/>
          <a:ln w="57150">
            <a:solidFill>
              <a:srgbClr val="A7E6DB"/>
            </a:solidFill>
            <a:prstDash val="solid"/>
          </a:ln>
        </p:spPr>
      </p:sp>
      <p:sp>
        <p:nvSpPr>
          <p:cNvPr id="8" name="">
            <a:extLst>
              <a:ext uri="{FF2B5EF4-FFF2-40B4-BE49-F238E27FC236}">
                <ns2:creationId id="{F329DEE9-DDC7-4201-A175-37D915F9A03A}"/>
                <adec:decorative val="1"/>
              </a:ext>
            </a:extLst>
          </p:cNvPr>
          <p:cNvSpPr>
            <a:spLocks noGrp="1"/>
          </p:cNvSpPr>
          <p:nvPr/>
        </p:nvSpPr>
        <p:spPr>
          <a:xfrm>
            <a:off x="1219200" y="2419350"/>
            <a:ext cx="457200" cy="457200"/>
          </a:xfrm>
          <a:prstGeom prst="ellipse">
            <a:avLst/>
          </a:prstGeom>
          <a:solidFill>
            <a:srgbClr val="FFFFFF"/>
          </a:solidFill>
          <a:ln w="19050">
            <a:solidFill>
              <a:srgbClr val="6366F1"/>
            </a:solidFill>
            <a:prstDash val="solid"/>
          </a:ln>
        </p:spPr>
      </p:sp>
      <p:sp>
        <p:nvSpPr>
          <p:cNvPr id="9" name="">
            <a:extLst>
              <a:ext uri="{FF2B5EF4-FFF2-40B4-BE49-F238E27FC236}">
                <ns2:creationId id="{E3B18667-510B-4D9E-B258-E82432F67877}"/>
              </a:ext>
            </a:extLst>
          </p:cNvPr>
          <p:cNvSpPr>
            <a:spLocks noGrp="1"/>
          </p:cNvSpPr>
          <p:nvPr/>
        </p:nvSpPr>
        <p:spPr>
          <a:xfrm>
            <a:off x="1333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6366F1"/>
                </a:solidFill>
                <a:latin typeface="Calibri"/>
                <a:ea typeface="Calibri"/>
                <a:cs typeface="Calibri"/>
              </a:defRPr>
            </a:pPr>
            <a:r>
              <a:rPr sz="1500" b="1" i="0">
                <a:solidFill>
                  <a:srgbClr val="6366F1"/>
                </a:solidFill>
                <a:latin typeface="Calibri"/>
                <a:ea typeface="Calibri"/>
                <a:cs typeface="Calibri"/>
              </a:rPr>
              <a:t>1</a:t>
            </a:r>
          </a:p>
        </p:txBody>
      </p:sp>
      <p:sp>
        <p:nvSpPr>
          <p:cNvPr id="10" name="">
            <a:extLst>
              <a:ext uri="{FF2B5EF4-FFF2-40B4-BE49-F238E27FC236}">
                <ns2:creationId id="{6C2E37B6-D2A5-4F6B-89E7-DDDBB0C33237}"/>
              </a:ext>
            </a:extLst>
          </p:cNvPr>
          <p:cNvSpPr>
            <a:spLocks noGrp="1"/>
          </p:cNvSpPr>
          <p:nvPr/>
        </p:nvSpPr>
        <p:spPr>
          <a:xfrm>
            <a:off x="552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Initial</a:t>
            </a:r>
          </a:p>
        </p:txBody>
      </p:sp>
      <p:sp>
        <p:nvSpPr>
          <p:cNvPr id="11" name="">
            <a:extLst>
              <a:ext uri="{FF2B5EF4-FFF2-40B4-BE49-F238E27FC236}">
                <ns2:creationId id="{6BE80FE5-DB91-4131-A173-F958F0C9CD41}"/>
              </a:ext>
            </a:extLst>
          </p:cNvPr>
          <p:cNvSpPr>
            <a:spLocks noGrp="1"/>
          </p:cNvSpPr>
          <p:nvPr/>
        </p:nvSpPr>
        <p:spPr>
          <a:xfrm>
            <a:off x="552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Significant barriers. Key statutes block secondary use. No reform pathway.</a:t>
            </a:r>
          </a:p>
        </p:txBody>
      </p:sp>
      <p:sp>
        <p:nvSpPr>
          <p:cNvPr id="12" name="">
            <a:extLst>
              <a:ext uri="{FF2B5EF4-FFF2-40B4-BE49-F238E27FC236}">
                <ns2:creationId id="{2DD4B4AC-9554-4699-B93F-5A609F052A17}"/>
                <adec:decorative val="1"/>
              </a:ext>
            </a:extLst>
          </p:cNvPr>
          <p:cNvSpPr>
            <a:spLocks noGrp="1"/>
          </p:cNvSpPr>
          <p:nvPr/>
        </p:nvSpPr>
        <p:spPr>
          <a:xfrm>
            <a:off x="3409950" y="2419350"/>
            <a:ext cx="457200" cy="457200"/>
          </a:xfrm>
          <a:prstGeom prst="ellipse">
            <a:avLst/>
          </a:prstGeom>
          <a:solidFill>
            <a:srgbClr val="FFFFFF"/>
          </a:solidFill>
          <a:ln w="19050">
            <a:solidFill>
              <a:srgbClr val="6366F1"/>
            </a:solidFill>
            <a:prstDash val="solid"/>
          </a:ln>
        </p:spPr>
      </p:sp>
      <p:sp>
        <p:nvSpPr>
          <p:cNvPr id="13" name="">
            <a:extLst>
              <a:ext uri="{FF2B5EF4-FFF2-40B4-BE49-F238E27FC236}">
                <ns2:creationId id="{E303CEBB-D59A-44F7-8AC5-6A3F93EDC858}"/>
              </a:ext>
            </a:extLst>
          </p:cNvPr>
          <p:cNvSpPr>
            <a:spLocks noGrp="1"/>
          </p:cNvSpPr>
          <p:nvPr/>
        </p:nvSpPr>
        <p:spPr>
          <a:xfrm>
            <a:off x="3524250" y="2533650"/>
            <a:ext cx="228600" cy="228600"/>
          </a:xfrm>
          <a:prstGeom prst="rect">
            <a:avLst/>
          </a:prstGeom>
          <a:noFill/>
          <a:ln w="0">
            <a:noFill/>
            <a:prstDash val="solid"/>
          </a:ln>
        </p:spPr>
        <p:txBody>
          <a:bodyPr wrap="square" lIns="0" tIns="0" rIns="0" bIns="0" anchor="ctr">
            <a:noAutofit/>
          </a:bodyPr>
          <a:lstStyle/>
          <a:p>
            <a:pPr algn="ctr">
              <a:defRPr sz="1500" b="1" i="0">
                <a:solidFill>
                  <a:srgbClr val="6366F1"/>
                </a:solidFill>
                <a:latin typeface="Calibri"/>
                <a:ea typeface="Calibri"/>
                <a:cs typeface="Calibri"/>
              </a:defRPr>
            </a:pPr>
            <a:r>
              <a:rPr sz="1500" b="1" i="0">
                <a:solidFill>
                  <a:srgbClr val="6366F1"/>
                </a:solidFill>
                <a:latin typeface="Calibri"/>
                <a:ea typeface="Calibri"/>
                <a:cs typeface="Calibri"/>
              </a:rPr>
              <a:t>2</a:t>
            </a:r>
          </a:p>
        </p:txBody>
      </p:sp>
      <p:sp>
        <p:nvSpPr>
          <p:cNvPr id="14" name="">
            <a:extLst>
              <a:ext uri="{FF2B5EF4-FFF2-40B4-BE49-F238E27FC236}">
                <ns2:creationId id="{1DDC7F20-C951-4501-B94E-88D1D8588366}"/>
              </a:ext>
            </a:extLst>
          </p:cNvPr>
          <p:cNvSpPr>
            <a:spLocks noGrp="1"/>
          </p:cNvSpPr>
          <p:nvPr/>
        </p:nvSpPr>
        <p:spPr>
          <a:xfrm>
            <a:off x="27432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Developing</a:t>
            </a:r>
          </a:p>
        </p:txBody>
      </p:sp>
      <p:sp>
        <p:nvSpPr>
          <p:cNvPr id="15" name="">
            <a:extLst>
              <a:ext uri="{FF2B5EF4-FFF2-40B4-BE49-F238E27FC236}">
                <ns2:creationId id="{6D140A39-13D6-47E6-8094-E7B940D6B665}"/>
              </a:ext>
            </a:extLst>
          </p:cNvPr>
          <p:cNvSpPr>
            <a:spLocks noGrp="1"/>
          </p:cNvSpPr>
          <p:nvPr/>
        </p:nvSpPr>
        <p:spPr>
          <a:xfrm>
            <a:off x="27432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Barriers identified. Policy engagement initiated. Interim approaches defined.</a:t>
            </a:r>
          </a:p>
        </p:txBody>
      </p:sp>
      <p:sp>
        <p:nvSpPr>
          <p:cNvPr id="16" name="">
            <a:extLst>
              <a:ext uri="{FF2B5EF4-FFF2-40B4-BE49-F238E27FC236}">
                <ns2:creationId id="{134E243E-D25E-4AA9-9752-4D18D129D1E4}"/>
                <adec:decorative val="1"/>
              </a:ext>
            </a:extLst>
          </p:cNvPr>
          <p:cNvSpPr>
            <a:spLocks noGrp="1"/>
          </p:cNvSpPr>
          <p:nvPr/>
        </p:nvSpPr>
        <p:spPr>
          <a:xfrm>
            <a:off x="5600700" y="2419350"/>
            <a:ext cx="457200" cy="457200"/>
          </a:xfrm>
          <a:prstGeom prst="ellipse">
            <a:avLst/>
          </a:prstGeom>
          <a:solidFill>
            <a:srgbClr val="FFFFFF"/>
          </a:solidFill>
          <a:ln w="19050">
            <a:solidFill>
              <a:srgbClr val="6366F1"/>
            </a:solidFill>
            <a:prstDash val="solid"/>
          </a:ln>
        </p:spPr>
      </p:sp>
      <p:sp>
        <p:nvSpPr>
          <p:cNvPr id="17" name="">
            <a:extLst>
              <a:ext uri="{FF2B5EF4-FFF2-40B4-BE49-F238E27FC236}">
                <ns2:creationId id="{2A8122A7-3219-41BC-97CC-46FDFC5BE041}"/>
              </a:ext>
            </a:extLst>
          </p:cNvPr>
          <p:cNvSpPr>
            <a:spLocks noGrp="1"/>
          </p:cNvSpPr>
          <p:nvPr/>
        </p:nvSpPr>
        <p:spPr>
          <a:xfrm>
            <a:off x="5715000" y="2533650"/>
            <a:ext cx="228600" cy="228600"/>
          </a:xfrm>
          <a:prstGeom prst="rect">
            <a:avLst/>
          </a:prstGeom>
          <a:noFill/>
          <a:ln w="0">
            <a:noFill/>
            <a:prstDash val="solid"/>
          </a:ln>
        </p:spPr>
        <p:txBody>
          <a:bodyPr wrap="square" lIns="0" tIns="0" rIns="0" bIns="0" anchor="ctr">
            <a:noAutofit/>
          </a:bodyPr>
          <a:lstStyle/>
          <a:p>
            <a:pPr algn="ctr">
              <a:defRPr sz="1500" b="1" i="0">
                <a:solidFill>
                  <a:srgbClr val="6366F1"/>
                </a:solidFill>
                <a:latin typeface="Calibri"/>
                <a:ea typeface="Calibri"/>
                <a:cs typeface="Calibri"/>
              </a:defRPr>
            </a:pPr>
            <a:r>
              <a:rPr sz="1500" b="1" i="0">
                <a:solidFill>
                  <a:srgbClr val="6366F1"/>
                </a:solidFill>
                <a:latin typeface="Calibri"/>
                <a:ea typeface="Calibri"/>
                <a:cs typeface="Calibri"/>
              </a:rPr>
              <a:t>3</a:t>
            </a:r>
          </a:p>
        </p:txBody>
      </p:sp>
      <p:sp>
        <p:nvSpPr>
          <p:cNvPr id="18" name="">
            <a:extLst>
              <a:ext uri="{FF2B5EF4-FFF2-40B4-BE49-F238E27FC236}">
                <ns2:creationId id="{D836C8F8-1502-4E5B-98EB-4F3FEC1ADCE1}"/>
              </a:ext>
            </a:extLst>
          </p:cNvPr>
          <p:cNvSpPr>
            <a:spLocks noGrp="1"/>
          </p:cNvSpPr>
          <p:nvPr/>
        </p:nvSpPr>
        <p:spPr>
          <a:xfrm>
            <a:off x="49339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Defined</a:t>
            </a:r>
          </a:p>
        </p:txBody>
      </p:sp>
      <p:sp>
        <p:nvSpPr>
          <p:cNvPr id="19" name="">
            <a:extLst>
              <a:ext uri="{FF2B5EF4-FFF2-40B4-BE49-F238E27FC236}">
                <ns2:creationId id="{316DD2B4-2F65-4865-A77E-0F65DBDCD400}"/>
              </a:ext>
            </a:extLst>
          </p:cNvPr>
          <p:cNvSpPr>
            <a:spLocks noGrp="1"/>
          </p:cNvSpPr>
          <p:nvPr/>
        </p:nvSpPr>
        <p:spPr>
          <a:xfrm>
            <a:off x="49339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Permits research under conditions. Constraints remain. Active in legislative review.</a:t>
            </a:r>
          </a:p>
        </p:txBody>
      </p:sp>
      <p:sp>
        <p:nvSpPr>
          <p:cNvPr id="20" name="">
            <a:extLst>
              <a:ext uri="{FF2B5EF4-FFF2-40B4-BE49-F238E27FC236}">
                <ns2:creationId id="{3D77304C-8961-49C8-B6C9-3F847F6FC877}"/>
                <adec:decorative val="1"/>
              </a:ext>
            </a:extLst>
          </p:cNvPr>
          <p:cNvSpPr>
            <a:spLocks noGrp="1"/>
          </p:cNvSpPr>
          <p:nvPr/>
        </p:nvSpPr>
        <p:spPr>
          <a:xfrm>
            <a:off x="7791450" y="2419350"/>
            <a:ext cx="457200" cy="457200"/>
          </a:xfrm>
          <a:prstGeom prst="ellipse">
            <a:avLst/>
          </a:prstGeom>
          <a:solidFill>
            <a:srgbClr val="FFFFFF"/>
          </a:solidFill>
          <a:ln w="19050">
            <a:solidFill>
              <a:srgbClr val="6366F1"/>
            </a:solidFill>
            <a:prstDash val="solid"/>
          </a:ln>
        </p:spPr>
      </p:sp>
      <p:sp>
        <p:nvSpPr>
          <p:cNvPr id="21" name="">
            <a:extLst>
              <a:ext uri="{FF2B5EF4-FFF2-40B4-BE49-F238E27FC236}">
                <ns2:creationId id="{A324BC39-F430-4843-8243-CAF67B64904C}"/>
              </a:ext>
            </a:extLst>
          </p:cNvPr>
          <p:cNvSpPr>
            <a:spLocks noGrp="1"/>
          </p:cNvSpPr>
          <p:nvPr/>
        </p:nvSpPr>
        <p:spPr>
          <a:xfrm>
            <a:off x="7905750" y="2533650"/>
            <a:ext cx="228600" cy="228600"/>
          </a:xfrm>
          <a:prstGeom prst="rect">
            <a:avLst/>
          </a:prstGeom>
          <a:noFill/>
          <a:ln w="0">
            <a:noFill/>
            <a:prstDash val="solid"/>
          </a:ln>
        </p:spPr>
        <p:txBody>
          <a:bodyPr wrap="square" lIns="0" tIns="0" rIns="0" bIns="0" anchor="ctr">
            <a:noAutofit/>
          </a:bodyPr>
          <a:lstStyle/>
          <a:p>
            <a:pPr algn="ctr">
              <a:defRPr sz="1500" b="1" i="0">
                <a:solidFill>
                  <a:srgbClr val="6366F1"/>
                </a:solidFill>
                <a:latin typeface="Calibri"/>
                <a:ea typeface="Calibri"/>
                <a:cs typeface="Calibri"/>
              </a:defRPr>
            </a:pPr>
            <a:r>
              <a:rPr sz="1500" b="1" i="0">
                <a:solidFill>
                  <a:srgbClr val="6366F1"/>
                </a:solidFill>
                <a:latin typeface="Calibri"/>
                <a:ea typeface="Calibri"/>
                <a:cs typeface="Calibri"/>
              </a:rPr>
              <a:t>4</a:t>
            </a:r>
          </a:p>
        </p:txBody>
      </p:sp>
      <p:sp>
        <p:nvSpPr>
          <p:cNvPr id="22" name="">
            <a:extLst>
              <a:ext uri="{FF2B5EF4-FFF2-40B4-BE49-F238E27FC236}">
                <ns2:creationId id="{3EDAE482-27C3-4B89-A593-AD08B1F94E64}"/>
              </a:ext>
            </a:extLst>
          </p:cNvPr>
          <p:cNvSpPr>
            <a:spLocks noGrp="1"/>
          </p:cNvSpPr>
          <p:nvPr/>
        </p:nvSpPr>
        <p:spPr>
          <a:xfrm>
            <a:off x="71247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Managed</a:t>
            </a:r>
          </a:p>
        </p:txBody>
      </p:sp>
      <p:sp>
        <p:nvSpPr>
          <p:cNvPr id="23" name="">
            <a:extLst>
              <a:ext uri="{FF2B5EF4-FFF2-40B4-BE49-F238E27FC236}">
                <ns2:creationId id="{358760CA-FE83-4F93-8114-14D132F61911}"/>
              </a:ext>
            </a:extLst>
          </p:cNvPr>
          <p:cNvSpPr>
            <a:spLocks noGrp="1"/>
          </p:cNvSpPr>
          <p:nvPr/>
        </p:nvSpPr>
        <p:spPr>
          <a:xfrm>
            <a:off x="71247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Enabling environment with safeguards. Clear pathway. Compatible with UK-wide operation.</a:t>
            </a:r>
          </a:p>
        </p:txBody>
      </p:sp>
      <p:sp>
        <p:nvSpPr>
          <p:cNvPr id="24" name="">
            <a:extLst>
              <a:ext uri="{FF2B5EF4-FFF2-40B4-BE49-F238E27FC236}">
                <ns2:creationId id="{52D0E951-1F91-443C-8D9A-C16E7761D9A9}"/>
                <adec:decorative val="1"/>
              </a:ext>
            </a:extLst>
          </p:cNvPr>
          <p:cNvSpPr>
            <a:spLocks noGrp="1"/>
          </p:cNvSpPr>
          <p:nvPr/>
        </p:nvSpPr>
        <p:spPr>
          <a:xfrm>
            <a:off x="9982200" y="2419350"/>
            <a:ext cx="457200" cy="457200"/>
          </a:xfrm>
          <a:prstGeom prst="ellipse">
            <a:avLst/>
          </a:prstGeom>
          <a:solidFill>
            <a:srgbClr val="6366F1"/>
          </a:solidFill>
          <a:ln w="19050">
            <a:solidFill>
              <a:srgbClr val="6366F1"/>
            </a:solidFill>
            <a:prstDash val="solid"/>
          </a:ln>
        </p:spPr>
      </p:sp>
      <p:sp>
        <p:nvSpPr>
          <p:cNvPr id="25" name="">
            <a:extLst>
              <a:ext uri="{FF2B5EF4-FFF2-40B4-BE49-F238E27FC236}">
                <ns2:creationId id="{B4DA8F69-3D1F-4955-860D-CC05B2C096C9}"/>
              </a:ext>
            </a:extLst>
          </p:cNvPr>
          <p:cNvSpPr>
            <a:spLocks noGrp="1"/>
          </p:cNvSpPr>
          <p:nvPr/>
        </p:nvSpPr>
        <p:spPr>
          <a:xfrm>
            <a:off x="10096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FFFFFF"/>
                </a:solidFill>
                <a:latin typeface="Calibri"/>
                <a:ea typeface="Calibri"/>
                <a:cs typeface="Calibri"/>
              </a:defRPr>
            </a:pPr>
            <a:r>
              <a:rPr sz="1500" b="1" i="0">
                <a:solidFill>
                  <a:srgbClr val="FFFFFF"/>
                </a:solidFill>
                <a:latin typeface="Calibri"/>
                <a:ea typeface="Calibri"/>
                <a:cs typeface="Calibri"/>
              </a:rPr>
              <a:t>5</a:t>
            </a:r>
          </a:p>
        </p:txBody>
      </p:sp>
      <p:sp>
        <p:nvSpPr>
          <p:cNvPr id="26" name="">
            <a:extLst>
              <a:ext uri="{FF2B5EF4-FFF2-40B4-BE49-F238E27FC236}">
                <ns2:creationId id="{620DD663-5E95-4023-A3B5-D4D63800D682}"/>
              </a:ext>
            </a:extLst>
          </p:cNvPr>
          <p:cNvSpPr>
            <a:spLocks noGrp="1"/>
          </p:cNvSpPr>
          <p:nvPr/>
        </p:nvSpPr>
        <p:spPr>
          <a:xfrm>
            <a:off x="9315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Optimising</a:t>
            </a:r>
          </a:p>
        </p:txBody>
      </p:sp>
      <p:sp>
        <p:nvSpPr>
          <p:cNvPr id="27" name="">
            <a:extLst>
              <a:ext uri="{FF2B5EF4-FFF2-40B4-BE49-F238E27FC236}">
                <ns2:creationId id="{BE1E7C44-82AA-4C04-9360-81181DA99187}"/>
              </a:ext>
            </a:extLst>
          </p:cNvPr>
          <p:cNvSpPr>
            <a:spLocks noGrp="1"/>
          </p:cNvSpPr>
          <p:nvPr/>
        </p:nvSpPr>
        <p:spPr>
          <a:xfrm>
            <a:off x="9315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Actively enables research. Legislation updated. Supports innovation within ethics.</a:t>
            </a:r>
          </a:p>
        </p:txBody>
      </p:sp>
      <p:sp>
        <p:nvSpPr>
          <p:cNvPr id="28" name="">
            <a:extLst>
              <a:ext uri="{FF2B5EF4-FFF2-40B4-BE49-F238E27FC236}">
                <ns2:creationId id="{0807194E-B119-4748-85E6-0FC84EDB6DA1}"/>
                <adec:decorative val="1"/>
              </a:ext>
            </a:extLst>
          </p:cNvPr>
          <p:cNvSpPr>
            <a:spLocks noGrp="1"/>
          </p:cNvSpPr>
          <p:nvPr/>
        </p:nvSpPr>
        <p:spPr>
          <a:xfrm>
            <a:off x="685800" y="5105400"/>
            <a:ext cx="10820400" cy="1047750"/>
          </a:xfrm>
          <a:prstGeom prst="roundRect">
            <a:avLst>
              <a:gd name="adj" fmla="val 7273"/>
            </a:avLst>
          </a:prstGeom>
          <a:solidFill>
            <a:srgbClr val="FFFFFF"/>
          </a:solidFill>
          <a:ln w="9525">
            <a:solidFill>
              <a:srgbClr val="D5E3E3"/>
            </a:solidFill>
            <a:prstDash val="solid"/>
          </a:ln>
        </p:spPr>
      </p:sp>
      <p:sp>
        <p:nvSpPr>
          <p:cNvPr id="29" name="">
            <a:extLst>
              <a:ext uri="{FF2B5EF4-FFF2-40B4-BE49-F238E27FC236}">
                <ns2:creationId id="{939E8A9E-F5A0-431F-9E7A-C5F5600F4D18}"/>
              </a:ext>
            </a:extLst>
          </p:cNvPr>
          <p:cNvSpPr>
            <a:spLocks noGrp="1"/>
          </p:cNvSpPr>
          <p:nvPr/>
        </p:nvSpPr>
        <p:spPr>
          <a:xfrm>
            <a:off x="895350" y="5200650"/>
            <a:ext cx="6858000" cy="266700"/>
          </a:xfrm>
          <a:prstGeom prst="rect">
            <a:avLst/>
          </a:prstGeom>
          <a:noFill/>
          <a:ln w="0">
            <a:noFill/>
            <a:prstDash val="solid"/>
          </a:ln>
        </p:spPr>
        <p:txBody>
          <a:bodyPr wrap="square" lIns="0" tIns="0" rIns="0" bIns="0" anchor="t">
            <a:noAutofit/>
          </a:bodyPr>
          <a:lstStyle/>
          <a:p>
            <a:pPr algn="l">
              <a:defRPr sz="1575" b="1" i="0">
                <a:solidFill>
                  <a:srgbClr val="115E59"/>
                </a:solidFill>
                <a:latin typeface="Calibri"/>
                <a:ea typeface="Calibri"/>
                <a:cs typeface="Calibri"/>
              </a:defRPr>
            </a:pPr>
            <a:r>
              <a:rPr sz="1575" b="1" i="0">
                <a:solidFill>
                  <a:srgbClr val="115E59"/>
                </a:solidFill>
                <a:latin typeface="Calibri"/>
                <a:ea typeface="Calibri"/>
                <a:cs typeface="Calibri"/>
              </a:rPr>
              <a:t>Minimum evidence for a Level 4 judgement</a:t>
            </a:r>
          </a:p>
        </p:txBody>
      </p:sp>
      <p:sp>
        <p:nvSpPr>
          <p:cNvPr id="30" name="">
            <a:extLst>
              <a:ext uri="{FF2B5EF4-FFF2-40B4-BE49-F238E27FC236}">
                <ns2:creationId id="{5F778D5A-0F56-47A3-86AD-2EE9993E5E3E}"/>
                <adec:decorative val="1"/>
              </a:ext>
            </a:extLst>
          </p:cNvPr>
          <p:cNvSpPr>
            <a:spLocks noGrp="1"/>
          </p:cNvSpPr>
          <p:nvPr/>
        </p:nvSpPr>
        <p:spPr>
          <a:xfrm>
            <a:off x="895350" y="5581650"/>
            <a:ext cx="85725" cy="85725"/>
          </a:xfrm>
          <a:prstGeom prst="ellipse">
            <a:avLst/>
          </a:prstGeom>
          <a:solidFill>
            <a:srgbClr val="6366F1"/>
          </a:solidFill>
          <a:ln w="0">
            <a:noFill/>
            <a:prstDash val="solid"/>
          </a:ln>
        </p:spPr>
      </p:sp>
      <p:sp>
        <p:nvSpPr>
          <p:cNvPr id="31" name="">
            <a:extLst>
              <a:ext uri="{FF2B5EF4-FFF2-40B4-BE49-F238E27FC236}">
                <ns2:creationId id="{1D16EDD9-B6FA-4D0B-8281-8D9754797C26}"/>
              </a:ext>
            </a:extLst>
          </p:cNvPr>
          <p:cNvSpPr>
            <a:spLocks noGrp="1"/>
          </p:cNvSpPr>
          <p:nvPr/>
        </p:nvSpPr>
        <p:spPr>
          <a:xfrm>
            <a:off x="10858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Documented assessment of legislative barriers/enablers + mitigation pathway</a:t>
            </a:r>
          </a:p>
        </p:txBody>
      </p:sp>
      <p:sp>
        <p:nvSpPr>
          <p:cNvPr id="32" name="">
            <a:extLst>
              <a:ext uri="{FF2B5EF4-FFF2-40B4-BE49-F238E27FC236}">
                <ns2:creationId id="{5DF4A548-01C2-4CB6-9E43-4128E2025222}"/>
                <adec:decorative val="1"/>
              </a:ext>
            </a:extLst>
          </p:cNvPr>
          <p:cNvSpPr>
            <a:spLocks noGrp="1"/>
          </p:cNvSpPr>
          <p:nvPr/>
        </p:nvSpPr>
        <p:spPr>
          <a:xfrm>
            <a:off x="4438650" y="5581650"/>
            <a:ext cx="85725" cy="85725"/>
          </a:xfrm>
          <a:prstGeom prst="ellipse">
            <a:avLst/>
          </a:prstGeom>
          <a:solidFill>
            <a:srgbClr val="6366F1"/>
          </a:solidFill>
          <a:ln w="0">
            <a:noFill/>
            <a:prstDash val="solid"/>
          </a:ln>
        </p:spPr>
      </p:sp>
      <p:sp>
        <p:nvSpPr>
          <p:cNvPr id="33" name="">
            <a:extLst>
              <a:ext uri="{FF2B5EF4-FFF2-40B4-BE49-F238E27FC236}">
                <ns2:creationId id="{AB2BCFF5-661F-4BCA-9D95-7E7BBD7B900C}"/>
              </a:ext>
            </a:extLst>
          </p:cNvPr>
          <p:cNvSpPr>
            <a:spLocks noGrp="1"/>
          </p:cNvSpPr>
          <p:nvPr/>
        </p:nvSpPr>
        <p:spPr>
          <a:xfrm>
            <a:off x="46291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Evidence of enabling safeguards and clear pathway for secondary use</a:t>
            </a:r>
          </a:p>
        </p:txBody>
      </p:sp>
      <p:sp>
        <p:nvSpPr>
          <p:cNvPr id="34" name="">
            <a:extLst>
              <a:ext uri="{FF2B5EF4-FFF2-40B4-BE49-F238E27FC236}">
                <ns2:creationId id="{A91A5A1A-C76D-4A27-AED6-C006ED902BD5}"/>
                <adec:decorative val="1"/>
              </a:ext>
            </a:extLst>
          </p:cNvPr>
          <p:cNvSpPr>
            <a:spLocks noGrp="1"/>
          </p:cNvSpPr>
          <p:nvPr/>
        </p:nvSpPr>
        <p:spPr>
          <a:xfrm>
            <a:off x="7981950" y="5581650"/>
            <a:ext cx="85725" cy="85725"/>
          </a:xfrm>
          <a:prstGeom prst="ellipse">
            <a:avLst/>
          </a:prstGeom>
          <a:solidFill>
            <a:srgbClr val="6366F1"/>
          </a:solidFill>
          <a:ln w="0">
            <a:noFill/>
            <a:prstDash val="solid"/>
          </a:ln>
        </p:spPr>
      </p:sp>
      <p:sp>
        <p:nvSpPr>
          <p:cNvPr id="35" name="">
            <a:extLst>
              <a:ext uri="{FF2B5EF4-FFF2-40B4-BE49-F238E27FC236}">
                <ns2:creationId id="{79FEE55C-AF3A-40D1-91AE-7E322B93D785}"/>
              </a:ext>
            </a:extLst>
          </p:cNvPr>
          <p:cNvSpPr>
            <a:spLocks noGrp="1"/>
          </p:cNvSpPr>
          <p:nvPr/>
        </p:nvSpPr>
        <p:spPr>
          <a:xfrm>
            <a:off x="81724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Demonstrated compatibility with UK-wide operation (policy/guidance mapping)</a:t>
            </a:r>
          </a:p>
        </p:txBody>
      </p:sp>
      <p:sp>
        <p:nvSpPr>
          <p:cNvPr id="36" name="">
            <a:extLst>
              <a:ext uri="{FF2B5EF4-FFF2-40B4-BE49-F238E27FC236}">
                <ns2:creationId id="{B81DAA4E-D059-4729-8EC9-A7A9AC4562CE}"/>
              </a:ext>
            </a:extLst>
          </p:cNvPr>
          <p:cNvSpPr>
            <a:spLocks noGrp="1"/>
          </p:cNvSpPr>
          <p:nvPr/>
        </p:nvSpPr>
        <p:spPr>
          <a:xfrm>
            <a:off x="762000" y="6153150"/>
            <a:ext cx="10668000" cy="171450"/>
          </a:xfrm>
          <a:prstGeom prst="rect">
            <a:avLst/>
          </a:prstGeom>
          <a:noFill/>
          <a:ln w="0">
            <a:noFill/>
            <a:prstDash val="solid"/>
          </a:ln>
        </p:spPr>
        <p:txBody>
          <a:bodyPr wrap="square" lIns="0" tIns="0" rIns="0" bIns="0" anchor="t">
            <a:noAutofit/>
          </a:bodyPr>
          <a:lstStyle/>
          <a:p>
            <a:pPr algn="ctr">
              <a:defRPr sz="900" b="0" i="1">
                <a:solidFill>
                  <a:srgbClr val="5F7187"/>
                </a:solidFill>
                <a:latin typeface="Calibri"/>
                <a:ea typeface="Calibri"/>
                <a:cs typeface="Calibri"/>
              </a:defRPr>
            </a:pPr>
            <a:r>
              <a:rPr sz="900" b="0" i="1">
                <a:solidFill>
                  <a:srgbClr val="5F7187"/>
                </a:solidFill>
                <a:latin typeface="Calibri"/>
                <a:ea typeface="Calibri"/>
                <a:cs typeface="Calibri"/>
              </a:rPr>
              <a:t>Catalogue v1.0.2  •  Source a6d0671c3297  •  Verbatim descriptors and evidence  •  HDRL classifications are not official programme requirements.</a:t>
            </a:r>
          </a:p>
        </p:txBody>
      </p:sp>
      <p:sp>
        <p:nvSpPr>
          <p:cNvPr id="37" name="">
            <a:extLst>
              <a:ext uri="{FF2B5EF4-FFF2-40B4-BE49-F238E27FC236}">
                <ns2:creationId id="{2274A36C-08E2-467F-B656-97A65988581F}"/>
                <adec:decorative val="1"/>
              </a:ext>
            </a:extLst>
          </p:cNvPr>
          <p:cNvSpPr>
            <a:spLocks noGrp="1"/>
          </p:cNvSpPr>
          <p:nvPr/>
        </p:nvSpPr>
        <p:spPr>
          <a:xfrm>
            <a:off x="552450" y="6419850"/>
            <a:ext cx="11087100" cy="0"/>
          </a:xfrm>
          <a:prstGeom prst="line">
            <a:avLst/>
          </a:prstGeom>
          <a:noFill/>
          <a:ln w="9525">
            <a:solidFill>
              <a:srgbClr val="D5E3E3"/>
            </a:solidFill>
            <a:prstDash val="solid"/>
          </a:ln>
        </p:spPr>
      </p:sp>
      <p:sp>
        <p:nvSpPr>
          <p:cNvPr id="38" name="">
            <a:extLst>
              <a:ext uri="{FF2B5EF4-FFF2-40B4-BE49-F238E27FC236}">
                <ns2:creationId id="{FD3AD961-7505-45BC-B119-7125A72789D2}"/>
              </a:ext>
            </a:extLst>
          </p:cNvPr>
          <p:cNvSpPr>
            <a:spLocks noGrp="1"/>
          </p:cNvSpPr>
          <p:nvPr/>
        </p:nvSpPr>
        <p:spPr>
          <a:xfrm>
            <a:off x="552450" y="6496050"/>
            <a:ext cx="2952750" cy="190500"/>
          </a:xfrm>
          <a:prstGeom prst="rect">
            <a:avLst/>
          </a:prstGeom>
          <a:noFill/>
          <a:ln w="0">
            <a:noFill/>
            <a:prstDash val="solid"/>
          </a:ln>
        </p:spPr>
        <p:txBody>
          <a:bodyPr wrap="square" lIns="0" tIns="0" rIns="0" bIns="0" anchor="ctr">
            <a:noAutofit/>
          </a:bodyPr>
          <a:lstStyle/>
          <a:p>
            <a:pPr algn="l">
              <a:defRPr sz="900" b="0" i="0">
                <a:solidFill>
                  <a:srgbClr val="5F7187"/>
                </a:solidFill>
                <a:latin typeface="Calibri"/>
                <a:ea typeface="Calibri"/>
                <a:cs typeface="Calibri"/>
              </a:defRPr>
            </a:pPr>
            <a:r>
              <a:rPr sz="900" b="0" i="0">
                <a:solidFill>
                  <a:srgbClr val="5F7187"/>
                </a:solidFill>
                <a:latin typeface="Calibri"/>
                <a:ea typeface="Calibri"/>
                <a:cs typeface="Calibri"/>
              </a:rPr>
              <a:t>HDRL v1.0.1  •  Kit v1.1.0  •  30 Jul 2026</a:t>
            </a:r>
          </a:p>
        </p:txBody>
      </p:sp>
      <p:sp>
        <p:nvSpPr>
          <p:cNvPr id="39" name="">
            <a:extLst>
              <a:ext uri="{FF2B5EF4-FFF2-40B4-BE49-F238E27FC236}">
                <ns2:creationId id="{56F1323F-3F55-41CE-AC2B-D6DB866F4F22}"/>
              </a:ext>
            </a:extLst>
          </p:cNvPr>
          <p:cNvSpPr>
            <a:spLocks noGrp="1"/>
          </p:cNvSpPr>
          <p:nvPr/>
        </p:nvSpPr>
        <p:spPr>
          <a:xfrm>
            <a:off x="3524250" y="6496050"/>
            <a:ext cx="6096000" cy="190500"/>
          </a:xfrm>
          <a:prstGeom prst="rect">
            <a:avLst/>
          </a:prstGeom>
          <a:noFill/>
          <a:ln w="0">
            <a:noFill/>
            <a:prstDash val="solid"/>
          </a:ln>
        </p:spPr>
        <p:txBody>
          <a:bodyPr wrap="square" lIns="0" tIns="0" rIns="0" bIns="0" anchor="ctr">
            <a:noAutofit/>
          </a:bodyPr>
          <a:lstStyle/>
          <a:p>
            <a:pPr algn="ctr">
              <a:defRPr sz="825" b="0" i="0">
                <a:solidFill>
                  <a:srgbClr val="5F7187"/>
                </a:solidFill>
                <a:latin typeface="Calibri"/>
                <a:ea typeface="Calibri"/>
                <a:cs typeface="Calibri"/>
              </a:defRPr>
            </a:pPr>
            <a:r>
              <a:rPr sz="825" b="0" i="0">
                <a:solidFill>
                  <a:srgbClr val="5F7187"/>
                </a:solidFill>
                <a:latin typeface="Calibri"/>
                <a:ea typeface="Calibri"/>
                <a:cs typeface="Calibri"/>
              </a:rPr>
              <a:t>RDS: commissioner &amp; IP owner  •  OPL Advisory: originator &amp; developer  •  </a:t>
            </a:r>
            <a:r>
              <a:rPr sz="825" b="0" i="0">
                <a:solidFill>
                  <a:srgbClr val="5F7187"/>
                </a:solidFill>
                <a:latin typeface="Calibri"/>
                <a:ea typeface="Calibri"/>
                <a:cs typeface="Calibri"/>
                <a:hlinkClick r:id="Rb6cdf5354e1f4480" tooltip="Read the Creative Commons Attribution 4.0 licence"/>
              </a:rPr>
              <a:t>CC BY 4.0</a:t>
            </a:r>
          </a:p>
        </p:txBody>
      </p:sp>
      <p:sp>
        <p:nvSpPr>
          <p:cNvPr id="40" name="">
            <a:extLst>
              <a:ext uri="{FF2B5EF4-FFF2-40B4-BE49-F238E27FC236}">
                <ns2:creationId id="{0C0B8487-DE8C-4F77-A1CB-CAE288E124C8}"/>
              </a:ext>
            </a:extLst>
          </p:cNvPr>
          <p:cNvSpPr>
            <a:spLocks noGrp="1"/>
          </p:cNvSpPr>
          <p:nvPr/>
        </p:nvSpPr>
        <p:spPr>
          <a:xfrm>
            <a:off x="9048750" y="6496050"/>
            <a:ext cx="2590800" cy="190500"/>
          </a:xfrm>
          <a:prstGeom prst="rect">
            <a:avLst/>
          </a:prstGeom>
          <a:noFill/>
          <a:ln w="0">
            <a:noFill/>
            <a:prstDash val="solid"/>
          </a:ln>
        </p:spPr>
        <p:txBody>
          <a:bodyPr wrap="square" lIns="0" tIns="0" rIns="0" bIns="0" anchor="ctr">
            <a:noAutofit/>
          </a:bodyPr>
          <a:lstStyle/>
          <a:p>
            <a:pPr algn="r">
              <a:defRPr sz="900" b="0" i="0">
                <a:solidFill>
                  <a:srgbClr val="5F7187"/>
                </a:solidFill>
                <a:latin typeface="Calibri"/>
                <a:ea typeface="Calibri"/>
                <a:cs typeface="Calibri"/>
              </a:defRPr>
            </a:pPr>
            <a:r>
              <a:rPr sz="900" b="0" i="0">
                <a:solidFill>
                  <a:srgbClr val="5F7187"/>
                </a:solidFill>
                <a:latin typeface="Calibri"/>
                <a:ea typeface="Calibri"/>
                <a:cs typeface="Calibri"/>
                <a:hlinkClick r:id="Rb3ab702329664f49" tooltip="Open the HDRL Framework website"/>
              </a:rPr>
              <a:t>hdrlframework.org</a:t>
            </a:r>
            <a:r>
              <a:rPr sz="900" b="0" i="0">
                <a:solidFill>
                  <a:srgbClr val="5F7187"/>
                </a:solidFill>
                <a:latin typeface="Calibri"/>
                <a:ea typeface="Calibri"/>
                <a:cs typeface="Calibri"/>
              </a:rPr>
              <a:t>  •  41</a:t>
            </a:r>
          </a:p>
        </p:txBody>
      </p:sp>
    </p:spTree>
    <p:extLst>
      <p:ext uri="{BB962C8B-B14F-4D97-AF65-F5344CB8AC3E}">
        <ns5:creationId val="305446454"/>
      </p:ext>
    </p:extLst>
  </p:cSld>
</p:sld>
</file>

<file path=ppt/slides/slide42.xml><?xml version="1.0" encoding="utf-8"?>
<p:sld xmlns:a="http://schemas.openxmlformats.org/drawingml/2006/main" xmlns:adec="http://schemas.microsoft.com/office/drawing/2017/decorative" xmlns:ns2="http://schemas.microsoft.com/office/drawing/2014/main" xmlns:ns5="http://schemas.microsoft.com/office/powerpoint/2010/main" xmlns:p="http://schemas.openxmlformats.org/presentationml/2006/main" xmlns:r="http://schemas.openxmlformats.org/officeDocument/2006/relationships">
  <p:cSld>
    <p:bg>
      <p:bgPr>
        <a:solidFill>
          <a:srgbClr val="F5F8FA"/>
        </a:solidFill>
      </p:bgPr>
    </p:bg>
    <p:spTree>
      <p:nvGrpSpPr>
        <p:cNvPr id="1" name=""/>
        <p:cNvGrpSpPr/>
        <p:nvPr/>
      </p:nvGrpSpPr>
      <p:grpSpPr>
        <a:xfrm/>
      </p:grpSpPr>
      <p:sp>
        <p:nvSpPr>
          <p:cNvPr id="41" name="hdrl-mini-mark">
            <a:extLst>
              <a:ext uri="{FF2B5EF4-FFF2-40B4-BE49-F238E27FC236}">
                <ns2:creationId id="{BED0AAFE-9CEC-40F1-8409-BB003EFDD727}"/>
                <adec:decorative val="1"/>
              </a:ext>
            </a:extLst>
          </p:cNvPr>
          <p:cNvSpPr>
            <a:spLocks noGrp="1"/>
          </p:cNvSpPr>
          <p:nvPr/>
        </p:nvSpPr>
        <p:spPr>
          <a:xfrm>
            <a:off x="552450" y="361950"/>
            <a:ext cx="514350" cy="514350"/>
          </a:xfrm>
          <a:prstGeom prst="octagon">
            <a:avLst/>
          </a:prstGeom>
          <a:solidFill>
            <a:srgbClr val="0F766E"/>
          </a:solidFill>
          <a:ln w="0">
            <a:noFill/>
            <a:prstDash val="solid"/>
          </a:ln>
        </p:spPr>
      </p:sp>
      <p:sp>
        <p:nvSpPr>
          <p:cNvPr id="2" name="hdrl-mini-text">
            <a:extLst>
              <a:ext uri="{FF2B5EF4-FFF2-40B4-BE49-F238E27FC236}">
                <ns2:creationId id="{C4BD649D-F7DF-43FB-AFFC-AF3683A7E158}"/>
                <adec:decorative val="1"/>
              </a:ext>
            </a:extLst>
          </p:cNvPr>
          <p:cNvSpPr>
            <a:spLocks noGrp="1"/>
          </p:cNvSpPr>
          <p:nvPr/>
        </p:nvSpPr>
        <p:spPr>
          <a:xfrm>
            <a:off x="581025" y="504825"/>
            <a:ext cx="476250" cy="209550"/>
          </a:xfrm>
          <a:prstGeom prst="rect">
            <a:avLst/>
          </a:prstGeom>
          <a:noFill/>
          <a:ln w="0">
            <a:noFill/>
            <a:prstDash val="solid"/>
          </a:ln>
        </p:spPr>
        <p:txBody>
          <a:bodyPr wrap="square" lIns="0" tIns="0" rIns="0" bIns="0" anchor="ctr">
            <a:noAutofit/>
          </a:bodyPr>
          <a:lstStyle/>
          <a:p>
            <a:pPr algn="ctr">
              <a:defRPr sz="750" b="1" i="0">
                <a:solidFill>
                  <a:srgbClr val="FFFFFF"/>
                </a:solidFill>
                <a:latin typeface="Calibri"/>
                <a:ea typeface="Calibri"/>
                <a:cs typeface="Calibri"/>
              </a:defRPr>
            </a:pPr>
            <a:r>
              <a:rPr sz="750" b="1" i="0">
                <a:solidFill>
                  <a:srgbClr val="FFFFFF"/>
                </a:solidFill>
                <a:latin typeface="Calibri"/>
                <a:ea typeface="Calibri"/>
                <a:cs typeface="Calibri"/>
              </a:rPr>
              <a:t>HDRL</a:t>
            </a:r>
          </a:p>
        </p:txBody>
      </p:sp>
      <p:sp>
        <p:nvSpPr>
          <p:cNvPr id="3" name="brand-label">
            <a:extLst>
              <a:ext uri="{FF2B5EF4-FFF2-40B4-BE49-F238E27FC236}">
                <ns2:creationId id="{1F9677AF-475B-4CEC-BBE8-C284AE336147}"/>
                <adec:decorative val="1"/>
              </a:ext>
            </a:extLst>
          </p:cNvPr>
          <p:cNvSpPr>
            <a:spLocks noGrp="1"/>
          </p:cNvSpPr>
          <p:nvPr/>
        </p:nvSpPr>
        <p:spPr>
          <a:xfrm>
            <a:off x="1257300" y="495300"/>
            <a:ext cx="4572000" cy="190500"/>
          </a:xfrm>
          <a:prstGeom prst="rect">
            <a:avLst/>
          </a:prstGeom>
          <a:noFill/>
          <a:ln w="0">
            <a:noFill/>
            <a:prstDash val="solid"/>
          </a:ln>
        </p:spPr>
        <p:txBody>
          <a:bodyPr wrap="square" lIns="0" tIns="0" rIns="0" bIns="0" anchor="ctr">
            <a:noAutofit/>
          </a:bodyPr>
          <a:lstStyle/>
          <a:p>
            <a:pPr algn="l">
              <a:defRPr sz="1200" b="1" i="0">
                <a:solidFill>
                  <a:srgbClr val="0F766E"/>
                </a:solidFill>
                <a:latin typeface="Calibri"/>
                <a:ea typeface="Calibri"/>
                <a:cs typeface="Calibri"/>
              </a:defRPr>
            </a:pPr>
            <a:r>
              <a:rPr sz="1200" b="1" i="0">
                <a:solidFill>
                  <a:srgbClr val="0F766E"/>
                </a:solidFill>
                <a:latin typeface="Calibri"/>
                <a:ea typeface="Calibri"/>
                <a:cs typeface="Calibri"/>
              </a:rPr>
              <a:t>DOMAIN C • INDICATOR DETAIL</a:t>
            </a:r>
          </a:p>
        </p:txBody>
      </p:sp>
      <p:sp>
        <p:nvSpPr>
          <p:cNvPr id="4" name="slide-title" title="C.2.1 · Time-to-Data" descr="Slide title: C.2.1 · Time-to-Data">
            <a:extLst>
              <a:ext uri="{FF2B5EF4-FFF2-40B4-BE49-F238E27FC236}">
                <ns2:creationId id="{F9C6A2B4-20A0-4B86-8F8E-63A0642CF789}"/>
              </a:ext>
            </a:extLst>
          </p:cNvPr>
          <p:cNvSpPr>
            <a:spLocks noGrp="1"/>
          </p:cNvSpPr>
          <p:nvPr>
            <p:ph type="title"/>
          </p:nvPr>
        </p:nvSpPr>
        <p:spPr>
          <a:xfrm>
            <a:off x="666750" y="1104900"/>
            <a:ext cx="10858500" cy="628650"/>
          </a:xfrm>
          <a:prstGeom prst="rect">
            <a:avLst/>
          </a:prstGeom>
          <a:noFill/>
          <a:ln w="0">
            <a:noFill/>
            <a:prstDash val="solid"/>
          </a:ln>
        </p:spPr>
        <p:txBody>
          <a:bodyPr wrap="square" lIns="0" tIns="0" rIns="0" bIns="0" anchor="t">
            <a:noAutofit/>
          </a:bodyPr>
          <a:lstStyle/>
          <a:p>
            <a:pPr algn="l">
              <a:defRPr sz="3150" b="1" i="0">
                <a:solidFill>
                  <a:srgbClr val="162B45"/>
                </a:solidFill>
                <a:latin typeface="Calibri"/>
                <a:ea typeface="Calibri"/>
                <a:cs typeface="Calibri"/>
              </a:defRPr>
            </a:pPr>
            <a:r>
              <a:rPr sz="3150" b="1" i="0">
                <a:solidFill>
                  <a:srgbClr val="162B45"/>
                </a:solidFill>
                <a:latin typeface="Calibri"/>
                <a:ea typeface="Calibri"/>
                <a:cs typeface="Calibri"/>
              </a:rPr>
              <a:t>C.2.1 · Time-to-Data</a:t>
            </a:r>
          </a:p>
        </p:txBody>
      </p:sp>
      <p:sp>
        <p:nvSpPr>
          <p:cNvPr id="5" name="">
            <a:extLst>
              <a:ext uri="{FF2B5EF4-FFF2-40B4-BE49-F238E27FC236}">
                <ns2:creationId id="{F6E76255-008F-4DCD-B85D-94F2DE96DBD8}"/>
              </a:ext>
            </a:extLst>
          </p:cNvPr>
          <p:cNvSpPr>
            <a:spLocks noGrp="1"/>
          </p:cNvSpPr>
          <p:nvPr/>
        </p:nvSpPr>
        <p:spPr>
          <a:xfrm>
            <a:off x="685800" y="1771650"/>
            <a:ext cx="10668000" cy="266700"/>
          </a:xfrm>
          <a:prstGeom prst="rect">
            <a:avLst/>
          </a:prstGeom>
          <a:noFill/>
          <a:ln w="0">
            <a:noFill/>
            <a:prstDash val="solid"/>
          </a:ln>
        </p:spPr>
        <p:txBody>
          <a:bodyPr wrap="square" lIns="0" tIns="0" rIns="0" bIns="0" anchor="t">
            <a:noAutofit/>
          </a:bodyPr>
          <a:lstStyle/>
          <a:p>
            <a:pPr algn="l">
              <a:defRPr sz="1350" b="1" i="0">
                <a:solidFill>
                  <a:srgbClr val="6366F1"/>
                </a:solidFill>
                <a:latin typeface="Calibri"/>
                <a:ea typeface="Calibri"/>
                <a:cs typeface="Calibri"/>
              </a:defRPr>
            </a:pPr>
            <a:r>
              <a:rPr sz="1350" b="1" i="0">
                <a:solidFill>
                  <a:srgbClr val="6366F1"/>
                </a:solidFill>
                <a:latin typeface="Calibri"/>
                <a:ea typeface="Calibri"/>
                <a:cs typeface="Calibri"/>
              </a:rPr>
              <a:t>Core indicator  •  Both level  •  HDRL class B0</a:t>
            </a:r>
          </a:p>
        </p:txBody>
      </p:sp>
      <p:sp>
        <p:nvSpPr>
          <p:cNvPr id="6" name="">
            <a:extLst>
              <a:ext uri="{FF2B5EF4-FFF2-40B4-BE49-F238E27FC236}">
                <ns2:creationId id="{42662D7A-2094-4C13-856C-B30260FC845C}"/>
              </a:ext>
            </a:extLst>
          </p:cNvPr>
          <p:cNvSpPr>
            <a:spLocks noGrp="1"/>
          </p:cNvSpPr>
          <p:nvPr/>
        </p:nvSpPr>
        <p:spPr>
          <a:xfrm>
            <a:off x="685800" y="2095500"/>
            <a:ext cx="10668000" cy="285750"/>
          </a:xfrm>
          <a:prstGeom prst="rect">
            <a:avLst/>
          </a:prstGeom>
          <a:noFill/>
          <a:ln w="0">
            <a:noFill/>
            <a:prstDash val="solid"/>
          </a:ln>
        </p:spPr>
        <p:txBody>
          <a:bodyPr wrap="square" lIns="0" tIns="0" rIns="0" bIns="0" anchor="t">
            <a:noAutofit/>
          </a:bodyPr>
          <a:lstStyle/>
          <a:p>
            <a:pPr algn="l">
              <a:defRPr sz="1350" b="0" i="1">
                <a:solidFill>
                  <a:srgbClr val="5F7187"/>
                </a:solidFill>
                <a:latin typeface="Calibri"/>
                <a:ea typeface="Calibri"/>
                <a:cs typeface="Calibri"/>
              </a:defRPr>
            </a:pPr>
            <a:r>
              <a:rPr sz="1350" b="0" i="1">
                <a:solidFill>
                  <a:srgbClr val="5F7187"/>
                </a:solidFill>
                <a:latin typeface="Calibri"/>
                <a:ea typeface="Calibri"/>
                <a:cs typeface="Calibri"/>
              </a:rPr>
              <a:t>The catalogue wording below is reproduced verbatim.</a:t>
            </a:r>
          </a:p>
        </p:txBody>
      </p:sp>
      <p:sp>
        <p:nvSpPr>
          <p:cNvPr id="7" name="">
            <a:extLst>
              <a:ext uri="{FF2B5EF4-FFF2-40B4-BE49-F238E27FC236}">
                <ns2:creationId id="{E3C1288E-8235-4893-8353-60A9237A70FC}"/>
                <adec:decorative val="1"/>
              </a:ext>
            </a:extLst>
          </p:cNvPr>
          <p:cNvSpPr>
            <a:spLocks noGrp="1"/>
          </p:cNvSpPr>
          <p:nvPr/>
        </p:nvSpPr>
        <p:spPr>
          <a:xfrm>
            <a:off x="1428750" y="2647950"/>
            <a:ext cx="8763000" cy="0"/>
          </a:xfrm>
          <a:prstGeom prst="line">
            <a:avLst/>
          </a:prstGeom>
          <a:noFill/>
          <a:ln w="57150">
            <a:solidFill>
              <a:srgbClr val="A7E6DB"/>
            </a:solidFill>
            <a:prstDash val="solid"/>
          </a:ln>
        </p:spPr>
      </p:sp>
      <p:sp>
        <p:nvSpPr>
          <p:cNvPr id="8" name="">
            <a:extLst>
              <a:ext uri="{FF2B5EF4-FFF2-40B4-BE49-F238E27FC236}">
                <ns2:creationId id="{9C9AA8EC-D708-4E6F-A85D-ACD639D55571}"/>
                <adec:decorative val="1"/>
              </a:ext>
            </a:extLst>
          </p:cNvPr>
          <p:cNvSpPr>
            <a:spLocks noGrp="1"/>
          </p:cNvSpPr>
          <p:nvPr/>
        </p:nvSpPr>
        <p:spPr>
          <a:xfrm>
            <a:off x="1219200" y="2419350"/>
            <a:ext cx="457200" cy="457200"/>
          </a:xfrm>
          <a:prstGeom prst="ellipse">
            <a:avLst/>
          </a:prstGeom>
          <a:solidFill>
            <a:srgbClr val="FFFFFF"/>
          </a:solidFill>
          <a:ln w="19050">
            <a:solidFill>
              <a:srgbClr val="6366F1"/>
            </a:solidFill>
            <a:prstDash val="solid"/>
          </a:ln>
        </p:spPr>
      </p:sp>
      <p:sp>
        <p:nvSpPr>
          <p:cNvPr id="9" name="">
            <a:extLst>
              <a:ext uri="{FF2B5EF4-FFF2-40B4-BE49-F238E27FC236}">
                <ns2:creationId id="{C10FFD40-2E51-4C5D-8270-21903257741B}"/>
              </a:ext>
            </a:extLst>
          </p:cNvPr>
          <p:cNvSpPr>
            <a:spLocks noGrp="1"/>
          </p:cNvSpPr>
          <p:nvPr/>
        </p:nvSpPr>
        <p:spPr>
          <a:xfrm>
            <a:off x="1333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6366F1"/>
                </a:solidFill>
                <a:latin typeface="Calibri"/>
                <a:ea typeface="Calibri"/>
                <a:cs typeface="Calibri"/>
              </a:defRPr>
            </a:pPr>
            <a:r>
              <a:rPr sz="1500" b="1" i="0">
                <a:solidFill>
                  <a:srgbClr val="6366F1"/>
                </a:solidFill>
                <a:latin typeface="Calibri"/>
                <a:ea typeface="Calibri"/>
                <a:cs typeface="Calibri"/>
              </a:rPr>
              <a:t>1</a:t>
            </a:r>
          </a:p>
        </p:txBody>
      </p:sp>
      <p:sp>
        <p:nvSpPr>
          <p:cNvPr id="10" name="">
            <a:extLst>
              <a:ext uri="{FF2B5EF4-FFF2-40B4-BE49-F238E27FC236}">
                <ns2:creationId id="{C7C4E220-4737-4850-8E69-ECE42FBFFBEE}"/>
              </a:ext>
            </a:extLst>
          </p:cNvPr>
          <p:cNvSpPr>
            <a:spLocks noGrp="1"/>
          </p:cNvSpPr>
          <p:nvPr/>
        </p:nvSpPr>
        <p:spPr>
          <a:xfrm>
            <a:off x="552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Initial</a:t>
            </a:r>
          </a:p>
        </p:txBody>
      </p:sp>
      <p:sp>
        <p:nvSpPr>
          <p:cNvPr id="11" name="">
            <a:extLst>
              <a:ext uri="{FF2B5EF4-FFF2-40B4-BE49-F238E27FC236}">
                <ns2:creationId id="{5E6F6E79-F90D-4848-B037-2C0D8FECEFF2}"/>
              </a:ext>
            </a:extLst>
          </p:cNvPr>
          <p:cNvSpPr>
            <a:spLocks noGrp="1"/>
          </p:cNvSpPr>
          <p:nvPr/>
        </p:nvSpPr>
        <p:spPr>
          <a:xfrm>
            <a:off x="552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No standard process. Case-by-case. &gt;12 months where successful.</a:t>
            </a:r>
          </a:p>
        </p:txBody>
      </p:sp>
      <p:sp>
        <p:nvSpPr>
          <p:cNvPr id="12" name="">
            <a:extLst>
              <a:ext uri="{FF2B5EF4-FFF2-40B4-BE49-F238E27FC236}">
                <ns2:creationId id="{80FD7D30-93AC-44D4-A0FF-B3868588AC70}"/>
                <adec:decorative val="1"/>
              </a:ext>
            </a:extLst>
          </p:cNvPr>
          <p:cNvSpPr>
            <a:spLocks noGrp="1"/>
          </p:cNvSpPr>
          <p:nvPr/>
        </p:nvSpPr>
        <p:spPr>
          <a:xfrm>
            <a:off x="3409950" y="2419350"/>
            <a:ext cx="457200" cy="457200"/>
          </a:xfrm>
          <a:prstGeom prst="ellipse">
            <a:avLst/>
          </a:prstGeom>
          <a:solidFill>
            <a:srgbClr val="FFFFFF"/>
          </a:solidFill>
          <a:ln w="19050">
            <a:solidFill>
              <a:srgbClr val="6366F1"/>
            </a:solidFill>
            <a:prstDash val="solid"/>
          </a:ln>
        </p:spPr>
      </p:sp>
      <p:sp>
        <p:nvSpPr>
          <p:cNvPr id="13" name="">
            <a:extLst>
              <a:ext uri="{FF2B5EF4-FFF2-40B4-BE49-F238E27FC236}">
                <ns2:creationId id="{ECB37355-63B1-4578-9FCB-46B5809CC126}"/>
              </a:ext>
            </a:extLst>
          </p:cNvPr>
          <p:cNvSpPr>
            <a:spLocks noGrp="1"/>
          </p:cNvSpPr>
          <p:nvPr/>
        </p:nvSpPr>
        <p:spPr>
          <a:xfrm>
            <a:off x="3524250" y="2533650"/>
            <a:ext cx="228600" cy="228600"/>
          </a:xfrm>
          <a:prstGeom prst="rect">
            <a:avLst/>
          </a:prstGeom>
          <a:noFill/>
          <a:ln w="0">
            <a:noFill/>
            <a:prstDash val="solid"/>
          </a:ln>
        </p:spPr>
        <p:txBody>
          <a:bodyPr wrap="square" lIns="0" tIns="0" rIns="0" bIns="0" anchor="ctr">
            <a:noAutofit/>
          </a:bodyPr>
          <a:lstStyle/>
          <a:p>
            <a:pPr algn="ctr">
              <a:defRPr sz="1500" b="1" i="0">
                <a:solidFill>
                  <a:srgbClr val="6366F1"/>
                </a:solidFill>
                <a:latin typeface="Calibri"/>
                <a:ea typeface="Calibri"/>
                <a:cs typeface="Calibri"/>
              </a:defRPr>
            </a:pPr>
            <a:r>
              <a:rPr sz="1500" b="1" i="0">
                <a:solidFill>
                  <a:srgbClr val="6366F1"/>
                </a:solidFill>
                <a:latin typeface="Calibri"/>
                <a:ea typeface="Calibri"/>
                <a:cs typeface="Calibri"/>
              </a:rPr>
              <a:t>2</a:t>
            </a:r>
          </a:p>
        </p:txBody>
      </p:sp>
      <p:sp>
        <p:nvSpPr>
          <p:cNvPr id="14" name="">
            <a:extLst>
              <a:ext uri="{FF2B5EF4-FFF2-40B4-BE49-F238E27FC236}">
                <ns2:creationId id="{8F692CA2-50C1-4452-B7C4-8C09BB4DA330}"/>
              </a:ext>
            </a:extLst>
          </p:cNvPr>
          <p:cNvSpPr>
            <a:spLocks noGrp="1"/>
          </p:cNvSpPr>
          <p:nvPr/>
        </p:nvSpPr>
        <p:spPr>
          <a:xfrm>
            <a:off x="27432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Developing</a:t>
            </a:r>
          </a:p>
        </p:txBody>
      </p:sp>
      <p:sp>
        <p:nvSpPr>
          <p:cNvPr id="15" name="">
            <a:extLst>
              <a:ext uri="{FF2B5EF4-FFF2-40B4-BE49-F238E27FC236}">
                <ns2:creationId id="{BBDDFAF1-C4B4-4EF9-B8FE-E73BA33A2207}"/>
              </a:ext>
            </a:extLst>
          </p:cNvPr>
          <p:cNvSpPr>
            <a:spLocks noGrp="1"/>
          </p:cNvSpPr>
          <p:nvPr/>
        </p:nvSpPr>
        <p:spPr>
          <a:xfrm>
            <a:off x="27432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Central function exists. Documentation drafted. Median 6-12 months.</a:t>
            </a:r>
          </a:p>
        </p:txBody>
      </p:sp>
      <p:sp>
        <p:nvSpPr>
          <p:cNvPr id="16" name="">
            <a:extLst>
              <a:ext uri="{FF2B5EF4-FFF2-40B4-BE49-F238E27FC236}">
                <ns2:creationId id="{13D4494C-42CA-42F5-A68A-404927A2F53B}"/>
                <adec:decorative val="1"/>
              </a:ext>
            </a:extLst>
          </p:cNvPr>
          <p:cNvSpPr>
            <a:spLocks noGrp="1"/>
          </p:cNvSpPr>
          <p:nvPr/>
        </p:nvSpPr>
        <p:spPr>
          <a:xfrm>
            <a:off x="5600700" y="2419350"/>
            <a:ext cx="457200" cy="457200"/>
          </a:xfrm>
          <a:prstGeom prst="ellipse">
            <a:avLst/>
          </a:prstGeom>
          <a:solidFill>
            <a:srgbClr val="FFFFFF"/>
          </a:solidFill>
          <a:ln w="19050">
            <a:solidFill>
              <a:srgbClr val="6366F1"/>
            </a:solidFill>
            <a:prstDash val="solid"/>
          </a:ln>
        </p:spPr>
      </p:sp>
      <p:sp>
        <p:nvSpPr>
          <p:cNvPr id="17" name="">
            <a:extLst>
              <a:ext uri="{FF2B5EF4-FFF2-40B4-BE49-F238E27FC236}">
                <ns2:creationId id="{741CECEF-AC6C-423B-AB1A-2E3398BE6609}"/>
              </a:ext>
            </a:extLst>
          </p:cNvPr>
          <p:cNvSpPr>
            <a:spLocks noGrp="1"/>
          </p:cNvSpPr>
          <p:nvPr/>
        </p:nvSpPr>
        <p:spPr>
          <a:xfrm>
            <a:off x="5715000" y="2533650"/>
            <a:ext cx="228600" cy="228600"/>
          </a:xfrm>
          <a:prstGeom prst="rect">
            <a:avLst/>
          </a:prstGeom>
          <a:noFill/>
          <a:ln w="0">
            <a:noFill/>
            <a:prstDash val="solid"/>
          </a:ln>
        </p:spPr>
        <p:txBody>
          <a:bodyPr wrap="square" lIns="0" tIns="0" rIns="0" bIns="0" anchor="ctr">
            <a:noAutofit/>
          </a:bodyPr>
          <a:lstStyle/>
          <a:p>
            <a:pPr algn="ctr">
              <a:defRPr sz="1500" b="1" i="0">
                <a:solidFill>
                  <a:srgbClr val="6366F1"/>
                </a:solidFill>
                <a:latin typeface="Calibri"/>
                <a:ea typeface="Calibri"/>
                <a:cs typeface="Calibri"/>
              </a:defRPr>
            </a:pPr>
            <a:r>
              <a:rPr sz="1500" b="1" i="0">
                <a:solidFill>
                  <a:srgbClr val="6366F1"/>
                </a:solidFill>
                <a:latin typeface="Calibri"/>
                <a:ea typeface="Calibri"/>
                <a:cs typeface="Calibri"/>
              </a:rPr>
              <a:t>3</a:t>
            </a:r>
          </a:p>
        </p:txBody>
      </p:sp>
      <p:sp>
        <p:nvSpPr>
          <p:cNvPr id="18" name="">
            <a:extLst>
              <a:ext uri="{FF2B5EF4-FFF2-40B4-BE49-F238E27FC236}">
                <ns2:creationId id="{7CA7A611-8522-4841-B2A0-647BB55D71E8}"/>
              </a:ext>
            </a:extLst>
          </p:cNvPr>
          <p:cNvSpPr>
            <a:spLocks noGrp="1"/>
          </p:cNvSpPr>
          <p:nvPr/>
        </p:nvSpPr>
        <p:spPr>
          <a:xfrm>
            <a:off x="49339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Defined</a:t>
            </a:r>
          </a:p>
        </p:txBody>
      </p:sp>
      <p:sp>
        <p:nvSpPr>
          <p:cNvPr id="19" name="">
            <a:extLst>
              <a:ext uri="{FF2B5EF4-FFF2-40B4-BE49-F238E27FC236}">
                <ns2:creationId id="{947FC931-0F19-4BC4-BF49-2B00C49D2922}"/>
              </a:ext>
            </a:extLst>
          </p:cNvPr>
          <p:cNvSpPr>
            <a:spLocks noGrp="1"/>
          </p:cNvSpPr>
          <p:nvPr/>
        </p:nvSpPr>
        <p:spPr>
          <a:xfrm>
            <a:off x="49339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Operational process. Single application. Median 3-6 months. SLAs defined but not consistent.</a:t>
            </a:r>
          </a:p>
        </p:txBody>
      </p:sp>
      <p:sp>
        <p:nvSpPr>
          <p:cNvPr id="20" name="">
            <a:extLst>
              <a:ext uri="{FF2B5EF4-FFF2-40B4-BE49-F238E27FC236}">
                <ns2:creationId id="{3A3A50A0-5621-423F-A347-CA1CA9F9F2A1}"/>
                <adec:decorative val="1"/>
              </a:ext>
            </a:extLst>
          </p:cNvPr>
          <p:cNvSpPr>
            <a:spLocks noGrp="1"/>
          </p:cNvSpPr>
          <p:nvPr/>
        </p:nvSpPr>
        <p:spPr>
          <a:xfrm>
            <a:off x="7791450" y="2419350"/>
            <a:ext cx="457200" cy="457200"/>
          </a:xfrm>
          <a:prstGeom prst="ellipse">
            <a:avLst/>
          </a:prstGeom>
          <a:solidFill>
            <a:srgbClr val="FFFFFF"/>
          </a:solidFill>
          <a:ln w="19050">
            <a:solidFill>
              <a:srgbClr val="6366F1"/>
            </a:solidFill>
            <a:prstDash val="solid"/>
          </a:ln>
        </p:spPr>
      </p:sp>
      <p:sp>
        <p:nvSpPr>
          <p:cNvPr id="21" name="">
            <a:extLst>
              <a:ext uri="{FF2B5EF4-FFF2-40B4-BE49-F238E27FC236}">
                <ns2:creationId id="{46185CD6-AF2A-4732-9E05-E515B63D8797}"/>
              </a:ext>
            </a:extLst>
          </p:cNvPr>
          <p:cNvSpPr>
            <a:spLocks noGrp="1"/>
          </p:cNvSpPr>
          <p:nvPr/>
        </p:nvSpPr>
        <p:spPr>
          <a:xfrm>
            <a:off x="7905750" y="2533650"/>
            <a:ext cx="228600" cy="228600"/>
          </a:xfrm>
          <a:prstGeom prst="rect">
            <a:avLst/>
          </a:prstGeom>
          <a:noFill/>
          <a:ln w="0">
            <a:noFill/>
            <a:prstDash val="solid"/>
          </a:ln>
        </p:spPr>
        <p:txBody>
          <a:bodyPr wrap="square" lIns="0" tIns="0" rIns="0" bIns="0" anchor="ctr">
            <a:noAutofit/>
          </a:bodyPr>
          <a:lstStyle/>
          <a:p>
            <a:pPr algn="ctr">
              <a:defRPr sz="1500" b="1" i="0">
                <a:solidFill>
                  <a:srgbClr val="6366F1"/>
                </a:solidFill>
                <a:latin typeface="Calibri"/>
                <a:ea typeface="Calibri"/>
                <a:cs typeface="Calibri"/>
              </a:defRPr>
            </a:pPr>
            <a:r>
              <a:rPr sz="1500" b="1" i="0">
                <a:solidFill>
                  <a:srgbClr val="6366F1"/>
                </a:solidFill>
                <a:latin typeface="Calibri"/>
                <a:ea typeface="Calibri"/>
                <a:cs typeface="Calibri"/>
              </a:rPr>
              <a:t>4</a:t>
            </a:r>
          </a:p>
        </p:txBody>
      </p:sp>
      <p:sp>
        <p:nvSpPr>
          <p:cNvPr id="22" name="">
            <a:extLst>
              <a:ext uri="{FF2B5EF4-FFF2-40B4-BE49-F238E27FC236}">
                <ns2:creationId id="{0276903B-2A56-4926-9DA2-028A56FC85C4}"/>
              </a:ext>
            </a:extLst>
          </p:cNvPr>
          <p:cNvSpPr>
            <a:spLocks noGrp="1"/>
          </p:cNvSpPr>
          <p:nvPr/>
        </p:nvSpPr>
        <p:spPr>
          <a:xfrm>
            <a:off x="71247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Managed</a:t>
            </a:r>
          </a:p>
        </p:txBody>
      </p:sp>
      <p:sp>
        <p:nvSpPr>
          <p:cNvPr id="23" name="">
            <a:extLst>
              <a:ext uri="{FF2B5EF4-FFF2-40B4-BE49-F238E27FC236}">
                <ns2:creationId id="{67ED15D2-C711-4F13-926B-435CF7FD2020}"/>
              </a:ext>
            </a:extLst>
          </p:cNvPr>
          <p:cNvSpPr>
            <a:spLocks noGrp="1"/>
          </p:cNvSpPr>
          <p:nvPr/>
        </p:nvSpPr>
        <p:spPr>
          <a:xfrm>
            <a:off x="71247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Single-gateway. Median &lt;90 days. SLAs met &gt;= 80%. Applicant support. [Threshold subject to benchmarking]</a:t>
            </a:r>
          </a:p>
        </p:txBody>
      </p:sp>
      <p:sp>
        <p:nvSpPr>
          <p:cNvPr id="24" name="">
            <a:extLst>
              <a:ext uri="{FF2B5EF4-FFF2-40B4-BE49-F238E27FC236}">
                <ns2:creationId id="{D065538D-3F66-43B1-BE07-4A0310686896}"/>
                <adec:decorative val="1"/>
              </a:ext>
            </a:extLst>
          </p:cNvPr>
          <p:cNvSpPr>
            <a:spLocks noGrp="1"/>
          </p:cNvSpPr>
          <p:nvPr/>
        </p:nvSpPr>
        <p:spPr>
          <a:xfrm>
            <a:off x="9982200" y="2419350"/>
            <a:ext cx="457200" cy="457200"/>
          </a:xfrm>
          <a:prstGeom prst="ellipse">
            <a:avLst/>
          </a:prstGeom>
          <a:solidFill>
            <a:srgbClr val="6366F1"/>
          </a:solidFill>
          <a:ln w="19050">
            <a:solidFill>
              <a:srgbClr val="6366F1"/>
            </a:solidFill>
            <a:prstDash val="solid"/>
          </a:ln>
        </p:spPr>
      </p:sp>
      <p:sp>
        <p:nvSpPr>
          <p:cNvPr id="25" name="">
            <a:extLst>
              <a:ext uri="{FF2B5EF4-FFF2-40B4-BE49-F238E27FC236}">
                <ns2:creationId id="{F828FCE8-1703-423A-B1FC-9658DC2C794F}"/>
              </a:ext>
            </a:extLst>
          </p:cNvPr>
          <p:cNvSpPr>
            <a:spLocks noGrp="1"/>
          </p:cNvSpPr>
          <p:nvPr/>
        </p:nvSpPr>
        <p:spPr>
          <a:xfrm>
            <a:off x="10096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FFFFFF"/>
                </a:solidFill>
                <a:latin typeface="Calibri"/>
                <a:ea typeface="Calibri"/>
                <a:cs typeface="Calibri"/>
              </a:defRPr>
            </a:pPr>
            <a:r>
              <a:rPr sz="1500" b="1" i="0">
                <a:solidFill>
                  <a:srgbClr val="FFFFFF"/>
                </a:solidFill>
                <a:latin typeface="Calibri"/>
                <a:ea typeface="Calibri"/>
                <a:cs typeface="Calibri"/>
              </a:rPr>
              <a:t>5</a:t>
            </a:r>
          </a:p>
        </p:txBody>
      </p:sp>
      <p:sp>
        <p:nvSpPr>
          <p:cNvPr id="26" name="">
            <a:extLst>
              <a:ext uri="{FF2B5EF4-FFF2-40B4-BE49-F238E27FC236}">
                <ns2:creationId id="{95D1CF2A-40CC-4713-A70D-C398EA6379CE}"/>
              </a:ext>
            </a:extLst>
          </p:cNvPr>
          <p:cNvSpPr>
            <a:spLocks noGrp="1"/>
          </p:cNvSpPr>
          <p:nvPr/>
        </p:nvSpPr>
        <p:spPr>
          <a:xfrm>
            <a:off x="9315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Optimising</a:t>
            </a:r>
          </a:p>
        </p:txBody>
      </p:sp>
      <p:sp>
        <p:nvSpPr>
          <p:cNvPr id="27" name="">
            <a:extLst>
              <a:ext uri="{FF2B5EF4-FFF2-40B4-BE49-F238E27FC236}">
                <ns2:creationId id="{F24E2A35-7374-4D30-A995-53539D474640}"/>
              </a:ext>
            </a:extLst>
          </p:cNvPr>
          <p:cNvSpPr>
            <a:spLocks noGrp="1"/>
          </p:cNvSpPr>
          <p:nvPr/>
        </p:nvSpPr>
        <p:spPr>
          <a:xfrm>
            <a:off x="9315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Median &lt;45 days. Tiered/fast-track approvals. Automated workflows. Top-quartile UK.</a:t>
            </a:r>
          </a:p>
        </p:txBody>
      </p:sp>
      <p:sp>
        <p:nvSpPr>
          <p:cNvPr id="28" name="">
            <a:extLst>
              <a:ext uri="{FF2B5EF4-FFF2-40B4-BE49-F238E27FC236}">
                <ns2:creationId id="{9D94E70E-2372-42E1-A5BC-99A86EB6FE39}"/>
                <adec:decorative val="1"/>
              </a:ext>
            </a:extLst>
          </p:cNvPr>
          <p:cNvSpPr>
            <a:spLocks noGrp="1"/>
          </p:cNvSpPr>
          <p:nvPr/>
        </p:nvSpPr>
        <p:spPr>
          <a:xfrm>
            <a:off x="685800" y="5105400"/>
            <a:ext cx="10820400" cy="1047750"/>
          </a:xfrm>
          <a:prstGeom prst="roundRect">
            <a:avLst>
              <a:gd name="adj" fmla="val 7273"/>
            </a:avLst>
          </a:prstGeom>
          <a:solidFill>
            <a:srgbClr val="FFFFFF"/>
          </a:solidFill>
          <a:ln w="9525">
            <a:solidFill>
              <a:srgbClr val="D5E3E3"/>
            </a:solidFill>
            <a:prstDash val="solid"/>
          </a:ln>
        </p:spPr>
      </p:sp>
      <p:sp>
        <p:nvSpPr>
          <p:cNvPr id="29" name="">
            <a:extLst>
              <a:ext uri="{FF2B5EF4-FFF2-40B4-BE49-F238E27FC236}">
                <ns2:creationId id="{0D752476-62E9-414F-9776-43DD0049E385}"/>
              </a:ext>
            </a:extLst>
          </p:cNvPr>
          <p:cNvSpPr>
            <a:spLocks noGrp="1"/>
          </p:cNvSpPr>
          <p:nvPr/>
        </p:nvSpPr>
        <p:spPr>
          <a:xfrm>
            <a:off x="895350" y="5200650"/>
            <a:ext cx="6858000" cy="266700"/>
          </a:xfrm>
          <a:prstGeom prst="rect">
            <a:avLst/>
          </a:prstGeom>
          <a:noFill/>
          <a:ln w="0">
            <a:noFill/>
            <a:prstDash val="solid"/>
          </a:ln>
        </p:spPr>
        <p:txBody>
          <a:bodyPr wrap="square" lIns="0" tIns="0" rIns="0" bIns="0" anchor="t">
            <a:noAutofit/>
          </a:bodyPr>
          <a:lstStyle/>
          <a:p>
            <a:pPr algn="l">
              <a:defRPr sz="1575" b="1" i="0">
                <a:solidFill>
                  <a:srgbClr val="115E59"/>
                </a:solidFill>
                <a:latin typeface="Calibri"/>
                <a:ea typeface="Calibri"/>
                <a:cs typeface="Calibri"/>
              </a:defRPr>
            </a:pPr>
            <a:r>
              <a:rPr sz="1575" b="1" i="0">
                <a:solidFill>
                  <a:srgbClr val="115E59"/>
                </a:solidFill>
                <a:latin typeface="Calibri"/>
                <a:ea typeface="Calibri"/>
                <a:cs typeface="Calibri"/>
              </a:rPr>
              <a:t>Minimum evidence for a Level 4 judgement</a:t>
            </a:r>
          </a:p>
        </p:txBody>
      </p:sp>
      <p:sp>
        <p:nvSpPr>
          <p:cNvPr id="30" name="">
            <a:extLst>
              <a:ext uri="{FF2B5EF4-FFF2-40B4-BE49-F238E27FC236}">
                <ns2:creationId id="{A643A369-1771-4A72-8C1F-64A2AFAF13D6}"/>
                <adec:decorative val="1"/>
              </a:ext>
            </a:extLst>
          </p:cNvPr>
          <p:cNvSpPr>
            <a:spLocks noGrp="1"/>
          </p:cNvSpPr>
          <p:nvPr/>
        </p:nvSpPr>
        <p:spPr>
          <a:xfrm>
            <a:off x="895350" y="5581650"/>
            <a:ext cx="85725" cy="85725"/>
          </a:xfrm>
          <a:prstGeom prst="ellipse">
            <a:avLst/>
          </a:prstGeom>
          <a:solidFill>
            <a:srgbClr val="6366F1"/>
          </a:solidFill>
          <a:ln w="0">
            <a:noFill/>
            <a:prstDash val="solid"/>
          </a:ln>
        </p:spPr>
      </p:sp>
      <p:sp>
        <p:nvSpPr>
          <p:cNvPr id="31" name="">
            <a:extLst>
              <a:ext uri="{FF2B5EF4-FFF2-40B4-BE49-F238E27FC236}">
                <ns2:creationId id="{E1A8804D-5518-4020-B0D3-02344DF04C31}"/>
              </a:ext>
            </a:extLst>
          </p:cNvPr>
          <p:cNvSpPr>
            <a:spLocks noGrp="1"/>
          </p:cNvSpPr>
          <p:nvPr/>
        </p:nvSpPr>
        <p:spPr>
          <a:xfrm>
            <a:off x="10858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End-to-end process map + SOP defining start/stop points for the clock</a:t>
            </a:r>
          </a:p>
        </p:txBody>
      </p:sp>
      <p:sp>
        <p:nvSpPr>
          <p:cNvPr id="32" name="">
            <a:extLst>
              <a:ext uri="{FF2B5EF4-FFF2-40B4-BE49-F238E27FC236}">
                <ns2:creationId id="{25C3CDF3-DE0A-40D9-A30B-1322F03F6AC5}"/>
                <adec:decorative val="1"/>
              </a:ext>
            </a:extLst>
          </p:cNvPr>
          <p:cNvSpPr>
            <a:spLocks noGrp="1"/>
          </p:cNvSpPr>
          <p:nvPr/>
        </p:nvSpPr>
        <p:spPr>
          <a:xfrm>
            <a:off x="4438650" y="5581650"/>
            <a:ext cx="85725" cy="85725"/>
          </a:xfrm>
          <a:prstGeom prst="ellipse">
            <a:avLst/>
          </a:prstGeom>
          <a:solidFill>
            <a:srgbClr val="6366F1"/>
          </a:solidFill>
          <a:ln w="0">
            <a:noFill/>
            <a:prstDash val="solid"/>
          </a:ln>
        </p:spPr>
      </p:sp>
      <p:sp>
        <p:nvSpPr>
          <p:cNvPr id="33" name="">
            <a:extLst>
              <a:ext uri="{FF2B5EF4-FFF2-40B4-BE49-F238E27FC236}">
                <ns2:creationId id="{6FC5D356-014B-4DC5-9DA7-56720EB64AA2}"/>
              </a:ext>
            </a:extLst>
          </p:cNvPr>
          <p:cNvSpPr>
            <a:spLocks noGrp="1"/>
          </p:cNvSpPr>
          <p:nvPr/>
        </p:nvSpPr>
        <p:spPr>
          <a:xfrm>
            <a:off x="46291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Time-to-data distribution (median + 90th percentile) showing Level 4 claim</a:t>
            </a:r>
          </a:p>
        </p:txBody>
      </p:sp>
      <p:sp>
        <p:nvSpPr>
          <p:cNvPr id="34" name="">
            <a:extLst>
              <a:ext uri="{FF2B5EF4-FFF2-40B4-BE49-F238E27FC236}">
                <ns2:creationId id="{C99CBD93-8D97-40FF-88A8-C65B6B2338B0}"/>
                <adec:decorative val="1"/>
              </a:ext>
            </a:extLst>
          </p:cNvPr>
          <p:cNvSpPr>
            <a:spLocks noGrp="1"/>
          </p:cNvSpPr>
          <p:nvPr/>
        </p:nvSpPr>
        <p:spPr>
          <a:xfrm>
            <a:off x="7981950" y="5581650"/>
            <a:ext cx="85725" cy="85725"/>
          </a:xfrm>
          <a:prstGeom prst="ellipse">
            <a:avLst/>
          </a:prstGeom>
          <a:solidFill>
            <a:srgbClr val="6366F1"/>
          </a:solidFill>
          <a:ln w="0">
            <a:noFill/>
            <a:prstDash val="solid"/>
          </a:ln>
        </p:spPr>
      </p:sp>
      <p:sp>
        <p:nvSpPr>
          <p:cNvPr id="35" name="">
            <a:extLst>
              <a:ext uri="{FF2B5EF4-FFF2-40B4-BE49-F238E27FC236}">
                <ns2:creationId id="{637D9BBC-8134-4EAA-B2CC-893B338FBF78}"/>
              </a:ext>
            </a:extLst>
          </p:cNvPr>
          <p:cNvSpPr>
            <a:spLocks noGrp="1"/>
          </p:cNvSpPr>
          <p:nvPr/>
        </p:nvSpPr>
        <p:spPr>
          <a:xfrm>
            <a:off x="81724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SLA compliance report showing &gt;=80% plus evidence of applicant support workflow</a:t>
            </a:r>
          </a:p>
        </p:txBody>
      </p:sp>
      <p:sp>
        <p:nvSpPr>
          <p:cNvPr id="36" name="">
            <a:extLst>
              <a:ext uri="{FF2B5EF4-FFF2-40B4-BE49-F238E27FC236}">
                <ns2:creationId id="{2EC71057-C10E-4930-9AFF-31EC9765F6EC}"/>
              </a:ext>
            </a:extLst>
          </p:cNvPr>
          <p:cNvSpPr>
            <a:spLocks noGrp="1"/>
          </p:cNvSpPr>
          <p:nvPr/>
        </p:nvSpPr>
        <p:spPr>
          <a:xfrm>
            <a:off x="762000" y="6153150"/>
            <a:ext cx="10668000" cy="171450"/>
          </a:xfrm>
          <a:prstGeom prst="rect">
            <a:avLst/>
          </a:prstGeom>
          <a:noFill/>
          <a:ln w="0">
            <a:noFill/>
            <a:prstDash val="solid"/>
          </a:ln>
        </p:spPr>
        <p:txBody>
          <a:bodyPr wrap="square" lIns="0" tIns="0" rIns="0" bIns="0" anchor="t">
            <a:noAutofit/>
          </a:bodyPr>
          <a:lstStyle/>
          <a:p>
            <a:pPr algn="ctr">
              <a:defRPr sz="900" b="0" i="1">
                <a:solidFill>
                  <a:srgbClr val="5F7187"/>
                </a:solidFill>
                <a:latin typeface="Calibri"/>
                <a:ea typeface="Calibri"/>
                <a:cs typeface="Calibri"/>
              </a:defRPr>
            </a:pPr>
            <a:r>
              <a:rPr sz="900" b="0" i="1">
                <a:solidFill>
                  <a:srgbClr val="5F7187"/>
                </a:solidFill>
                <a:latin typeface="Calibri"/>
                <a:ea typeface="Calibri"/>
                <a:cs typeface="Calibri"/>
              </a:rPr>
              <a:t>Catalogue v1.0.2  •  Source a6d0671c3297  •  Verbatim descriptors and evidence  •  HDRL classifications are not official programme requirements.</a:t>
            </a:r>
          </a:p>
        </p:txBody>
      </p:sp>
      <p:sp>
        <p:nvSpPr>
          <p:cNvPr id="37" name="">
            <a:extLst>
              <a:ext uri="{FF2B5EF4-FFF2-40B4-BE49-F238E27FC236}">
                <ns2:creationId id="{11ED9855-29CE-4590-90AE-41CB06E1A8B2}"/>
                <adec:decorative val="1"/>
              </a:ext>
            </a:extLst>
          </p:cNvPr>
          <p:cNvSpPr>
            <a:spLocks noGrp="1"/>
          </p:cNvSpPr>
          <p:nvPr/>
        </p:nvSpPr>
        <p:spPr>
          <a:xfrm>
            <a:off x="552450" y="6419850"/>
            <a:ext cx="11087100" cy="0"/>
          </a:xfrm>
          <a:prstGeom prst="line">
            <a:avLst/>
          </a:prstGeom>
          <a:noFill/>
          <a:ln w="9525">
            <a:solidFill>
              <a:srgbClr val="D5E3E3"/>
            </a:solidFill>
            <a:prstDash val="solid"/>
          </a:ln>
        </p:spPr>
      </p:sp>
      <p:sp>
        <p:nvSpPr>
          <p:cNvPr id="38" name="">
            <a:extLst>
              <a:ext uri="{FF2B5EF4-FFF2-40B4-BE49-F238E27FC236}">
                <ns2:creationId id="{049AF71A-89B8-486E-913E-B121F842B550}"/>
              </a:ext>
            </a:extLst>
          </p:cNvPr>
          <p:cNvSpPr>
            <a:spLocks noGrp="1"/>
          </p:cNvSpPr>
          <p:nvPr/>
        </p:nvSpPr>
        <p:spPr>
          <a:xfrm>
            <a:off x="552450" y="6496050"/>
            <a:ext cx="2952750" cy="190500"/>
          </a:xfrm>
          <a:prstGeom prst="rect">
            <a:avLst/>
          </a:prstGeom>
          <a:noFill/>
          <a:ln w="0">
            <a:noFill/>
            <a:prstDash val="solid"/>
          </a:ln>
        </p:spPr>
        <p:txBody>
          <a:bodyPr wrap="square" lIns="0" tIns="0" rIns="0" bIns="0" anchor="ctr">
            <a:noAutofit/>
          </a:bodyPr>
          <a:lstStyle/>
          <a:p>
            <a:pPr algn="l">
              <a:defRPr sz="900" b="0" i="0">
                <a:solidFill>
                  <a:srgbClr val="5F7187"/>
                </a:solidFill>
                <a:latin typeface="Calibri"/>
                <a:ea typeface="Calibri"/>
                <a:cs typeface="Calibri"/>
              </a:defRPr>
            </a:pPr>
            <a:r>
              <a:rPr sz="900" b="0" i="0">
                <a:solidFill>
                  <a:srgbClr val="5F7187"/>
                </a:solidFill>
                <a:latin typeface="Calibri"/>
                <a:ea typeface="Calibri"/>
                <a:cs typeface="Calibri"/>
              </a:rPr>
              <a:t>HDRL v1.0.1  •  Kit v1.1.0  •  30 Jul 2026</a:t>
            </a:r>
          </a:p>
        </p:txBody>
      </p:sp>
      <p:sp>
        <p:nvSpPr>
          <p:cNvPr id="39" name="">
            <a:extLst>
              <a:ext uri="{FF2B5EF4-FFF2-40B4-BE49-F238E27FC236}">
                <ns2:creationId id="{D6A7628D-CC3B-4615-B63C-F5471A46C8F5}"/>
              </a:ext>
            </a:extLst>
          </p:cNvPr>
          <p:cNvSpPr>
            <a:spLocks noGrp="1"/>
          </p:cNvSpPr>
          <p:nvPr/>
        </p:nvSpPr>
        <p:spPr>
          <a:xfrm>
            <a:off x="3524250" y="6496050"/>
            <a:ext cx="6096000" cy="190500"/>
          </a:xfrm>
          <a:prstGeom prst="rect">
            <a:avLst/>
          </a:prstGeom>
          <a:noFill/>
          <a:ln w="0">
            <a:noFill/>
            <a:prstDash val="solid"/>
          </a:ln>
        </p:spPr>
        <p:txBody>
          <a:bodyPr wrap="square" lIns="0" tIns="0" rIns="0" bIns="0" anchor="ctr">
            <a:noAutofit/>
          </a:bodyPr>
          <a:lstStyle/>
          <a:p>
            <a:pPr algn="ctr">
              <a:defRPr sz="825" b="0" i="0">
                <a:solidFill>
                  <a:srgbClr val="5F7187"/>
                </a:solidFill>
                <a:latin typeface="Calibri"/>
                <a:ea typeface="Calibri"/>
                <a:cs typeface="Calibri"/>
              </a:defRPr>
            </a:pPr>
            <a:r>
              <a:rPr sz="825" b="0" i="0">
                <a:solidFill>
                  <a:srgbClr val="5F7187"/>
                </a:solidFill>
                <a:latin typeface="Calibri"/>
                <a:ea typeface="Calibri"/>
                <a:cs typeface="Calibri"/>
              </a:rPr>
              <a:t>RDS: commissioner &amp; IP owner  •  OPL Advisory: originator &amp; developer  •  </a:t>
            </a:r>
            <a:r>
              <a:rPr sz="825" b="0" i="0">
                <a:solidFill>
                  <a:srgbClr val="5F7187"/>
                </a:solidFill>
                <a:latin typeface="Calibri"/>
                <a:ea typeface="Calibri"/>
                <a:cs typeface="Calibri"/>
                <a:hlinkClick r:id="R1c8585e0771d4bc4" tooltip="Read the Creative Commons Attribution 4.0 licence"/>
              </a:rPr>
              <a:t>CC BY 4.0</a:t>
            </a:r>
          </a:p>
        </p:txBody>
      </p:sp>
      <p:sp>
        <p:nvSpPr>
          <p:cNvPr id="40" name="">
            <a:extLst>
              <a:ext uri="{FF2B5EF4-FFF2-40B4-BE49-F238E27FC236}">
                <ns2:creationId id="{1EB0D6BD-F036-4F03-8D56-909F938EBBB7}"/>
              </a:ext>
            </a:extLst>
          </p:cNvPr>
          <p:cNvSpPr>
            <a:spLocks noGrp="1"/>
          </p:cNvSpPr>
          <p:nvPr/>
        </p:nvSpPr>
        <p:spPr>
          <a:xfrm>
            <a:off x="9048750" y="6496050"/>
            <a:ext cx="2590800" cy="190500"/>
          </a:xfrm>
          <a:prstGeom prst="rect">
            <a:avLst/>
          </a:prstGeom>
          <a:noFill/>
          <a:ln w="0">
            <a:noFill/>
            <a:prstDash val="solid"/>
          </a:ln>
        </p:spPr>
        <p:txBody>
          <a:bodyPr wrap="square" lIns="0" tIns="0" rIns="0" bIns="0" anchor="ctr">
            <a:noAutofit/>
          </a:bodyPr>
          <a:lstStyle/>
          <a:p>
            <a:pPr algn="r">
              <a:defRPr sz="900" b="0" i="0">
                <a:solidFill>
                  <a:srgbClr val="5F7187"/>
                </a:solidFill>
                <a:latin typeface="Calibri"/>
                <a:ea typeface="Calibri"/>
                <a:cs typeface="Calibri"/>
              </a:defRPr>
            </a:pPr>
            <a:r>
              <a:rPr sz="900" b="0" i="0">
                <a:solidFill>
                  <a:srgbClr val="5F7187"/>
                </a:solidFill>
                <a:latin typeface="Calibri"/>
                <a:ea typeface="Calibri"/>
                <a:cs typeface="Calibri"/>
                <a:hlinkClick r:id="Ra07262325694414e" tooltip="Open the HDRL Framework website"/>
              </a:rPr>
              <a:t>hdrlframework.org</a:t>
            </a:r>
            <a:r>
              <a:rPr sz="900" b="0" i="0">
                <a:solidFill>
                  <a:srgbClr val="5F7187"/>
                </a:solidFill>
                <a:latin typeface="Calibri"/>
                <a:ea typeface="Calibri"/>
                <a:cs typeface="Calibri"/>
              </a:rPr>
              <a:t>  •  42</a:t>
            </a:r>
          </a:p>
        </p:txBody>
      </p:sp>
    </p:spTree>
    <p:extLst>
      <p:ext uri="{BB962C8B-B14F-4D97-AF65-F5344CB8AC3E}">
        <ns5:creationId val="418257456"/>
      </p:ext>
    </p:extLst>
  </p:cSld>
</p:sld>
</file>

<file path=ppt/slides/slide43.xml><?xml version="1.0" encoding="utf-8"?>
<p:sld xmlns:a="http://schemas.openxmlformats.org/drawingml/2006/main" xmlns:adec="http://schemas.microsoft.com/office/drawing/2017/decorative" xmlns:ns2="http://schemas.microsoft.com/office/drawing/2014/main" xmlns:ns5="http://schemas.microsoft.com/office/powerpoint/2010/main" xmlns:p="http://schemas.openxmlformats.org/presentationml/2006/main" xmlns:r="http://schemas.openxmlformats.org/officeDocument/2006/relationships">
  <p:cSld>
    <p:bg>
      <p:bgPr>
        <a:solidFill>
          <a:srgbClr val="F5F8FA"/>
        </a:solidFill>
      </p:bgPr>
    </p:bg>
    <p:spTree>
      <p:nvGrpSpPr>
        <p:cNvPr id="1" name=""/>
        <p:cNvGrpSpPr/>
        <p:nvPr/>
      </p:nvGrpSpPr>
      <p:grpSpPr>
        <a:xfrm/>
      </p:grpSpPr>
      <p:sp>
        <p:nvSpPr>
          <p:cNvPr id="41" name="hdrl-mini-mark">
            <a:extLst>
              <a:ext uri="{FF2B5EF4-FFF2-40B4-BE49-F238E27FC236}">
                <ns2:creationId id="{61C9A6CB-22BB-4431-976A-8B2649CD4407}"/>
                <adec:decorative val="1"/>
              </a:ext>
            </a:extLst>
          </p:cNvPr>
          <p:cNvSpPr>
            <a:spLocks noGrp="1"/>
          </p:cNvSpPr>
          <p:nvPr/>
        </p:nvSpPr>
        <p:spPr>
          <a:xfrm>
            <a:off x="552450" y="361950"/>
            <a:ext cx="514350" cy="514350"/>
          </a:xfrm>
          <a:prstGeom prst="octagon">
            <a:avLst/>
          </a:prstGeom>
          <a:solidFill>
            <a:srgbClr val="0F766E"/>
          </a:solidFill>
          <a:ln w="0">
            <a:noFill/>
            <a:prstDash val="solid"/>
          </a:ln>
        </p:spPr>
      </p:sp>
      <p:sp>
        <p:nvSpPr>
          <p:cNvPr id="2" name="hdrl-mini-text">
            <a:extLst>
              <a:ext uri="{FF2B5EF4-FFF2-40B4-BE49-F238E27FC236}">
                <ns2:creationId id="{6EE73189-A459-4CA4-8D56-15E63F90A630}"/>
                <adec:decorative val="1"/>
              </a:ext>
            </a:extLst>
          </p:cNvPr>
          <p:cNvSpPr>
            <a:spLocks noGrp="1"/>
          </p:cNvSpPr>
          <p:nvPr/>
        </p:nvSpPr>
        <p:spPr>
          <a:xfrm>
            <a:off x="581025" y="504825"/>
            <a:ext cx="476250" cy="209550"/>
          </a:xfrm>
          <a:prstGeom prst="rect">
            <a:avLst/>
          </a:prstGeom>
          <a:noFill/>
          <a:ln w="0">
            <a:noFill/>
            <a:prstDash val="solid"/>
          </a:ln>
        </p:spPr>
        <p:txBody>
          <a:bodyPr wrap="square" lIns="0" tIns="0" rIns="0" bIns="0" anchor="ctr">
            <a:noAutofit/>
          </a:bodyPr>
          <a:lstStyle/>
          <a:p>
            <a:pPr algn="ctr">
              <a:defRPr sz="750" b="1" i="0">
                <a:solidFill>
                  <a:srgbClr val="FFFFFF"/>
                </a:solidFill>
                <a:latin typeface="Calibri"/>
                <a:ea typeface="Calibri"/>
                <a:cs typeface="Calibri"/>
              </a:defRPr>
            </a:pPr>
            <a:r>
              <a:rPr sz="750" b="1" i="0">
                <a:solidFill>
                  <a:srgbClr val="FFFFFF"/>
                </a:solidFill>
                <a:latin typeface="Calibri"/>
                <a:ea typeface="Calibri"/>
                <a:cs typeface="Calibri"/>
              </a:rPr>
              <a:t>HDRL</a:t>
            </a:r>
          </a:p>
        </p:txBody>
      </p:sp>
      <p:sp>
        <p:nvSpPr>
          <p:cNvPr id="3" name="brand-label">
            <a:extLst>
              <a:ext uri="{FF2B5EF4-FFF2-40B4-BE49-F238E27FC236}">
                <ns2:creationId id="{B709CE6E-B75B-42A4-82AC-A0770537A273}"/>
                <adec:decorative val="1"/>
              </a:ext>
            </a:extLst>
          </p:cNvPr>
          <p:cNvSpPr>
            <a:spLocks noGrp="1"/>
          </p:cNvSpPr>
          <p:nvPr/>
        </p:nvSpPr>
        <p:spPr>
          <a:xfrm>
            <a:off x="1257300" y="495300"/>
            <a:ext cx="4572000" cy="190500"/>
          </a:xfrm>
          <a:prstGeom prst="rect">
            <a:avLst/>
          </a:prstGeom>
          <a:noFill/>
          <a:ln w="0">
            <a:noFill/>
            <a:prstDash val="solid"/>
          </a:ln>
        </p:spPr>
        <p:txBody>
          <a:bodyPr wrap="square" lIns="0" tIns="0" rIns="0" bIns="0" anchor="ctr">
            <a:noAutofit/>
          </a:bodyPr>
          <a:lstStyle/>
          <a:p>
            <a:pPr algn="l">
              <a:defRPr sz="1200" b="1" i="0">
                <a:solidFill>
                  <a:srgbClr val="0F766E"/>
                </a:solidFill>
                <a:latin typeface="Calibri"/>
                <a:ea typeface="Calibri"/>
                <a:cs typeface="Calibri"/>
              </a:defRPr>
            </a:pPr>
            <a:r>
              <a:rPr sz="1200" b="1" i="0">
                <a:solidFill>
                  <a:srgbClr val="0F766E"/>
                </a:solidFill>
                <a:latin typeface="Calibri"/>
                <a:ea typeface="Calibri"/>
                <a:cs typeface="Calibri"/>
              </a:rPr>
              <a:t>DOMAIN C • INDICATOR DETAIL</a:t>
            </a:r>
          </a:p>
        </p:txBody>
      </p:sp>
      <p:sp>
        <p:nvSpPr>
          <p:cNvPr id="4" name="slide-title" title="C.2.2 · Data Access Committee" descr="Slide title: C.2.2 · Data Access Committee">
            <a:extLst>
              <a:ext uri="{FF2B5EF4-FFF2-40B4-BE49-F238E27FC236}">
                <ns2:creationId id="{F786FB6D-839E-4FB5-B0D0-0CF01E385C80}"/>
              </a:ext>
            </a:extLst>
          </p:cNvPr>
          <p:cNvSpPr>
            <a:spLocks noGrp="1"/>
          </p:cNvSpPr>
          <p:nvPr>
            <p:ph type="title"/>
          </p:nvPr>
        </p:nvSpPr>
        <p:spPr>
          <a:xfrm>
            <a:off x="666750" y="1104900"/>
            <a:ext cx="10858500" cy="628650"/>
          </a:xfrm>
          <a:prstGeom prst="rect">
            <a:avLst/>
          </a:prstGeom>
          <a:noFill/>
          <a:ln w="0">
            <a:noFill/>
            <a:prstDash val="solid"/>
          </a:ln>
        </p:spPr>
        <p:txBody>
          <a:bodyPr wrap="square" lIns="0" tIns="0" rIns="0" bIns="0" anchor="t">
            <a:noAutofit/>
          </a:bodyPr>
          <a:lstStyle/>
          <a:p>
            <a:pPr algn="l">
              <a:defRPr sz="3150" b="1" i="0">
                <a:solidFill>
                  <a:srgbClr val="162B45"/>
                </a:solidFill>
                <a:latin typeface="Calibri"/>
                <a:ea typeface="Calibri"/>
                <a:cs typeface="Calibri"/>
              </a:defRPr>
            </a:pPr>
            <a:r>
              <a:rPr sz="3150" b="1" i="0">
                <a:solidFill>
                  <a:srgbClr val="162B45"/>
                </a:solidFill>
                <a:latin typeface="Calibri"/>
                <a:ea typeface="Calibri"/>
                <a:cs typeface="Calibri"/>
              </a:rPr>
              <a:t>C.2.2 · Data Access Committee</a:t>
            </a:r>
          </a:p>
        </p:txBody>
      </p:sp>
      <p:sp>
        <p:nvSpPr>
          <p:cNvPr id="5" name="">
            <a:extLst>
              <a:ext uri="{FF2B5EF4-FFF2-40B4-BE49-F238E27FC236}">
                <ns2:creationId id="{1445FA2B-56B8-4585-80EE-8565A73327BB}"/>
              </a:ext>
            </a:extLst>
          </p:cNvPr>
          <p:cNvSpPr>
            <a:spLocks noGrp="1"/>
          </p:cNvSpPr>
          <p:nvPr/>
        </p:nvSpPr>
        <p:spPr>
          <a:xfrm>
            <a:off x="685800" y="1771650"/>
            <a:ext cx="10668000" cy="266700"/>
          </a:xfrm>
          <a:prstGeom prst="rect">
            <a:avLst/>
          </a:prstGeom>
          <a:noFill/>
          <a:ln w="0">
            <a:noFill/>
            <a:prstDash val="solid"/>
          </a:ln>
        </p:spPr>
        <p:txBody>
          <a:bodyPr wrap="square" lIns="0" tIns="0" rIns="0" bIns="0" anchor="t">
            <a:noAutofit/>
          </a:bodyPr>
          <a:lstStyle/>
          <a:p>
            <a:pPr algn="l">
              <a:defRPr sz="1350" b="1" i="0">
                <a:solidFill>
                  <a:srgbClr val="6366F1"/>
                </a:solidFill>
                <a:latin typeface="Calibri"/>
                <a:ea typeface="Calibri"/>
                <a:cs typeface="Calibri"/>
              </a:defRPr>
            </a:pPr>
            <a:r>
              <a:rPr sz="1350" b="1" i="0">
                <a:solidFill>
                  <a:srgbClr val="6366F1"/>
                </a:solidFill>
                <a:latin typeface="Calibri"/>
                <a:ea typeface="Calibri"/>
                <a:cs typeface="Calibri"/>
              </a:rPr>
              <a:t>Core indicator  •  Both level  •  HDRL class B0  •  Proposed Foundational Indicator</a:t>
            </a:r>
          </a:p>
        </p:txBody>
      </p:sp>
      <p:sp>
        <p:nvSpPr>
          <p:cNvPr id="6" name="">
            <a:extLst>
              <a:ext uri="{FF2B5EF4-FFF2-40B4-BE49-F238E27FC236}">
                <ns2:creationId id="{EB9BD80C-09D6-44EA-A709-F6846B29FB8D}"/>
              </a:ext>
            </a:extLst>
          </p:cNvPr>
          <p:cNvSpPr>
            <a:spLocks noGrp="1"/>
          </p:cNvSpPr>
          <p:nvPr/>
        </p:nvSpPr>
        <p:spPr>
          <a:xfrm>
            <a:off x="685800" y="2095500"/>
            <a:ext cx="10668000" cy="285750"/>
          </a:xfrm>
          <a:prstGeom prst="rect">
            <a:avLst/>
          </a:prstGeom>
          <a:noFill/>
          <a:ln w="0">
            <a:noFill/>
            <a:prstDash val="solid"/>
          </a:ln>
        </p:spPr>
        <p:txBody>
          <a:bodyPr wrap="square" lIns="0" tIns="0" rIns="0" bIns="0" anchor="t">
            <a:noAutofit/>
          </a:bodyPr>
          <a:lstStyle/>
          <a:p>
            <a:pPr algn="l">
              <a:defRPr sz="1350" b="0" i="1">
                <a:solidFill>
                  <a:srgbClr val="5F7187"/>
                </a:solidFill>
                <a:latin typeface="Calibri"/>
                <a:ea typeface="Calibri"/>
                <a:cs typeface="Calibri"/>
              </a:defRPr>
            </a:pPr>
            <a:r>
              <a:rPr sz="1350" b="0" i="1">
                <a:solidFill>
                  <a:srgbClr val="5F7187"/>
                </a:solidFill>
                <a:latin typeface="Calibri"/>
                <a:ea typeface="Calibri"/>
                <a:cs typeface="Calibri"/>
              </a:rPr>
              <a:t>The catalogue wording below is reproduced verbatim.</a:t>
            </a:r>
          </a:p>
        </p:txBody>
      </p:sp>
      <p:sp>
        <p:nvSpPr>
          <p:cNvPr id="7" name="">
            <a:extLst>
              <a:ext uri="{FF2B5EF4-FFF2-40B4-BE49-F238E27FC236}">
                <ns2:creationId id="{E791BEA3-CE87-4D78-A0CC-6BE1524AC5A9}"/>
                <adec:decorative val="1"/>
              </a:ext>
            </a:extLst>
          </p:cNvPr>
          <p:cNvSpPr>
            <a:spLocks noGrp="1"/>
          </p:cNvSpPr>
          <p:nvPr/>
        </p:nvSpPr>
        <p:spPr>
          <a:xfrm>
            <a:off x="1428750" y="2647950"/>
            <a:ext cx="8763000" cy="0"/>
          </a:xfrm>
          <a:prstGeom prst="line">
            <a:avLst/>
          </a:prstGeom>
          <a:noFill/>
          <a:ln w="57150">
            <a:solidFill>
              <a:srgbClr val="A7E6DB"/>
            </a:solidFill>
            <a:prstDash val="solid"/>
          </a:ln>
        </p:spPr>
      </p:sp>
      <p:sp>
        <p:nvSpPr>
          <p:cNvPr id="8" name="">
            <a:extLst>
              <a:ext uri="{FF2B5EF4-FFF2-40B4-BE49-F238E27FC236}">
                <ns2:creationId id="{A6BDD365-4800-4B08-9A2C-352EB7F99965}"/>
                <adec:decorative val="1"/>
              </a:ext>
            </a:extLst>
          </p:cNvPr>
          <p:cNvSpPr>
            <a:spLocks noGrp="1"/>
          </p:cNvSpPr>
          <p:nvPr/>
        </p:nvSpPr>
        <p:spPr>
          <a:xfrm>
            <a:off x="1219200" y="2419350"/>
            <a:ext cx="457200" cy="457200"/>
          </a:xfrm>
          <a:prstGeom prst="ellipse">
            <a:avLst/>
          </a:prstGeom>
          <a:solidFill>
            <a:srgbClr val="FFFFFF"/>
          </a:solidFill>
          <a:ln w="19050">
            <a:solidFill>
              <a:srgbClr val="6366F1"/>
            </a:solidFill>
            <a:prstDash val="solid"/>
          </a:ln>
        </p:spPr>
      </p:sp>
      <p:sp>
        <p:nvSpPr>
          <p:cNvPr id="9" name="">
            <a:extLst>
              <a:ext uri="{FF2B5EF4-FFF2-40B4-BE49-F238E27FC236}">
                <ns2:creationId id="{047EB85F-3D1F-46DE-884A-9B12F48BA886}"/>
              </a:ext>
            </a:extLst>
          </p:cNvPr>
          <p:cNvSpPr>
            <a:spLocks noGrp="1"/>
          </p:cNvSpPr>
          <p:nvPr/>
        </p:nvSpPr>
        <p:spPr>
          <a:xfrm>
            <a:off x="1333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6366F1"/>
                </a:solidFill>
                <a:latin typeface="Calibri"/>
                <a:ea typeface="Calibri"/>
                <a:cs typeface="Calibri"/>
              </a:defRPr>
            </a:pPr>
            <a:r>
              <a:rPr sz="1500" b="1" i="0">
                <a:solidFill>
                  <a:srgbClr val="6366F1"/>
                </a:solidFill>
                <a:latin typeface="Calibri"/>
                <a:ea typeface="Calibri"/>
                <a:cs typeface="Calibri"/>
              </a:rPr>
              <a:t>1</a:t>
            </a:r>
          </a:p>
        </p:txBody>
      </p:sp>
      <p:sp>
        <p:nvSpPr>
          <p:cNvPr id="10" name="">
            <a:extLst>
              <a:ext uri="{FF2B5EF4-FFF2-40B4-BE49-F238E27FC236}">
                <ns2:creationId id="{2B13AC6E-0907-4E29-AEF3-7D2835290F88}"/>
              </a:ext>
            </a:extLst>
          </p:cNvPr>
          <p:cNvSpPr>
            <a:spLocks noGrp="1"/>
          </p:cNvSpPr>
          <p:nvPr/>
        </p:nvSpPr>
        <p:spPr>
          <a:xfrm>
            <a:off x="552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Initial</a:t>
            </a:r>
          </a:p>
        </p:txBody>
      </p:sp>
      <p:sp>
        <p:nvSpPr>
          <p:cNvPr id="11" name="">
            <a:extLst>
              <a:ext uri="{FF2B5EF4-FFF2-40B4-BE49-F238E27FC236}">
                <ns2:creationId id="{CE3413CB-9E78-43C5-BE73-8B001356578E}"/>
              </a:ext>
            </a:extLst>
          </p:cNvPr>
          <p:cNvSpPr>
            <a:spLocks noGrp="1"/>
          </p:cNvSpPr>
          <p:nvPr/>
        </p:nvSpPr>
        <p:spPr>
          <a:xfrm>
            <a:off x="552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No formal DAC. Ad-hoc decisions. No criteria. No public benefit assessment.</a:t>
            </a:r>
          </a:p>
        </p:txBody>
      </p:sp>
      <p:sp>
        <p:nvSpPr>
          <p:cNvPr id="12" name="">
            <a:extLst>
              <a:ext uri="{FF2B5EF4-FFF2-40B4-BE49-F238E27FC236}">
                <ns2:creationId id="{86702B4A-60E2-4764-A48D-6045289BE602}"/>
                <adec:decorative val="1"/>
              </a:ext>
            </a:extLst>
          </p:cNvPr>
          <p:cNvSpPr>
            <a:spLocks noGrp="1"/>
          </p:cNvSpPr>
          <p:nvPr/>
        </p:nvSpPr>
        <p:spPr>
          <a:xfrm>
            <a:off x="3409950" y="2419350"/>
            <a:ext cx="457200" cy="457200"/>
          </a:xfrm>
          <a:prstGeom prst="ellipse">
            <a:avLst/>
          </a:prstGeom>
          <a:solidFill>
            <a:srgbClr val="FFFFFF"/>
          </a:solidFill>
          <a:ln w="19050">
            <a:solidFill>
              <a:srgbClr val="6366F1"/>
            </a:solidFill>
            <a:prstDash val="solid"/>
          </a:ln>
        </p:spPr>
      </p:sp>
      <p:sp>
        <p:nvSpPr>
          <p:cNvPr id="13" name="">
            <a:extLst>
              <a:ext uri="{FF2B5EF4-FFF2-40B4-BE49-F238E27FC236}">
                <ns2:creationId id="{E0714A33-E1D6-48EE-86ED-F0C8E0E8F557}"/>
              </a:ext>
            </a:extLst>
          </p:cNvPr>
          <p:cNvSpPr>
            <a:spLocks noGrp="1"/>
          </p:cNvSpPr>
          <p:nvPr/>
        </p:nvSpPr>
        <p:spPr>
          <a:xfrm>
            <a:off x="3524250" y="2533650"/>
            <a:ext cx="228600" cy="228600"/>
          </a:xfrm>
          <a:prstGeom prst="rect">
            <a:avLst/>
          </a:prstGeom>
          <a:noFill/>
          <a:ln w="0">
            <a:noFill/>
            <a:prstDash val="solid"/>
          </a:ln>
        </p:spPr>
        <p:txBody>
          <a:bodyPr wrap="square" lIns="0" tIns="0" rIns="0" bIns="0" anchor="ctr">
            <a:noAutofit/>
          </a:bodyPr>
          <a:lstStyle/>
          <a:p>
            <a:pPr algn="ctr">
              <a:defRPr sz="1500" b="1" i="0">
                <a:solidFill>
                  <a:srgbClr val="6366F1"/>
                </a:solidFill>
                <a:latin typeface="Calibri"/>
                <a:ea typeface="Calibri"/>
                <a:cs typeface="Calibri"/>
              </a:defRPr>
            </a:pPr>
            <a:r>
              <a:rPr sz="1500" b="1" i="0">
                <a:solidFill>
                  <a:srgbClr val="6366F1"/>
                </a:solidFill>
                <a:latin typeface="Calibri"/>
                <a:ea typeface="Calibri"/>
                <a:cs typeface="Calibri"/>
              </a:rPr>
              <a:t>2</a:t>
            </a:r>
          </a:p>
        </p:txBody>
      </p:sp>
      <p:sp>
        <p:nvSpPr>
          <p:cNvPr id="14" name="">
            <a:extLst>
              <a:ext uri="{FF2B5EF4-FFF2-40B4-BE49-F238E27FC236}">
                <ns2:creationId id="{071482CE-443C-4755-BFFE-437BCEAC5DEB}"/>
              </a:ext>
            </a:extLst>
          </p:cNvPr>
          <p:cNvSpPr>
            <a:spLocks noGrp="1"/>
          </p:cNvSpPr>
          <p:nvPr/>
        </p:nvSpPr>
        <p:spPr>
          <a:xfrm>
            <a:off x="27432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Developing</a:t>
            </a:r>
          </a:p>
        </p:txBody>
      </p:sp>
      <p:sp>
        <p:nvSpPr>
          <p:cNvPr id="15" name="">
            <a:extLst>
              <a:ext uri="{FF2B5EF4-FFF2-40B4-BE49-F238E27FC236}">
                <ns2:creationId id="{726855BF-E96F-4449-8BC8-880758DB6860}"/>
              </a:ext>
            </a:extLst>
          </p:cNvPr>
          <p:cNvSpPr>
            <a:spLocks noGrp="1"/>
          </p:cNvSpPr>
          <p:nvPr/>
        </p:nvSpPr>
        <p:spPr>
          <a:xfrm>
            <a:off x="27432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DAC established/forming. Terms defined. Public benefit criteria developing. Infrequent meetings.</a:t>
            </a:r>
          </a:p>
        </p:txBody>
      </p:sp>
      <p:sp>
        <p:nvSpPr>
          <p:cNvPr id="16" name="">
            <a:extLst>
              <a:ext uri="{FF2B5EF4-FFF2-40B4-BE49-F238E27FC236}">
                <ns2:creationId id="{72E5B287-BB66-4B03-8FD8-E37F72CE487C}"/>
                <adec:decorative val="1"/>
              </a:ext>
            </a:extLst>
          </p:cNvPr>
          <p:cNvSpPr>
            <a:spLocks noGrp="1"/>
          </p:cNvSpPr>
          <p:nvPr/>
        </p:nvSpPr>
        <p:spPr>
          <a:xfrm>
            <a:off x="5600700" y="2419350"/>
            <a:ext cx="457200" cy="457200"/>
          </a:xfrm>
          <a:prstGeom prst="ellipse">
            <a:avLst/>
          </a:prstGeom>
          <a:solidFill>
            <a:srgbClr val="FFFFFF"/>
          </a:solidFill>
          <a:ln w="19050">
            <a:solidFill>
              <a:srgbClr val="6366F1"/>
            </a:solidFill>
            <a:prstDash val="solid"/>
          </a:ln>
        </p:spPr>
      </p:sp>
      <p:sp>
        <p:nvSpPr>
          <p:cNvPr id="17" name="">
            <a:extLst>
              <a:ext uri="{FF2B5EF4-FFF2-40B4-BE49-F238E27FC236}">
                <ns2:creationId id="{48248A78-6F59-4E86-A5EF-1297A46417D9}"/>
              </a:ext>
            </a:extLst>
          </p:cNvPr>
          <p:cNvSpPr>
            <a:spLocks noGrp="1"/>
          </p:cNvSpPr>
          <p:nvPr/>
        </p:nvSpPr>
        <p:spPr>
          <a:xfrm>
            <a:off x="5715000" y="2533650"/>
            <a:ext cx="228600" cy="228600"/>
          </a:xfrm>
          <a:prstGeom prst="rect">
            <a:avLst/>
          </a:prstGeom>
          <a:noFill/>
          <a:ln w="0">
            <a:noFill/>
            <a:prstDash val="solid"/>
          </a:ln>
        </p:spPr>
        <p:txBody>
          <a:bodyPr wrap="square" lIns="0" tIns="0" rIns="0" bIns="0" anchor="ctr">
            <a:noAutofit/>
          </a:bodyPr>
          <a:lstStyle/>
          <a:p>
            <a:pPr algn="ctr">
              <a:defRPr sz="1500" b="1" i="0">
                <a:solidFill>
                  <a:srgbClr val="6366F1"/>
                </a:solidFill>
                <a:latin typeface="Calibri"/>
                <a:ea typeface="Calibri"/>
                <a:cs typeface="Calibri"/>
              </a:defRPr>
            </a:pPr>
            <a:r>
              <a:rPr sz="1500" b="1" i="0">
                <a:solidFill>
                  <a:srgbClr val="6366F1"/>
                </a:solidFill>
                <a:latin typeface="Calibri"/>
                <a:ea typeface="Calibri"/>
                <a:cs typeface="Calibri"/>
              </a:rPr>
              <a:t>3</a:t>
            </a:r>
          </a:p>
        </p:txBody>
      </p:sp>
      <p:sp>
        <p:nvSpPr>
          <p:cNvPr id="18" name="">
            <a:extLst>
              <a:ext uri="{FF2B5EF4-FFF2-40B4-BE49-F238E27FC236}">
                <ns2:creationId id="{916C6FD2-838E-4B0F-965D-24374D7B1746}"/>
              </a:ext>
            </a:extLst>
          </p:cNvPr>
          <p:cNvSpPr>
            <a:spLocks noGrp="1"/>
          </p:cNvSpPr>
          <p:nvPr/>
        </p:nvSpPr>
        <p:spPr>
          <a:xfrm>
            <a:off x="49339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Defined</a:t>
            </a:r>
          </a:p>
        </p:txBody>
      </p:sp>
      <p:sp>
        <p:nvSpPr>
          <p:cNvPr id="19" name="">
            <a:extLst>
              <a:ext uri="{FF2B5EF4-FFF2-40B4-BE49-F238E27FC236}">
                <ns2:creationId id="{0F4738D6-919A-48D3-8FDA-CD17A44326EA}"/>
              </a:ext>
            </a:extLst>
          </p:cNvPr>
          <p:cNvSpPr>
            <a:spLocks noGrp="1"/>
          </p:cNvSpPr>
          <p:nvPr/>
        </p:nvSpPr>
        <p:spPr>
          <a:xfrm>
            <a:off x="49339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Operational DAC meeting monthly. Published criteria including NDG public benefit. Decisions documented. Lay members initiated.</a:t>
            </a:r>
          </a:p>
        </p:txBody>
      </p:sp>
      <p:sp>
        <p:nvSpPr>
          <p:cNvPr id="20" name="">
            <a:extLst>
              <a:ext uri="{FF2B5EF4-FFF2-40B4-BE49-F238E27FC236}">
                <ns2:creationId id="{438217C0-E927-4319-8C95-0296E73BC946}"/>
                <adec:decorative val="1"/>
              </a:ext>
            </a:extLst>
          </p:cNvPr>
          <p:cNvSpPr>
            <a:spLocks noGrp="1"/>
          </p:cNvSpPr>
          <p:nvPr/>
        </p:nvSpPr>
        <p:spPr>
          <a:xfrm>
            <a:off x="7791450" y="2419350"/>
            <a:ext cx="457200" cy="457200"/>
          </a:xfrm>
          <a:prstGeom prst="ellipse">
            <a:avLst/>
          </a:prstGeom>
          <a:solidFill>
            <a:srgbClr val="FFFFFF"/>
          </a:solidFill>
          <a:ln w="19050">
            <a:solidFill>
              <a:srgbClr val="6366F1"/>
            </a:solidFill>
            <a:prstDash val="solid"/>
          </a:ln>
        </p:spPr>
      </p:sp>
      <p:sp>
        <p:nvSpPr>
          <p:cNvPr id="21" name="">
            <a:extLst>
              <a:ext uri="{FF2B5EF4-FFF2-40B4-BE49-F238E27FC236}">
                <ns2:creationId id="{05E9D57C-AFDF-46F3-A81B-DCD25F973365}"/>
              </a:ext>
            </a:extLst>
          </p:cNvPr>
          <p:cNvSpPr>
            <a:spLocks noGrp="1"/>
          </p:cNvSpPr>
          <p:nvPr/>
        </p:nvSpPr>
        <p:spPr>
          <a:xfrm>
            <a:off x="7905750" y="2533650"/>
            <a:ext cx="228600" cy="228600"/>
          </a:xfrm>
          <a:prstGeom prst="rect">
            <a:avLst/>
          </a:prstGeom>
          <a:noFill/>
          <a:ln w="0">
            <a:noFill/>
            <a:prstDash val="solid"/>
          </a:ln>
        </p:spPr>
        <p:txBody>
          <a:bodyPr wrap="square" lIns="0" tIns="0" rIns="0" bIns="0" anchor="ctr">
            <a:noAutofit/>
          </a:bodyPr>
          <a:lstStyle/>
          <a:p>
            <a:pPr algn="ctr">
              <a:defRPr sz="1500" b="1" i="0">
                <a:solidFill>
                  <a:srgbClr val="6366F1"/>
                </a:solidFill>
                <a:latin typeface="Calibri"/>
                <a:ea typeface="Calibri"/>
                <a:cs typeface="Calibri"/>
              </a:defRPr>
            </a:pPr>
            <a:r>
              <a:rPr sz="1500" b="1" i="0">
                <a:solidFill>
                  <a:srgbClr val="6366F1"/>
                </a:solidFill>
                <a:latin typeface="Calibri"/>
                <a:ea typeface="Calibri"/>
                <a:cs typeface="Calibri"/>
              </a:rPr>
              <a:t>4</a:t>
            </a:r>
          </a:p>
        </p:txBody>
      </p:sp>
      <p:sp>
        <p:nvSpPr>
          <p:cNvPr id="22" name="">
            <a:extLst>
              <a:ext uri="{FF2B5EF4-FFF2-40B4-BE49-F238E27FC236}">
                <ns2:creationId id="{9F632D2E-8D7B-48D2-B27A-ECFAB6ECA703}"/>
              </a:ext>
            </a:extLst>
          </p:cNvPr>
          <p:cNvSpPr>
            <a:spLocks noGrp="1"/>
          </p:cNvSpPr>
          <p:nvPr/>
        </p:nvSpPr>
        <p:spPr>
          <a:xfrm>
            <a:off x="71247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Managed</a:t>
            </a:r>
          </a:p>
        </p:txBody>
      </p:sp>
      <p:sp>
        <p:nvSpPr>
          <p:cNvPr id="23" name="">
            <a:extLst>
              <a:ext uri="{FF2B5EF4-FFF2-40B4-BE49-F238E27FC236}">
                <ns2:creationId id="{72CB9517-9870-42B9-8939-D8E37F432F3F}"/>
              </a:ext>
            </a:extLst>
          </p:cNvPr>
          <p:cNvSpPr>
            <a:spLocks noGrp="1"/>
          </p:cNvSpPr>
          <p:nvPr/>
        </p:nvSpPr>
        <p:spPr>
          <a:xfrm>
            <a:off x="71247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Efficient with clear criteria. Public benefit per NDG for every decision. Lay &gt;= 25% with voting. Decisions within 2 weeks.</a:t>
            </a:r>
          </a:p>
        </p:txBody>
      </p:sp>
      <p:sp>
        <p:nvSpPr>
          <p:cNvPr id="24" name="">
            <a:extLst>
              <a:ext uri="{FF2B5EF4-FFF2-40B4-BE49-F238E27FC236}">
                <ns2:creationId id="{03F06956-F383-45A6-8673-062D3C95AE7B}"/>
                <adec:decorative val="1"/>
              </a:ext>
            </a:extLst>
          </p:cNvPr>
          <p:cNvSpPr>
            <a:spLocks noGrp="1"/>
          </p:cNvSpPr>
          <p:nvPr/>
        </p:nvSpPr>
        <p:spPr>
          <a:xfrm>
            <a:off x="9982200" y="2419350"/>
            <a:ext cx="457200" cy="457200"/>
          </a:xfrm>
          <a:prstGeom prst="ellipse">
            <a:avLst/>
          </a:prstGeom>
          <a:solidFill>
            <a:srgbClr val="6366F1"/>
          </a:solidFill>
          <a:ln w="19050">
            <a:solidFill>
              <a:srgbClr val="6366F1"/>
            </a:solidFill>
            <a:prstDash val="solid"/>
          </a:ln>
        </p:spPr>
      </p:sp>
      <p:sp>
        <p:nvSpPr>
          <p:cNvPr id="25" name="">
            <a:extLst>
              <a:ext uri="{FF2B5EF4-FFF2-40B4-BE49-F238E27FC236}">
                <ns2:creationId id="{989B7F00-97B4-4FA2-BE50-00325A4424BA}"/>
              </a:ext>
            </a:extLst>
          </p:cNvPr>
          <p:cNvSpPr>
            <a:spLocks noGrp="1"/>
          </p:cNvSpPr>
          <p:nvPr/>
        </p:nvSpPr>
        <p:spPr>
          <a:xfrm>
            <a:off x="10096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FFFFFF"/>
                </a:solidFill>
                <a:latin typeface="Calibri"/>
                <a:ea typeface="Calibri"/>
                <a:cs typeface="Calibri"/>
              </a:defRPr>
            </a:pPr>
            <a:r>
              <a:rPr sz="1500" b="1" i="0">
                <a:solidFill>
                  <a:srgbClr val="FFFFFF"/>
                </a:solidFill>
                <a:latin typeface="Calibri"/>
                <a:ea typeface="Calibri"/>
                <a:cs typeface="Calibri"/>
              </a:rPr>
              <a:t>5</a:t>
            </a:r>
          </a:p>
        </p:txBody>
      </p:sp>
      <p:sp>
        <p:nvSpPr>
          <p:cNvPr id="26" name="">
            <a:extLst>
              <a:ext uri="{FF2B5EF4-FFF2-40B4-BE49-F238E27FC236}">
                <ns2:creationId id="{F3FAA4A3-29A5-4936-98D9-7B956DAF5F1B}"/>
              </a:ext>
            </a:extLst>
          </p:cNvPr>
          <p:cNvSpPr>
            <a:spLocks noGrp="1"/>
          </p:cNvSpPr>
          <p:nvPr/>
        </p:nvSpPr>
        <p:spPr>
          <a:xfrm>
            <a:off x="9315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Optimising</a:t>
            </a:r>
          </a:p>
        </p:txBody>
      </p:sp>
      <p:sp>
        <p:nvSpPr>
          <p:cNvPr id="27" name="">
            <a:extLst>
              <a:ext uri="{FF2B5EF4-FFF2-40B4-BE49-F238E27FC236}">
                <ns2:creationId id="{6F5E034A-CFF5-4AC0-AB4B-B74A3F0FB62E}"/>
              </a:ext>
            </a:extLst>
          </p:cNvPr>
          <p:cNvSpPr>
            <a:spLocks noGrp="1"/>
          </p:cNvSpPr>
          <p:nvPr/>
        </p:nvSpPr>
        <p:spPr>
          <a:xfrm>
            <a:off x="9315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Streamlined with risk-proportionate pathways. Public benefit methodology shared. Appeal process. Lay co-governance.</a:t>
            </a:r>
          </a:p>
        </p:txBody>
      </p:sp>
      <p:sp>
        <p:nvSpPr>
          <p:cNvPr id="28" name="">
            <a:extLst>
              <a:ext uri="{FF2B5EF4-FFF2-40B4-BE49-F238E27FC236}">
                <ns2:creationId id="{3F3E8FF1-C565-4934-9BA3-77C92A408862}"/>
                <adec:decorative val="1"/>
              </a:ext>
            </a:extLst>
          </p:cNvPr>
          <p:cNvSpPr>
            <a:spLocks noGrp="1"/>
          </p:cNvSpPr>
          <p:nvPr/>
        </p:nvSpPr>
        <p:spPr>
          <a:xfrm>
            <a:off x="685800" y="5105400"/>
            <a:ext cx="10820400" cy="1047750"/>
          </a:xfrm>
          <a:prstGeom prst="roundRect">
            <a:avLst>
              <a:gd name="adj" fmla="val 7273"/>
            </a:avLst>
          </a:prstGeom>
          <a:solidFill>
            <a:srgbClr val="FFFFFF"/>
          </a:solidFill>
          <a:ln w="9525">
            <a:solidFill>
              <a:srgbClr val="D5E3E3"/>
            </a:solidFill>
            <a:prstDash val="solid"/>
          </a:ln>
        </p:spPr>
      </p:sp>
      <p:sp>
        <p:nvSpPr>
          <p:cNvPr id="29" name="">
            <a:extLst>
              <a:ext uri="{FF2B5EF4-FFF2-40B4-BE49-F238E27FC236}">
                <ns2:creationId id="{5F6757B3-2CA9-407C-BB91-9E4ED64243D5}"/>
              </a:ext>
            </a:extLst>
          </p:cNvPr>
          <p:cNvSpPr>
            <a:spLocks noGrp="1"/>
          </p:cNvSpPr>
          <p:nvPr/>
        </p:nvSpPr>
        <p:spPr>
          <a:xfrm>
            <a:off x="895350" y="5200650"/>
            <a:ext cx="6858000" cy="266700"/>
          </a:xfrm>
          <a:prstGeom prst="rect">
            <a:avLst/>
          </a:prstGeom>
          <a:noFill/>
          <a:ln w="0">
            <a:noFill/>
            <a:prstDash val="solid"/>
          </a:ln>
        </p:spPr>
        <p:txBody>
          <a:bodyPr wrap="square" lIns="0" tIns="0" rIns="0" bIns="0" anchor="t">
            <a:noAutofit/>
          </a:bodyPr>
          <a:lstStyle/>
          <a:p>
            <a:pPr algn="l">
              <a:defRPr sz="1575" b="1" i="0">
                <a:solidFill>
                  <a:srgbClr val="115E59"/>
                </a:solidFill>
                <a:latin typeface="Calibri"/>
                <a:ea typeface="Calibri"/>
                <a:cs typeface="Calibri"/>
              </a:defRPr>
            </a:pPr>
            <a:r>
              <a:rPr sz="1575" b="1" i="0">
                <a:solidFill>
                  <a:srgbClr val="115E59"/>
                </a:solidFill>
                <a:latin typeface="Calibri"/>
                <a:ea typeface="Calibri"/>
                <a:cs typeface="Calibri"/>
              </a:rPr>
              <a:t>Minimum evidence for a Level 4 judgement</a:t>
            </a:r>
          </a:p>
        </p:txBody>
      </p:sp>
      <p:sp>
        <p:nvSpPr>
          <p:cNvPr id="30" name="">
            <a:extLst>
              <a:ext uri="{FF2B5EF4-FFF2-40B4-BE49-F238E27FC236}">
                <ns2:creationId id="{D446A072-C47B-4710-936F-07D5A28438A0}"/>
                <adec:decorative val="1"/>
              </a:ext>
            </a:extLst>
          </p:cNvPr>
          <p:cNvSpPr>
            <a:spLocks noGrp="1"/>
          </p:cNvSpPr>
          <p:nvPr/>
        </p:nvSpPr>
        <p:spPr>
          <a:xfrm>
            <a:off x="895350" y="5581650"/>
            <a:ext cx="85725" cy="85725"/>
          </a:xfrm>
          <a:prstGeom prst="ellipse">
            <a:avLst/>
          </a:prstGeom>
          <a:solidFill>
            <a:srgbClr val="6366F1"/>
          </a:solidFill>
          <a:ln w="0">
            <a:noFill/>
            <a:prstDash val="solid"/>
          </a:ln>
        </p:spPr>
      </p:sp>
      <p:sp>
        <p:nvSpPr>
          <p:cNvPr id="31" name="">
            <a:extLst>
              <a:ext uri="{FF2B5EF4-FFF2-40B4-BE49-F238E27FC236}">
                <ns2:creationId id="{CC6B1CA8-7D66-4FBF-8B9D-D14BA56E5DDF}"/>
              </a:ext>
            </a:extLst>
          </p:cNvPr>
          <p:cNvSpPr>
            <a:spLocks noGrp="1"/>
          </p:cNvSpPr>
          <p:nvPr/>
        </p:nvSpPr>
        <p:spPr>
          <a:xfrm>
            <a:off x="10858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DAC terms of reference + membership list (incl. lay representation) and decision criteria</a:t>
            </a:r>
          </a:p>
        </p:txBody>
      </p:sp>
      <p:sp>
        <p:nvSpPr>
          <p:cNvPr id="32" name="">
            <a:extLst>
              <a:ext uri="{FF2B5EF4-FFF2-40B4-BE49-F238E27FC236}">
                <ns2:creationId id="{D7964851-B627-4EFE-9185-59F1184A97F4}"/>
                <adec:decorative val="1"/>
              </a:ext>
            </a:extLst>
          </p:cNvPr>
          <p:cNvSpPr>
            <a:spLocks noGrp="1"/>
          </p:cNvSpPr>
          <p:nvPr/>
        </p:nvSpPr>
        <p:spPr>
          <a:xfrm>
            <a:off x="4438650" y="5581650"/>
            <a:ext cx="85725" cy="85725"/>
          </a:xfrm>
          <a:prstGeom prst="ellipse">
            <a:avLst/>
          </a:prstGeom>
          <a:solidFill>
            <a:srgbClr val="6366F1"/>
          </a:solidFill>
          <a:ln w="0">
            <a:noFill/>
            <a:prstDash val="solid"/>
          </a:ln>
        </p:spPr>
      </p:sp>
      <p:sp>
        <p:nvSpPr>
          <p:cNvPr id="33" name="">
            <a:extLst>
              <a:ext uri="{FF2B5EF4-FFF2-40B4-BE49-F238E27FC236}">
                <ns2:creationId id="{C748D753-C046-4155-9C13-89E5129986D4}"/>
              </a:ext>
            </a:extLst>
          </p:cNvPr>
          <p:cNvSpPr>
            <a:spLocks noGrp="1"/>
          </p:cNvSpPr>
          <p:nvPr/>
        </p:nvSpPr>
        <p:spPr>
          <a:xfrm>
            <a:off x="46291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Sample minutes/decision logs (redacted) showing timely decisions (&lt;=2 weeks) and NDG public benefit use</a:t>
            </a:r>
          </a:p>
        </p:txBody>
      </p:sp>
      <p:sp>
        <p:nvSpPr>
          <p:cNvPr id="34" name="">
            <a:extLst>
              <a:ext uri="{FF2B5EF4-FFF2-40B4-BE49-F238E27FC236}">
                <ns2:creationId id="{E0944820-EFA3-4590-A03E-426285D069D6}"/>
                <adec:decorative val="1"/>
              </a:ext>
            </a:extLst>
          </p:cNvPr>
          <p:cNvSpPr>
            <a:spLocks noGrp="1"/>
          </p:cNvSpPr>
          <p:nvPr/>
        </p:nvSpPr>
        <p:spPr>
          <a:xfrm>
            <a:off x="7981950" y="5581650"/>
            <a:ext cx="85725" cy="85725"/>
          </a:xfrm>
          <a:prstGeom prst="ellipse">
            <a:avLst/>
          </a:prstGeom>
          <a:solidFill>
            <a:srgbClr val="6366F1"/>
          </a:solidFill>
          <a:ln w="0">
            <a:noFill/>
            <a:prstDash val="solid"/>
          </a:ln>
        </p:spPr>
      </p:sp>
      <p:sp>
        <p:nvSpPr>
          <p:cNvPr id="35" name="">
            <a:extLst>
              <a:ext uri="{FF2B5EF4-FFF2-40B4-BE49-F238E27FC236}">
                <ns2:creationId id="{0FD17D31-8948-40D1-AAB9-9B7874D1A878}"/>
              </a:ext>
            </a:extLst>
          </p:cNvPr>
          <p:cNvSpPr>
            <a:spLocks noGrp="1"/>
          </p:cNvSpPr>
          <p:nvPr/>
        </p:nvSpPr>
        <p:spPr>
          <a:xfrm>
            <a:off x="81724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Published guidance for applicants and audit trail of decisions</a:t>
            </a:r>
          </a:p>
        </p:txBody>
      </p:sp>
      <p:sp>
        <p:nvSpPr>
          <p:cNvPr id="36" name="">
            <a:extLst>
              <a:ext uri="{FF2B5EF4-FFF2-40B4-BE49-F238E27FC236}">
                <ns2:creationId id="{EE60B19D-8FF1-4B28-B95F-48935E7BEA57}"/>
              </a:ext>
            </a:extLst>
          </p:cNvPr>
          <p:cNvSpPr>
            <a:spLocks noGrp="1"/>
          </p:cNvSpPr>
          <p:nvPr/>
        </p:nvSpPr>
        <p:spPr>
          <a:xfrm>
            <a:off x="762000" y="6153150"/>
            <a:ext cx="10668000" cy="171450"/>
          </a:xfrm>
          <a:prstGeom prst="rect">
            <a:avLst/>
          </a:prstGeom>
          <a:noFill/>
          <a:ln w="0">
            <a:noFill/>
            <a:prstDash val="solid"/>
          </a:ln>
        </p:spPr>
        <p:txBody>
          <a:bodyPr wrap="square" lIns="0" tIns="0" rIns="0" bIns="0" anchor="t">
            <a:noAutofit/>
          </a:bodyPr>
          <a:lstStyle/>
          <a:p>
            <a:pPr algn="ctr">
              <a:defRPr sz="900" b="0" i="1">
                <a:solidFill>
                  <a:srgbClr val="5F7187"/>
                </a:solidFill>
                <a:latin typeface="Calibri"/>
                <a:ea typeface="Calibri"/>
                <a:cs typeface="Calibri"/>
              </a:defRPr>
            </a:pPr>
            <a:r>
              <a:rPr sz="900" b="0" i="1">
                <a:solidFill>
                  <a:srgbClr val="5F7187"/>
                </a:solidFill>
                <a:latin typeface="Calibri"/>
                <a:ea typeface="Calibri"/>
                <a:cs typeface="Calibri"/>
              </a:rPr>
              <a:t>Catalogue v1.0.2  •  Source a6d0671c3297  •  Verbatim descriptors and evidence  •  HDRL classifications are not official programme requirements.</a:t>
            </a:r>
          </a:p>
        </p:txBody>
      </p:sp>
      <p:sp>
        <p:nvSpPr>
          <p:cNvPr id="37" name="">
            <a:extLst>
              <a:ext uri="{FF2B5EF4-FFF2-40B4-BE49-F238E27FC236}">
                <ns2:creationId id="{B9561298-FE07-487F-A853-172BF03A45C7}"/>
                <adec:decorative val="1"/>
              </a:ext>
            </a:extLst>
          </p:cNvPr>
          <p:cNvSpPr>
            <a:spLocks noGrp="1"/>
          </p:cNvSpPr>
          <p:nvPr/>
        </p:nvSpPr>
        <p:spPr>
          <a:xfrm>
            <a:off x="552450" y="6419850"/>
            <a:ext cx="11087100" cy="0"/>
          </a:xfrm>
          <a:prstGeom prst="line">
            <a:avLst/>
          </a:prstGeom>
          <a:noFill/>
          <a:ln w="9525">
            <a:solidFill>
              <a:srgbClr val="D5E3E3"/>
            </a:solidFill>
            <a:prstDash val="solid"/>
          </a:ln>
        </p:spPr>
      </p:sp>
      <p:sp>
        <p:nvSpPr>
          <p:cNvPr id="38" name="">
            <a:extLst>
              <a:ext uri="{FF2B5EF4-FFF2-40B4-BE49-F238E27FC236}">
                <ns2:creationId id="{C544F0AC-E491-474E-83F6-74F271F3981D}"/>
              </a:ext>
            </a:extLst>
          </p:cNvPr>
          <p:cNvSpPr>
            <a:spLocks noGrp="1"/>
          </p:cNvSpPr>
          <p:nvPr/>
        </p:nvSpPr>
        <p:spPr>
          <a:xfrm>
            <a:off x="552450" y="6496050"/>
            <a:ext cx="2952750" cy="190500"/>
          </a:xfrm>
          <a:prstGeom prst="rect">
            <a:avLst/>
          </a:prstGeom>
          <a:noFill/>
          <a:ln w="0">
            <a:noFill/>
            <a:prstDash val="solid"/>
          </a:ln>
        </p:spPr>
        <p:txBody>
          <a:bodyPr wrap="square" lIns="0" tIns="0" rIns="0" bIns="0" anchor="ctr">
            <a:noAutofit/>
          </a:bodyPr>
          <a:lstStyle/>
          <a:p>
            <a:pPr algn="l">
              <a:defRPr sz="900" b="0" i="0">
                <a:solidFill>
                  <a:srgbClr val="5F7187"/>
                </a:solidFill>
                <a:latin typeface="Calibri"/>
                <a:ea typeface="Calibri"/>
                <a:cs typeface="Calibri"/>
              </a:defRPr>
            </a:pPr>
            <a:r>
              <a:rPr sz="900" b="0" i="0">
                <a:solidFill>
                  <a:srgbClr val="5F7187"/>
                </a:solidFill>
                <a:latin typeface="Calibri"/>
                <a:ea typeface="Calibri"/>
                <a:cs typeface="Calibri"/>
              </a:rPr>
              <a:t>HDRL v1.0.1  •  Kit v1.1.0  •  30 Jul 2026</a:t>
            </a:r>
          </a:p>
        </p:txBody>
      </p:sp>
      <p:sp>
        <p:nvSpPr>
          <p:cNvPr id="39" name="">
            <a:extLst>
              <a:ext uri="{FF2B5EF4-FFF2-40B4-BE49-F238E27FC236}">
                <ns2:creationId id="{BAB4374B-E59D-4221-820D-7AAA1365198E}"/>
              </a:ext>
            </a:extLst>
          </p:cNvPr>
          <p:cNvSpPr>
            <a:spLocks noGrp="1"/>
          </p:cNvSpPr>
          <p:nvPr/>
        </p:nvSpPr>
        <p:spPr>
          <a:xfrm>
            <a:off x="3524250" y="6496050"/>
            <a:ext cx="6096000" cy="190500"/>
          </a:xfrm>
          <a:prstGeom prst="rect">
            <a:avLst/>
          </a:prstGeom>
          <a:noFill/>
          <a:ln w="0">
            <a:noFill/>
            <a:prstDash val="solid"/>
          </a:ln>
        </p:spPr>
        <p:txBody>
          <a:bodyPr wrap="square" lIns="0" tIns="0" rIns="0" bIns="0" anchor="ctr">
            <a:noAutofit/>
          </a:bodyPr>
          <a:lstStyle/>
          <a:p>
            <a:pPr algn="ctr">
              <a:defRPr sz="825" b="0" i="0">
                <a:solidFill>
                  <a:srgbClr val="5F7187"/>
                </a:solidFill>
                <a:latin typeface="Calibri"/>
                <a:ea typeface="Calibri"/>
                <a:cs typeface="Calibri"/>
              </a:defRPr>
            </a:pPr>
            <a:r>
              <a:rPr sz="825" b="0" i="0">
                <a:solidFill>
                  <a:srgbClr val="5F7187"/>
                </a:solidFill>
                <a:latin typeface="Calibri"/>
                <a:ea typeface="Calibri"/>
                <a:cs typeface="Calibri"/>
              </a:rPr>
              <a:t>RDS: commissioner &amp; IP owner  •  OPL Advisory: originator &amp; developer  •  </a:t>
            </a:r>
            <a:r>
              <a:rPr sz="825" b="0" i="0">
                <a:solidFill>
                  <a:srgbClr val="5F7187"/>
                </a:solidFill>
                <a:latin typeface="Calibri"/>
                <a:ea typeface="Calibri"/>
                <a:cs typeface="Calibri"/>
                <a:hlinkClick r:id="Rf866ae63230440f9" tooltip="Read the Creative Commons Attribution 4.0 licence"/>
              </a:rPr>
              <a:t>CC BY 4.0</a:t>
            </a:r>
          </a:p>
        </p:txBody>
      </p:sp>
      <p:sp>
        <p:nvSpPr>
          <p:cNvPr id="40" name="">
            <a:extLst>
              <a:ext uri="{FF2B5EF4-FFF2-40B4-BE49-F238E27FC236}">
                <ns2:creationId id="{D4D55634-959E-4467-AA73-F2BB615E1A6E}"/>
              </a:ext>
            </a:extLst>
          </p:cNvPr>
          <p:cNvSpPr>
            <a:spLocks noGrp="1"/>
          </p:cNvSpPr>
          <p:nvPr/>
        </p:nvSpPr>
        <p:spPr>
          <a:xfrm>
            <a:off x="9048750" y="6496050"/>
            <a:ext cx="2590800" cy="190500"/>
          </a:xfrm>
          <a:prstGeom prst="rect">
            <a:avLst/>
          </a:prstGeom>
          <a:noFill/>
          <a:ln w="0">
            <a:noFill/>
            <a:prstDash val="solid"/>
          </a:ln>
        </p:spPr>
        <p:txBody>
          <a:bodyPr wrap="square" lIns="0" tIns="0" rIns="0" bIns="0" anchor="ctr">
            <a:noAutofit/>
          </a:bodyPr>
          <a:lstStyle/>
          <a:p>
            <a:pPr algn="r">
              <a:defRPr sz="900" b="0" i="0">
                <a:solidFill>
                  <a:srgbClr val="5F7187"/>
                </a:solidFill>
                <a:latin typeface="Calibri"/>
                <a:ea typeface="Calibri"/>
                <a:cs typeface="Calibri"/>
              </a:defRPr>
            </a:pPr>
            <a:r>
              <a:rPr sz="900" b="0" i="0">
                <a:solidFill>
                  <a:srgbClr val="5F7187"/>
                </a:solidFill>
                <a:latin typeface="Calibri"/>
                <a:ea typeface="Calibri"/>
                <a:cs typeface="Calibri"/>
                <a:hlinkClick r:id="R115bce6b0f6b4c50" tooltip="Open the HDRL Framework website"/>
              </a:rPr>
              <a:t>hdrlframework.org</a:t>
            </a:r>
            <a:r>
              <a:rPr sz="900" b="0" i="0">
                <a:solidFill>
                  <a:srgbClr val="5F7187"/>
                </a:solidFill>
                <a:latin typeface="Calibri"/>
                <a:ea typeface="Calibri"/>
                <a:cs typeface="Calibri"/>
              </a:rPr>
              <a:t>  •  43</a:t>
            </a:r>
          </a:p>
        </p:txBody>
      </p:sp>
    </p:spTree>
    <p:extLst>
      <p:ext uri="{BB962C8B-B14F-4D97-AF65-F5344CB8AC3E}">
        <ns5:creationId val="383794744"/>
      </p:ext>
    </p:extLst>
  </p:cSld>
</p:sld>
</file>

<file path=ppt/slides/slide44.xml><?xml version="1.0" encoding="utf-8"?>
<p:sld xmlns:a="http://schemas.openxmlformats.org/drawingml/2006/main" xmlns:adec="http://schemas.microsoft.com/office/drawing/2017/decorative" xmlns:ns2="http://schemas.microsoft.com/office/drawing/2014/main" xmlns:ns5="http://schemas.microsoft.com/office/powerpoint/2010/main" xmlns:p="http://schemas.openxmlformats.org/presentationml/2006/main" xmlns:r="http://schemas.openxmlformats.org/officeDocument/2006/relationships">
  <p:cSld>
    <p:bg>
      <p:bgPr>
        <a:solidFill>
          <a:srgbClr val="F5F8FA"/>
        </a:solidFill>
      </p:bgPr>
    </p:bg>
    <p:spTree>
      <p:nvGrpSpPr>
        <p:cNvPr id="1" name=""/>
        <p:cNvGrpSpPr/>
        <p:nvPr/>
      </p:nvGrpSpPr>
      <p:grpSpPr>
        <a:xfrm/>
      </p:grpSpPr>
      <p:sp>
        <p:nvSpPr>
          <p:cNvPr id="41" name="hdrl-mini-mark">
            <a:extLst>
              <a:ext uri="{FF2B5EF4-FFF2-40B4-BE49-F238E27FC236}">
                <ns2:creationId id="{87B4B6AE-E834-4F6F-BEF3-A9D2FFB97549}"/>
                <adec:decorative val="1"/>
              </a:ext>
            </a:extLst>
          </p:cNvPr>
          <p:cNvSpPr>
            <a:spLocks noGrp="1"/>
          </p:cNvSpPr>
          <p:nvPr/>
        </p:nvSpPr>
        <p:spPr>
          <a:xfrm>
            <a:off x="552450" y="361950"/>
            <a:ext cx="514350" cy="514350"/>
          </a:xfrm>
          <a:prstGeom prst="octagon">
            <a:avLst/>
          </a:prstGeom>
          <a:solidFill>
            <a:srgbClr val="0F766E"/>
          </a:solidFill>
          <a:ln w="0">
            <a:noFill/>
            <a:prstDash val="solid"/>
          </a:ln>
        </p:spPr>
      </p:sp>
      <p:sp>
        <p:nvSpPr>
          <p:cNvPr id="2" name="hdrl-mini-text">
            <a:extLst>
              <a:ext uri="{FF2B5EF4-FFF2-40B4-BE49-F238E27FC236}">
                <ns2:creationId id="{77C3E7AF-9F6F-40D4-88E9-0C3FD96F11A9}"/>
                <adec:decorative val="1"/>
              </a:ext>
            </a:extLst>
          </p:cNvPr>
          <p:cNvSpPr>
            <a:spLocks noGrp="1"/>
          </p:cNvSpPr>
          <p:nvPr/>
        </p:nvSpPr>
        <p:spPr>
          <a:xfrm>
            <a:off x="581025" y="504825"/>
            <a:ext cx="476250" cy="209550"/>
          </a:xfrm>
          <a:prstGeom prst="rect">
            <a:avLst/>
          </a:prstGeom>
          <a:noFill/>
          <a:ln w="0">
            <a:noFill/>
            <a:prstDash val="solid"/>
          </a:ln>
        </p:spPr>
        <p:txBody>
          <a:bodyPr wrap="square" lIns="0" tIns="0" rIns="0" bIns="0" anchor="ctr">
            <a:noAutofit/>
          </a:bodyPr>
          <a:lstStyle/>
          <a:p>
            <a:pPr algn="ctr">
              <a:defRPr sz="750" b="1" i="0">
                <a:solidFill>
                  <a:srgbClr val="FFFFFF"/>
                </a:solidFill>
                <a:latin typeface="Calibri"/>
                <a:ea typeface="Calibri"/>
                <a:cs typeface="Calibri"/>
              </a:defRPr>
            </a:pPr>
            <a:r>
              <a:rPr sz="750" b="1" i="0">
                <a:solidFill>
                  <a:srgbClr val="FFFFFF"/>
                </a:solidFill>
                <a:latin typeface="Calibri"/>
                <a:ea typeface="Calibri"/>
                <a:cs typeface="Calibri"/>
              </a:rPr>
              <a:t>HDRL</a:t>
            </a:r>
          </a:p>
        </p:txBody>
      </p:sp>
      <p:sp>
        <p:nvSpPr>
          <p:cNvPr id="3" name="brand-label">
            <a:extLst>
              <a:ext uri="{FF2B5EF4-FFF2-40B4-BE49-F238E27FC236}">
                <ns2:creationId id="{B713283E-FF33-4488-A96E-9CC7D9ADFBB3}"/>
                <adec:decorative val="1"/>
              </a:ext>
            </a:extLst>
          </p:cNvPr>
          <p:cNvSpPr>
            <a:spLocks noGrp="1"/>
          </p:cNvSpPr>
          <p:nvPr/>
        </p:nvSpPr>
        <p:spPr>
          <a:xfrm>
            <a:off x="1257300" y="495300"/>
            <a:ext cx="4572000" cy="190500"/>
          </a:xfrm>
          <a:prstGeom prst="rect">
            <a:avLst/>
          </a:prstGeom>
          <a:noFill/>
          <a:ln w="0">
            <a:noFill/>
            <a:prstDash val="solid"/>
          </a:ln>
        </p:spPr>
        <p:txBody>
          <a:bodyPr wrap="square" lIns="0" tIns="0" rIns="0" bIns="0" anchor="ctr">
            <a:noAutofit/>
          </a:bodyPr>
          <a:lstStyle/>
          <a:p>
            <a:pPr algn="l">
              <a:defRPr sz="1200" b="1" i="0">
                <a:solidFill>
                  <a:srgbClr val="0F766E"/>
                </a:solidFill>
                <a:latin typeface="Calibri"/>
                <a:ea typeface="Calibri"/>
                <a:cs typeface="Calibri"/>
              </a:defRPr>
            </a:pPr>
            <a:r>
              <a:rPr sz="1200" b="1" i="0">
                <a:solidFill>
                  <a:srgbClr val="0F766E"/>
                </a:solidFill>
                <a:latin typeface="Calibri"/>
                <a:ea typeface="Calibri"/>
                <a:cs typeface="Calibri"/>
              </a:rPr>
              <a:t>DOMAIN C • INDICATOR DETAIL</a:t>
            </a:r>
          </a:p>
        </p:txBody>
      </p:sp>
      <p:sp>
        <p:nvSpPr>
          <p:cNvPr id="4" name="slide-title" title="C.2.3 · Ethics Pathway Integration &amp; Proportionality" descr="Slide title: C.2.3 · Ethics Pathway Integration &amp; Proportionality">
            <a:extLst>
              <a:ext uri="{FF2B5EF4-FFF2-40B4-BE49-F238E27FC236}">
                <ns2:creationId id="{CEE3BC79-623B-44A5-926A-1DD479870C4B}"/>
              </a:ext>
            </a:extLst>
          </p:cNvPr>
          <p:cNvSpPr>
            <a:spLocks noGrp="1"/>
          </p:cNvSpPr>
          <p:nvPr>
            <p:ph type="title"/>
          </p:nvPr>
        </p:nvSpPr>
        <p:spPr>
          <a:xfrm>
            <a:off x="666750" y="1104900"/>
            <a:ext cx="10858500" cy="628650"/>
          </a:xfrm>
          <a:prstGeom prst="rect">
            <a:avLst/>
          </a:prstGeom>
          <a:noFill/>
          <a:ln w="0">
            <a:noFill/>
            <a:prstDash val="solid"/>
          </a:ln>
        </p:spPr>
        <p:txBody>
          <a:bodyPr wrap="square" lIns="0" tIns="0" rIns="0" bIns="0" anchor="t">
            <a:noAutofit/>
          </a:bodyPr>
          <a:lstStyle/>
          <a:p>
            <a:pPr algn="l">
              <a:defRPr sz="3150" b="1" i="0">
                <a:solidFill>
                  <a:srgbClr val="162B45"/>
                </a:solidFill>
                <a:latin typeface="Calibri"/>
                <a:ea typeface="Calibri"/>
                <a:cs typeface="Calibri"/>
              </a:defRPr>
            </a:pPr>
            <a:r>
              <a:rPr sz="3150" b="1" i="0">
                <a:solidFill>
                  <a:srgbClr val="162B45"/>
                </a:solidFill>
                <a:latin typeface="Calibri"/>
                <a:ea typeface="Calibri"/>
                <a:cs typeface="Calibri"/>
              </a:rPr>
              <a:t>C.2.3 · Ethics Pathway Integration &amp; Proportionality</a:t>
            </a:r>
          </a:p>
        </p:txBody>
      </p:sp>
      <p:sp>
        <p:nvSpPr>
          <p:cNvPr id="5" name="">
            <a:extLst>
              <a:ext uri="{FF2B5EF4-FFF2-40B4-BE49-F238E27FC236}">
                <ns2:creationId id="{2DB12F59-7FE9-4EAF-A894-72DB89308D33}"/>
              </a:ext>
            </a:extLst>
          </p:cNvPr>
          <p:cNvSpPr>
            <a:spLocks noGrp="1"/>
          </p:cNvSpPr>
          <p:nvPr/>
        </p:nvSpPr>
        <p:spPr>
          <a:xfrm>
            <a:off x="685800" y="1771650"/>
            <a:ext cx="10668000" cy="266700"/>
          </a:xfrm>
          <a:prstGeom prst="rect">
            <a:avLst/>
          </a:prstGeom>
          <a:noFill/>
          <a:ln w="0">
            <a:noFill/>
            <a:prstDash val="solid"/>
          </a:ln>
        </p:spPr>
        <p:txBody>
          <a:bodyPr wrap="square" lIns="0" tIns="0" rIns="0" bIns="0" anchor="t">
            <a:noAutofit/>
          </a:bodyPr>
          <a:lstStyle/>
          <a:p>
            <a:pPr algn="l">
              <a:defRPr sz="1350" b="1" i="0">
                <a:solidFill>
                  <a:srgbClr val="6366F1"/>
                </a:solidFill>
                <a:latin typeface="Calibri"/>
                <a:ea typeface="Calibri"/>
                <a:cs typeface="Calibri"/>
              </a:defRPr>
            </a:pPr>
            <a:r>
              <a:rPr sz="1350" b="1" i="0">
                <a:solidFill>
                  <a:srgbClr val="6366F1"/>
                </a:solidFill>
                <a:latin typeface="Calibri"/>
                <a:ea typeface="Calibri"/>
                <a:cs typeface="Calibri"/>
              </a:rPr>
              <a:t>Core indicator  •  Both level  •  HDRL class B0</a:t>
            </a:r>
          </a:p>
        </p:txBody>
      </p:sp>
      <p:sp>
        <p:nvSpPr>
          <p:cNvPr id="6" name="">
            <a:extLst>
              <a:ext uri="{FF2B5EF4-FFF2-40B4-BE49-F238E27FC236}">
                <ns2:creationId id="{E636DE87-EA75-4353-A765-AE51AF7C93A5}"/>
              </a:ext>
            </a:extLst>
          </p:cNvPr>
          <p:cNvSpPr>
            <a:spLocks noGrp="1"/>
          </p:cNvSpPr>
          <p:nvPr/>
        </p:nvSpPr>
        <p:spPr>
          <a:xfrm>
            <a:off x="685800" y="2095500"/>
            <a:ext cx="10668000" cy="285750"/>
          </a:xfrm>
          <a:prstGeom prst="rect">
            <a:avLst/>
          </a:prstGeom>
          <a:noFill/>
          <a:ln w="0">
            <a:noFill/>
            <a:prstDash val="solid"/>
          </a:ln>
        </p:spPr>
        <p:txBody>
          <a:bodyPr wrap="square" lIns="0" tIns="0" rIns="0" bIns="0" anchor="t">
            <a:noAutofit/>
          </a:bodyPr>
          <a:lstStyle/>
          <a:p>
            <a:pPr algn="l">
              <a:defRPr sz="1350" b="0" i="1">
                <a:solidFill>
                  <a:srgbClr val="5F7187"/>
                </a:solidFill>
                <a:latin typeface="Calibri"/>
                <a:ea typeface="Calibri"/>
                <a:cs typeface="Calibri"/>
              </a:defRPr>
            </a:pPr>
            <a:r>
              <a:rPr sz="1350" b="0" i="1">
                <a:solidFill>
                  <a:srgbClr val="5F7187"/>
                </a:solidFill>
                <a:latin typeface="Calibri"/>
                <a:ea typeface="Calibri"/>
                <a:cs typeface="Calibri"/>
              </a:rPr>
              <a:t>The catalogue wording below is reproduced verbatim.</a:t>
            </a:r>
          </a:p>
        </p:txBody>
      </p:sp>
      <p:sp>
        <p:nvSpPr>
          <p:cNvPr id="7" name="">
            <a:extLst>
              <a:ext uri="{FF2B5EF4-FFF2-40B4-BE49-F238E27FC236}">
                <ns2:creationId id="{E641DA75-1351-421D-B8EA-A4A44368EBB9}"/>
                <adec:decorative val="1"/>
              </a:ext>
            </a:extLst>
          </p:cNvPr>
          <p:cNvSpPr>
            <a:spLocks noGrp="1"/>
          </p:cNvSpPr>
          <p:nvPr/>
        </p:nvSpPr>
        <p:spPr>
          <a:xfrm>
            <a:off x="1428750" y="2647950"/>
            <a:ext cx="8763000" cy="0"/>
          </a:xfrm>
          <a:prstGeom prst="line">
            <a:avLst/>
          </a:prstGeom>
          <a:noFill/>
          <a:ln w="57150">
            <a:solidFill>
              <a:srgbClr val="A7E6DB"/>
            </a:solidFill>
            <a:prstDash val="solid"/>
          </a:ln>
        </p:spPr>
      </p:sp>
      <p:sp>
        <p:nvSpPr>
          <p:cNvPr id="8" name="">
            <a:extLst>
              <a:ext uri="{FF2B5EF4-FFF2-40B4-BE49-F238E27FC236}">
                <ns2:creationId id="{6A682277-5372-4720-A2B8-58C284DFF94F}"/>
                <adec:decorative val="1"/>
              </a:ext>
            </a:extLst>
          </p:cNvPr>
          <p:cNvSpPr>
            <a:spLocks noGrp="1"/>
          </p:cNvSpPr>
          <p:nvPr/>
        </p:nvSpPr>
        <p:spPr>
          <a:xfrm>
            <a:off x="1219200" y="2419350"/>
            <a:ext cx="457200" cy="457200"/>
          </a:xfrm>
          <a:prstGeom prst="ellipse">
            <a:avLst/>
          </a:prstGeom>
          <a:solidFill>
            <a:srgbClr val="FFFFFF"/>
          </a:solidFill>
          <a:ln w="19050">
            <a:solidFill>
              <a:srgbClr val="6366F1"/>
            </a:solidFill>
            <a:prstDash val="solid"/>
          </a:ln>
        </p:spPr>
      </p:sp>
      <p:sp>
        <p:nvSpPr>
          <p:cNvPr id="9" name="">
            <a:extLst>
              <a:ext uri="{FF2B5EF4-FFF2-40B4-BE49-F238E27FC236}">
                <ns2:creationId id="{DF347B08-7836-4CD6-B4F7-D3C9859504F7}"/>
              </a:ext>
            </a:extLst>
          </p:cNvPr>
          <p:cNvSpPr>
            <a:spLocks noGrp="1"/>
          </p:cNvSpPr>
          <p:nvPr/>
        </p:nvSpPr>
        <p:spPr>
          <a:xfrm>
            <a:off x="1333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6366F1"/>
                </a:solidFill>
                <a:latin typeface="Calibri"/>
                <a:ea typeface="Calibri"/>
                <a:cs typeface="Calibri"/>
              </a:defRPr>
            </a:pPr>
            <a:r>
              <a:rPr sz="1500" b="1" i="0">
                <a:solidFill>
                  <a:srgbClr val="6366F1"/>
                </a:solidFill>
                <a:latin typeface="Calibri"/>
                <a:ea typeface="Calibri"/>
                <a:cs typeface="Calibri"/>
              </a:rPr>
              <a:t>1</a:t>
            </a:r>
          </a:p>
        </p:txBody>
      </p:sp>
      <p:sp>
        <p:nvSpPr>
          <p:cNvPr id="10" name="">
            <a:extLst>
              <a:ext uri="{FF2B5EF4-FFF2-40B4-BE49-F238E27FC236}">
                <ns2:creationId id="{2F91D256-5741-4317-B060-952EEBC44035}"/>
              </a:ext>
            </a:extLst>
          </p:cNvPr>
          <p:cNvSpPr>
            <a:spLocks noGrp="1"/>
          </p:cNvSpPr>
          <p:nvPr/>
        </p:nvSpPr>
        <p:spPr>
          <a:xfrm>
            <a:off x="552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Initial</a:t>
            </a:r>
          </a:p>
        </p:txBody>
      </p:sp>
      <p:sp>
        <p:nvSpPr>
          <p:cNvPr id="11" name="">
            <a:extLst>
              <a:ext uri="{FF2B5EF4-FFF2-40B4-BE49-F238E27FC236}">
                <ns2:creationId id="{5F739C3F-51E1-41CA-B26D-DC39CC6F71DE}"/>
              </a:ext>
            </a:extLst>
          </p:cNvPr>
          <p:cNvSpPr>
            <a:spLocks noGrp="1"/>
          </p:cNvSpPr>
          <p:nvPr/>
        </p:nvSpPr>
        <p:spPr>
          <a:xfrm>
            <a:off x="552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Ethics pathway unclear or duplicative. Handled ad-hoc.</a:t>
            </a:r>
          </a:p>
        </p:txBody>
      </p:sp>
      <p:sp>
        <p:nvSpPr>
          <p:cNvPr id="12" name="">
            <a:extLst>
              <a:ext uri="{FF2B5EF4-FFF2-40B4-BE49-F238E27FC236}">
                <ns2:creationId id="{BB830CEE-CD76-41A5-B193-CB7412291C37}"/>
                <adec:decorative val="1"/>
              </a:ext>
            </a:extLst>
          </p:cNvPr>
          <p:cNvSpPr>
            <a:spLocks noGrp="1"/>
          </p:cNvSpPr>
          <p:nvPr/>
        </p:nvSpPr>
        <p:spPr>
          <a:xfrm>
            <a:off x="3409950" y="2419350"/>
            <a:ext cx="457200" cy="457200"/>
          </a:xfrm>
          <a:prstGeom prst="ellipse">
            <a:avLst/>
          </a:prstGeom>
          <a:solidFill>
            <a:srgbClr val="FFFFFF"/>
          </a:solidFill>
          <a:ln w="19050">
            <a:solidFill>
              <a:srgbClr val="6366F1"/>
            </a:solidFill>
            <a:prstDash val="solid"/>
          </a:ln>
        </p:spPr>
      </p:sp>
      <p:sp>
        <p:nvSpPr>
          <p:cNvPr id="13" name="">
            <a:extLst>
              <a:ext uri="{FF2B5EF4-FFF2-40B4-BE49-F238E27FC236}">
                <ns2:creationId id="{B5976868-DD15-42F3-B1BB-B24A6E46423B}"/>
              </a:ext>
            </a:extLst>
          </p:cNvPr>
          <p:cNvSpPr>
            <a:spLocks noGrp="1"/>
          </p:cNvSpPr>
          <p:nvPr/>
        </p:nvSpPr>
        <p:spPr>
          <a:xfrm>
            <a:off x="3524250" y="2533650"/>
            <a:ext cx="228600" cy="228600"/>
          </a:xfrm>
          <a:prstGeom prst="rect">
            <a:avLst/>
          </a:prstGeom>
          <a:noFill/>
          <a:ln w="0">
            <a:noFill/>
            <a:prstDash val="solid"/>
          </a:ln>
        </p:spPr>
        <p:txBody>
          <a:bodyPr wrap="square" lIns="0" tIns="0" rIns="0" bIns="0" anchor="ctr">
            <a:noAutofit/>
          </a:bodyPr>
          <a:lstStyle/>
          <a:p>
            <a:pPr algn="ctr">
              <a:defRPr sz="1500" b="1" i="0">
                <a:solidFill>
                  <a:srgbClr val="6366F1"/>
                </a:solidFill>
                <a:latin typeface="Calibri"/>
                <a:ea typeface="Calibri"/>
                <a:cs typeface="Calibri"/>
              </a:defRPr>
            </a:pPr>
            <a:r>
              <a:rPr sz="1500" b="1" i="0">
                <a:solidFill>
                  <a:srgbClr val="6366F1"/>
                </a:solidFill>
                <a:latin typeface="Calibri"/>
                <a:ea typeface="Calibri"/>
                <a:cs typeface="Calibri"/>
              </a:rPr>
              <a:t>2</a:t>
            </a:r>
          </a:p>
        </p:txBody>
      </p:sp>
      <p:sp>
        <p:nvSpPr>
          <p:cNvPr id="14" name="">
            <a:extLst>
              <a:ext uri="{FF2B5EF4-FFF2-40B4-BE49-F238E27FC236}">
                <ns2:creationId id="{38993A8A-8ED7-4572-929A-47CC3378CA96}"/>
              </a:ext>
            </a:extLst>
          </p:cNvPr>
          <p:cNvSpPr>
            <a:spLocks noGrp="1"/>
          </p:cNvSpPr>
          <p:nvPr/>
        </p:nvSpPr>
        <p:spPr>
          <a:xfrm>
            <a:off x="27432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Developing</a:t>
            </a:r>
          </a:p>
        </p:txBody>
      </p:sp>
      <p:sp>
        <p:nvSpPr>
          <p:cNvPr id="15" name="">
            <a:extLst>
              <a:ext uri="{FF2B5EF4-FFF2-40B4-BE49-F238E27FC236}">
                <ns2:creationId id="{6CE43181-32A5-4080-B849-FF9374DAE86B}"/>
              </a:ext>
            </a:extLst>
          </p:cNvPr>
          <p:cNvSpPr>
            <a:spLocks noGrp="1"/>
          </p:cNvSpPr>
          <p:nvPr/>
        </p:nvSpPr>
        <p:spPr>
          <a:xfrm>
            <a:off x="27432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Pathway mapped and documented. Proportionality intent stated.</a:t>
            </a:r>
          </a:p>
        </p:txBody>
      </p:sp>
      <p:sp>
        <p:nvSpPr>
          <p:cNvPr id="16" name="">
            <a:extLst>
              <a:ext uri="{FF2B5EF4-FFF2-40B4-BE49-F238E27FC236}">
                <ns2:creationId id="{F70C6642-9A48-4E89-BD66-B50161E5F117}"/>
                <adec:decorative val="1"/>
              </a:ext>
            </a:extLst>
          </p:cNvPr>
          <p:cNvSpPr>
            <a:spLocks noGrp="1"/>
          </p:cNvSpPr>
          <p:nvPr/>
        </p:nvSpPr>
        <p:spPr>
          <a:xfrm>
            <a:off x="5600700" y="2419350"/>
            <a:ext cx="457200" cy="457200"/>
          </a:xfrm>
          <a:prstGeom prst="ellipse">
            <a:avLst/>
          </a:prstGeom>
          <a:solidFill>
            <a:srgbClr val="FFFFFF"/>
          </a:solidFill>
          <a:ln w="19050">
            <a:solidFill>
              <a:srgbClr val="6366F1"/>
            </a:solidFill>
            <a:prstDash val="solid"/>
          </a:ln>
        </p:spPr>
      </p:sp>
      <p:sp>
        <p:nvSpPr>
          <p:cNvPr id="17" name="">
            <a:extLst>
              <a:ext uri="{FF2B5EF4-FFF2-40B4-BE49-F238E27FC236}">
                <ns2:creationId id="{B77005E8-1674-4E9A-80A7-1258E92B61E2}"/>
              </a:ext>
            </a:extLst>
          </p:cNvPr>
          <p:cNvSpPr>
            <a:spLocks noGrp="1"/>
          </p:cNvSpPr>
          <p:nvPr/>
        </p:nvSpPr>
        <p:spPr>
          <a:xfrm>
            <a:off x="5715000" y="2533650"/>
            <a:ext cx="228600" cy="228600"/>
          </a:xfrm>
          <a:prstGeom prst="rect">
            <a:avLst/>
          </a:prstGeom>
          <a:noFill/>
          <a:ln w="0">
            <a:noFill/>
            <a:prstDash val="solid"/>
          </a:ln>
        </p:spPr>
        <p:txBody>
          <a:bodyPr wrap="square" lIns="0" tIns="0" rIns="0" bIns="0" anchor="ctr">
            <a:noAutofit/>
          </a:bodyPr>
          <a:lstStyle/>
          <a:p>
            <a:pPr algn="ctr">
              <a:defRPr sz="1500" b="1" i="0">
                <a:solidFill>
                  <a:srgbClr val="6366F1"/>
                </a:solidFill>
                <a:latin typeface="Calibri"/>
                <a:ea typeface="Calibri"/>
                <a:cs typeface="Calibri"/>
              </a:defRPr>
            </a:pPr>
            <a:r>
              <a:rPr sz="1500" b="1" i="0">
                <a:solidFill>
                  <a:srgbClr val="6366F1"/>
                </a:solidFill>
                <a:latin typeface="Calibri"/>
                <a:ea typeface="Calibri"/>
                <a:cs typeface="Calibri"/>
              </a:rPr>
              <a:t>3</a:t>
            </a:r>
          </a:p>
        </p:txBody>
      </p:sp>
      <p:sp>
        <p:nvSpPr>
          <p:cNvPr id="18" name="">
            <a:extLst>
              <a:ext uri="{FF2B5EF4-FFF2-40B4-BE49-F238E27FC236}">
                <ns2:creationId id="{386D922E-75BC-4008-8BF5-67760C2340F5}"/>
              </a:ext>
            </a:extLst>
          </p:cNvPr>
          <p:cNvSpPr>
            <a:spLocks noGrp="1"/>
          </p:cNvSpPr>
          <p:nvPr/>
        </p:nvSpPr>
        <p:spPr>
          <a:xfrm>
            <a:off x="49339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Defined</a:t>
            </a:r>
          </a:p>
        </p:txBody>
      </p:sp>
      <p:sp>
        <p:nvSpPr>
          <p:cNvPr id="19" name="">
            <a:extLst>
              <a:ext uri="{FF2B5EF4-FFF2-40B4-BE49-F238E27FC236}">
                <ns2:creationId id="{EC874C54-483D-497F-830A-ECE83C4A3FC1}"/>
              </a:ext>
            </a:extLst>
          </p:cNvPr>
          <p:cNvSpPr>
            <a:spLocks noGrp="1"/>
          </p:cNvSpPr>
          <p:nvPr/>
        </p:nvSpPr>
        <p:spPr>
          <a:xfrm>
            <a:off x="49339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Standard ethics triage for common studies. Variable duplication remains.</a:t>
            </a:r>
          </a:p>
        </p:txBody>
      </p:sp>
      <p:sp>
        <p:nvSpPr>
          <p:cNvPr id="20" name="">
            <a:extLst>
              <a:ext uri="{FF2B5EF4-FFF2-40B4-BE49-F238E27FC236}">
                <ns2:creationId id="{DA655424-11D0-4001-ADAC-4CDCE131F82C}"/>
                <adec:decorative val="1"/>
              </a:ext>
            </a:extLst>
          </p:cNvPr>
          <p:cNvSpPr>
            <a:spLocks noGrp="1"/>
          </p:cNvSpPr>
          <p:nvPr/>
        </p:nvSpPr>
        <p:spPr>
          <a:xfrm>
            <a:off x="7791450" y="2419350"/>
            <a:ext cx="457200" cy="457200"/>
          </a:xfrm>
          <a:prstGeom prst="ellipse">
            <a:avLst/>
          </a:prstGeom>
          <a:solidFill>
            <a:srgbClr val="FFFFFF"/>
          </a:solidFill>
          <a:ln w="19050">
            <a:solidFill>
              <a:srgbClr val="6366F1"/>
            </a:solidFill>
            <a:prstDash val="solid"/>
          </a:ln>
        </p:spPr>
      </p:sp>
      <p:sp>
        <p:nvSpPr>
          <p:cNvPr id="21" name="">
            <a:extLst>
              <a:ext uri="{FF2B5EF4-FFF2-40B4-BE49-F238E27FC236}">
                <ns2:creationId id="{5C034E4E-C399-483A-A001-CDB0D77DE350}"/>
              </a:ext>
            </a:extLst>
          </p:cNvPr>
          <p:cNvSpPr>
            <a:spLocks noGrp="1"/>
          </p:cNvSpPr>
          <p:nvPr/>
        </p:nvSpPr>
        <p:spPr>
          <a:xfrm>
            <a:off x="7905750" y="2533650"/>
            <a:ext cx="228600" cy="228600"/>
          </a:xfrm>
          <a:prstGeom prst="rect">
            <a:avLst/>
          </a:prstGeom>
          <a:noFill/>
          <a:ln w="0">
            <a:noFill/>
            <a:prstDash val="solid"/>
          </a:ln>
        </p:spPr>
        <p:txBody>
          <a:bodyPr wrap="square" lIns="0" tIns="0" rIns="0" bIns="0" anchor="ctr">
            <a:noAutofit/>
          </a:bodyPr>
          <a:lstStyle/>
          <a:p>
            <a:pPr algn="ctr">
              <a:defRPr sz="1500" b="1" i="0">
                <a:solidFill>
                  <a:srgbClr val="6366F1"/>
                </a:solidFill>
                <a:latin typeface="Calibri"/>
                <a:ea typeface="Calibri"/>
                <a:cs typeface="Calibri"/>
              </a:defRPr>
            </a:pPr>
            <a:r>
              <a:rPr sz="1500" b="1" i="0">
                <a:solidFill>
                  <a:srgbClr val="6366F1"/>
                </a:solidFill>
                <a:latin typeface="Calibri"/>
                <a:ea typeface="Calibri"/>
                <a:cs typeface="Calibri"/>
              </a:rPr>
              <a:t>4</a:t>
            </a:r>
          </a:p>
        </p:txBody>
      </p:sp>
      <p:sp>
        <p:nvSpPr>
          <p:cNvPr id="22" name="">
            <a:extLst>
              <a:ext uri="{FF2B5EF4-FFF2-40B4-BE49-F238E27FC236}">
                <ns2:creationId id="{0173A639-6DC2-4D90-973D-149625C56504}"/>
              </a:ext>
            </a:extLst>
          </p:cNvPr>
          <p:cNvSpPr>
            <a:spLocks noGrp="1"/>
          </p:cNvSpPr>
          <p:nvPr/>
        </p:nvSpPr>
        <p:spPr>
          <a:xfrm>
            <a:off x="71247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Managed</a:t>
            </a:r>
          </a:p>
        </p:txBody>
      </p:sp>
      <p:sp>
        <p:nvSpPr>
          <p:cNvPr id="23" name="">
            <a:extLst>
              <a:ext uri="{FF2B5EF4-FFF2-40B4-BE49-F238E27FC236}">
                <ns2:creationId id="{A2C1ACA3-AC3F-4179-8243-2888AF3B1DFD}"/>
              </a:ext>
            </a:extLst>
          </p:cNvPr>
          <p:cNvSpPr>
            <a:spLocks noGrp="1"/>
          </p:cNvSpPr>
          <p:nvPr/>
        </p:nvSpPr>
        <p:spPr>
          <a:xfrm>
            <a:off x="71247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Integrated, risk-proportionate pathway. Tiered routes and SLAs tracked.</a:t>
            </a:r>
          </a:p>
        </p:txBody>
      </p:sp>
      <p:sp>
        <p:nvSpPr>
          <p:cNvPr id="24" name="">
            <a:extLst>
              <a:ext uri="{FF2B5EF4-FFF2-40B4-BE49-F238E27FC236}">
                <ns2:creationId id="{01A9870E-5832-444C-A5A8-A22975FB1380}"/>
                <adec:decorative val="1"/>
              </a:ext>
            </a:extLst>
          </p:cNvPr>
          <p:cNvSpPr>
            <a:spLocks noGrp="1"/>
          </p:cNvSpPr>
          <p:nvPr/>
        </p:nvSpPr>
        <p:spPr>
          <a:xfrm>
            <a:off x="9982200" y="2419350"/>
            <a:ext cx="457200" cy="457200"/>
          </a:xfrm>
          <a:prstGeom prst="ellipse">
            <a:avLst/>
          </a:prstGeom>
          <a:solidFill>
            <a:srgbClr val="6366F1"/>
          </a:solidFill>
          <a:ln w="19050">
            <a:solidFill>
              <a:srgbClr val="6366F1"/>
            </a:solidFill>
            <a:prstDash val="solid"/>
          </a:ln>
        </p:spPr>
      </p:sp>
      <p:sp>
        <p:nvSpPr>
          <p:cNvPr id="25" name="">
            <a:extLst>
              <a:ext uri="{FF2B5EF4-FFF2-40B4-BE49-F238E27FC236}">
                <ns2:creationId id="{706F7319-3A9B-41F0-8B90-CEEC72176976}"/>
              </a:ext>
            </a:extLst>
          </p:cNvPr>
          <p:cNvSpPr>
            <a:spLocks noGrp="1"/>
          </p:cNvSpPr>
          <p:nvPr/>
        </p:nvSpPr>
        <p:spPr>
          <a:xfrm>
            <a:off x="10096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FFFFFF"/>
                </a:solidFill>
                <a:latin typeface="Calibri"/>
                <a:ea typeface="Calibri"/>
                <a:cs typeface="Calibri"/>
              </a:defRPr>
            </a:pPr>
            <a:r>
              <a:rPr sz="1500" b="1" i="0">
                <a:solidFill>
                  <a:srgbClr val="FFFFFF"/>
                </a:solidFill>
                <a:latin typeface="Calibri"/>
                <a:ea typeface="Calibri"/>
                <a:cs typeface="Calibri"/>
              </a:rPr>
              <a:t>5</a:t>
            </a:r>
          </a:p>
        </p:txBody>
      </p:sp>
      <p:sp>
        <p:nvSpPr>
          <p:cNvPr id="26" name="">
            <a:extLst>
              <a:ext uri="{FF2B5EF4-FFF2-40B4-BE49-F238E27FC236}">
                <ns2:creationId id="{AA2D8D99-22BC-4B0A-A3BE-74D2365C4845}"/>
              </a:ext>
            </a:extLst>
          </p:cNvPr>
          <p:cNvSpPr>
            <a:spLocks noGrp="1"/>
          </p:cNvSpPr>
          <p:nvPr/>
        </p:nvSpPr>
        <p:spPr>
          <a:xfrm>
            <a:off x="9315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Optimising</a:t>
            </a:r>
          </a:p>
        </p:txBody>
      </p:sp>
      <p:sp>
        <p:nvSpPr>
          <p:cNvPr id="27" name="">
            <a:extLst>
              <a:ext uri="{FF2B5EF4-FFF2-40B4-BE49-F238E27FC236}">
                <ns2:creationId id="{7A77FA0B-6D60-4FD1-B777-E254C6D5F7B6}"/>
              </a:ext>
            </a:extLst>
          </p:cNvPr>
          <p:cNvSpPr>
            <a:spLocks noGrp="1"/>
          </p:cNvSpPr>
          <p:nvPr/>
        </p:nvSpPr>
        <p:spPr>
          <a:xfrm>
            <a:off x="9315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Optimised pathway. Reuse/mutual recognition where lawful; learning loop and benchmarking.</a:t>
            </a:r>
          </a:p>
        </p:txBody>
      </p:sp>
      <p:sp>
        <p:nvSpPr>
          <p:cNvPr id="28" name="">
            <a:extLst>
              <a:ext uri="{FF2B5EF4-FFF2-40B4-BE49-F238E27FC236}">
                <ns2:creationId id="{8B4742BE-8AC1-40B2-A6B6-2CFF70CFA72F}"/>
                <adec:decorative val="1"/>
              </a:ext>
            </a:extLst>
          </p:cNvPr>
          <p:cNvSpPr>
            <a:spLocks noGrp="1"/>
          </p:cNvSpPr>
          <p:nvPr/>
        </p:nvSpPr>
        <p:spPr>
          <a:xfrm>
            <a:off x="685800" y="5105400"/>
            <a:ext cx="10820400" cy="1047750"/>
          </a:xfrm>
          <a:prstGeom prst="roundRect">
            <a:avLst>
              <a:gd name="adj" fmla="val 7273"/>
            </a:avLst>
          </a:prstGeom>
          <a:solidFill>
            <a:srgbClr val="FFFFFF"/>
          </a:solidFill>
          <a:ln w="9525">
            <a:solidFill>
              <a:srgbClr val="D5E3E3"/>
            </a:solidFill>
            <a:prstDash val="solid"/>
          </a:ln>
        </p:spPr>
      </p:sp>
      <p:sp>
        <p:nvSpPr>
          <p:cNvPr id="29" name="">
            <a:extLst>
              <a:ext uri="{FF2B5EF4-FFF2-40B4-BE49-F238E27FC236}">
                <ns2:creationId id="{620D8F72-05FB-4CB5-9143-51353B8E1B0E}"/>
              </a:ext>
            </a:extLst>
          </p:cNvPr>
          <p:cNvSpPr>
            <a:spLocks noGrp="1"/>
          </p:cNvSpPr>
          <p:nvPr/>
        </p:nvSpPr>
        <p:spPr>
          <a:xfrm>
            <a:off x="895350" y="5200650"/>
            <a:ext cx="6858000" cy="266700"/>
          </a:xfrm>
          <a:prstGeom prst="rect">
            <a:avLst/>
          </a:prstGeom>
          <a:noFill/>
          <a:ln w="0">
            <a:noFill/>
            <a:prstDash val="solid"/>
          </a:ln>
        </p:spPr>
        <p:txBody>
          <a:bodyPr wrap="square" lIns="0" tIns="0" rIns="0" bIns="0" anchor="t">
            <a:noAutofit/>
          </a:bodyPr>
          <a:lstStyle/>
          <a:p>
            <a:pPr algn="l">
              <a:defRPr sz="1575" b="1" i="0">
                <a:solidFill>
                  <a:srgbClr val="115E59"/>
                </a:solidFill>
                <a:latin typeface="Calibri"/>
                <a:ea typeface="Calibri"/>
                <a:cs typeface="Calibri"/>
              </a:defRPr>
            </a:pPr>
            <a:r>
              <a:rPr sz="1575" b="1" i="0">
                <a:solidFill>
                  <a:srgbClr val="115E59"/>
                </a:solidFill>
                <a:latin typeface="Calibri"/>
                <a:ea typeface="Calibri"/>
                <a:cs typeface="Calibri"/>
              </a:rPr>
              <a:t>Minimum evidence for a Level 4 judgement</a:t>
            </a:r>
          </a:p>
        </p:txBody>
      </p:sp>
      <p:sp>
        <p:nvSpPr>
          <p:cNvPr id="30" name="">
            <a:extLst>
              <a:ext uri="{FF2B5EF4-FFF2-40B4-BE49-F238E27FC236}">
                <ns2:creationId id="{8B8BEBA9-253B-4563-9B72-3D8A290AE8A2}"/>
                <adec:decorative val="1"/>
              </a:ext>
            </a:extLst>
          </p:cNvPr>
          <p:cNvSpPr>
            <a:spLocks noGrp="1"/>
          </p:cNvSpPr>
          <p:nvPr/>
        </p:nvSpPr>
        <p:spPr>
          <a:xfrm>
            <a:off x="895350" y="5581650"/>
            <a:ext cx="85725" cy="85725"/>
          </a:xfrm>
          <a:prstGeom prst="ellipse">
            <a:avLst/>
          </a:prstGeom>
          <a:solidFill>
            <a:srgbClr val="6366F1"/>
          </a:solidFill>
          <a:ln w="0">
            <a:noFill/>
            <a:prstDash val="solid"/>
          </a:ln>
        </p:spPr>
      </p:sp>
      <p:sp>
        <p:nvSpPr>
          <p:cNvPr id="31" name="">
            <a:extLst>
              <a:ext uri="{FF2B5EF4-FFF2-40B4-BE49-F238E27FC236}">
                <ns2:creationId id="{0C3BFCC9-9135-451B-BA16-16C2E8006026}"/>
              </a:ext>
            </a:extLst>
          </p:cNvPr>
          <p:cNvSpPr>
            <a:spLocks noGrp="1"/>
          </p:cNvSpPr>
          <p:nvPr/>
        </p:nvSpPr>
        <p:spPr>
          <a:xfrm>
            <a:off x="10858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Documented ethics pathway integrated with access (triage rules + decision rights)</a:t>
            </a:r>
          </a:p>
        </p:txBody>
      </p:sp>
      <p:sp>
        <p:nvSpPr>
          <p:cNvPr id="32" name="">
            <a:extLst>
              <a:ext uri="{FF2B5EF4-FFF2-40B4-BE49-F238E27FC236}">
                <ns2:creationId id="{A83172C9-E3F5-4019-9AE4-DD6E35F93244}"/>
                <adec:decorative val="1"/>
              </a:ext>
            </a:extLst>
          </p:cNvPr>
          <p:cNvSpPr>
            <a:spLocks noGrp="1"/>
          </p:cNvSpPr>
          <p:nvPr/>
        </p:nvSpPr>
        <p:spPr>
          <a:xfrm>
            <a:off x="4438650" y="5581650"/>
            <a:ext cx="85725" cy="85725"/>
          </a:xfrm>
          <a:prstGeom prst="ellipse">
            <a:avLst/>
          </a:prstGeom>
          <a:solidFill>
            <a:srgbClr val="6366F1"/>
          </a:solidFill>
          <a:ln w="0">
            <a:noFill/>
            <a:prstDash val="solid"/>
          </a:ln>
        </p:spPr>
      </p:sp>
      <p:sp>
        <p:nvSpPr>
          <p:cNvPr id="33" name="">
            <a:extLst>
              <a:ext uri="{FF2B5EF4-FFF2-40B4-BE49-F238E27FC236}">
                <ns2:creationId id="{DC2F9DE1-5C2A-4BB6-9F49-93A624794A9C}"/>
              </a:ext>
            </a:extLst>
          </p:cNvPr>
          <p:cNvSpPr>
            <a:spLocks noGrp="1"/>
          </p:cNvSpPr>
          <p:nvPr/>
        </p:nvSpPr>
        <p:spPr>
          <a:xfrm>
            <a:off x="46291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SLA/turnaround reporting for ethics steps (where applicable)</a:t>
            </a:r>
          </a:p>
        </p:txBody>
      </p:sp>
      <p:sp>
        <p:nvSpPr>
          <p:cNvPr id="34" name="">
            <a:extLst>
              <a:ext uri="{FF2B5EF4-FFF2-40B4-BE49-F238E27FC236}">
                <ns2:creationId id="{C9181A1C-AC7C-41E0-8465-53E703178BBC}"/>
                <adec:decorative val="1"/>
              </a:ext>
            </a:extLst>
          </p:cNvPr>
          <p:cNvSpPr>
            <a:spLocks noGrp="1"/>
          </p:cNvSpPr>
          <p:nvPr/>
        </p:nvSpPr>
        <p:spPr>
          <a:xfrm>
            <a:off x="7981950" y="5581650"/>
            <a:ext cx="85725" cy="85725"/>
          </a:xfrm>
          <a:prstGeom prst="ellipse">
            <a:avLst/>
          </a:prstGeom>
          <a:solidFill>
            <a:srgbClr val="6366F1"/>
          </a:solidFill>
          <a:ln w="0">
            <a:noFill/>
            <a:prstDash val="solid"/>
          </a:ln>
        </p:spPr>
      </p:sp>
      <p:sp>
        <p:nvSpPr>
          <p:cNvPr id="35" name="">
            <a:extLst>
              <a:ext uri="{FF2B5EF4-FFF2-40B4-BE49-F238E27FC236}">
                <ns2:creationId id="{5A52F2C4-5E92-461A-BBC6-9AD58D151FFC}"/>
              </a:ext>
            </a:extLst>
          </p:cNvPr>
          <p:cNvSpPr>
            <a:spLocks noGrp="1"/>
          </p:cNvSpPr>
          <p:nvPr/>
        </p:nvSpPr>
        <p:spPr>
          <a:xfrm>
            <a:off x="81724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Evidence of templates/support for multi-site studies (guidance, examples)</a:t>
            </a:r>
          </a:p>
        </p:txBody>
      </p:sp>
      <p:sp>
        <p:nvSpPr>
          <p:cNvPr id="36" name="">
            <a:extLst>
              <a:ext uri="{FF2B5EF4-FFF2-40B4-BE49-F238E27FC236}">
                <ns2:creationId id="{9FC3B9D9-01AA-4A60-B237-8B3D3C672F7F}"/>
              </a:ext>
            </a:extLst>
          </p:cNvPr>
          <p:cNvSpPr>
            <a:spLocks noGrp="1"/>
          </p:cNvSpPr>
          <p:nvPr/>
        </p:nvSpPr>
        <p:spPr>
          <a:xfrm>
            <a:off x="762000" y="6153150"/>
            <a:ext cx="10668000" cy="171450"/>
          </a:xfrm>
          <a:prstGeom prst="rect">
            <a:avLst/>
          </a:prstGeom>
          <a:noFill/>
          <a:ln w="0">
            <a:noFill/>
            <a:prstDash val="solid"/>
          </a:ln>
        </p:spPr>
        <p:txBody>
          <a:bodyPr wrap="square" lIns="0" tIns="0" rIns="0" bIns="0" anchor="t">
            <a:noAutofit/>
          </a:bodyPr>
          <a:lstStyle/>
          <a:p>
            <a:pPr algn="ctr">
              <a:defRPr sz="900" b="0" i="1">
                <a:solidFill>
                  <a:srgbClr val="5F7187"/>
                </a:solidFill>
                <a:latin typeface="Calibri"/>
                <a:ea typeface="Calibri"/>
                <a:cs typeface="Calibri"/>
              </a:defRPr>
            </a:pPr>
            <a:r>
              <a:rPr sz="900" b="0" i="1">
                <a:solidFill>
                  <a:srgbClr val="5F7187"/>
                </a:solidFill>
                <a:latin typeface="Calibri"/>
                <a:ea typeface="Calibri"/>
                <a:cs typeface="Calibri"/>
              </a:rPr>
              <a:t>Catalogue v1.0.2  •  Source a6d0671c3297  •  Verbatim descriptors and evidence  •  HDRL classifications are not official programme requirements.</a:t>
            </a:r>
          </a:p>
        </p:txBody>
      </p:sp>
      <p:sp>
        <p:nvSpPr>
          <p:cNvPr id="37" name="">
            <a:extLst>
              <a:ext uri="{FF2B5EF4-FFF2-40B4-BE49-F238E27FC236}">
                <ns2:creationId id="{6AD8384A-607A-47A6-928A-39A99353DF06}"/>
                <adec:decorative val="1"/>
              </a:ext>
            </a:extLst>
          </p:cNvPr>
          <p:cNvSpPr>
            <a:spLocks noGrp="1"/>
          </p:cNvSpPr>
          <p:nvPr/>
        </p:nvSpPr>
        <p:spPr>
          <a:xfrm>
            <a:off x="552450" y="6419850"/>
            <a:ext cx="11087100" cy="0"/>
          </a:xfrm>
          <a:prstGeom prst="line">
            <a:avLst/>
          </a:prstGeom>
          <a:noFill/>
          <a:ln w="9525">
            <a:solidFill>
              <a:srgbClr val="D5E3E3"/>
            </a:solidFill>
            <a:prstDash val="solid"/>
          </a:ln>
        </p:spPr>
      </p:sp>
      <p:sp>
        <p:nvSpPr>
          <p:cNvPr id="38" name="">
            <a:extLst>
              <a:ext uri="{FF2B5EF4-FFF2-40B4-BE49-F238E27FC236}">
                <ns2:creationId id="{E0A3BBB8-99BF-4B7E-BB1F-A3A0653C5B29}"/>
              </a:ext>
            </a:extLst>
          </p:cNvPr>
          <p:cNvSpPr>
            <a:spLocks noGrp="1"/>
          </p:cNvSpPr>
          <p:nvPr/>
        </p:nvSpPr>
        <p:spPr>
          <a:xfrm>
            <a:off x="552450" y="6496050"/>
            <a:ext cx="2952750" cy="190500"/>
          </a:xfrm>
          <a:prstGeom prst="rect">
            <a:avLst/>
          </a:prstGeom>
          <a:noFill/>
          <a:ln w="0">
            <a:noFill/>
            <a:prstDash val="solid"/>
          </a:ln>
        </p:spPr>
        <p:txBody>
          <a:bodyPr wrap="square" lIns="0" tIns="0" rIns="0" bIns="0" anchor="ctr">
            <a:noAutofit/>
          </a:bodyPr>
          <a:lstStyle/>
          <a:p>
            <a:pPr algn="l">
              <a:defRPr sz="900" b="0" i="0">
                <a:solidFill>
                  <a:srgbClr val="5F7187"/>
                </a:solidFill>
                <a:latin typeface="Calibri"/>
                <a:ea typeface="Calibri"/>
                <a:cs typeface="Calibri"/>
              </a:defRPr>
            </a:pPr>
            <a:r>
              <a:rPr sz="900" b="0" i="0">
                <a:solidFill>
                  <a:srgbClr val="5F7187"/>
                </a:solidFill>
                <a:latin typeface="Calibri"/>
                <a:ea typeface="Calibri"/>
                <a:cs typeface="Calibri"/>
              </a:rPr>
              <a:t>HDRL v1.0.1  •  Kit v1.1.0  •  30 Jul 2026</a:t>
            </a:r>
          </a:p>
        </p:txBody>
      </p:sp>
      <p:sp>
        <p:nvSpPr>
          <p:cNvPr id="39" name="">
            <a:extLst>
              <a:ext uri="{FF2B5EF4-FFF2-40B4-BE49-F238E27FC236}">
                <ns2:creationId id="{F8E9DB67-A94C-4BE4-9D02-6B03DC555D4D}"/>
              </a:ext>
            </a:extLst>
          </p:cNvPr>
          <p:cNvSpPr>
            <a:spLocks noGrp="1"/>
          </p:cNvSpPr>
          <p:nvPr/>
        </p:nvSpPr>
        <p:spPr>
          <a:xfrm>
            <a:off x="3524250" y="6496050"/>
            <a:ext cx="6096000" cy="190500"/>
          </a:xfrm>
          <a:prstGeom prst="rect">
            <a:avLst/>
          </a:prstGeom>
          <a:noFill/>
          <a:ln w="0">
            <a:noFill/>
            <a:prstDash val="solid"/>
          </a:ln>
        </p:spPr>
        <p:txBody>
          <a:bodyPr wrap="square" lIns="0" tIns="0" rIns="0" bIns="0" anchor="ctr">
            <a:noAutofit/>
          </a:bodyPr>
          <a:lstStyle/>
          <a:p>
            <a:pPr algn="ctr">
              <a:defRPr sz="825" b="0" i="0">
                <a:solidFill>
                  <a:srgbClr val="5F7187"/>
                </a:solidFill>
                <a:latin typeface="Calibri"/>
                <a:ea typeface="Calibri"/>
                <a:cs typeface="Calibri"/>
              </a:defRPr>
            </a:pPr>
            <a:r>
              <a:rPr sz="825" b="0" i="0">
                <a:solidFill>
                  <a:srgbClr val="5F7187"/>
                </a:solidFill>
                <a:latin typeface="Calibri"/>
                <a:ea typeface="Calibri"/>
                <a:cs typeface="Calibri"/>
              </a:rPr>
              <a:t>RDS: commissioner &amp; IP owner  •  OPL Advisory: originator &amp; developer  •  </a:t>
            </a:r>
            <a:r>
              <a:rPr sz="825" b="0" i="0">
                <a:solidFill>
                  <a:srgbClr val="5F7187"/>
                </a:solidFill>
                <a:latin typeface="Calibri"/>
                <a:ea typeface="Calibri"/>
                <a:cs typeface="Calibri"/>
                <a:hlinkClick r:id="Rddda03f49a704e5a" tooltip="Read the Creative Commons Attribution 4.0 licence"/>
              </a:rPr>
              <a:t>CC BY 4.0</a:t>
            </a:r>
          </a:p>
        </p:txBody>
      </p:sp>
      <p:sp>
        <p:nvSpPr>
          <p:cNvPr id="40" name="">
            <a:extLst>
              <a:ext uri="{FF2B5EF4-FFF2-40B4-BE49-F238E27FC236}">
                <ns2:creationId id="{566D2F71-5426-4D9D-82AF-0B94FA90CAE9}"/>
              </a:ext>
            </a:extLst>
          </p:cNvPr>
          <p:cNvSpPr>
            <a:spLocks noGrp="1"/>
          </p:cNvSpPr>
          <p:nvPr/>
        </p:nvSpPr>
        <p:spPr>
          <a:xfrm>
            <a:off x="9048750" y="6496050"/>
            <a:ext cx="2590800" cy="190500"/>
          </a:xfrm>
          <a:prstGeom prst="rect">
            <a:avLst/>
          </a:prstGeom>
          <a:noFill/>
          <a:ln w="0">
            <a:noFill/>
            <a:prstDash val="solid"/>
          </a:ln>
        </p:spPr>
        <p:txBody>
          <a:bodyPr wrap="square" lIns="0" tIns="0" rIns="0" bIns="0" anchor="ctr">
            <a:noAutofit/>
          </a:bodyPr>
          <a:lstStyle/>
          <a:p>
            <a:pPr algn="r">
              <a:defRPr sz="900" b="0" i="0">
                <a:solidFill>
                  <a:srgbClr val="5F7187"/>
                </a:solidFill>
                <a:latin typeface="Calibri"/>
                <a:ea typeface="Calibri"/>
                <a:cs typeface="Calibri"/>
              </a:defRPr>
            </a:pPr>
            <a:r>
              <a:rPr sz="900" b="0" i="0">
                <a:solidFill>
                  <a:srgbClr val="5F7187"/>
                </a:solidFill>
                <a:latin typeface="Calibri"/>
                <a:ea typeface="Calibri"/>
                <a:cs typeface="Calibri"/>
                <a:hlinkClick r:id="R0d016a7020e44cc8" tooltip="Open the HDRL Framework website"/>
              </a:rPr>
              <a:t>hdrlframework.org</a:t>
            </a:r>
            <a:r>
              <a:rPr sz="900" b="0" i="0">
                <a:solidFill>
                  <a:srgbClr val="5F7187"/>
                </a:solidFill>
                <a:latin typeface="Calibri"/>
                <a:ea typeface="Calibri"/>
                <a:cs typeface="Calibri"/>
              </a:rPr>
              <a:t>  •  44</a:t>
            </a:r>
          </a:p>
        </p:txBody>
      </p:sp>
    </p:spTree>
    <p:extLst>
      <p:ext uri="{BB962C8B-B14F-4D97-AF65-F5344CB8AC3E}">
        <ns5:creationId val="1962994933"/>
      </p:ext>
    </p:extLst>
  </p:cSld>
</p:sld>
</file>

<file path=ppt/slides/slide45.xml><?xml version="1.0" encoding="utf-8"?>
<p:sld xmlns:a="http://schemas.openxmlformats.org/drawingml/2006/main" xmlns:adec="http://schemas.microsoft.com/office/drawing/2017/decorative" xmlns:ns2="http://schemas.microsoft.com/office/drawing/2014/main" xmlns:ns5="http://schemas.microsoft.com/office/powerpoint/2010/main" xmlns:p="http://schemas.openxmlformats.org/presentationml/2006/main" xmlns:r="http://schemas.openxmlformats.org/officeDocument/2006/relationships">
  <p:cSld>
    <p:bg>
      <p:bgPr>
        <a:solidFill>
          <a:srgbClr val="F5F8FA"/>
        </a:solidFill>
      </p:bgPr>
    </p:bg>
    <p:spTree>
      <p:nvGrpSpPr>
        <p:cNvPr id="1" name=""/>
        <p:cNvGrpSpPr/>
        <p:nvPr/>
      </p:nvGrpSpPr>
      <p:grpSpPr>
        <a:xfrm/>
      </p:grpSpPr>
      <p:sp>
        <p:nvSpPr>
          <p:cNvPr id="41" name="hdrl-mini-mark">
            <a:extLst>
              <a:ext uri="{FF2B5EF4-FFF2-40B4-BE49-F238E27FC236}">
                <ns2:creationId id="{84699981-121F-4C34-BA95-77B57CFDFFBC}"/>
                <adec:decorative val="1"/>
              </a:ext>
            </a:extLst>
          </p:cNvPr>
          <p:cNvSpPr>
            <a:spLocks noGrp="1"/>
          </p:cNvSpPr>
          <p:nvPr/>
        </p:nvSpPr>
        <p:spPr>
          <a:xfrm>
            <a:off x="552450" y="361950"/>
            <a:ext cx="514350" cy="514350"/>
          </a:xfrm>
          <a:prstGeom prst="octagon">
            <a:avLst/>
          </a:prstGeom>
          <a:solidFill>
            <a:srgbClr val="0F766E"/>
          </a:solidFill>
          <a:ln w="0">
            <a:noFill/>
            <a:prstDash val="solid"/>
          </a:ln>
        </p:spPr>
      </p:sp>
      <p:sp>
        <p:nvSpPr>
          <p:cNvPr id="2" name="hdrl-mini-text">
            <a:extLst>
              <a:ext uri="{FF2B5EF4-FFF2-40B4-BE49-F238E27FC236}">
                <ns2:creationId id="{CF93A8E5-F823-4A5E-8027-DDBDABAD1518}"/>
                <adec:decorative val="1"/>
              </a:ext>
            </a:extLst>
          </p:cNvPr>
          <p:cNvSpPr>
            <a:spLocks noGrp="1"/>
          </p:cNvSpPr>
          <p:nvPr/>
        </p:nvSpPr>
        <p:spPr>
          <a:xfrm>
            <a:off x="581025" y="504825"/>
            <a:ext cx="476250" cy="209550"/>
          </a:xfrm>
          <a:prstGeom prst="rect">
            <a:avLst/>
          </a:prstGeom>
          <a:noFill/>
          <a:ln w="0">
            <a:noFill/>
            <a:prstDash val="solid"/>
          </a:ln>
        </p:spPr>
        <p:txBody>
          <a:bodyPr wrap="square" lIns="0" tIns="0" rIns="0" bIns="0" anchor="ctr">
            <a:noAutofit/>
          </a:bodyPr>
          <a:lstStyle/>
          <a:p>
            <a:pPr algn="ctr">
              <a:defRPr sz="750" b="1" i="0">
                <a:solidFill>
                  <a:srgbClr val="FFFFFF"/>
                </a:solidFill>
                <a:latin typeface="Calibri"/>
                <a:ea typeface="Calibri"/>
                <a:cs typeface="Calibri"/>
              </a:defRPr>
            </a:pPr>
            <a:r>
              <a:rPr sz="750" b="1" i="0">
                <a:solidFill>
                  <a:srgbClr val="FFFFFF"/>
                </a:solidFill>
                <a:latin typeface="Calibri"/>
                <a:ea typeface="Calibri"/>
                <a:cs typeface="Calibri"/>
              </a:rPr>
              <a:t>HDRL</a:t>
            </a:r>
          </a:p>
        </p:txBody>
      </p:sp>
      <p:sp>
        <p:nvSpPr>
          <p:cNvPr id="3" name="brand-label">
            <a:extLst>
              <a:ext uri="{FF2B5EF4-FFF2-40B4-BE49-F238E27FC236}">
                <ns2:creationId id="{4999E2FE-4FD2-4512-B601-FEFC39C201C9}"/>
                <adec:decorative val="1"/>
              </a:ext>
            </a:extLst>
          </p:cNvPr>
          <p:cNvSpPr>
            <a:spLocks noGrp="1"/>
          </p:cNvSpPr>
          <p:nvPr/>
        </p:nvSpPr>
        <p:spPr>
          <a:xfrm>
            <a:off x="1257300" y="495300"/>
            <a:ext cx="4572000" cy="190500"/>
          </a:xfrm>
          <a:prstGeom prst="rect">
            <a:avLst/>
          </a:prstGeom>
          <a:noFill/>
          <a:ln w="0">
            <a:noFill/>
            <a:prstDash val="solid"/>
          </a:ln>
        </p:spPr>
        <p:txBody>
          <a:bodyPr wrap="square" lIns="0" tIns="0" rIns="0" bIns="0" anchor="ctr">
            <a:noAutofit/>
          </a:bodyPr>
          <a:lstStyle/>
          <a:p>
            <a:pPr algn="l">
              <a:defRPr sz="1200" b="1" i="0">
                <a:solidFill>
                  <a:srgbClr val="0F766E"/>
                </a:solidFill>
                <a:latin typeface="Calibri"/>
                <a:ea typeface="Calibri"/>
                <a:cs typeface="Calibri"/>
              </a:defRPr>
            </a:pPr>
            <a:r>
              <a:rPr sz="1200" b="1" i="0">
                <a:solidFill>
                  <a:srgbClr val="0F766E"/>
                </a:solidFill>
                <a:latin typeface="Calibri"/>
                <a:ea typeface="Calibri"/>
                <a:cs typeface="Calibri"/>
              </a:rPr>
              <a:t>DOMAIN C • INDICATOR DETAIL</a:t>
            </a:r>
          </a:p>
        </p:txBody>
      </p:sp>
      <p:sp>
        <p:nvSpPr>
          <p:cNvPr id="4" name="slide-title" title="C.3.1 · Mutual Recognition &amp; Standards" descr="Slide title: C.3.1 · Mutual Recognition &amp; Standards">
            <a:extLst>
              <a:ext uri="{FF2B5EF4-FFF2-40B4-BE49-F238E27FC236}">
                <ns2:creationId id="{F1035F46-AB19-406F-AD10-6246B5AE7BAD}"/>
              </a:ext>
            </a:extLst>
          </p:cNvPr>
          <p:cNvSpPr>
            <a:spLocks noGrp="1"/>
          </p:cNvSpPr>
          <p:nvPr>
            <p:ph type="title"/>
          </p:nvPr>
        </p:nvSpPr>
        <p:spPr>
          <a:xfrm>
            <a:off x="666750" y="1104900"/>
            <a:ext cx="10858500" cy="628650"/>
          </a:xfrm>
          <a:prstGeom prst="rect">
            <a:avLst/>
          </a:prstGeom>
          <a:noFill/>
          <a:ln w="0">
            <a:noFill/>
            <a:prstDash val="solid"/>
          </a:ln>
        </p:spPr>
        <p:txBody>
          <a:bodyPr wrap="square" lIns="0" tIns="0" rIns="0" bIns="0" anchor="t">
            <a:noAutofit/>
          </a:bodyPr>
          <a:lstStyle/>
          <a:p>
            <a:pPr algn="l">
              <a:defRPr sz="3150" b="1" i="0">
                <a:solidFill>
                  <a:srgbClr val="162B45"/>
                </a:solidFill>
                <a:latin typeface="Calibri"/>
                <a:ea typeface="Calibri"/>
                <a:cs typeface="Calibri"/>
              </a:defRPr>
            </a:pPr>
            <a:r>
              <a:rPr sz="3150" b="1" i="0">
                <a:solidFill>
                  <a:srgbClr val="162B45"/>
                </a:solidFill>
                <a:latin typeface="Calibri"/>
                <a:ea typeface="Calibri"/>
                <a:cs typeface="Calibri"/>
              </a:rPr>
              <a:t>C.3.1 · Mutual Recognition &amp; Standards</a:t>
            </a:r>
          </a:p>
        </p:txBody>
      </p:sp>
      <p:sp>
        <p:nvSpPr>
          <p:cNvPr id="5" name="">
            <a:extLst>
              <a:ext uri="{FF2B5EF4-FFF2-40B4-BE49-F238E27FC236}">
                <ns2:creationId id="{36E8DA89-B0F8-4AA4-A1E2-F2A56A648D60}"/>
              </a:ext>
            </a:extLst>
          </p:cNvPr>
          <p:cNvSpPr>
            <a:spLocks noGrp="1"/>
          </p:cNvSpPr>
          <p:nvPr/>
        </p:nvSpPr>
        <p:spPr>
          <a:xfrm>
            <a:off x="685800" y="1771650"/>
            <a:ext cx="10668000" cy="266700"/>
          </a:xfrm>
          <a:prstGeom prst="rect">
            <a:avLst/>
          </a:prstGeom>
          <a:noFill/>
          <a:ln w="0">
            <a:noFill/>
            <a:prstDash val="solid"/>
          </a:ln>
        </p:spPr>
        <p:txBody>
          <a:bodyPr wrap="square" lIns="0" tIns="0" rIns="0" bIns="0" anchor="t">
            <a:noAutofit/>
          </a:bodyPr>
          <a:lstStyle/>
          <a:p>
            <a:pPr algn="l">
              <a:defRPr sz="1350" b="1" i="0">
                <a:solidFill>
                  <a:srgbClr val="6366F1"/>
                </a:solidFill>
                <a:latin typeface="Calibri"/>
                <a:ea typeface="Calibri"/>
                <a:cs typeface="Calibri"/>
              </a:defRPr>
            </a:pPr>
            <a:r>
              <a:rPr sz="1350" b="1" i="0">
                <a:solidFill>
                  <a:srgbClr val="6366F1"/>
                </a:solidFill>
                <a:latin typeface="Calibri"/>
                <a:ea typeface="Calibri"/>
                <a:cs typeface="Calibri"/>
              </a:rPr>
              <a:t>Core indicator  •  Both level  •  HDRL class B0</a:t>
            </a:r>
          </a:p>
        </p:txBody>
      </p:sp>
      <p:sp>
        <p:nvSpPr>
          <p:cNvPr id="6" name="">
            <a:extLst>
              <a:ext uri="{FF2B5EF4-FFF2-40B4-BE49-F238E27FC236}">
                <ns2:creationId id="{0E5E7BF0-8254-48C8-BBD0-027D0DB60700}"/>
              </a:ext>
            </a:extLst>
          </p:cNvPr>
          <p:cNvSpPr>
            <a:spLocks noGrp="1"/>
          </p:cNvSpPr>
          <p:nvPr/>
        </p:nvSpPr>
        <p:spPr>
          <a:xfrm>
            <a:off x="685800" y="2095500"/>
            <a:ext cx="10668000" cy="285750"/>
          </a:xfrm>
          <a:prstGeom prst="rect">
            <a:avLst/>
          </a:prstGeom>
          <a:noFill/>
          <a:ln w="0">
            <a:noFill/>
            <a:prstDash val="solid"/>
          </a:ln>
        </p:spPr>
        <p:txBody>
          <a:bodyPr wrap="square" lIns="0" tIns="0" rIns="0" bIns="0" anchor="t">
            <a:noAutofit/>
          </a:bodyPr>
          <a:lstStyle/>
          <a:p>
            <a:pPr algn="l">
              <a:defRPr sz="1350" b="0" i="1">
                <a:solidFill>
                  <a:srgbClr val="5F7187"/>
                </a:solidFill>
                <a:latin typeface="Calibri"/>
                <a:ea typeface="Calibri"/>
                <a:cs typeface="Calibri"/>
              </a:defRPr>
            </a:pPr>
            <a:r>
              <a:rPr sz="1350" b="0" i="1">
                <a:solidFill>
                  <a:srgbClr val="5F7187"/>
                </a:solidFill>
                <a:latin typeface="Calibri"/>
                <a:ea typeface="Calibri"/>
                <a:cs typeface="Calibri"/>
              </a:rPr>
              <a:t>The catalogue wording below is reproduced verbatim.</a:t>
            </a:r>
          </a:p>
        </p:txBody>
      </p:sp>
      <p:sp>
        <p:nvSpPr>
          <p:cNvPr id="7" name="">
            <a:extLst>
              <a:ext uri="{FF2B5EF4-FFF2-40B4-BE49-F238E27FC236}">
                <ns2:creationId id="{2630252B-D3E2-4582-93B7-342575FB5861}"/>
                <adec:decorative val="1"/>
              </a:ext>
            </a:extLst>
          </p:cNvPr>
          <p:cNvSpPr>
            <a:spLocks noGrp="1"/>
          </p:cNvSpPr>
          <p:nvPr/>
        </p:nvSpPr>
        <p:spPr>
          <a:xfrm>
            <a:off x="1428750" y="2647950"/>
            <a:ext cx="8763000" cy="0"/>
          </a:xfrm>
          <a:prstGeom prst="line">
            <a:avLst/>
          </a:prstGeom>
          <a:noFill/>
          <a:ln w="57150">
            <a:solidFill>
              <a:srgbClr val="A7E6DB"/>
            </a:solidFill>
            <a:prstDash val="solid"/>
          </a:ln>
        </p:spPr>
      </p:sp>
      <p:sp>
        <p:nvSpPr>
          <p:cNvPr id="8" name="">
            <a:extLst>
              <a:ext uri="{FF2B5EF4-FFF2-40B4-BE49-F238E27FC236}">
                <ns2:creationId id="{B3A03073-9214-463C-97BB-827AA53D3F4D}"/>
                <adec:decorative val="1"/>
              </a:ext>
            </a:extLst>
          </p:cNvPr>
          <p:cNvSpPr>
            <a:spLocks noGrp="1"/>
          </p:cNvSpPr>
          <p:nvPr/>
        </p:nvSpPr>
        <p:spPr>
          <a:xfrm>
            <a:off x="1219200" y="2419350"/>
            <a:ext cx="457200" cy="457200"/>
          </a:xfrm>
          <a:prstGeom prst="ellipse">
            <a:avLst/>
          </a:prstGeom>
          <a:solidFill>
            <a:srgbClr val="FFFFFF"/>
          </a:solidFill>
          <a:ln w="19050">
            <a:solidFill>
              <a:srgbClr val="6366F1"/>
            </a:solidFill>
            <a:prstDash val="solid"/>
          </a:ln>
        </p:spPr>
      </p:sp>
      <p:sp>
        <p:nvSpPr>
          <p:cNvPr id="9" name="">
            <a:extLst>
              <a:ext uri="{FF2B5EF4-FFF2-40B4-BE49-F238E27FC236}">
                <ns2:creationId id="{021AACC0-EE62-49CF-A462-9A7B1EC68EFC}"/>
              </a:ext>
            </a:extLst>
          </p:cNvPr>
          <p:cNvSpPr>
            <a:spLocks noGrp="1"/>
          </p:cNvSpPr>
          <p:nvPr/>
        </p:nvSpPr>
        <p:spPr>
          <a:xfrm>
            <a:off x="1333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6366F1"/>
                </a:solidFill>
                <a:latin typeface="Calibri"/>
                <a:ea typeface="Calibri"/>
                <a:cs typeface="Calibri"/>
              </a:defRPr>
            </a:pPr>
            <a:r>
              <a:rPr sz="1500" b="1" i="0">
                <a:solidFill>
                  <a:srgbClr val="6366F1"/>
                </a:solidFill>
                <a:latin typeface="Calibri"/>
                <a:ea typeface="Calibri"/>
                <a:cs typeface="Calibri"/>
              </a:rPr>
              <a:t>1</a:t>
            </a:r>
          </a:p>
        </p:txBody>
      </p:sp>
      <p:sp>
        <p:nvSpPr>
          <p:cNvPr id="10" name="">
            <a:extLst>
              <a:ext uri="{FF2B5EF4-FFF2-40B4-BE49-F238E27FC236}">
                <ns2:creationId id="{1A0311CC-DCE5-4963-A777-22FDD7165A82}"/>
              </a:ext>
            </a:extLst>
          </p:cNvPr>
          <p:cNvSpPr>
            <a:spLocks noGrp="1"/>
          </p:cNvSpPr>
          <p:nvPr/>
        </p:nvSpPr>
        <p:spPr>
          <a:xfrm>
            <a:off x="552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Initial</a:t>
            </a:r>
          </a:p>
        </p:txBody>
      </p:sp>
      <p:sp>
        <p:nvSpPr>
          <p:cNvPr id="11" name="">
            <a:extLst>
              <a:ext uri="{FF2B5EF4-FFF2-40B4-BE49-F238E27FC236}">
                <ns2:creationId id="{3CDC7A4A-39F2-474D-BD8B-0D2C1F4E74C4}"/>
              </a:ext>
            </a:extLst>
          </p:cNvPr>
          <p:cNvSpPr>
            <a:spLocks noGrp="1"/>
          </p:cNvSpPr>
          <p:nvPr/>
        </p:nvSpPr>
        <p:spPr>
          <a:xfrm>
            <a:off x="552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No UK-wide engagement. Organisation-specific agreements.</a:t>
            </a:r>
          </a:p>
        </p:txBody>
      </p:sp>
      <p:sp>
        <p:nvSpPr>
          <p:cNvPr id="12" name="">
            <a:extLst>
              <a:ext uri="{FF2B5EF4-FFF2-40B4-BE49-F238E27FC236}">
                <ns2:creationId id="{AEB5509E-0055-4678-B7F7-82357159A254}"/>
                <adec:decorative val="1"/>
              </a:ext>
            </a:extLst>
          </p:cNvPr>
          <p:cNvSpPr>
            <a:spLocks noGrp="1"/>
          </p:cNvSpPr>
          <p:nvPr/>
        </p:nvSpPr>
        <p:spPr>
          <a:xfrm>
            <a:off x="3409950" y="2419350"/>
            <a:ext cx="457200" cy="457200"/>
          </a:xfrm>
          <a:prstGeom prst="ellipse">
            <a:avLst/>
          </a:prstGeom>
          <a:solidFill>
            <a:srgbClr val="FFFFFF"/>
          </a:solidFill>
          <a:ln w="19050">
            <a:solidFill>
              <a:srgbClr val="6366F1"/>
            </a:solidFill>
            <a:prstDash val="solid"/>
          </a:ln>
        </p:spPr>
      </p:sp>
      <p:sp>
        <p:nvSpPr>
          <p:cNvPr id="13" name="">
            <a:extLst>
              <a:ext uri="{FF2B5EF4-FFF2-40B4-BE49-F238E27FC236}">
                <ns2:creationId id="{00111975-1442-4C5A-92ED-7BCC03529097}"/>
              </a:ext>
            </a:extLst>
          </p:cNvPr>
          <p:cNvSpPr>
            <a:spLocks noGrp="1"/>
          </p:cNvSpPr>
          <p:nvPr/>
        </p:nvSpPr>
        <p:spPr>
          <a:xfrm>
            <a:off x="3524250" y="2533650"/>
            <a:ext cx="228600" cy="228600"/>
          </a:xfrm>
          <a:prstGeom prst="rect">
            <a:avLst/>
          </a:prstGeom>
          <a:noFill/>
          <a:ln w="0">
            <a:noFill/>
            <a:prstDash val="solid"/>
          </a:ln>
        </p:spPr>
        <p:txBody>
          <a:bodyPr wrap="square" lIns="0" tIns="0" rIns="0" bIns="0" anchor="ctr">
            <a:noAutofit/>
          </a:bodyPr>
          <a:lstStyle/>
          <a:p>
            <a:pPr algn="ctr">
              <a:defRPr sz="1500" b="1" i="0">
                <a:solidFill>
                  <a:srgbClr val="6366F1"/>
                </a:solidFill>
                <a:latin typeface="Calibri"/>
                <a:ea typeface="Calibri"/>
                <a:cs typeface="Calibri"/>
              </a:defRPr>
            </a:pPr>
            <a:r>
              <a:rPr sz="1500" b="1" i="0">
                <a:solidFill>
                  <a:srgbClr val="6366F1"/>
                </a:solidFill>
                <a:latin typeface="Calibri"/>
                <a:ea typeface="Calibri"/>
                <a:cs typeface="Calibri"/>
              </a:rPr>
              <a:t>2</a:t>
            </a:r>
          </a:p>
        </p:txBody>
      </p:sp>
      <p:sp>
        <p:nvSpPr>
          <p:cNvPr id="14" name="">
            <a:extLst>
              <a:ext uri="{FF2B5EF4-FFF2-40B4-BE49-F238E27FC236}">
                <ns2:creationId id="{F5358AB9-12A5-4174-AF7D-088887614391}"/>
              </a:ext>
            </a:extLst>
          </p:cNvPr>
          <p:cNvSpPr>
            <a:spLocks noGrp="1"/>
          </p:cNvSpPr>
          <p:nvPr/>
        </p:nvSpPr>
        <p:spPr>
          <a:xfrm>
            <a:off x="27432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Developing</a:t>
            </a:r>
          </a:p>
        </p:txBody>
      </p:sp>
      <p:sp>
        <p:nvSpPr>
          <p:cNvPr id="15" name="">
            <a:extLst>
              <a:ext uri="{FF2B5EF4-FFF2-40B4-BE49-F238E27FC236}">
                <ns2:creationId id="{85B92016-82A8-4FBF-8CD7-D2A0DE131EBE}"/>
              </a:ext>
            </a:extLst>
          </p:cNvPr>
          <p:cNvSpPr>
            <a:spLocks noGrp="1"/>
          </p:cNvSpPr>
          <p:nvPr/>
        </p:nvSpPr>
        <p:spPr>
          <a:xfrm>
            <a:off x="27432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Standards reviewed. Gap analysis. Participation initiated.</a:t>
            </a:r>
          </a:p>
        </p:txBody>
      </p:sp>
      <p:sp>
        <p:nvSpPr>
          <p:cNvPr id="16" name="">
            <a:extLst>
              <a:ext uri="{FF2B5EF4-FFF2-40B4-BE49-F238E27FC236}">
                <ns2:creationId id="{3F7C49F6-828B-4EAC-BAE0-0D4BA5712958}"/>
                <adec:decorative val="1"/>
              </a:ext>
            </a:extLst>
          </p:cNvPr>
          <p:cNvSpPr>
            <a:spLocks noGrp="1"/>
          </p:cNvSpPr>
          <p:nvPr/>
        </p:nvSpPr>
        <p:spPr>
          <a:xfrm>
            <a:off x="5600700" y="2419350"/>
            <a:ext cx="457200" cy="457200"/>
          </a:xfrm>
          <a:prstGeom prst="ellipse">
            <a:avLst/>
          </a:prstGeom>
          <a:solidFill>
            <a:srgbClr val="FFFFFF"/>
          </a:solidFill>
          <a:ln w="19050">
            <a:solidFill>
              <a:srgbClr val="6366F1"/>
            </a:solidFill>
            <a:prstDash val="solid"/>
          </a:ln>
        </p:spPr>
      </p:sp>
      <p:sp>
        <p:nvSpPr>
          <p:cNvPr id="17" name="">
            <a:extLst>
              <a:ext uri="{FF2B5EF4-FFF2-40B4-BE49-F238E27FC236}">
                <ns2:creationId id="{BAD43D50-570E-47ED-9621-8414D4A8961F}"/>
              </a:ext>
            </a:extLst>
          </p:cNvPr>
          <p:cNvSpPr>
            <a:spLocks noGrp="1"/>
          </p:cNvSpPr>
          <p:nvPr/>
        </p:nvSpPr>
        <p:spPr>
          <a:xfrm>
            <a:off x="5715000" y="2533650"/>
            <a:ext cx="228600" cy="228600"/>
          </a:xfrm>
          <a:prstGeom prst="rect">
            <a:avLst/>
          </a:prstGeom>
          <a:noFill/>
          <a:ln w="0">
            <a:noFill/>
            <a:prstDash val="solid"/>
          </a:ln>
        </p:spPr>
        <p:txBody>
          <a:bodyPr wrap="square" lIns="0" tIns="0" rIns="0" bIns="0" anchor="ctr">
            <a:noAutofit/>
          </a:bodyPr>
          <a:lstStyle/>
          <a:p>
            <a:pPr algn="ctr">
              <a:defRPr sz="1500" b="1" i="0">
                <a:solidFill>
                  <a:srgbClr val="6366F1"/>
                </a:solidFill>
                <a:latin typeface="Calibri"/>
                <a:ea typeface="Calibri"/>
                <a:cs typeface="Calibri"/>
              </a:defRPr>
            </a:pPr>
            <a:r>
              <a:rPr sz="1500" b="1" i="0">
                <a:solidFill>
                  <a:srgbClr val="6366F1"/>
                </a:solidFill>
                <a:latin typeface="Calibri"/>
                <a:ea typeface="Calibri"/>
                <a:cs typeface="Calibri"/>
              </a:rPr>
              <a:t>3</a:t>
            </a:r>
          </a:p>
        </p:txBody>
      </p:sp>
      <p:sp>
        <p:nvSpPr>
          <p:cNvPr id="18" name="">
            <a:extLst>
              <a:ext uri="{FF2B5EF4-FFF2-40B4-BE49-F238E27FC236}">
                <ns2:creationId id="{D1E84AE3-FB5E-47C7-A95E-691183A1B0C0}"/>
              </a:ext>
            </a:extLst>
          </p:cNvPr>
          <p:cNvSpPr>
            <a:spLocks noGrp="1"/>
          </p:cNvSpPr>
          <p:nvPr/>
        </p:nvSpPr>
        <p:spPr>
          <a:xfrm>
            <a:off x="49339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Defined</a:t>
            </a:r>
          </a:p>
        </p:txBody>
      </p:sp>
      <p:sp>
        <p:nvSpPr>
          <p:cNvPr id="19" name="">
            <a:extLst>
              <a:ext uri="{FF2B5EF4-FFF2-40B4-BE49-F238E27FC236}">
                <ns2:creationId id="{9853E52A-D400-450B-AB2B-FC79708BA5DE}"/>
              </a:ext>
            </a:extLst>
          </p:cNvPr>
          <p:cNvSpPr>
            <a:spLocks noGrp="1"/>
          </p:cNvSpPr>
          <p:nvPr/>
        </p:nvSpPr>
        <p:spPr>
          <a:xfrm>
            <a:off x="49339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Partial adoption (Alliance DAA). Mutual recognition of some approvals. Additional steps for UK-wide.</a:t>
            </a:r>
          </a:p>
        </p:txBody>
      </p:sp>
      <p:sp>
        <p:nvSpPr>
          <p:cNvPr id="20" name="">
            <a:extLst>
              <a:ext uri="{FF2B5EF4-FFF2-40B4-BE49-F238E27FC236}">
                <ns2:creationId id="{4F2BD6CF-477A-495A-9C4C-593F76002BAD}"/>
                <adec:decorative val="1"/>
              </a:ext>
            </a:extLst>
          </p:cNvPr>
          <p:cNvSpPr>
            <a:spLocks noGrp="1"/>
          </p:cNvSpPr>
          <p:nvPr/>
        </p:nvSpPr>
        <p:spPr>
          <a:xfrm>
            <a:off x="7791450" y="2419350"/>
            <a:ext cx="457200" cy="457200"/>
          </a:xfrm>
          <a:prstGeom prst="ellipse">
            <a:avLst/>
          </a:prstGeom>
          <a:solidFill>
            <a:srgbClr val="FFFFFF"/>
          </a:solidFill>
          <a:ln w="19050">
            <a:solidFill>
              <a:srgbClr val="6366F1"/>
            </a:solidFill>
            <a:prstDash val="solid"/>
          </a:ln>
        </p:spPr>
      </p:sp>
      <p:sp>
        <p:nvSpPr>
          <p:cNvPr id="21" name="">
            <a:extLst>
              <a:ext uri="{FF2B5EF4-FFF2-40B4-BE49-F238E27FC236}">
                <ns2:creationId id="{AD9B629F-12CF-422A-BC87-25BD3302ED00}"/>
              </a:ext>
            </a:extLst>
          </p:cNvPr>
          <p:cNvSpPr>
            <a:spLocks noGrp="1"/>
          </p:cNvSpPr>
          <p:nvPr/>
        </p:nvSpPr>
        <p:spPr>
          <a:xfrm>
            <a:off x="7905750" y="2533650"/>
            <a:ext cx="228600" cy="228600"/>
          </a:xfrm>
          <a:prstGeom prst="rect">
            <a:avLst/>
          </a:prstGeom>
          <a:noFill/>
          <a:ln w="0">
            <a:noFill/>
            <a:prstDash val="solid"/>
          </a:ln>
        </p:spPr>
        <p:txBody>
          <a:bodyPr wrap="square" lIns="0" tIns="0" rIns="0" bIns="0" anchor="ctr">
            <a:noAutofit/>
          </a:bodyPr>
          <a:lstStyle/>
          <a:p>
            <a:pPr algn="ctr">
              <a:defRPr sz="1500" b="1" i="0">
                <a:solidFill>
                  <a:srgbClr val="6366F1"/>
                </a:solidFill>
                <a:latin typeface="Calibri"/>
                <a:ea typeface="Calibri"/>
                <a:cs typeface="Calibri"/>
              </a:defRPr>
            </a:pPr>
            <a:r>
              <a:rPr sz="1500" b="1" i="0">
                <a:solidFill>
                  <a:srgbClr val="6366F1"/>
                </a:solidFill>
                <a:latin typeface="Calibri"/>
                <a:ea typeface="Calibri"/>
                <a:cs typeface="Calibri"/>
              </a:rPr>
              <a:t>4</a:t>
            </a:r>
          </a:p>
        </p:txBody>
      </p:sp>
      <p:sp>
        <p:nvSpPr>
          <p:cNvPr id="22" name="">
            <a:extLst>
              <a:ext uri="{FF2B5EF4-FFF2-40B4-BE49-F238E27FC236}">
                <ns2:creationId id="{7DB90CBB-5B07-4BE7-8B90-5A83864A6CF2}"/>
              </a:ext>
            </a:extLst>
          </p:cNvPr>
          <p:cNvSpPr>
            <a:spLocks noGrp="1"/>
          </p:cNvSpPr>
          <p:nvPr/>
        </p:nvSpPr>
        <p:spPr>
          <a:xfrm>
            <a:off x="71247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Managed</a:t>
            </a:r>
          </a:p>
        </p:txBody>
      </p:sp>
      <p:sp>
        <p:nvSpPr>
          <p:cNvPr id="23" name="">
            <a:extLst>
              <a:ext uri="{FF2B5EF4-FFF2-40B4-BE49-F238E27FC236}">
                <ns2:creationId id="{B7FB3C64-8F49-4176-911D-8CCE1F364D19}"/>
              </a:ext>
            </a:extLst>
          </p:cNvPr>
          <p:cNvSpPr>
            <a:spLocks noGrp="1"/>
          </p:cNvSpPr>
          <p:nvPr/>
        </p:nvSpPr>
        <p:spPr>
          <a:xfrm>
            <a:off x="71247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Full adoption of UK-standard DAA. Mutual accreditation recognition. Single approval for UK-wide. Participating in governance.</a:t>
            </a:r>
          </a:p>
        </p:txBody>
      </p:sp>
      <p:sp>
        <p:nvSpPr>
          <p:cNvPr id="24" name="">
            <a:extLst>
              <a:ext uri="{FF2B5EF4-FFF2-40B4-BE49-F238E27FC236}">
                <ns2:creationId id="{39CC4DC3-9C6D-4045-8FEE-4354CD4D6121}"/>
                <adec:decorative val="1"/>
              </a:ext>
            </a:extLst>
          </p:cNvPr>
          <p:cNvSpPr>
            <a:spLocks noGrp="1"/>
          </p:cNvSpPr>
          <p:nvPr/>
        </p:nvSpPr>
        <p:spPr>
          <a:xfrm>
            <a:off x="9982200" y="2419350"/>
            <a:ext cx="457200" cy="457200"/>
          </a:xfrm>
          <a:prstGeom prst="ellipse">
            <a:avLst/>
          </a:prstGeom>
          <a:solidFill>
            <a:srgbClr val="6366F1"/>
          </a:solidFill>
          <a:ln w="19050">
            <a:solidFill>
              <a:srgbClr val="6366F1"/>
            </a:solidFill>
            <a:prstDash val="solid"/>
          </a:ln>
        </p:spPr>
      </p:sp>
      <p:sp>
        <p:nvSpPr>
          <p:cNvPr id="25" name="">
            <a:extLst>
              <a:ext uri="{FF2B5EF4-FFF2-40B4-BE49-F238E27FC236}">
                <ns2:creationId id="{A69D204B-5252-4793-813D-DAEB9AE7EC0B}"/>
              </a:ext>
            </a:extLst>
          </p:cNvPr>
          <p:cNvSpPr>
            <a:spLocks noGrp="1"/>
          </p:cNvSpPr>
          <p:nvPr/>
        </p:nvSpPr>
        <p:spPr>
          <a:xfrm>
            <a:off x="10096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FFFFFF"/>
                </a:solidFill>
                <a:latin typeface="Calibri"/>
                <a:ea typeface="Calibri"/>
                <a:cs typeface="Calibri"/>
              </a:defRPr>
            </a:pPr>
            <a:r>
              <a:rPr sz="1500" b="1" i="0">
                <a:solidFill>
                  <a:srgbClr val="FFFFFF"/>
                </a:solidFill>
                <a:latin typeface="Calibri"/>
                <a:ea typeface="Calibri"/>
                <a:cs typeface="Calibri"/>
              </a:rPr>
              <a:t>5</a:t>
            </a:r>
          </a:p>
        </p:txBody>
      </p:sp>
      <p:sp>
        <p:nvSpPr>
          <p:cNvPr id="26" name="">
            <a:extLst>
              <a:ext uri="{FF2B5EF4-FFF2-40B4-BE49-F238E27FC236}">
                <ns2:creationId id="{036740E7-57BE-4171-A8D2-4868EF0D3A58}"/>
              </a:ext>
            </a:extLst>
          </p:cNvPr>
          <p:cNvSpPr>
            <a:spLocks noGrp="1"/>
          </p:cNvSpPr>
          <p:nvPr/>
        </p:nvSpPr>
        <p:spPr>
          <a:xfrm>
            <a:off x="9315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Optimising</a:t>
            </a:r>
          </a:p>
        </p:txBody>
      </p:sp>
      <p:sp>
        <p:nvSpPr>
          <p:cNvPr id="27" name="">
            <a:extLst>
              <a:ext uri="{FF2B5EF4-FFF2-40B4-BE49-F238E27FC236}">
                <ns2:creationId id="{A7C2ADC2-8D05-4825-ADD1-345FE9FAE477}"/>
              </a:ext>
            </a:extLst>
          </p:cNvPr>
          <p:cNvSpPr>
            <a:spLocks noGrp="1"/>
          </p:cNvSpPr>
          <p:nvPr/>
        </p:nvSpPr>
        <p:spPr>
          <a:xfrm>
            <a:off x="9315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Leading contributor. Full interoperability. Supporting others. Contributing to Alliance standards.</a:t>
            </a:r>
          </a:p>
        </p:txBody>
      </p:sp>
      <p:sp>
        <p:nvSpPr>
          <p:cNvPr id="28" name="">
            <a:extLst>
              <a:ext uri="{FF2B5EF4-FFF2-40B4-BE49-F238E27FC236}">
                <ns2:creationId id="{E067E130-FB0B-40FF-B495-879C8552466D}"/>
                <adec:decorative val="1"/>
              </a:ext>
            </a:extLst>
          </p:cNvPr>
          <p:cNvSpPr>
            <a:spLocks noGrp="1"/>
          </p:cNvSpPr>
          <p:nvPr/>
        </p:nvSpPr>
        <p:spPr>
          <a:xfrm>
            <a:off x="685800" y="5105400"/>
            <a:ext cx="10820400" cy="1047750"/>
          </a:xfrm>
          <a:prstGeom prst="roundRect">
            <a:avLst>
              <a:gd name="adj" fmla="val 7273"/>
            </a:avLst>
          </a:prstGeom>
          <a:solidFill>
            <a:srgbClr val="FFFFFF"/>
          </a:solidFill>
          <a:ln w="9525">
            <a:solidFill>
              <a:srgbClr val="D5E3E3"/>
            </a:solidFill>
            <a:prstDash val="solid"/>
          </a:ln>
        </p:spPr>
      </p:sp>
      <p:sp>
        <p:nvSpPr>
          <p:cNvPr id="29" name="">
            <a:extLst>
              <a:ext uri="{FF2B5EF4-FFF2-40B4-BE49-F238E27FC236}">
                <ns2:creationId id="{09C106DE-483A-4A5E-8AE2-B99C14ED4C39}"/>
              </a:ext>
            </a:extLst>
          </p:cNvPr>
          <p:cNvSpPr>
            <a:spLocks noGrp="1"/>
          </p:cNvSpPr>
          <p:nvPr/>
        </p:nvSpPr>
        <p:spPr>
          <a:xfrm>
            <a:off x="895350" y="5200650"/>
            <a:ext cx="6858000" cy="266700"/>
          </a:xfrm>
          <a:prstGeom prst="rect">
            <a:avLst/>
          </a:prstGeom>
          <a:noFill/>
          <a:ln w="0">
            <a:noFill/>
            <a:prstDash val="solid"/>
          </a:ln>
        </p:spPr>
        <p:txBody>
          <a:bodyPr wrap="square" lIns="0" tIns="0" rIns="0" bIns="0" anchor="t">
            <a:noAutofit/>
          </a:bodyPr>
          <a:lstStyle/>
          <a:p>
            <a:pPr algn="l">
              <a:defRPr sz="1575" b="1" i="0">
                <a:solidFill>
                  <a:srgbClr val="115E59"/>
                </a:solidFill>
                <a:latin typeface="Calibri"/>
                <a:ea typeface="Calibri"/>
                <a:cs typeface="Calibri"/>
              </a:defRPr>
            </a:pPr>
            <a:r>
              <a:rPr sz="1575" b="1" i="0">
                <a:solidFill>
                  <a:srgbClr val="115E59"/>
                </a:solidFill>
                <a:latin typeface="Calibri"/>
                <a:ea typeface="Calibri"/>
                <a:cs typeface="Calibri"/>
              </a:rPr>
              <a:t>Minimum evidence for a Level 4 judgement</a:t>
            </a:r>
          </a:p>
        </p:txBody>
      </p:sp>
      <p:sp>
        <p:nvSpPr>
          <p:cNvPr id="30" name="">
            <a:extLst>
              <a:ext uri="{FF2B5EF4-FFF2-40B4-BE49-F238E27FC236}">
                <ns2:creationId id="{63D7998D-6996-47A9-8C5C-813DE0EBA3E6}"/>
                <adec:decorative val="1"/>
              </a:ext>
            </a:extLst>
          </p:cNvPr>
          <p:cNvSpPr>
            <a:spLocks noGrp="1"/>
          </p:cNvSpPr>
          <p:nvPr/>
        </p:nvSpPr>
        <p:spPr>
          <a:xfrm>
            <a:off x="895350" y="5581650"/>
            <a:ext cx="85725" cy="85725"/>
          </a:xfrm>
          <a:prstGeom prst="ellipse">
            <a:avLst/>
          </a:prstGeom>
          <a:solidFill>
            <a:srgbClr val="6366F1"/>
          </a:solidFill>
          <a:ln w="0">
            <a:noFill/>
            <a:prstDash val="solid"/>
          </a:ln>
        </p:spPr>
      </p:sp>
      <p:sp>
        <p:nvSpPr>
          <p:cNvPr id="31" name="">
            <a:extLst>
              <a:ext uri="{FF2B5EF4-FFF2-40B4-BE49-F238E27FC236}">
                <ns2:creationId id="{31E4864E-9FFC-4D10-A36F-98AA891B9B57}"/>
              </a:ext>
            </a:extLst>
          </p:cNvPr>
          <p:cNvSpPr>
            <a:spLocks noGrp="1"/>
          </p:cNvSpPr>
          <p:nvPr/>
        </p:nvSpPr>
        <p:spPr>
          <a:xfrm>
            <a:off x="10858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Evidence of adoption of UK-standard DAA (or equivalent) and mutual recognition arrangements</a:t>
            </a:r>
          </a:p>
        </p:txBody>
      </p:sp>
      <p:sp>
        <p:nvSpPr>
          <p:cNvPr id="32" name="">
            <a:extLst>
              <a:ext uri="{FF2B5EF4-FFF2-40B4-BE49-F238E27FC236}">
                <ns2:creationId id="{F201D778-EA36-4BC6-BA8F-0CAA80E0CDC3}"/>
                <adec:decorative val="1"/>
              </a:ext>
            </a:extLst>
          </p:cNvPr>
          <p:cNvSpPr>
            <a:spLocks noGrp="1"/>
          </p:cNvSpPr>
          <p:nvPr/>
        </p:nvSpPr>
        <p:spPr>
          <a:xfrm>
            <a:off x="4438650" y="5581650"/>
            <a:ext cx="85725" cy="85725"/>
          </a:xfrm>
          <a:prstGeom prst="ellipse">
            <a:avLst/>
          </a:prstGeom>
          <a:solidFill>
            <a:srgbClr val="6366F1"/>
          </a:solidFill>
          <a:ln w="0">
            <a:noFill/>
            <a:prstDash val="solid"/>
          </a:ln>
        </p:spPr>
      </p:sp>
      <p:sp>
        <p:nvSpPr>
          <p:cNvPr id="33" name="">
            <a:extLst>
              <a:ext uri="{FF2B5EF4-FFF2-40B4-BE49-F238E27FC236}">
                <ns2:creationId id="{76F61088-48A8-4DF3-BDB8-FBD1FB9D0920}"/>
              </a:ext>
            </a:extLst>
          </p:cNvPr>
          <p:cNvSpPr>
            <a:spLocks noGrp="1"/>
          </p:cNvSpPr>
          <p:nvPr/>
        </p:nvSpPr>
        <p:spPr>
          <a:xfrm>
            <a:off x="46291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Evidence single approval works in practice (case studies + reduced duplicative steps)</a:t>
            </a:r>
          </a:p>
        </p:txBody>
      </p:sp>
      <p:sp>
        <p:nvSpPr>
          <p:cNvPr id="34" name="">
            <a:extLst>
              <a:ext uri="{FF2B5EF4-FFF2-40B4-BE49-F238E27FC236}">
                <ns2:creationId id="{1FF253BE-9A39-4FBE-8817-C769ACB2F440}"/>
                <adec:decorative val="1"/>
              </a:ext>
            </a:extLst>
          </p:cNvPr>
          <p:cNvSpPr>
            <a:spLocks noGrp="1"/>
          </p:cNvSpPr>
          <p:nvPr/>
        </p:nvSpPr>
        <p:spPr>
          <a:xfrm>
            <a:off x="7981950" y="5581650"/>
            <a:ext cx="85725" cy="85725"/>
          </a:xfrm>
          <a:prstGeom prst="ellipse">
            <a:avLst/>
          </a:prstGeom>
          <a:solidFill>
            <a:srgbClr val="6366F1"/>
          </a:solidFill>
          <a:ln w="0">
            <a:noFill/>
            <a:prstDash val="solid"/>
          </a:ln>
        </p:spPr>
      </p:sp>
      <p:sp>
        <p:nvSpPr>
          <p:cNvPr id="35" name="">
            <a:extLst>
              <a:ext uri="{FF2B5EF4-FFF2-40B4-BE49-F238E27FC236}">
                <ns2:creationId id="{9211C98B-3BB3-4436-BCDB-F8107BA6974B}"/>
              </a:ext>
            </a:extLst>
          </p:cNvPr>
          <p:cNvSpPr>
            <a:spLocks noGrp="1"/>
          </p:cNvSpPr>
          <p:nvPr/>
        </p:nvSpPr>
        <p:spPr>
          <a:xfrm>
            <a:off x="81724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Participation evidence in UK governance/standards bodies (minutes/roles)</a:t>
            </a:r>
          </a:p>
        </p:txBody>
      </p:sp>
      <p:sp>
        <p:nvSpPr>
          <p:cNvPr id="36" name="">
            <a:extLst>
              <a:ext uri="{FF2B5EF4-FFF2-40B4-BE49-F238E27FC236}">
                <ns2:creationId id="{20807B1C-D151-450C-819A-E55A825FB3C4}"/>
              </a:ext>
            </a:extLst>
          </p:cNvPr>
          <p:cNvSpPr>
            <a:spLocks noGrp="1"/>
          </p:cNvSpPr>
          <p:nvPr/>
        </p:nvSpPr>
        <p:spPr>
          <a:xfrm>
            <a:off x="762000" y="6153150"/>
            <a:ext cx="10668000" cy="171450"/>
          </a:xfrm>
          <a:prstGeom prst="rect">
            <a:avLst/>
          </a:prstGeom>
          <a:noFill/>
          <a:ln w="0">
            <a:noFill/>
            <a:prstDash val="solid"/>
          </a:ln>
        </p:spPr>
        <p:txBody>
          <a:bodyPr wrap="square" lIns="0" tIns="0" rIns="0" bIns="0" anchor="t">
            <a:noAutofit/>
          </a:bodyPr>
          <a:lstStyle/>
          <a:p>
            <a:pPr algn="ctr">
              <a:defRPr sz="900" b="0" i="1">
                <a:solidFill>
                  <a:srgbClr val="5F7187"/>
                </a:solidFill>
                <a:latin typeface="Calibri"/>
                <a:ea typeface="Calibri"/>
                <a:cs typeface="Calibri"/>
              </a:defRPr>
            </a:pPr>
            <a:r>
              <a:rPr sz="900" b="0" i="1">
                <a:solidFill>
                  <a:srgbClr val="5F7187"/>
                </a:solidFill>
                <a:latin typeface="Calibri"/>
                <a:ea typeface="Calibri"/>
                <a:cs typeface="Calibri"/>
              </a:rPr>
              <a:t>Catalogue v1.0.2  •  Source a6d0671c3297  •  Verbatim descriptors and evidence  •  HDRL classifications are not official programme requirements.</a:t>
            </a:r>
          </a:p>
        </p:txBody>
      </p:sp>
      <p:sp>
        <p:nvSpPr>
          <p:cNvPr id="37" name="">
            <a:extLst>
              <a:ext uri="{FF2B5EF4-FFF2-40B4-BE49-F238E27FC236}">
                <ns2:creationId id="{52D39719-CEB7-4FA6-A396-A6A24AE4FFF7}"/>
                <adec:decorative val="1"/>
              </a:ext>
            </a:extLst>
          </p:cNvPr>
          <p:cNvSpPr>
            <a:spLocks noGrp="1"/>
          </p:cNvSpPr>
          <p:nvPr/>
        </p:nvSpPr>
        <p:spPr>
          <a:xfrm>
            <a:off x="552450" y="6419850"/>
            <a:ext cx="11087100" cy="0"/>
          </a:xfrm>
          <a:prstGeom prst="line">
            <a:avLst/>
          </a:prstGeom>
          <a:noFill/>
          <a:ln w="9525">
            <a:solidFill>
              <a:srgbClr val="D5E3E3"/>
            </a:solidFill>
            <a:prstDash val="solid"/>
          </a:ln>
        </p:spPr>
      </p:sp>
      <p:sp>
        <p:nvSpPr>
          <p:cNvPr id="38" name="">
            <a:extLst>
              <a:ext uri="{FF2B5EF4-FFF2-40B4-BE49-F238E27FC236}">
                <ns2:creationId id="{A5238453-3ACC-4FAE-88CF-86DE5B38468B}"/>
              </a:ext>
            </a:extLst>
          </p:cNvPr>
          <p:cNvSpPr>
            <a:spLocks noGrp="1"/>
          </p:cNvSpPr>
          <p:nvPr/>
        </p:nvSpPr>
        <p:spPr>
          <a:xfrm>
            <a:off x="552450" y="6496050"/>
            <a:ext cx="2952750" cy="190500"/>
          </a:xfrm>
          <a:prstGeom prst="rect">
            <a:avLst/>
          </a:prstGeom>
          <a:noFill/>
          <a:ln w="0">
            <a:noFill/>
            <a:prstDash val="solid"/>
          </a:ln>
        </p:spPr>
        <p:txBody>
          <a:bodyPr wrap="square" lIns="0" tIns="0" rIns="0" bIns="0" anchor="ctr">
            <a:noAutofit/>
          </a:bodyPr>
          <a:lstStyle/>
          <a:p>
            <a:pPr algn="l">
              <a:defRPr sz="900" b="0" i="0">
                <a:solidFill>
                  <a:srgbClr val="5F7187"/>
                </a:solidFill>
                <a:latin typeface="Calibri"/>
                <a:ea typeface="Calibri"/>
                <a:cs typeface="Calibri"/>
              </a:defRPr>
            </a:pPr>
            <a:r>
              <a:rPr sz="900" b="0" i="0">
                <a:solidFill>
                  <a:srgbClr val="5F7187"/>
                </a:solidFill>
                <a:latin typeface="Calibri"/>
                <a:ea typeface="Calibri"/>
                <a:cs typeface="Calibri"/>
              </a:rPr>
              <a:t>HDRL v1.0.1  •  Kit v1.1.0  •  30 Jul 2026</a:t>
            </a:r>
          </a:p>
        </p:txBody>
      </p:sp>
      <p:sp>
        <p:nvSpPr>
          <p:cNvPr id="39" name="">
            <a:extLst>
              <a:ext uri="{FF2B5EF4-FFF2-40B4-BE49-F238E27FC236}">
                <ns2:creationId id="{DEEEB840-430A-414C-A22A-2F70F377DB26}"/>
              </a:ext>
            </a:extLst>
          </p:cNvPr>
          <p:cNvSpPr>
            <a:spLocks noGrp="1"/>
          </p:cNvSpPr>
          <p:nvPr/>
        </p:nvSpPr>
        <p:spPr>
          <a:xfrm>
            <a:off x="3524250" y="6496050"/>
            <a:ext cx="6096000" cy="190500"/>
          </a:xfrm>
          <a:prstGeom prst="rect">
            <a:avLst/>
          </a:prstGeom>
          <a:noFill/>
          <a:ln w="0">
            <a:noFill/>
            <a:prstDash val="solid"/>
          </a:ln>
        </p:spPr>
        <p:txBody>
          <a:bodyPr wrap="square" lIns="0" tIns="0" rIns="0" bIns="0" anchor="ctr">
            <a:noAutofit/>
          </a:bodyPr>
          <a:lstStyle/>
          <a:p>
            <a:pPr algn="ctr">
              <a:defRPr sz="825" b="0" i="0">
                <a:solidFill>
                  <a:srgbClr val="5F7187"/>
                </a:solidFill>
                <a:latin typeface="Calibri"/>
                <a:ea typeface="Calibri"/>
                <a:cs typeface="Calibri"/>
              </a:defRPr>
            </a:pPr>
            <a:r>
              <a:rPr sz="825" b="0" i="0">
                <a:solidFill>
                  <a:srgbClr val="5F7187"/>
                </a:solidFill>
                <a:latin typeface="Calibri"/>
                <a:ea typeface="Calibri"/>
                <a:cs typeface="Calibri"/>
              </a:rPr>
              <a:t>RDS: commissioner &amp; IP owner  •  OPL Advisory: originator &amp; developer  •  </a:t>
            </a:r>
            <a:r>
              <a:rPr sz="825" b="0" i="0">
                <a:solidFill>
                  <a:srgbClr val="5F7187"/>
                </a:solidFill>
                <a:latin typeface="Calibri"/>
                <a:ea typeface="Calibri"/>
                <a:cs typeface="Calibri"/>
                <a:hlinkClick r:id="R524c36f0d5b44a68" tooltip="Read the Creative Commons Attribution 4.0 licence"/>
              </a:rPr>
              <a:t>CC BY 4.0</a:t>
            </a:r>
          </a:p>
        </p:txBody>
      </p:sp>
      <p:sp>
        <p:nvSpPr>
          <p:cNvPr id="40" name="">
            <a:extLst>
              <a:ext uri="{FF2B5EF4-FFF2-40B4-BE49-F238E27FC236}">
                <ns2:creationId id="{0A7D0DB3-B066-4CB7-86AA-5EA8E663B443}"/>
              </a:ext>
            </a:extLst>
          </p:cNvPr>
          <p:cNvSpPr>
            <a:spLocks noGrp="1"/>
          </p:cNvSpPr>
          <p:nvPr/>
        </p:nvSpPr>
        <p:spPr>
          <a:xfrm>
            <a:off x="9048750" y="6496050"/>
            <a:ext cx="2590800" cy="190500"/>
          </a:xfrm>
          <a:prstGeom prst="rect">
            <a:avLst/>
          </a:prstGeom>
          <a:noFill/>
          <a:ln w="0">
            <a:noFill/>
            <a:prstDash val="solid"/>
          </a:ln>
        </p:spPr>
        <p:txBody>
          <a:bodyPr wrap="square" lIns="0" tIns="0" rIns="0" bIns="0" anchor="ctr">
            <a:noAutofit/>
          </a:bodyPr>
          <a:lstStyle/>
          <a:p>
            <a:pPr algn="r">
              <a:defRPr sz="900" b="0" i="0">
                <a:solidFill>
                  <a:srgbClr val="5F7187"/>
                </a:solidFill>
                <a:latin typeface="Calibri"/>
                <a:ea typeface="Calibri"/>
                <a:cs typeface="Calibri"/>
              </a:defRPr>
            </a:pPr>
            <a:r>
              <a:rPr sz="900" b="0" i="0">
                <a:solidFill>
                  <a:srgbClr val="5F7187"/>
                </a:solidFill>
                <a:latin typeface="Calibri"/>
                <a:ea typeface="Calibri"/>
                <a:cs typeface="Calibri"/>
                <a:hlinkClick r:id="R6b83954b8b784d0b" tooltip="Open the HDRL Framework website"/>
              </a:rPr>
              <a:t>hdrlframework.org</a:t>
            </a:r>
            <a:r>
              <a:rPr sz="900" b="0" i="0">
                <a:solidFill>
                  <a:srgbClr val="5F7187"/>
                </a:solidFill>
                <a:latin typeface="Calibri"/>
                <a:ea typeface="Calibri"/>
                <a:cs typeface="Calibri"/>
              </a:rPr>
              <a:t>  •  45</a:t>
            </a:r>
          </a:p>
        </p:txBody>
      </p:sp>
    </p:spTree>
    <p:extLst>
      <p:ext uri="{BB962C8B-B14F-4D97-AF65-F5344CB8AC3E}">
        <ns5:creationId val="47130306"/>
      </p:ext>
    </p:extLst>
  </p:cSld>
</p:sld>
</file>

<file path=ppt/slides/slide46.xml><?xml version="1.0" encoding="utf-8"?>
<p:sld xmlns:a="http://schemas.openxmlformats.org/drawingml/2006/main" xmlns:adec="http://schemas.microsoft.com/office/drawing/2017/decorative" xmlns:ns2="http://schemas.microsoft.com/office/drawing/2014/main" xmlns:ns5="http://schemas.microsoft.com/office/powerpoint/2010/main" xmlns:p="http://schemas.openxmlformats.org/presentationml/2006/main" xmlns:r="http://schemas.openxmlformats.org/officeDocument/2006/relationships">
  <p:cSld>
    <p:bg>
      <p:bgPr>
        <a:solidFill>
          <a:srgbClr val="F5F8FA"/>
        </a:solidFill>
      </p:bgPr>
    </p:bg>
    <p:spTree>
      <p:nvGrpSpPr>
        <p:cNvPr id="1" name=""/>
        <p:cNvGrpSpPr/>
        <p:nvPr/>
      </p:nvGrpSpPr>
      <p:grpSpPr>
        <a:xfrm/>
      </p:grpSpPr>
      <p:sp>
        <p:nvSpPr>
          <p:cNvPr id="41" name="hdrl-mini-mark">
            <a:extLst>
              <a:ext uri="{FF2B5EF4-FFF2-40B4-BE49-F238E27FC236}">
                <ns2:creationId id="{A033672D-B4A3-44B4-8016-577FCEB48020}"/>
                <adec:decorative val="1"/>
              </a:ext>
            </a:extLst>
          </p:cNvPr>
          <p:cNvSpPr>
            <a:spLocks noGrp="1"/>
          </p:cNvSpPr>
          <p:nvPr/>
        </p:nvSpPr>
        <p:spPr>
          <a:xfrm>
            <a:off x="552450" y="361950"/>
            <a:ext cx="514350" cy="514350"/>
          </a:xfrm>
          <a:prstGeom prst="octagon">
            <a:avLst/>
          </a:prstGeom>
          <a:solidFill>
            <a:srgbClr val="0F766E"/>
          </a:solidFill>
          <a:ln w="0">
            <a:noFill/>
            <a:prstDash val="solid"/>
          </a:ln>
        </p:spPr>
      </p:sp>
      <p:sp>
        <p:nvSpPr>
          <p:cNvPr id="2" name="hdrl-mini-text">
            <a:extLst>
              <a:ext uri="{FF2B5EF4-FFF2-40B4-BE49-F238E27FC236}">
                <ns2:creationId id="{7764D2D2-99C8-4126-87CC-BAD6B5B50A2B}"/>
                <adec:decorative val="1"/>
              </a:ext>
            </a:extLst>
          </p:cNvPr>
          <p:cNvSpPr>
            <a:spLocks noGrp="1"/>
          </p:cNvSpPr>
          <p:nvPr/>
        </p:nvSpPr>
        <p:spPr>
          <a:xfrm>
            <a:off x="581025" y="504825"/>
            <a:ext cx="476250" cy="209550"/>
          </a:xfrm>
          <a:prstGeom prst="rect">
            <a:avLst/>
          </a:prstGeom>
          <a:noFill/>
          <a:ln w="0">
            <a:noFill/>
            <a:prstDash val="solid"/>
          </a:ln>
        </p:spPr>
        <p:txBody>
          <a:bodyPr wrap="square" lIns="0" tIns="0" rIns="0" bIns="0" anchor="ctr">
            <a:noAutofit/>
          </a:bodyPr>
          <a:lstStyle/>
          <a:p>
            <a:pPr algn="ctr">
              <a:defRPr sz="750" b="1" i="0">
                <a:solidFill>
                  <a:srgbClr val="FFFFFF"/>
                </a:solidFill>
                <a:latin typeface="Calibri"/>
                <a:ea typeface="Calibri"/>
                <a:cs typeface="Calibri"/>
              </a:defRPr>
            </a:pPr>
            <a:r>
              <a:rPr sz="750" b="1" i="0">
                <a:solidFill>
                  <a:srgbClr val="FFFFFF"/>
                </a:solidFill>
                <a:latin typeface="Calibri"/>
                <a:ea typeface="Calibri"/>
                <a:cs typeface="Calibri"/>
              </a:rPr>
              <a:t>HDRL</a:t>
            </a:r>
          </a:p>
        </p:txBody>
      </p:sp>
      <p:sp>
        <p:nvSpPr>
          <p:cNvPr id="3" name="brand-label">
            <a:extLst>
              <a:ext uri="{FF2B5EF4-FFF2-40B4-BE49-F238E27FC236}">
                <ns2:creationId id="{F6B926DC-8395-48FE-B0C3-CC9C8A988F9C}"/>
                <adec:decorative val="1"/>
              </a:ext>
            </a:extLst>
          </p:cNvPr>
          <p:cNvSpPr>
            <a:spLocks noGrp="1"/>
          </p:cNvSpPr>
          <p:nvPr/>
        </p:nvSpPr>
        <p:spPr>
          <a:xfrm>
            <a:off x="1257300" y="495300"/>
            <a:ext cx="4572000" cy="190500"/>
          </a:xfrm>
          <a:prstGeom prst="rect">
            <a:avLst/>
          </a:prstGeom>
          <a:noFill/>
          <a:ln w="0">
            <a:noFill/>
            <a:prstDash val="solid"/>
          </a:ln>
        </p:spPr>
        <p:txBody>
          <a:bodyPr wrap="square" lIns="0" tIns="0" rIns="0" bIns="0" anchor="ctr">
            <a:noAutofit/>
          </a:bodyPr>
          <a:lstStyle/>
          <a:p>
            <a:pPr algn="l">
              <a:defRPr sz="1200" b="1" i="0">
                <a:solidFill>
                  <a:srgbClr val="0F766E"/>
                </a:solidFill>
                <a:latin typeface="Calibri"/>
                <a:ea typeface="Calibri"/>
                <a:cs typeface="Calibri"/>
              </a:defRPr>
            </a:pPr>
            <a:r>
              <a:rPr sz="1200" b="1" i="0">
                <a:solidFill>
                  <a:srgbClr val="0F766E"/>
                </a:solidFill>
                <a:latin typeface="Calibri"/>
                <a:ea typeface="Calibri"/>
                <a:cs typeface="Calibri"/>
              </a:rPr>
              <a:t>DOMAIN C • INDICATOR DETAIL</a:t>
            </a:r>
          </a:p>
        </p:txBody>
      </p:sp>
      <p:sp>
        <p:nvSpPr>
          <p:cNvPr id="4" name="slide-title" title="C.3.2 · Cross-Border Legal Alignment" descr="Slide title: C.3.2 · Cross-Border Legal Alignment">
            <a:extLst>
              <a:ext uri="{FF2B5EF4-FFF2-40B4-BE49-F238E27FC236}">
                <ns2:creationId id="{E7D48A35-A827-4BE3-AE49-957930F26576}"/>
              </a:ext>
            </a:extLst>
          </p:cNvPr>
          <p:cNvSpPr>
            <a:spLocks noGrp="1"/>
          </p:cNvSpPr>
          <p:nvPr>
            <p:ph type="title"/>
          </p:nvPr>
        </p:nvSpPr>
        <p:spPr>
          <a:xfrm>
            <a:off x="666750" y="1104900"/>
            <a:ext cx="10858500" cy="628650"/>
          </a:xfrm>
          <a:prstGeom prst="rect">
            <a:avLst/>
          </a:prstGeom>
          <a:noFill/>
          <a:ln w="0">
            <a:noFill/>
            <a:prstDash val="solid"/>
          </a:ln>
        </p:spPr>
        <p:txBody>
          <a:bodyPr wrap="square" lIns="0" tIns="0" rIns="0" bIns="0" anchor="t">
            <a:noAutofit/>
          </a:bodyPr>
          <a:lstStyle/>
          <a:p>
            <a:pPr algn="l">
              <a:defRPr sz="3150" b="1" i="0">
                <a:solidFill>
                  <a:srgbClr val="162B45"/>
                </a:solidFill>
                <a:latin typeface="Calibri"/>
                <a:ea typeface="Calibri"/>
                <a:cs typeface="Calibri"/>
              </a:defRPr>
            </a:pPr>
            <a:r>
              <a:rPr sz="3150" b="1" i="0">
                <a:solidFill>
                  <a:srgbClr val="162B45"/>
                </a:solidFill>
                <a:latin typeface="Calibri"/>
                <a:ea typeface="Calibri"/>
                <a:cs typeface="Calibri"/>
              </a:rPr>
              <a:t>C.3.2 · Cross-Border Legal Alignment</a:t>
            </a:r>
          </a:p>
        </p:txBody>
      </p:sp>
      <p:sp>
        <p:nvSpPr>
          <p:cNvPr id="5" name="">
            <a:extLst>
              <a:ext uri="{FF2B5EF4-FFF2-40B4-BE49-F238E27FC236}">
                <ns2:creationId id="{0C436273-405D-4F9C-A942-470ABC664A88}"/>
              </a:ext>
            </a:extLst>
          </p:cNvPr>
          <p:cNvSpPr>
            <a:spLocks noGrp="1"/>
          </p:cNvSpPr>
          <p:nvPr/>
        </p:nvSpPr>
        <p:spPr>
          <a:xfrm>
            <a:off x="685800" y="1771650"/>
            <a:ext cx="10668000" cy="266700"/>
          </a:xfrm>
          <a:prstGeom prst="rect">
            <a:avLst/>
          </a:prstGeom>
          <a:noFill/>
          <a:ln w="0">
            <a:noFill/>
            <a:prstDash val="solid"/>
          </a:ln>
        </p:spPr>
        <p:txBody>
          <a:bodyPr wrap="square" lIns="0" tIns="0" rIns="0" bIns="0" anchor="t">
            <a:noAutofit/>
          </a:bodyPr>
          <a:lstStyle/>
          <a:p>
            <a:pPr algn="l">
              <a:defRPr sz="1350" b="1" i="0">
                <a:solidFill>
                  <a:srgbClr val="6366F1"/>
                </a:solidFill>
                <a:latin typeface="Calibri"/>
                <a:ea typeface="Calibri"/>
                <a:cs typeface="Calibri"/>
              </a:defRPr>
            </a:pPr>
            <a:r>
              <a:rPr sz="1350" b="1" i="0">
                <a:solidFill>
                  <a:srgbClr val="6366F1"/>
                </a:solidFill>
                <a:latin typeface="Calibri"/>
                <a:ea typeface="Calibri"/>
                <a:cs typeface="Calibri"/>
              </a:rPr>
              <a:t>Enhancement indicator  •  System level  •  HDRL class O</a:t>
            </a:r>
          </a:p>
        </p:txBody>
      </p:sp>
      <p:sp>
        <p:nvSpPr>
          <p:cNvPr id="6" name="">
            <a:extLst>
              <a:ext uri="{FF2B5EF4-FFF2-40B4-BE49-F238E27FC236}">
                <ns2:creationId id="{37CA6D13-3A03-4E7F-8155-F43A97DC19DC}"/>
              </a:ext>
            </a:extLst>
          </p:cNvPr>
          <p:cNvSpPr>
            <a:spLocks noGrp="1"/>
          </p:cNvSpPr>
          <p:nvPr/>
        </p:nvSpPr>
        <p:spPr>
          <a:xfrm>
            <a:off x="685800" y="2095500"/>
            <a:ext cx="10668000" cy="285750"/>
          </a:xfrm>
          <a:prstGeom prst="rect">
            <a:avLst/>
          </a:prstGeom>
          <a:noFill/>
          <a:ln w="0">
            <a:noFill/>
            <a:prstDash val="solid"/>
          </a:ln>
        </p:spPr>
        <p:txBody>
          <a:bodyPr wrap="square" lIns="0" tIns="0" rIns="0" bIns="0" anchor="t">
            <a:noAutofit/>
          </a:bodyPr>
          <a:lstStyle/>
          <a:p>
            <a:pPr algn="l">
              <a:defRPr sz="1350" b="0" i="1">
                <a:solidFill>
                  <a:srgbClr val="5F7187"/>
                </a:solidFill>
                <a:latin typeface="Calibri"/>
                <a:ea typeface="Calibri"/>
                <a:cs typeface="Calibri"/>
              </a:defRPr>
            </a:pPr>
            <a:r>
              <a:rPr sz="1350" b="0" i="1">
                <a:solidFill>
                  <a:srgbClr val="5F7187"/>
                </a:solidFill>
                <a:latin typeface="Calibri"/>
                <a:ea typeface="Calibri"/>
                <a:cs typeface="Calibri"/>
              </a:rPr>
              <a:t>The catalogue wording below is reproduced verbatim.</a:t>
            </a:r>
          </a:p>
        </p:txBody>
      </p:sp>
      <p:sp>
        <p:nvSpPr>
          <p:cNvPr id="7" name="">
            <a:extLst>
              <a:ext uri="{FF2B5EF4-FFF2-40B4-BE49-F238E27FC236}">
                <ns2:creationId id="{9E742A9B-60CF-4902-89D3-4E064D282544}"/>
                <adec:decorative val="1"/>
              </a:ext>
            </a:extLst>
          </p:cNvPr>
          <p:cNvSpPr>
            <a:spLocks noGrp="1"/>
          </p:cNvSpPr>
          <p:nvPr/>
        </p:nvSpPr>
        <p:spPr>
          <a:xfrm>
            <a:off x="1428750" y="2647950"/>
            <a:ext cx="8763000" cy="0"/>
          </a:xfrm>
          <a:prstGeom prst="line">
            <a:avLst/>
          </a:prstGeom>
          <a:noFill/>
          <a:ln w="57150">
            <a:solidFill>
              <a:srgbClr val="A7E6DB"/>
            </a:solidFill>
            <a:prstDash val="solid"/>
          </a:ln>
        </p:spPr>
      </p:sp>
      <p:sp>
        <p:nvSpPr>
          <p:cNvPr id="8" name="">
            <a:extLst>
              <a:ext uri="{FF2B5EF4-FFF2-40B4-BE49-F238E27FC236}">
                <ns2:creationId id="{30A89A10-24C7-411E-98F0-77DF6AB4A97D}"/>
                <adec:decorative val="1"/>
              </a:ext>
            </a:extLst>
          </p:cNvPr>
          <p:cNvSpPr>
            <a:spLocks noGrp="1"/>
          </p:cNvSpPr>
          <p:nvPr/>
        </p:nvSpPr>
        <p:spPr>
          <a:xfrm>
            <a:off x="1219200" y="2419350"/>
            <a:ext cx="457200" cy="457200"/>
          </a:xfrm>
          <a:prstGeom prst="ellipse">
            <a:avLst/>
          </a:prstGeom>
          <a:solidFill>
            <a:srgbClr val="FFFFFF"/>
          </a:solidFill>
          <a:ln w="19050">
            <a:solidFill>
              <a:srgbClr val="6366F1"/>
            </a:solidFill>
            <a:prstDash val="solid"/>
          </a:ln>
        </p:spPr>
      </p:sp>
      <p:sp>
        <p:nvSpPr>
          <p:cNvPr id="9" name="">
            <a:extLst>
              <a:ext uri="{FF2B5EF4-FFF2-40B4-BE49-F238E27FC236}">
                <ns2:creationId id="{18DAE35D-10B3-41BD-B19D-4AB025090B4B}"/>
              </a:ext>
            </a:extLst>
          </p:cNvPr>
          <p:cNvSpPr>
            <a:spLocks noGrp="1"/>
          </p:cNvSpPr>
          <p:nvPr/>
        </p:nvSpPr>
        <p:spPr>
          <a:xfrm>
            <a:off x="1333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6366F1"/>
                </a:solidFill>
                <a:latin typeface="Calibri"/>
                <a:ea typeface="Calibri"/>
                <a:cs typeface="Calibri"/>
              </a:defRPr>
            </a:pPr>
            <a:r>
              <a:rPr sz="1500" b="1" i="0">
                <a:solidFill>
                  <a:srgbClr val="6366F1"/>
                </a:solidFill>
                <a:latin typeface="Calibri"/>
                <a:ea typeface="Calibri"/>
                <a:cs typeface="Calibri"/>
              </a:rPr>
              <a:t>1</a:t>
            </a:r>
          </a:p>
        </p:txBody>
      </p:sp>
      <p:sp>
        <p:nvSpPr>
          <p:cNvPr id="10" name="">
            <a:extLst>
              <a:ext uri="{FF2B5EF4-FFF2-40B4-BE49-F238E27FC236}">
                <ns2:creationId id="{4CD26B24-1ECE-452C-A735-5DF619359951}"/>
              </a:ext>
            </a:extLst>
          </p:cNvPr>
          <p:cNvSpPr>
            <a:spLocks noGrp="1"/>
          </p:cNvSpPr>
          <p:nvPr/>
        </p:nvSpPr>
        <p:spPr>
          <a:xfrm>
            <a:off x="552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Initial</a:t>
            </a:r>
          </a:p>
        </p:txBody>
      </p:sp>
      <p:sp>
        <p:nvSpPr>
          <p:cNvPr id="11" name="">
            <a:extLst>
              <a:ext uri="{FF2B5EF4-FFF2-40B4-BE49-F238E27FC236}">
                <ns2:creationId id="{E7676F63-793C-4E54-85E0-C39957266216}"/>
              </a:ext>
            </a:extLst>
          </p:cNvPr>
          <p:cNvSpPr>
            <a:spLocks noGrp="1"/>
          </p:cNvSpPr>
          <p:nvPr/>
        </p:nvSpPr>
        <p:spPr>
          <a:xfrm>
            <a:off x="552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No consideration of cross-border issues.</a:t>
            </a:r>
          </a:p>
        </p:txBody>
      </p:sp>
      <p:sp>
        <p:nvSpPr>
          <p:cNvPr id="12" name="">
            <a:extLst>
              <a:ext uri="{FF2B5EF4-FFF2-40B4-BE49-F238E27FC236}">
                <ns2:creationId id="{5F23AFD1-B740-4D06-BBBF-B3DB56EABD25}"/>
                <adec:decorative val="1"/>
              </a:ext>
            </a:extLst>
          </p:cNvPr>
          <p:cNvSpPr>
            <a:spLocks noGrp="1"/>
          </p:cNvSpPr>
          <p:nvPr/>
        </p:nvSpPr>
        <p:spPr>
          <a:xfrm>
            <a:off x="3409950" y="2419350"/>
            <a:ext cx="457200" cy="457200"/>
          </a:xfrm>
          <a:prstGeom prst="ellipse">
            <a:avLst/>
          </a:prstGeom>
          <a:solidFill>
            <a:srgbClr val="FFFFFF"/>
          </a:solidFill>
          <a:ln w="19050">
            <a:solidFill>
              <a:srgbClr val="6366F1"/>
            </a:solidFill>
            <a:prstDash val="solid"/>
          </a:ln>
        </p:spPr>
      </p:sp>
      <p:sp>
        <p:nvSpPr>
          <p:cNvPr id="13" name="">
            <a:extLst>
              <a:ext uri="{FF2B5EF4-FFF2-40B4-BE49-F238E27FC236}">
                <ns2:creationId id="{1F291D38-84BD-430E-B233-2B173B9552D3}"/>
              </a:ext>
            </a:extLst>
          </p:cNvPr>
          <p:cNvSpPr>
            <a:spLocks noGrp="1"/>
          </p:cNvSpPr>
          <p:nvPr/>
        </p:nvSpPr>
        <p:spPr>
          <a:xfrm>
            <a:off x="3524250" y="2533650"/>
            <a:ext cx="228600" cy="228600"/>
          </a:xfrm>
          <a:prstGeom prst="rect">
            <a:avLst/>
          </a:prstGeom>
          <a:noFill/>
          <a:ln w="0">
            <a:noFill/>
            <a:prstDash val="solid"/>
          </a:ln>
        </p:spPr>
        <p:txBody>
          <a:bodyPr wrap="square" lIns="0" tIns="0" rIns="0" bIns="0" anchor="ctr">
            <a:noAutofit/>
          </a:bodyPr>
          <a:lstStyle/>
          <a:p>
            <a:pPr algn="ctr">
              <a:defRPr sz="1500" b="1" i="0">
                <a:solidFill>
                  <a:srgbClr val="6366F1"/>
                </a:solidFill>
                <a:latin typeface="Calibri"/>
                <a:ea typeface="Calibri"/>
                <a:cs typeface="Calibri"/>
              </a:defRPr>
            </a:pPr>
            <a:r>
              <a:rPr sz="1500" b="1" i="0">
                <a:solidFill>
                  <a:srgbClr val="6366F1"/>
                </a:solidFill>
                <a:latin typeface="Calibri"/>
                <a:ea typeface="Calibri"/>
                <a:cs typeface="Calibri"/>
              </a:rPr>
              <a:t>2</a:t>
            </a:r>
          </a:p>
        </p:txBody>
      </p:sp>
      <p:sp>
        <p:nvSpPr>
          <p:cNvPr id="14" name="">
            <a:extLst>
              <a:ext uri="{FF2B5EF4-FFF2-40B4-BE49-F238E27FC236}">
                <ns2:creationId id="{E28258ED-562F-4BC0-BB7B-76BACF8473DA}"/>
              </a:ext>
            </a:extLst>
          </p:cNvPr>
          <p:cNvSpPr>
            <a:spLocks noGrp="1"/>
          </p:cNvSpPr>
          <p:nvPr/>
        </p:nvSpPr>
        <p:spPr>
          <a:xfrm>
            <a:off x="27432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Developing</a:t>
            </a:r>
          </a:p>
        </p:txBody>
      </p:sp>
      <p:sp>
        <p:nvSpPr>
          <p:cNvPr id="15" name="">
            <a:extLst>
              <a:ext uri="{FF2B5EF4-FFF2-40B4-BE49-F238E27FC236}">
                <ns2:creationId id="{ABC1B9A6-9797-47C5-B278-14B25E5A78EB}"/>
              </a:ext>
            </a:extLst>
          </p:cNvPr>
          <p:cNvSpPr>
            <a:spLocks noGrp="1"/>
          </p:cNvSpPr>
          <p:nvPr/>
        </p:nvSpPr>
        <p:spPr>
          <a:xfrm>
            <a:off x="27432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Issues identified (NI-Ireland, Scotland common law). Initial assessment.</a:t>
            </a:r>
          </a:p>
        </p:txBody>
      </p:sp>
      <p:sp>
        <p:nvSpPr>
          <p:cNvPr id="16" name="">
            <a:extLst>
              <a:ext uri="{FF2B5EF4-FFF2-40B4-BE49-F238E27FC236}">
                <ns2:creationId id="{DC83BF94-BCCE-40B1-8BD8-BC9BE7AEE68B}"/>
                <adec:decorative val="1"/>
              </a:ext>
            </a:extLst>
          </p:cNvPr>
          <p:cNvSpPr>
            <a:spLocks noGrp="1"/>
          </p:cNvSpPr>
          <p:nvPr/>
        </p:nvSpPr>
        <p:spPr>
          <a:xfrm>
            <a:off x="5600700" y="2419350"/>
            <a:ext cx="457200" cy="457200"/>
          </a:xfrm>
          <a:prstGeom prst="ellipse">
            <a:avLst/>
          </a:prstGeom>
          <a:solidFill>
            <a:srgbClr val="FFFFFF"/>
          </a:solidFill>
          <a:ln w="19050">
            <a:solidFill>
              <a:srgbClr val="6366F1"/>
            </a:solidFill>
            <a:prstDash val="solid"/>
          </a:ln>
        </p:spPr>
      </p:sp>
      <p:sp>
        <p:nvSpPr>
          <p:cNvPr id="17" name="">
            <a:extLst>
              <a:ext uri="{FF2B5EF4-FFF2-40B4-BE49-F238E27FC236}">
                <ns2:creationId id="{52E97E3B-9D8D-424C-9C07-AF7E23B3610E}"/>
              </a:ext>
            </a:extLst>
          </p:cNvPr>
          <p:cNvSpPr>
            <a:spLocks noGrp="1"/>
          </p:cNvSpPr>
          <p:nvPr/>
        </p:nvSpPr>
        <p:spPr>
          <a:xfrm>
            <a:off x="5715000" y="2533650"/>
            <a:ext cx="228600" cy="228600"/>
          </a:xfrm>
          <a:prstGeom prst="rect">
            <a:avLst/>
          </a:prstGeom>
          <a:noFill/>
          <a:ln w="0">
            <a:noFill/>
            <a:prstDash val="solid"/>
          </a:ln>
        </p:spPr>
        <p:txBody>
          <a:bodyPr wrap="square" lIns="0" tIns="0" rIns="0" bIns="0" anchor="ctr">
            <a:noAutofit/>
          </a:bodyPr>
          <a:lstStyle/>
          <a:p>
            <a:pPr algn="ctr">
              <a:defRPr sz="1500" b="1" i="0">
                <a:solidFill>
                  <a:srgbClr val="6366F1"/>
                </a:solidFill>
                <a:latin typeface="Calibri"/>
                <a:ea typeface="Calibri"/>
                <a:cs typeface="Calibri"/>
              </a:defRPr>
            </a:pPr>
            <a:r>
              <a:rPr sz="1500" b="1" i="0">
                <a:solidFill>
                  <a:srgbClr val="6366F1"/>
                </a:solidFill>
                <a:latin typeface="Calibri"/>
                <a:ea typeface="Calibri"/>
                <a:cs typeface="Calibri"/>
              </a:rPr>
              <a:t>3</a:t>
            </a:r>
          </a:p>
        </p:txBody>
      </p:sp>
      <p:sp>
        <p:nvSpPr>
          <p:cNvPr id="18" name="">
            <a:extLst>
              <a:ext uri="{FF2B5EF4-FFF2-40B4-BE49-F238E27FC236}">
                <ns2:creationId id="{D54FE042-135B-4DA2-9BCD-FD03339FC147}"/>
              </a:ext>
            </a:extLst>
          </p:cNvPr>
          <p:cNvSpPr>
            <a:spLocks noGrp="1"/>
          </p:cNvSpPr>
          <p:nvPr/>
        </p:nvSpPr>
        <p:spPr>
          <a:xfrm>
            <a:off x="49339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Defined</a:t>
            </a:r>
          </a:p>
        </p:txBody>
      </p:sp>
      <p:sp>
        <p:nvSpPr>
          <p:cNvPr id="19" name="">
            <a:extLst>
              <a:ext uri="{FF2B5EF4-FFF2-40B4-BE49-F238E27FC236}">
                <ns2:creationId id="{B5D737EF-61F9-49AC-A6C3-951F5700F643}"/>
              </a:ext>
            </a:extLst>
          </p:cNvPr>
          <p:cNvSpPr>
            <a:spLocks noGrp="1"/>
          </p:cNvSpPr>
          <p:nvPr/>
        </p:nvSpPr>
        <p:spPr>
          <a:xfrm>
            <a:off x="49339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Complexities documented with workarounds. Some friction.</a:t>
            </a:r>
          </a:p>
        </p:txBody>
      </p:sp>
      <p:sp>
        <p:nvSpPr>
          <p:cNvPr id="20" name="">
            <a:extLst>
              <a:ext uri="{FF2B5EF4-FFF2-40B4-BE49-F238E27FC236}">
                <ns2:creationId id="{3467E88B-82E9-43FF-9A07-8D9F493F7C91}"/>
                <adec:decorative val="1"/>
              </a:ext>
            </a:extLst>
          </p:cNvPr>
          <p:cNvSpPr>
            <a:spLocks noGrp="1"/>
          </p:cNvSpPr>
          <p:nvPr/>
        </p:nvSpPr>
        <p:spPr>
          <a:xfrm>
            <a:off x="7791450" y="2419350"/>
            <a:ext cx="457200" cy="457200"/>
          </a:xfrm>
          <a:prstGeom prst="ellipse">
            <a:avLst/>
          </a:prstGeom>
          <a:solidFill>
            <a:srgbClr val="FFFFFF"/>
          </a:solidFill>
          <a:ln w="19050">
            <a:solidFill>
              <a:srgbClr val="6366F1"/>
            </a:solidFill>
            <a:prstDash val="solid"/>
          </a:ln>
        </p:spPr>
      </p:sp>
      <p:sp>
        <p:nvSpPr>
          <p:cNvPr id="21" name="">
            <a:extLst>
              <a:ext uri="{FF2B5EF4-FFF2-40B4-BE49-F238E27FC236}">
                <ns2:creationId id="{3C2D68B3-5C7B-4CEC-8EB8-CCB2838C023E}"/>
              </a:ext>
            </a:extLst>
          </p:cNvPr>
          <p:cNvSpPr>
            <a:spLocks noGrp="1"/>
          </p:cNvSpPr>
          <p:nvPr/>
        </p:nvSpPr>
        <p:spPr>
          <a:xfrm>
            <a:off x="7905750" y="2533650"/>
            <a:ext cx="228600" cy="228600"/>
          </a:xfrm>
          <a:prstGeom prst="rect">
            <a:avLst/>
          </a:prstGeom>
          <a:noFill/>
          <a:ln w="0">
            <a:noFill/>
            <a:prstDash val="solid"/>
          </a:ln>
        </p:spPr>
        <p:txBody>
          <a:bodyPr wrap="square" lIns="0" tIns="0" rIns="0" bIns="0" anchor="ctr">
            <a:noAutofit/>
          </a:bodyPr>
          <a:lstStyle/>
          <a:p>
            <a:pPr algn="ctr">
              <a:defRPr sz="1500" b="1" i="0">
                <a:solidFill>
                  <a:srgbClr val="6366F1"/>
                </a:solidFill>
                <a:latin typeface="Calibri"/>
                <a:ea typeface="Calibri"/>
                <a:cs typeface="Calibri"/>
              </a:defRPr>
            </a:pPr>
            <a:r>
              <a:rPr sz="1500" b="1" i="0">
                <a:solidFill>
                  <a:srgbClr val="6366F1"/>
                </a:solidFill>
                <a:latin typeface="Calibri"/>
                <a:ea typeface="Calibri"/>
                <a:cs typeface="Calibri"/>
              </a:rPr>
              <a:t>4</a:t>
            </a:r>
          </a:p>
        </p:txBody>
      </p:sp>
      <p:sp>
        <p:nvSpPr>
          <p:cNvPr id="22" name="">
            <a:extLst>
              <a:ext uri="{FF2B5EF4-FFF2-40B4-BE49-F238E27FC236}">
                <ns2:creationId id="{5BE219CB-71EC-4B1D-88BC-2EE180880130}"/>
              </a:ext>
            </a:extLst>
          </p:cNvPr>
          <p:cNvSpPr>
            <a:spLocks noGrp="1"/>
          </p:cNvSpPr>
          <p:nvPr/>
        </p:nvSpPr>
        <p:spPr>
          <a:xfrm>
            <a:off x="71247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Managed</a:t>
            </a:r>
          </a:p>
        </p:txBody>
      </p:sp>
      <p:sp>
        <p:nvSpPr>
          <p:cNvPr id="23" name="">
            <a:extLst>
              <a:ext uri="{FF2B5EF4-FFF2-40B4-BE49-F238E27FC236}">
                <ns2:creationId id="{1E68BB03-63BC-4E03-A2F6-A94C7E9D35EC}"/>
              </a:ext>
            </a:extLst>
          </p:cNvPr>
          <p:cNvSpPr>
            <a:spLocks noGrp="1"/>
          </p:cNvSpPr>
          <p:nvPr/>
        </p:nvSpPr>
        <p:spPr>
          <a:xfrm>
            <a:off x="71247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Arrangements address cross-border. Controller agreements enable UK-wide. Manageable overhead.</a:t>
            </a:r>
          </a:p>
        </p:txBody>
      </p:sp>
      <p:sp>
        <p:nvSpPr>
          <p:cNvPr id="24" name="">
            <a:extLst>
              <a:ext uri="{FF2B5EF4-FFF2-40B4-BE49-F238E27FC236}">
                <ns2:creationId id="{D3857473-B441-4659-AC4E-9AF595DDBF78}"/>
                <adec:decorative val="1"/>
              </a:ext>
            </a:extLst>
          </p:cNvPr>
          <p:cNvSpPr>
            <a:spLocks noGrp="1"/>
          </p:cNvSpPr>
          <p:nvPr/>
        </p:nvSpPr>
        <p:spPr>
          <a:xfrm>
            <a:off x="9982200" y="2419350"/>
            <a:ext cx="457200" cy="457200"/>
          </a:xfrm>
          <a:prstGeom prst="ellipse">
            <a:avLst/>
          </a:prstGeom>
          <a:solidFill>
            <a:srgbClr val="6366F1"/>
          </a:solidFill>
          <a:ln w="19050">
            <a:solidFill>
              <a:srgbClr val="6366F1"/>
            </a:solidFill>
            <a:prstDash val="solid"/>
          </a:ln>
        </p:spPr>
      </p:sp>
      <p:sp>
        <p:nvSpPr>
          <p:cNvPr id="25" name="">
            <a:extLst>
              <a:ext uri="{FF2B5EF4-FFF2-40B4-BE49-F238E27FC236}">
                <ns2:creationId id="{D7CF4697-CDDF-4DDA-B694-618D66A0FD4B}"/>
              </a:ext>
            </a:extLst>
          </p:cNvPr>
          <p:cNvSpPr>
            <a:spLocks noGrp="1"/>
          </p:cNvSpPr>
          <p:nvPr/>
        </p:nvSpPr>
        <p:spPr>
          <a:xfrm>
            <a:off x="10096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FFFFFF"/>
                </a:solidFill>
                <a:latin typeface="Calibri"/>
                <a:ea typeface="Calibri"/>
                <a:cs typeface="Calibri"/>
              </a:defRPr>
            </a:pPr>
            <a:r>
              <a:rPr sz="1500" b="1" i="0">
                <a:solidFill>
                  <a:srgbClr val="FFFFFF"/>
                </a:solidFill>
                <a:latin typeface="Calibri"/>
                <a:ea typeface="Calibri"/>
                <a:cs typeface="Calibri"/>
              </a:rPr>
              <a:t>5</a:t>
            </a:r>
          </a:p>
        </p:txBody>
      </p:sp>
      <p:sp>
        <p:nvSpPr>
          <p:cNvPr id="26" name="">
            <a:extLst>
              <a:ext uri="{FF2B5EF4-FFF2-40B4-BE49-F238E27FC236}">
                <ns2:creationId id="{F4250E64-2365-40D8-BD90-EF3E4D556F41}"/>
              </a:ext>
            </a:extLst>
          </p:cNvPr>
          <p:cNvSpPr>
            <a:spLocks noGrp="1"/>
          </p:cNvSpPr>
          <p:nvPr/>
        </p:nvSpPr>
        <p:spPr>
          <a:xfrm>
            <a:off x="9315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Optimising</a:t>
            </a:r>
          </a:p>
        </p:txBody>
      </p:sp>
      <p:sp>
        <p:nvSpPr>
          <p:cNvPr id="27" name="">
            <a:extLst>
              <a:ext uri="{FF2B5EF4-FFF2-40B4-BE49-F238E27FC236}">
                <ns2:creationId id="{B0EDEC91-309C-4552-AEA3-2C916F300B30}"/>
              </a:ext>
            </a:extLst>
          </p:cNvPr>
          <p:cNvSpPr>
            <a:spLocks noGrp="1"/>
          </p:cNvSpPr>
          <p:nvPr/>
        </p:nvSpPr>
        <p:spPr>
          <a:xfrm>
            <a:off x="9315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Framework designed for UK-wide. Proactive resolution. International arrangements where relevant.</a:t>
            </a:r>
          </a:p>
        </p:txBody>
      </p:sp>
      <p:sp>
        <p:nvSpPr>
          <p:cNvPr id="28" name="">
            <a:extLst>
              <a:ext uri="{FF2B5EF4-FFF2-40B4-BE49-F238E27FC236}">
                <ns2:creationId id="{1F2932AF-F98D-4344-AAF1-0C458BF77014}"/>
                <adec:decorative val="1"/>
              </a:ext>
            </a:extLst>
          </p:cNvPr>
          <p:cNvSpPr>
            <a:spLocks noGrp="1"/>
          </p:cNvSpPr>
          <p:nvPr/>
        </p:nvSpPr>
        <p:spPr>
          <a:xfrm>
            <a:off x="685800" y="5105400"/>
            <a:ext cx="10820400" cy="1047750"/>
          </a:xfrm>
          <a:prstGeom prst="roundRect">
            <a:avLst>
              <a:gd name="adj" fmla="val 7273"/>
            </a:avLst>
          </a:prstGeom>
          <a:solidFill>
            <a:srgbClr val="FFFFFF"/>
          </a:solidFill>
          <a:ln w="9525">
            <a:solidFill>
              <a:srgbClr val="D5E3E3"/>
            </a:solidFill>
            <a:prstDash val="solid"/>
          </a:ln>
        </p:spPr>
      </p:sp>
      <p:sp>
        <p:nvSpPr>
          <p:cNvPr id="29" name="">
            <a:extLst>
              <a:ext uri="{FF2B5EF4-FFF2-40B4-BE49-F238E27FC236}">
                <ns2:creationId id="{E147BBCE-6072-460F-8ACA-91687FEFE00D}"/>
              </a:ext>
            </a:extLst>
          </p:cNvPr>
          <p:cNvSpPr>
            <a:spLocks noGrp="1"/>
          </p:cNvSpPr>
          <p:nvPr/>
        </p:nvSpPr>
        <p:spPr>
          <a:xfrm>
            <a:off x="895350" y="5200650"/>
            <a:ext cx="6858000" cy="266700"/>
          </a:xfrm>
          <a:prstGeom prst="rect">
            <a:avLst/>
          </a:prstGeom>
          <a:noFill/>
          <a:ln w="0">
            <a:noFill/>
            <a:prstDash val="solid"/>
          </a:ln>
        </p:spPr>
        <p:txBody>
          <a:bodyPr wrap="square" lIns="0" tIns="0" rIns="0" bIns="0" anchor="t">
            <a:noAutofit/>
          </a:bodyPr>
          <a:lstStyle/>
          <a:p>
            <a:pPr algn="l">
              <a:defRPr sz="1575" b="1" i="0">
                <a:solidFill>
                  <a:srgbClr val="115E59"/>
                </a:solidFill>
                <a:latin typeface="Calibri"/>
                <a:ea typeface="Calibri"/>
                <a:cs typeface="Calibri"/>
              </a:defRPr>
            </a:pPr>
            <a:r>
              <a:rPr sz="1575" b="1" i="0">
                <a:solidFill>
                  <a:srgbClr val="115E59"/>
                </a:solidFill>
                <a:latin typeface="Calibri"/>
                <a:ea typeface="Calibri"/>
                <a:cs typeface="Calibri"/>
              </a:rPr>
              <a:t>Minimum evidence for a Level 4 judgement</a:t>
            </a:r>
          </a:p>
        </p:txBody>
      </p:sp>
      <p:sp>
        <p:nvSpPr>
          <p:cNvPr id="30" name="">
            <a:extLst>
              <a:ext uri="{FF2B5EF4-FFF2-40B4-BE49-F238E27FC236}">
                <ns2:creationId id="{BA9BC73E-9021-4343-BBF0-27FEB46917A8}"/>
                <adec:decorative val="1"/>
              </a:ext>
            </a:extLst>
          </p:cNvPr>
          <p:cNvSpPr>
            <a:spLocks noGrp="1"/>
          </p:cNvSpPr>
          <p:nvPr/>
        </p:nvSpPr>
        <p:spPr>
          <a:xfrm>
            <a:off x="895350" y="5581650"/>
            <a:ext cx="85725" cy="85725"/>
          </a:xfrm>
          <a:prstGeom prst="ellipse">
            <a:avLst/>
          </a:prstGeom>
          <a:solidFill>
            <a:srgbClr val="6366F1"/>
          </a:solidFill>
          <a:ln w="0">
            <a:noFill/>
            <a:prstDash val="solid"/>
          </a:ln>
        </p:spPr>
      </p:sp>
      <p:sp>
        <p:nvSpPr>
          <p:cNvPr id="31" name="">
            <a:extLst>
              <a:ext uri="{FF2B5EF4-FFF2-40B4-BE49-F238E27FC236}">
                <ns2:creationId id="{A570EE4F-3B70-424C-8D9F-621CA6CF5736}"/>
              </a:ext>
            </a:extLst>
          </p:cNvPr>
          <p:cNvSpPr>
            <a:spLocks noGrp="1"/>
          </p:cNvSpPr>
          <p:nvPr/>
        </p:nvSpPr>
        <p:spPr>
          <a:xfrm>
            <a:off x="10858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Documented cross-border legal arrangements enabling data flow/linkage</a:t>
            </a:r>
          </a:p>
        </p:txBody>
      </p:sp>
      <p:sp>
        <p:nvSpPr>
          <p:cNvPr id="32" name="">
            <a:extLst>
              <a:ext uri="{FF2B5EF4-FFF2-40B4-BE49-F238E27FC236}">
                <ns2:creationId id="{BB281FE7-9476-4B7F-88FE-3D2E5E17A210}"/>
                <adec:decorative val="1"/>
              </a:ext>
            </a:extLst>
          </p:cNvPr>
          <p:cNvSpPr>
            <a:spLocks noGrp="1"/>
          </p:cNvSpPr>
          <p:nvPr/>
        </p:nvSpPr>
        <p:spPr>
          <a:xfrm>
            <a:off x="4438650" y="5581650"/>
            <a:ext cx="85725" cy="85725"/>
          </a:xfrm>
          <a:prstGeom prst="ellipse">
            <a:avLst/>
          </a:prstGeom>
          <a:solidFill>
            <a:srgbClr val="6366F1"/>
          </a:solidFill>
          <a:ln w="0">
            <a:noFill/>
            <a:prstDash val="solid"/>
          </a:ln>
        </p:spPr>
      </p:sp>
      <p:sp>
        <p:nvSpPr>
          <p:cNvPr id="33" name="">
            <a:extLst>
              <a:ext uri="{FF2B5EF4-FFF2-40B4-BE49-F238E27FC236}">
                <ns2:creationId id="{79A06CA4-F9A9-47AF-9EFC-22CAB8B3C948}"/>
              </a:ext>
            </a:extLst>
          </p:cNvPr>
          <p:cNvSpPr>
            <a:spLocks noGrp="1"/>
          </p:cNvSpPr>
          <p:nvPr/>
        </p:nvSpPr>
        <p:spPr>
          <a:xfrm>
            <a:off x="46291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Controller agreements and DPIA/TRA addressing cross-border issues</a:t>
            </a:r>
          </a:p>
        </p:txBody>
      </p:sp>
      <p:sp>
        <p:nvSpPr>
          <p:cNvPr id="34" name="">
            <a:extLst>
              <a:ext uri="{FF2B5EF4-FFF2-40B4-BE49-F238E27FC236}">
                <ns2:creationId id="{15451F15-C891-4CA4-BBE0-424319F27168}"/>
                <adec:decorative val="1"/>
              </a:ext>
            </a:extLst>
          </p:cNvPr>
          <p:cNvSpPr>
            <a:spLocks noGrp="1"/>
          </p:cNvSpPr>
          <p:nvPr/>
        </p:nvSpPr>
        <p:spPr>
          <a:xfrm>
            <a:off x="7981950" y="5581650"/>
            <a:ext cx="85725" cy="85725"/>
          </a:xfrm>
          <a:prstGeom prst="ellipse">
            <a:avLst/>
          </a:prstGeom>
          <a:solidFill>
            <a:srgbClr val="6366F1"/>
          </a:solidFill>
          <a:ln w="0">
            <a:noFill/>
            <a:prstDash val="solid"/>
          </a:ln>
        </p:spPr>
      </p:sp>
      <p:sp>
        <p:nvSpPr>
          <p:cNvPr id="35" name="">
            <a:extLst>
              <a:ext uri="{FF2B5EF4-FFF2-40B4-BE49-F238E27FC236}">
                <ns2:creationId id="{C800BDB6-7F23-4866-9DEF-38CE1202CF95}"/>
              </a:ext>
            </a:extLst>
          </p:cNvPr>
          <p:cNvSpPr>
            <a:spLocks noGrp="1"/>
          </p:cNvSpPr>
          <p:nvPr/>
        </p:nvSpPr>
        <p:spPr>
          <a:xfrm>
            <a:off x="81724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Case example showing cross-border project delivered with manageable overhead</a:t>
            </a:r>
          </a:p>
        </p:txBody>
      </p:sp>
      <p:sp>
        <p:nvSpPr>
          <p:cNvPr id="36" name="">
            <a:extLst>
              <a:ext uri="{FF2B5EF4-FFF2-40B4-BE49-F238E27FC236}">
                <ns2:creationId id="{B4BB2CD5-5591-4F05-B62F-EB0993DF8D08}"/>
              </a:ext>
            </a:extLst>
          </p:cNvPr>
          <p:cNvSpPr>
            <a:spLocks noGrp="1"/>
          </p:cNvSpPr>
          <p:nvPr/>
        </p:nvSpPr>
        <p:spPr>
          <a:xfrm>
            <a:off x="762000" y="6153150"/>
            <a:ext cx="10668000" cy="171450"/>
          </a:xfrm>
          <a:prstGeom prst="rect">
            <a:avLst/>
          </a:prstGeom>
          <a:noFill/>
          <a:ln w="0">
            <a:noFill/>
            <a:prstDash val="solid"/>
          </a:ln>
        </p:spPr>
        <p:txBody>
          <a:bodyPr wrap="square" lIns="0" tIns="0" rIns="0" bIns="0" anchor="t">
            <a:noAutofit/>
          </a:bodyPr>
          <a:lstStyle/>
          <a:p>
            <a:pPr algn="ctr">
              <a:defRPr sz="900" b="0" i="1">
                <a:solidFill>
                  <a:srgbClr val="5F7187"/>
                </a:solidFill>
                <a:latin typeface="Calibri"/>
                <a:ea typeface="Calibri"/>
                <a:cs typeface="Calibri"/>
              </a:defRPr>
            </a:pPr>
            <a:r>
              <a:rPr sz="900" b="0" i="1">
                <a:solidFill>
                  <a:srgbClr val="5F7187"/>
                </a:solidFill>
                <a:latin typeface="Calibri"/>
                <a:ea typeface="Calibri"/>
                <a:cs typeface="Calibri"/>
              </a:rPr>
              <a:t>Catalogue v1.0.2  •  Source a6d0671c3297  •  Verbatim descriptors and evidence  •  HDRL classifications are not official programme requirements.</a:t>
            </a:r>
          </a:p>
        </p:txBody>
      </p:sp>
      <p:sp>
        <p:nvSpPr>
          <p:cNvPr id="37" name="">
            <a:extLst>
              <a:ext uri="{FF2B5EF4-FFF2-40B4-BE49-F238E27FC236}">
                <ns2:creationId id="{6CE88DD4-CBA1-4523-9071-564F86B253F8}"/>
                <adec:decorative val="1"/>
              </a:ext>
            </a:extLst>
          </p:cNvPr>
          <p:cNvSpPr>
            <a:spLocks noGrp="1"/>
          </p:cNvSpPr>
          <p:nvPr/>
        </p:nvSpPr>
        <p:spPr>
          <a:xfrm>
            <a:off x="552450" y="6419850"/>
            <a:ext cx="11087100" cy="0"/>
          </a:xfrm>
          <a:prstGeom prst="line">
            <a:avLst/>
          </a:prstGeom>
          <a:noFill/>
          <a:ln w="9525">
            <a:solidFill>
              <a:srgbClr val="D5E3E3"/>
            </a:solidFill>
            <a:prstDash val="solid"/>
          </a:ln>
        </p:spPr>
      </p:sp>
      <p:sp>
        <p:nvSpPr>
          <p:cNvPr id="38" name="">
            <a:extLst>
              <a:ext uri="{FF2B5EF4-FFF2-40B4-BE49-F238E27FC236}">
                <ns2:creationId id="{CD883E59-2D37-4D27-BE0E-4AD4D57A85C8}"/>
              </a:ext>
            </a:extLst>
          </p:cNvPr>
          <p:cNvSpPr>
            <a:spLocks noGrp="1"/>
          </p:cNvSpPr>
          <p:nvPr/>
        </p:nvSpPr>
        <p:spPr>
          <a:xfrm>
            <a:off x="552450" y="6496050"/>
            <a:ext cx="2952750" cy="190500"/>
          </a:xfrm>
          <a:prstGeom prst="rect">
            <a:avLst/>
          </a:prstGeom>
          <a:noFill/>
          <a:ln w="0">
            <a:noFill/>
            <a:prstDash val="solid"/>
          </a:ln>
        </p:spPr>
        <p:txBody>
          <a:bodyPr wrap="square" lIns="0" tIns="0" rIns="0" bIns="0" anchor="ctr">
            <a:noAutofit/>
          </a:bodyPr>
          <a:lstStyle/>
          <a:p>
            <a:pPr algn="l">
              <a:defRPr sz="900" b="0" i="0">
                <a:solidFill>
                  <a:srgbClr val="5F7187"/>
                </a:solidFill>
                <a:latin typeface="Calibri"/>
                <a:ea typeface="Calibri"/>
                <a:cs typeface="Calibri"/>
              </a:defRPr>
            </a:pPr>
            <a:r>
              <a:rPr sz="900" b="0" i="0">
                <a:solidFill>
                  <a:srgbClr val="5F7187"/>
                </a:solidFill>
                <a:latin typeface="Calibri"/>
                <a:ea typeface="Calibri"/>
                <a:cs typeface="Calibri"/>
              </a:rPr>
              <a:t>HDRL v1.0.1  •  Kit v1.1.0  •  30 Jul 2026</a:t>
            </a:r>
          </a:p>
        </p:txBody>
      </p:sp>
      <p:sp>
        <p:nvSpPr>
          <p:cNvPr id="39" name="">
            <a:extLst>
              <a:ext uri="{FF2B5EF4-FFF2-40B4-BE49-F238E27FC236}">
                <ns2:creationId id="{49AD3E92-7A84-4571-BD7C-43F93C898333}"/>
              </a:ext>
            </a:extLst>
          </p:cNvPr>
          <p:cNvSpPr>
            <a:spLocks noGrp="1"/>
          </p:cNvSpPr>
          <p:nvPr/>
        </p:nvSpPr>
        <p:spPr>
          <a:xfrm>
            <a:off x="3524250" y="6496050"/>
            <a:ext cx="6096000" cy="190500"/>
          </a:xfrm>
          <a:prstGeom prst="rect">
            <a:avLst/>
          </a:prstGeom>
          <a:noFill/>
          <a:ln w="0">
            <a:noFill/>
            <a:prstDash val="solid"/>
          </a:ln>
        </p:spPr>
        <p:txBody>
          <a:bodyPr wrap="square" lIns="0" tIns="0" rIns="0" bIns="0" anchor="ctr">
            <a:noAutofit/>
          </a:bodyPr>
          <a:lstStyle/>
          <a:p>
            <a:pPr algn="ctr">
              <a:defRPr sz="825" b="0" i="0">
                <a:solidFill>
                  <a:srgbClr val="5F7187"/>
                </a:solidFill>
                <a:latin typeface="Calibri"/>
                <a:ea typeface="Calibri"/>
                <a:cs typeface="Calibri"/>
              </a:defRPr>
            </a:pPr>
            <a:r>
              <a:rPr sz="825" b="0" i="0">
                <a:solidFill>
                  <a:srgbClr val="5F7187"/>
                </a:solidFill>
                <a:latin typeface="Calibri"/>
                <a:ea typeface="Calibri"/>
                <a:cs typeface="Calibri"/>
              </a:rPr>
              <a:t>RDS: commissioner &amp; IP owner  •  OPL Advisory: originator &amp; developer  •  </a:t>
            </a:r>
            <a:r>
              <a:rPr sz="825" b="0" i="0">
                <a:solidFill>
                  <a:srgbClr val="5F7187"/>
                </a:solidFill>
                <a:latin typeface="Calibri"/>
                <a:ea typeface="Calibri"/>
                <a:cs typeface="Calibri"/>
                <a:hlinkClick r:id="Rde60901933ee4490" tooltip="Read the Creative Commons Attribution 4.0 licence"/>
              </a:rPr>
              <a:t>CC BY 4.0</a:t>
            </a:r>
          </a:p>
        </p:txBody>
      </p:sp>
      <p:sp>
        <p:nvSpPr>
          <p:cNvPr id="40" name="">
            <a:extLst>
              <a:ext uri="{FF2B5EF4-FFF2-40B4-BE49-F238E27FC236}">
                <ns2:creationId id="{ADEFB502-8C37-4EDD-BD97-17EEBD75B791}"/>
              </a:ext>
            </a:extLst>
          </p:cNvPr>
          <p:cNvSpPr>
            <a:spLocks noGrp="1"/>
          </p:cNvSpPr>
          <p:nvPr/>
        </p:nvSpPr>
        <p:spPr>
          <a:xfrm>
            <a:off x="9048750" y="6496050"/>
            <a:ext cx="2590800" cy="190500"/>
          </a:xfrm>
          <a:prstGeom prst="rect">
            <a:avLst/>
          </a:prstGeom>
          <a:noFill/>
          <a:ln w="0">
            <a:noFill/>
            <a:prstDash val="solid"/>
          </a:ln>
        </p:spPr>
        <p:txBody>
          <a:bodyPr wrap="square" lIns="0" tIns="0" rIns="0" bIns="0" anchor="ctr">
            <a:noAutofit/>
          </a:bodyPr>
          <a:lstStyle/>
          <a:p>
            <a:pPr algn="r">
              <a:defRPr sz="900" b="0" i="0">
                <a:solidFill>
                  <a:srgbClr val="5F7187"/>
                </a:solidFill>
                <a:latin typeface="Calibri"/>
                <a:ea typeface="Calibri"/>
                <a:cs typeface="Calibri"/>
              </a:defRPr>
            </a:pPr>
            <a:r>
              <a:rPr sz="900" b="0" i="0">
                <a:solidFill>
                  <a:srgbClr val="5F7187"/>
                </a:solidFill>
                <a:latin typeface="Calibri"/>
                <a:ea typeface="Calibri"/>
                <a:cs typeface="Calibri"/>
                <a:hlinkClick r:id="R89f7540887b0438b" tooltip="Open the HDRL Framework website"/>
              </a:rPr>
              <a:t>hdrlframework.org</a:t>
            </a:r>
            <a:r>
              <a:rPr sz="900" b="0" i="0">
                <a:solidFill>
                  <a:srgbClr val="5F7187"/>
                </a:solidFill>
                <a:latin typeface="Calibri"/>
                <a:ea typeface="Calibri"/>
                <a:cs typeface="Calibri"/>
              </a:rPr>
              <a:t>  •  46</a:t>
            </a:r>
          </a:p>
        </p:txBody>
      </p:sp>
    </p:spTree>
    <p:extLst>
      <p:ext uri="{BB962C8B-B14F-4D97-AF65-F5344CB8AC3E}">
        <ns5:creationId val="503139284"/>
      </p:ext>
    </p:extLst>
  </p:cSld>
</p:sld>
</file>

<file path=ppt/slides/slide47.xml><?xml version="1.0" encoding="utf-8"?>
<p:sld xmlns:a="http://schemas.openxmlformats.org/drawingml/2006/main" xmlns:adec="http://schemas.microsoft.com/office/drawing/2017/decorative" xmlns:ns2="http://schemas.microsoft.com/office/drawing/2014/main" xmlns:ns5="http://schemas.microsoft.com/office/powerpoint/2010/main" xmlns:p="http://schemas.openxmlformats.org/presentationml/2006/main" xmlns:r="http://schemas.openxmlformats.org/officeDocument/2006/relationships">
  <p:cSld>
    <p:bg>
      <p:bgPr>
        <a:solidFill>
          <a:srgbClr val="F5F8FA"/>
        </a:solidFill>
      </p:bgPr>
    </p:bg>
    <p:spTree>
      <p:nvGrpSpPr>
        <p:cNvPr id="1" name=""/>
        <p:cNvGrpSpPr/>
        <p:nvPr/>
      </p:nvGrpSpPr>
      <p:grpSpPr>
        <a:xfrm/>
      </p:grpSpPr>
      <p:sp>
        <p:nvSpPr>
          <p:cNvPr id="41" name="hdrl-mini-mark">
            <a:extLst>
              <a:ext uri="{FF2B5EF4-FFF2-40B4-BE49-F238E27FC236}">
                <ns2:creationId id="{CEDE0ED8-3099-4DC8-976E-029C3F58E4FD}"/>
                <adec:decorative val="1"/>
              </a:ext>
            </a:extLst>
          </p:cNvPr>
          <p:cNvSpPr>
            <a:spLocks noGrp="1"/>
          </p:cNvSpPr>
          <p:nvPr/>
        </p:nvSpPr>
        <p:spPr>
          <a:xfrm>
            <a:off x="552450" y="361950"/>
            <a:ext cx="514350" cy="514350"/>
          </a:xfrm>
          <a:prstGeom prst="octagon">
            <a:avLst/>
          </a:prstGeom>
          <a:solidFill>
            <a:srgbClr val="0F766E"/>
          </a:solidFill>
          <a:ln w="0">
            <a:noFill/>
            <a:prstDash val="solid"/>
          </a:ln>
        </p:spPr>
      </p:sp>
      <p:sp>
        <p:nvSpPr>
          <p:cNvPr id="2" name="hdrl-mini-text">
            <a:extLst>
              <a:ext uri="{FF2B5EF4-FFF2-40B4-BE49-F238E27FC236}">
                <ns2:creationId id="{6765D98F-02C9-4A67-A899-0D2EC1EA326E}"/>
                <adec:decorative val="1"/>
              </a:ext>
            </a:extLst>
          </p:cNvPr>
          <p:cNvSpPr>
            <a:spLocks noGrp="1"/>
          </p:cNvSpPr>
          <p:nvPr/>
        </p:nvSpPr>
        <p:spPr>
          <a:xfrm>
            <a:off x="581025" y="504825"/>
            <a:ext cx="476250" cy="209550"/>
          </a:xfrm>
          <a:prstGeom prst="rect">
            <a:avLst/>
          </a:prstGeom>
          <a:noFill/>
          <a:ln w="0">
            <a:noFill/>
            <a:prstDash val="solid"/>
          </a:ln>
        </p:spPr>
        <p:txBody>
          <a:bodyPr wrap="square" lIns="0" tIns="0" rIns="0" bIns="0" anchor="ctr">
            <a:noAutofit/>
          </a:bodyPr>
          <a:lstStyle/>
          <a:p>
            <a:pPr algn="ctr">
              <a:defRPr sz="750" b="1" i="0">
                <a:solidFill>
                  <a:srgbClr val="FFFFFF"/>
                </a:solidFill>
                <a:latin typeface="Calibri"/>
                <a:ea typeface="Calibri"/>
                <a:cs typeface="Calibri"/>
              </a:defRPr>
            </a:pPr>
            <a:r>
              <a:rPr sz="750" b="1" i="0">
                <a:solidFill>
                  <a:srgbClr val="FFFFFF"/>
                </a:solidFill>
                <a:latin typeface="Calibri"/>
                <a:ea typeface="Calibri"/>
                <a:cs typeface="Calibri"/>
              </a:rPr>
              <a:t>HDRL</a:t>
            </a:r>
          </a:p>
        </p:txBody>
      </p:sp>
      <p:sp>
        <p:nvSpPr>
          <p:cNvPr id="3" name="brand-label">
            <a:extLst>
              <a:ext uri="{FF2B5EF4-FFF2-40B4-BE49-F238E27FC236}">
                <ns2:creationId id="{EADBFABC-02D3-46CD-B2F0-71217CF35349}"/>
                <adec:decorative val="1"/>
              </a:ext>
            </a:extLst>
          </p:cNvPr>
          <p:cNvSpPr>
            <a:spLocks noGrp="1"/>
          </p:cNvSpPr>
          <p:nvPr/>
        </p:nvSpPr>
        <p:spPr>
          <a:xfrm>
            <a:off x="1257300" y="495300"/>
            <a:ext cx="4572000" cy="190500"/>
          </a:xfrm>
          <a:prstGeom prst="rect">
            <a:avLst/>
          </a:prstGeom>
          <a:noFill/>
          <a:ln w="0">
            <a:noFill/>
            <a:prstDash val="solid"/>
          </a:ln>
        </p:spPr>
        <p:txBody>
          <a:bodyPr wrap="square" lIns="0" tIns="0" rIns="0" bIns="0" anchor="ctr">
            <a:noAutofit/>
          </a:bodyPr>
          <a:lstStyle/>
          <a:p>
            <a:pPr algn="l">
              <a:defRPr sz="1200" b="1" i="0">
                <a:solidFill>
                  <a:srgbClr val="0F766E"/>
                </a:solidFill>
                <a:latin typeface="Calibri"/>
                <a:ea typeface="Calibri"/>
                <a:cs typeface="Calibri"/>
              </a:defRPr>
            </a:pPr>
            <a:r>
              <a:rPr sz="1200" b="1" i="0">
                <a:solidFill>
                  <a:srgbClr val="0F766E"/>
                </a:solidFill>
                <a:latin typeface="Calibri"/>
                <a:ea typeface="Calibri"/>
                <a:cs typeface="Calibri"/>
              </a:rPr>
              <a:t>DOMAIN C • INDICATOR DETAIL</a:t>
            </a:r>
          </a:p>
        </p:txBody>
      </p:sp>
      <p:sp>
        <p:nvSpPr>
          <p:cNvPr id="4" name="slide-title" title="C.3.3 · Cross-sector Data Sharing &amp; Linkage Governance" descr="Slide title: C.3.3 · Cross-sector Data Sharing &amp; Linkage Governance">
            <a:extLst>
              <a:ext uri="{FF2B5EF4-FFF2-40B4-BE49-F238E27FC236}">
                <ns2:creationId id="{59B62F8B-55AA-46EC-9BAE-C7A63E99A6B5}"/>
              </a:ext>
            </a:extLst>
          </p:cNvPr>
          <p:cNvSpPr>
            <a:spLocks noGrp="1"/>
          </p:cNvSpPr>
          <p:nvPr>
            <p:ph type="title"/>
          </p:nvPr>
        </p:nvSpPr>
        <p:spPr>
          <a:xfrm>
            <a:off x="666750" y="1104900"/>
            <a:ext cx="10858500" cy="628650"/>
          </a:xfrm>
          <a:prstGeom prst="rect">
            <a:avLst/>
          </a:prstGeom>
          <a:noFill/>
          <a:ln w="0">
            <a:noFill/>
            <a:prstDash val="solid"/>
          </a:ln>
        </p:spPr>
        <p:txBody>
          <a:bodyPr wrap="square" lIns="0" tIns="0" rIns="0" bIns="0" anchor="t">
            <a:noAutofit/>
          </a:bodyPr>
          <a:lstStyle/>
          <a:p>
            <a:pPr algn="l">
              <a:defRPr sz="3150" b="1" i="0">
                <a:solidFill>
                  <a:srgbClr val="162B45"/>
                </a:solidFill>
                <a:latin typeface="Calibri"/>
                <a:ea typeface="Calibri"/>
                <a:cs typeface="Calibri"/>
              </a:defRPr>
            </a:pPr>
            <a:r>
              <a:rPr sz="3150" b="1" i="0">
                <a:solidFill>
                  <a:srgbClr val="162B45"/>
                </a:solidFill>
                <a:latin typeface="Calibri"/>
                <a:ea typeface="Calibri"/>
                <a:cs typeface="Calibri"/>
              </a:rPr>
              <a:t>C.3.3 · Cross-sector Data Sharing &amp; Linkage Governance</a:t>
            </a:r>
          </a:p>
        </p:txBody>
      </p:sp>
      <p:sp>
        <p:nvSpPr>
          <p:cNvPr id="5" name="">
            <a:extLst>
              <a:ext uri="{FF2B5EF4-FFF2-40B4-BE49-F238E27FC236}">
                <ns2:creationId id="{CA5B7BDC-5A26-4B77-94CB-528E07712250}"/>
              </a:ext>
            </a:extLst>
          </p:cNvPr>
          <p:cNvSpPr>
            <a:spLocks noGrp="1"/>
          </p:cNvSpPr>
          <p:nvPr/>
        </p:nvSpPr>
        <p:spPr>
          <a:xfrm>
            <a:off x="685800" y="1771650"/>
            <a:ext cx="10668000" cy="266700"/>
          </a:xfrm>
          <a:prstGeom prst="rect">
            <a:avLst/>
          </a:prstGeom>
          <a:noFill/>
          <a:ln w="0">
            <a:noFill/>
            <a:prstDash val="solid"/>
          </a:ln>
        </p:spPr>
        <p:txBody>
          <a:bodyPr wrap="square" lIns="0" tIns="0" rIns="0" bIns="0" anchor="t">
            <a:noAutofit/>
          </a:bodyPr>
          <a:lstStyle/>
          <a:p>
            <a:pPr algn="l">
              <a:defRPr sz="1350" b="1" i="0">
                <a:solidFill>
                  <a:srgbClr val="6366F1"/>
                </a:solidFill>
                <a:latin typeface="Calibri"/>
                <a:ea typeface="Calibri"/>
                <a:cs typeface="Calibri"/>
              </a:defRPr>
            </a:pPr>
            <a:r>
              <a:rPr sz="1350" b="1" i="0">
                <a:solidFill>
                  <a:srgbClr val="6366F1"/>
                </a:solidFill>
                <a:latin typeface="Calibri"/>
                <a:ea typeface="Calibri"/>
                <a:cs typeface="Calibri"/>
              </a:rPr>
              <a:t>Core indicator  •  System level  •  HDRL class C6</a:t>
            </a:r>
          </a:p>
        </p:txBody>
      </p:sp>
      <p:sp>
        <p:nvSpPr>
          <p:cNvPr id="6" name="">
            <a:extLst>
              <a:ext uri="{FF2B5EF4-FFF2-40B4-BE49-F238E27FC236}">
                <ns2:creationId id="{5F1EDE94-D884-45DA-96A0-FF19E8489BC3}"/>
              </a:ext>
            </a:extLst>
          </p:cNvPr>
          <p:cNvSpPr>
            <a:spLocks noGrp="1"/>
          </p:cNvSpPr>
          <p:nvPr/>
        </p:nvSpPr>
        <p:spPr>
          <a:xfrm>
            <a:off x="685800" y="2095500"/>
            <a:ext cx="10668000" cy="285750"/>
          </a:xfrm>
          <a:prstGeom prst="rect">
            <a:avLst/>
          </a:prstGeom>
          <a:noFill/>
          <a:ln w="0">
            <a:noFill/>
            <a:prstDash val="solid"/>
          </a:ln>
        </p:spPr>
        <p:txBody>
          <a:bodyPr wrap="square" lIns="0" tIns="0" rIns="0" bIns="0" anchor="t">
            <a:noAutofit/>
          </a:bodyPr>
          <a:lstStyle/>
          <a:p>
            <a:pPr algn="l">
              <a:defRPr sz="1350" b="0" i="1">
                <a:solidFill>
                  <a:srgbClr val="5F7187"/>
                </a:solidFill>
                <a:latin typeface="Calibri"/>
                <a:ea typeface="Calibri"/>
                <a:cs typeface="Calibri"/>
              </a:defRPr>
            </a:pPr>
            <a:r>
              <a:rPr sz="1350" b="0" i="1">
                <a:solidFill>
                  <a:srgbClr val="5F7187"/>
                </a:solidFill>
                <a:latin typeface="Calibri"/>
                <a:ea typeface="Calibri"/>
                <a:cs typeface="Calibri"/>
              </a:rPr>
              <a:t>The catalogue wording below is reproduced verbatim.</a:t>
            </a:r>
          </a:p>
        </p:txBody>
      </p:sp>
      <p:sp>
        <p:nvSpPr>
          <p:cNvPr id="7" name="">
            <a:extLst>
              <a:ext uri="{FF2B5EF4-FFF2-40B4-BE49-F238E27FC236}">
                <ns2:creationId id="{B7263314-E6C9-42DD-B2A5-1BBE732BDE6E}"/>
                <adec:decorative val="1"/>
              </a:ext>
            </a:extLst>
          </p:cNvPr>
          <p:cNvSpPr>
            <a:spLocks noGrp="1"/>
          </p:cNvSpPr>
          <p:nvPr/>
        </p:nvSpPr>
        <p:spPr>
          <a:xfrm>
            <a:off x="1428750" y="2647950"/>
            <a:ext cx="8763000" cy="0"/>
          </a:xfrm>
          <a:prstGeom prst="line">
            <a:avLst/>
          </a:prstGeom>
          <a:noFill/>
          <a:ln w="57150">
            <a:solidFill>
              <a:srgbClr val="A7E6DB"/>
            </a:solidFill>
            <a:prstDash val="solid"/>
          </a:ln>
        </p:spPr>
      </p:sp>
      <p:sp>
        <p:nvSpPr>
          <p:cNvPr id="8" name="">
            <a:extLst>
              <a:ext uri="{FF2B5EF4-FFF2-40B4-BE49-F238E27FC236}">
                <ns2:creationId id="{B5E8161F-4750-43B7-BF7E-F1FCBC1ADD5D}"/>
                <adec:decorative val="1"/>
              </a:ext>
            </a:extLst>
          </p:cNvPr>
          <p:cNvSpPr>
            <a:spLocks noGrp="1"/>
          </p:cNvSpPr>
          <p:nvPr/>
        </p:nvSpPr>
        <p:spPr>
          <a:xfrm>
            <a:off x="1219200" y="2419350"/>
            <a:ext cx="457200" cy="457200"/>
          </a:xfrm>
          <a:prstGeom prst="ellipse">
            <a:avLst/>
          </a:prstGeom>
          <a:solidFill>
            <a:srgbClr val="FFFFFF"/>
          </a:solidFill>
          <a:ln w="19050">
            <a:solidFill>
              <a:srgbClr val="6366F1"/>
            </a:solidFill>
            <a:prstDash val="solid"/>
          </a:ln>
        </p:spPr>
      </p:sp>
      <p:sp>
        <p:nvSpPr>
          <p:cNvPr id="9" name="">
            <a:extLst>
              <a:ext uri="{FF2B5EF4-FFF2-40B4-BE49-F238E27FC236}">
                <ns2:creationId id="{D906CB43-20BF-4A6B-AA24-2C4A0CE05484}"/>
              </a:ext>
            </a:extLst>
          </p:cNvPr>
          <p:cNvSpPr>
            <a:spLocks noGrp="1"/>
          </p:cNvSpPr>
          <p:nvPr/>
        </p:nvSpPr>
        <p:spPr>
          <a:xfrm>
            <a:off x="1333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6366F1"/>
                </a:solidFill>
                <a:latin typeface="Calibri"/>
                <a:ea typeface="Calibri"/>
                <a:cs typeface="Calibri"/>
              </a:defRPr>
            </a:pPr>
            <a:r>
              <a:rPr sz="1500" b="1" i="0">
                <a:solidFill>
                  <a:srgbClr val="6366F1"/>
                </a:solidFill>
                <a:latin typeface="Calibri"/>
                <a:ea typeface="Calibri"/>
                <a:cs typeface="Calibri"/>
              </a:rPr>
              <a:t>1</a:t>
            </a:r>
          </a:p>
        </p:txBody>
      </p:sp>
      <p:sp>
        <p:nvSpPr>
          <p:cNvPr id="10" name="">
            <a:extLst>
              <a:ext uri="{FF2B5EF4-FFF2-40B4-BE49-F238E27FC236}">
                <ns2:creationId id="{CCDCC1F8-0B3F-42A5-9898-DD1A605DDBEA}"/>
              </a:ext>
            </a:extLst>
          </p:cNvPr>
          <p:cNvSpPr>
            <a:spLocks noGrp="1"/>
          </p:cNvSpPr>
          <p:nvPr/>
        </p:nvSpPr>
        <p:spPr>
          <a:xfrm>
            <a:off x="552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Initial</a:t>
            </a:r>
          </a:p>
        </p:txBody>
      </p:sp>
      <p:sp>
        <p:nvSpPr>
          <p:cNvPr id="11" name="">
            <a:extLst>
              <a:ext uri="{FF2B5EF4-FFF2-40B4-BE49-F238E27FC236}">
                <ns2:creationId id="{D3F39D61-9F4D-4CB1-8986-9FE9AD7AE263}"/>
              </a:ext>
            </a:extLst>
          </p:cNvPr>
          <p:cNvSpPr>
            <a:spLocks noGrp="1"/>
          </p:cNvSpPr>
          <p:nvPr/>
        </p:nvSpPr>
        <p:spPr>
          <a:xfrm>
            <a:off x="552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No cross-sector pathway. Roles, decision rights and feasibility unclear.</a:t>
            </a:r>
          </a:p>
        </p:txBody>
      </p:sp>
      <p:sp>
        <p:nvSpPr>
          <p:cNvPr id="12" name="">
            <a:extLst>
              <a:ext uri="{FF2B5EF4-FFF2-40B4-BE49-F238E27FC236}">
                <ns2:creationId id="{8999C97D-7B95-4AED-9EB1-49C2400D93E4}"/>
                <adec:decorative val="1"/>
              </a:ext>
            </a:extLst>
          </p:cNvPr>
          <p:cNvSpPr>
            <a:spLocks noGrp="1"/>
          </p:cNvSpPr>
          <p:nvPr/>
        </p:nvSpPr>
        <p:spPr>
          <a:xfrm>
            <a:off x="3409950" y="2419350"/>
            <a:ext cx="457200" cy="457200"/>
          </a:xfrm>
          <a:prstGeom prst="ellipse">
            <a:avLst/>
          </a:prstGeom>
          <a:solidFill>
            <a:srgbClr val="FFFFFF"/>
          </a:solidFill>
          <a:ln w="19050">
            <a:solidFill>
              <a:srgbClr val="6366F1"/>
            </a:solidFill>
            <a:prstDash val="solid"/>
          </a:ln>
        </p:spPr>
      </p:sp>
      <p:sp>
        <p:nvSpPr>
          <p:cNvPr id="13" name="">
            <a:extLst>
              <a:ext uri="{FF2B5EF4-FFF2-40B4-BE49-F238E27FC236}">
                <ns2:creationId id="{0DEBC7BC-EBAA-4105-9AB4-5E33103F21A6}"/>
              </a:ext>
            </a:extLst>
          </p:cNvPr>
          <p:cNvSpPr>
            <a:spLocks noGrp="1"/>
          </p:cNvSpPr>
          <p:nvPr/>
        </p:nvSpPr>
        <p:spPr>
          <a:xfrm>
            <a:off x="3524250" y="2533650"/>
            <a:ext cx="228600" cy="228600"/>
          </a:xfrm>
          <a:prstGeom prst="rect">
            <a:avLst/>
          </a:prstGeom>
          <a:noFill/>
          <a:ln w="0">
            <a:noFill/>
            <a:prstDash val="solid"/>
          </a:ln>
        </p:spPr>
        <p:txBody>
          <a:bodyPr wrap="square" lIns="0" tIns="0" rIns="0" bIns="0" anchor="ctr">
            <a:noAutofit/>
          </a:bodyPr>
          <a:lstStyle/>
          <a:p>
            <a:pPr algn="ctr">
              <a:defRPr sz="1500" b="1" i="0">
                <a:solidFill>
                  <a:srgbClr val="6366F1"/>
                </a:solidFill>
                <a:latin typeface="Calibri"/>
                <a:ea typeface="Calibri"/>
                <a:cs typeface="Calibri"/>
              </a:defRPr>
            </a:pPr>
            <a:r>
              <a:rPr sz="1500" b="1" i="0">
                <a:solidFill>
                  <a:srgbClr val="6366F1"/>
                </a:solidFill>
                <a:latin typeface="Calibri"/>
                <a:ea typeface="Calibri"/>
                <a:cs typeface="Calibri"/>
              </a:rPr>
              <a:t>2</a:t>
            </a:r>
          </a:p>
        </p:txBody>
      </p:sp>
      <p:sp>
        <p:nvSpPr>
          <p:cNvPr id="14" name="">
            <a:extLst>
              <a:ext uri="{FF2B5EF4-FFF2-40B4-BE49-F238E27FC236}">
                <ns2:creationId id="{9B79D51E-067A-457C-B9B3-1C3CF6189C3F}"/>
              </a:ext>
            </a:extLst>
          </p:cNvPr>
          <p:cNvSpPr>
            <a:spLocks noGrp="1"/>
          </p:cNvSpPr>
          <p:nvPr/>
        </p:nvSpPr>
        <p:spPr>
          <a:xfrm>
            <a:off x="27432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Developing</a:t>
            </a:r>
          </a:p>
        </p:txBody>
      </p:sp>
      <p:sp>
        <p:nvSpPr>
          <p:cNvPr id="15" name="">
            <a:extLst>
              <a:ext uri="{FF2B5EF4-FFF2-40B4-BE49-F238E27FC236}">
                <ns2:creationId id="{1D4AF4B4-F72E-41DE-97F3-E36E0EF6F051}"/>
              </a:ext>
            </a:extLst>
          </p:cNvPr>
          <p:cNvSpPr>
            <a:spLocks noGrp="1"/>
          </p:cNvSpPr>
          <p:nvPr/>
        </p:nvSpPr>
        <p:spPr>
          <a:xfrm>
            <a:off x="27432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Priority sectors identified. Draft principles/templates; DPIA/TRA approach emerging.</a:t>
            </a:r>
          </a:p>
        </p:txBody>
      </p:sp>
      <p:sp>
        <p:nvSpPr>
          <p:cNvPr id="16" name="">
            <a:extLst>
              <a:ext uri="{FF2B5EF4-FFF2-40B4-BE49-F238E27FC236}">
                <ns2:creationId id="{892237E1-F032-4938-8ED1-76808F636727}"/>
                <adec:decorative val="1"/>
              </a:ext>
            </a:extLst>
          </p:cNvPr>
          <p:cNvSpPr>
            <a:spLocks noGrp="1"/>
          </p:cNvSpPr>
          <p:nvPr/>
        </p:nvSpPr>
        <p:spPr>
          <a:xfrm>
            <a:off x="5600700" y="2419350"/>
            <a:ext cx="457200" cy="457200"/>
          </a:xfrm>
          <a:prstGeom prst="ellipse">
            <a:avLst/>
          </a:prstGeom>
          <a:solidFill>
            <a:srgbClr val="FFFFFF"/>
          </a:solidFill>
          <a:ln w="19050">
            <a:solidFill>
              <a:srgbClr val="6366F1"/>
            </a:solidFill>
            <a:prstDash val="solid"/>
          </a:ln>
        </p:spPr>
      </p:sp>
      <p:sp>
        <p:nvSpPr>
          <p:cNvPr id="17" name="">
            <a:extLst>
              <a:ext uri="{FF2B5EF4-FFF2-40B4-BE49-F238E27FC236}">
                <ns2:creationId id="{38B75A9A-29C5-433C-8267-27AB0E705BE7}"/>
              </a:ext>
            </a:extLst>
          </p:cNvPr>
          <p:cNvSpPr>
            <a:spLocks noGrp="1"/>
          </p:cNvSpPr>
          <p:nvPr/>
        </p:nvSpPr>
        <p:spPr>
          <a:xfrm>
            <a:off x="5715000" y="2533650"/>
            <a:ext cx="228600" cy="228600"/>
          </a:xfrm>
          <a:prstGeom prst="rect">
            <a:avLst/>
          </a:prstGeom>
          <a:noFill/>
          <a:ln w="0">
            <a:noFill/>
            <a:prstDash val="solid"/>
          </a:ln>
        </p:spPr>
        <p:txBody>
          <a:bodyPr wrap="square" lIns="0" tIns="0" rIns="0" bIns="0" anchor="ctr">
            <a:noAutofit/>
          </a:bodyPr>
          <a:lstStyle/>
          <a:p>
            <a:pPr algn="ctr">
              <a:defRPr sz="1500" b="1" i="0">
                <a:solidFill>
                  <a:srgbClr val="6366F1"/>
                </a:solidFill>
                <a:latin typeface="Calibri"/>
                <a:ea typeface="Calibri"/>
                <a:cs typeface="Calibri"/>
              </a:defRPr>
            </a:pPr>
            <a:r>
              <a:rPr sz="1500" b="1" i="0">
                <a:solidFill>
                  <a:srgbClr val="6366F1"/>
                </a:solidFill>
                <a:latin typeface="Calibri"/>
                <a:ea typeface="Calibri"/>
                <a:cs typeface="Calibri"/>
              </a:rPr>
              <a:t>3</a:t>
            </a:r>
          </a:p>
        </p:txBody>
      </p:sp>
      <p:sp>
        <p:nvSpPr>
          <p:cNvPr id="18" name="">
            <a:extLst>
              <a:ext uri="{FF2B5EF4-FFF2-40B4-BE49-F238E27FC236}">
                <ns2:creationId id="{CC7F5D57-E782-4527-944C-AA63C3FEA25C}"/>
              </a:ext>
            </a:extLst>
          </p:cNvPr>
          <p:cNvSpPr>
            <a:spLocks noGrp="1"/>
          </p:cNvSpPr>
          <p:nvPr/>
        </p:nvSpPr>
        <p:spPr>
          <a:xfrm>
            <a:off x="49339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Defined</a:t>
            </a:r>
          </a:p>
        </p:txBody>
      </p:sp>
      <p:sp>
        <p:nvSpPr>
          <p:cNvPr id="19" name="">
            <a:extLst>
              <a:ext uri="{FF2B5EF4-FFF2-40B4-BE49-F238E27FC236}">
                <ns2:creationId id="{154E5E09-10B6-4982-9A2E-BC2126E768A7}"/>
              </a:ext>
            </a:extLst>
          </p:cNvPr>
          <p:cNvSpPr>
            <a:spLocks noGrp="1"/>
          </p:cNvSpPr>
          <p:nvPr/>
        </p:nvSpPr>
        <p:spPr>
          <a:xfrm>
            <a:off x="49339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Governance operational for &gt;=1 sector. Templates in use; pilot linkage delivered.</a:t>
            </a:r>
          </a:p>
        </p:txBody>
      </p:sp>
      <p:sp>
        <p:nvSpPr>
          <p:cNvPr id="20" name="">
            <a:extLst>
              <a:ext uri="{FF2B5EF4-FFF2-40B4-BE49-F238E27FC236}">
                <ns2:creationId id="{6C5A38BE-7BD9-4522-8FA3-8311A8399335}"/>
                <adec:decorative val="1"/>
              </a:ext>
            </a:extLst>
          </p:cNvPr>
          <p:cNvSpPr>
            <a:spLocks noGrp="1"/>
          </p:cNvSpPr>
          <p:nvPr/>
        </p:nvSpPr>
        <p:spPr>
          <a:xfrm>
            <a:off x="7791450" y="2419350"/>
            <a:ext cx="457200" cy="457200"/>
          </a:xfrm>
          <a:prstGeom prst="ellipse">
            <a:avLst/>
          </a:prstGeom>
          <a:solidFill>
            <a:srgbClr val="FFFFFF"/>
          </a:solidFill>
          <a:ln w="19050">
            <a:solidFill>
              <a:srgbClr val="6366F1"/>
            </a:solidFill>
            <a:prstDash val="solid"/>
          </a:ln>
        </p:spPr>
      </p:sp>
      <p:sp>
        <p:nvSpPr>
          <p:cNvPr id="21" name="">
            <a:extLst>
              <a:ext uri="{FF2B5EF4-FFF2-40B4-BE49-F238E27FC236}">
                <ns2:creationId id="{3D96A2BD-1906-445F-9D72-1C8483B40F6B}"/>
              </a:ext>
            </a:extLst>
          </p:cNvPr>
          <p:cNvSpPr>
            <a:spLocks noGrp="1"/>
          </p:cNvSpPr>
          <p:nvPr/>
        </p:nvSpPr>
        <p:spPr>
          <a:xfrm>
            <a:off x="7905750" y="2533650"/>
            <a:ext cx="228600" cy="228600"/>
          </a:xfrm>
          <a:prstGeom prst="rect">
            <a:avLst/>
          </a:prstGeom>
          <a:noFill/>
          <a:ln w="0">
            <a:noFill/>
            <a:prstDash val="solid"/>
          </a:ln>
        </p:spPr>
        <p:txBody>
          <a:bodyPr wrap="square" lIns="0" tIns="0" rIns="0" bIns="0" anchor="ctr">
            <a:noAutofit/>
          </a:bodyPr>
          <a:lstStyle/>
          <a:p>
            <a:pPr algn="ctr">
              <a:defRPr sz="1500" b="1" i="0">
                <a:solidFill>
                  <a:srgbClr val="6366F1"/>
                </a:solidFill>
                <a:latin typeface="Calibri"/>
                <a:ea typeface="Calibri"/>
                <a:cs typeface="Calibri"/>
              </a:defRPr>
            </a:pPr>
            <a:r>
              <a:rPr sz="1500" b="1" i="0">
                <a:solidFill>
                  <a:srgbClr val="6366F1"/>
                </a:solidFill>
                <a:latin typeface="Calibri"/>
                <a:ea typeface="Calibri"/>
                <a:cs typeface="Calibri"/>
              </a:rPr>
              <a:t>4</a:t>
            </a:r>
          </a:p>
        </p:txBody>
      </p:sp>
      <p:sp>
        <p:nvSpPr>
          <p:cNvPr id="22" name="">
            <a:extLst>
              <a:ext uri="{FF2B5EF4-FFF2-40B4-BE49-F238E27FC236}">
                <ns2:creationId id="{D07FC02D-0285-476F-AA4E-954E1CB00CF6}"/>
              </a:ext>
            </a:extLst>
          </p:cNvPr>
          <p:cNvSpPr>
            <a:spLocks noGrp="1"/>
          </p:cNvSpPr>
          <p:nvPr/>
        </p:nvSpPr>
        <p:spPr>
          <a:xfrm>
            <a:off x="71247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Managed</a:t>
            </a:r>
          </a:p>
        </p:txBody>
      </p:sp>
      <p:sp>
        <p:nvSpPr>
          <p:cNvPr id="23" name="">
            <a:extLst>
              <a:ext uri="{FF2B5EF4-FFF2-40B4-BE49-F238E27FC236}">
                <ns2:creationId id="{9308CC8B-F5FC-4DC6-BD73-68E58BC95D81}"/>
              </a:ext>
            </a:extLst>
          </p:cNvPr>
          <p:cNvSpPr>
            <a:spLocks noGrp="1"/>
          </p:cNvSpPr>
          <p:nvPr/>
        </p:nvSpPr>
        <p:spPr>
          <a:xfrm>
            <a:off x="71247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Repeatable pathway for multiple sectors. Defined accountabilities; performance tracked.</a:t>
            </a:r>
          </a:p>
        </p:txBody>
      </p:sp>
      <p:sp>
        <p:nvSpPr>
          <p:cNvPr id="24" name="">
            <a:extLst>
              <a:ext uri="{FF2B5EF4-FFF2-40B4-BE49-F238E27FC236}">
                <ns2:creationId id="{87865469-BF60-4853-869A-5E880C04B7A0}"/>
                <adec:decorative val="1"/>
              </a:ext>
            </a:extLst>
          </p:cNvPr>
          <p:cNvSpPr>
            <a:spLocks noGrp="1"/>
          </p:cNvSpPr>
          <p:nvPr/>
        </p:nvSpPr>
        <p:spPr>
          <a:xfrm>
            <a:off x="9982200" y="2419350"/>
            <a:ext cx="457200" cy="457200"/>
          </a:xfrm>
          <a:prstGeom prst="ellipse">
            <a:avLst/>
          </a:prstGeom>
          <a:solidFill>
            <a:srgbClr val="6366F1"/>
          </a:solidFill>
          <a:ln w="19050">
            <a:solidFill>
              <a:srgbClr val="6366F1"/>
            </a:solidFill>
            <a:prstDash val="solid"/>
          </a:ln>
        </p:spPr>
      </p:sp>
      <p:sp>
        <p:nvSpPr>
          <p:cNvPr id="25" name="">
            <a:extLst>
              <a:ext uri="{FF2B5EF4-FFF2-40B4-BE49-F238E27FC236}">
                <ns2:creationId id="{B82617F6-CD96-47DE-9955-43F5429D98E5}"/>
              </a:ext>
            </a:extLst>
          </p:cNvPr>
          <p:cNvSpPr>
            <a:spLocks noGrp="1"/>
          </p:cNvSpPr>
          <p:nvPr/>
        </p:nvSpPr>
        <p:spPr>
          <a:xfrm>
            <a:off x="10096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FFFFFF"/>
                </a:solidFill>
                <a:latin typeface="Calibri"/>
                <a:ea typeface="Calibri"/>
                <a:cs typeface="Calibri"/>
              </a:defRPr>
            </a:pPr>
            <a:r>
              <a:rPr sz="1500" b="1" i="0">
                <a:solidFill>
                  <a:srgbClr val="FFFFFF"/>
                </a:solidFill>
                <a:latin typeface="Calibri"/>
                <a:ea typeface="Calibri"/>
                <a:cs typeface="Calibri"/>
              </a:rPr>
              <a:t>5</a:t>
            </a:r>
          </a:p>
        </p:txBody>
      </p:sp>
      <p:sp>
        <p:nvSpPr>
          <p:cNvPr id="26" name="">
            <a:extLst>
              <a:ext uri="{FF2B5EF4-FFF2-40B4-BE49-F238E27FC236}">
                <ns2:creationId id="{318A6920-9C55-4100-87E7-99590FB1261F}"/>
              </a:ext>
            </a:extLst>
          </p:cNvPr>
          <p:cNvSpPr>
            <a:spLocks noGrp="1"/>
          </p:cNvSpPr>
          <p:nvPr/>
        </p:nvSpPr>
        <p:spPr>
          <a:xfrm>
            <a:off x="9315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Optimising</a:t>
            </a:r>
          </a:p>
        </p:txBody>
      </p:sp>
      <p:sp>
        <p:nvSpPr>
          <p:cNvPr id="27" name="">
            <a:extLst>
              <a:ext uri="{FF2B5EF4-FFF2-40B4-BE49-F238E27FC236}">
                <ns2:creationId id="{C1FBCED6-ABDA-476E-8CDB-E20F5A765A3E}"/>
              </a:ext>
            </a:extLst>
          </p:cNvPr>
          <p:cNvSpPr>
            <a:spLocks noGrp="1"/>
          </p:cNvSpPr>
          <p:nvPr/>
        </p:nvSpPr>
        <p:spPr>
          <a:xfrm>
            <a:off x="9315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Scaled and assured cross-sector linkage. Quality/bias monitored; good practice shared.</a:t>
            </a:r>
          </a:p>
        </p:txBody>
      </p:sp>
      <p:sp>
        <p:nvSpPr>
          <p:cNvPr id="28" name="">
            <a:extLst>
              <a:ext uri="{FF2B5EF4-FFF2-40B4-BE49-F238E27FC236}">
                <ns2:creationId id="{850F75C8-C9E6-412D-B836-543538D520B8}"/>
                <adec:decorative val="1"/>
              </a:ext>
            </a:extLst>
          </p:cNvPr>
          <p:cNvSpPr>
            <a:spLocks noGrp="1"/>
          </p:cNvSpPr>
          <p:nvPr/>
        </p:nvSpPr>
        <p:spPr>
          <a:xfrm>
            <a:off x="685800" y="5105400"/>
            <a:ext cx="10820400" cy="1047750"/>
          </a:xfrm>
          <a:prstGeom prst="roundRect">
            <a:avLst>
              <a:gd name="adj" fmla="val 7273"/>
            </a:avLst>
          </a:prstGeom>
          <a:solidFill>
            <a:srgbClr val="FFFFFF"/>
          </a:solidFill>
          <a:ln w="9525">
            <a:solidFill>
              <a:srgbClr val="D5E3E3"/>
            </a:solidFill>
            <a:prstDash val="solid"/>
          </a:ln>
        </p:spPr>
      </p:sp>
      <p:sp>
        <p:nvSpPr>
          <p:cNvPr id="29" name="">
            <a:extLst>
              <a:ext uri="{FF2B5EF4-FFF2-40B4-BE49-F238E27FC236}">
                <ns2:creationId id="{9B03105C-ACDE-4BE2-9FB0-19FBB8BD3AA2}"/>
              </a:ext>
            </a:extLst>
          </p:cNvPr>
          <p:cNvSpPr>
            <a:spLocks noGrp="1"/>
          </p:cNvSpPr>
          <p:nvPr/>
        </p:nvSpPr>
        <p:spPr>
          <a:xfrm>
            <a:off x="895350" y="5200650"/>
            <a:ext cx="6858000" cy="266700"/>
          </a:xfrm>
          <a:prstGeom prst="rect">
            <a:avLst/>
          </a:prstGeom>
          <a:noFill/>
          <a:ln w="0">
            <a:noFill/>
            <a:prstDash val="solid"/>
          </a:ln>
        </p:spPr>
        <p:txBody>
          <a:bodyPr wrap="square" lIns="0" tIns="0" rIns="0" bIns="0" anchor="t">
            <a:noAutofit/>
          </a:bodyPr>
          <a:lstStyle/>
          <a:p>
            <a:pPr algn="l">
              <a:defRPr sz="1575" b="1" i="0">
                <a:solidFill>
                  <a:srgbClr val="115E59"/>
                </a:solidFill>
                <a:latin typeface="Calibri"/>
                <a:ea typeface="Calibri"/>
                <a:cs typeface="Calibri"/>
              </a:defRPr>
            </a:pPr>
            <a:r>
              <a:rPr sz="1575" b="1" i="0">
                <a:solidFill>
                  <a:srgbClr val="115E59"/>
                </a:solidFill>
                <a:latin typeface="Calibri"/>
                <a:ea typeface="Calibri"/>
                <a:cs typeface="Calibri"/>
              </a:rPr>
              <a:t>Minimum evidence for a Level 4 judgement</a:t>
            </a:r>
          </a:p>
        </p:txBody>
      </p:sp>
      <p:sp>
        <p:nvSpPr>
          <p:cNvPr id="30" name="">
            <a:extLst>
              <a:ext uri="{FF2B5EF4-FFF2-40B4-BE49-F238E27FC236}">
                <ns2:creationId id="{23BC56DB-98A8-4E58-B23D-79BFED82513A}"/>
                <adec:decorative val="1"/>
              </a:ext>
            </a:extLst>
          </p:cNvPr>
          <p:cNvSpPr>
            <a:spLocks noGrp="1"/>
          </p:cNvSpPr>
          <p:nvPr/>
        </p:nvSpPr>
        <p:spPr>
          <a:xfrm>
            <a:off x="895350" y="5581650"/>
            <a:ext cx="85725" cy="85725"/>
          </a:xfrm>
          <a:prstGeom prst="ellipse">
            <a:avLst/>
          </a:prstGeom>
          <a:solidFill>
            <a:srgbClr val="6366F1"/>
          </a:solidFill>
          <a:ln w="0">
            <a:noFill/>
            <a:prstDash val="solid"/>
          </a:ln>
        </p:spPr>
      </p:sp>
      <p:sp>
        <p:nvSpPr>
          <p:cNvPr id="31" name="">
            <a:extLst>
              <a:ext uri="{FF2B5EF4-FFF2-40B4-BE49-F238E27FC236}">
                <ns2:creationId id="{FB2730AC-88B0-485E-94E5-49018A44A8DF}"/>
              </a:ext>
            </a:extLst>
          </p:cNvPr>
          <p:cNvSpPr>
            <a:spLocks noGrp="1"/>
          </p:cNvSpPr>
          <p:nvPr/>
        </p:nvSpPr>
        <p:spPr>
          <a:xfrm>
            <a:off x="10858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Named partner sectors + documented controller/processor roles and decision rights</a:t>
            </a:r>
          </a:p>
        </p:txBody>
      </p:sp>
      <p:sp>
        <p:nvSpPr>
          <p:cNvPr id="32" name="">
            <a:extLst>
              <a:ext uri="{FF2B5EF4-FFF2-40B4-BE49-F238E27FC236}">
                <ns2:creationId id="{7DFE4E63-5E36-431F-A641-99E8B92A0462}"/>
                <adec:decorative val="1"/>
              </a:ext>
            </a:extLst>
          </p:cNvPr>
          <p:cNvSpPr>
            <a:spLocks noGrp="1"/>
          </p:cNvSpPr>
          <p:nvPr/>
        </p:nvSpPr>
        <p:spPr>
          <a:xfrm>
            <a:off x="4438650" y="5581650"/>
            <a:ext cx="85725" cy="85725"/>
          </a:xfrm>
          <a:prstGeom prst="ellipse">
            <a:avLst/>
          </a:prstGeom>
          <a:solidFill>
            <a:srgbClr val="6366F1"/>
          </a:solidFill>
          <a:ln w="0">
            <a:noFill/>
            <a:prstDash val="solid"/>
          </a:ln>
        </p:spPr>
      </p:sp>
      <p:sp>
        <p:nvSpPr>
          <p:cNvPr id="33" name="">
            <a:extLst>
              <a:ext uri="{FF2B5EF4-FFF2-40B4-BE49-F238E27FC236}">
                <ns2:creationId id="{D6D6429C-A38E-492C-B272-1964C5B746F3}"/>
              </a:ext>
            </a:extLst>
          </p:cNvPr>
          <p:cNvSpPr>
            <a:spLocks noGrp="1"/>
          </p:cNvSpPr>
          <p:nvPr/>
        </p:nvSpPr>
        <p:spPr>
          <a:xfrm>
            <a:off x="46291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Template agreements and DPIA/TRA approach (reusable where appropriate)</a:t>
            </a:r>
          </a:p>
        </p:txBody>
      </p:sp>
      <p:sp>
        <p:nvSpPr>
          <p:cNvPr id="34" name="">
            <a:extLst>
              <a:ext uri="{FF2B5EF4-FFF2-40B4-BE49-F238E27FC236}">
                <ns2:creationId id="{7CA3A651-8D2F-4E0D-BC07-5C19CD5545A9}"/>
                <adec:decorative val="1"/>
              </a:ext>
            </a:extLst>
          </p:cNvPr>
          <p:cNvSpPr>
            <a:spLocks noGrp="1"/>
          </p:cNvSpPr>
          <p:nvPr/>
        </p:nvSpPr>
        <p:spPr>
          <a:xfrm>
            <a:off x="7981950" y="5581650"/>
            <a:ext cx="85725" cy="85725"/>
          </a:xfrm>
          <a:prstGeom prst="ellipse">
            <a:avLst/>
          </a:prstGeom>
          <a:solidFill>
            <a:srgbClr val="6366F1"/>
          </a:solidFill>
          <a:ln w="0">
            <a:noFill/>
            <a:prstDash val="solid"/>
          </a:ln>
        </p:spPr>
      </p:sp>
      <p:sp>
        <p:nvSpPr>
          <p:cNvPr id="35" name="">
            <a:extLst>
              <a:ext uri="{FF2B5EF4-FFF2-40B4-BE49-F238E27FC236}">
                <ns2:creationId id="{D539D002-C909-4CEB-A6A1-06C2D63EE1B1}"/>
              </a:ext>
            </a:extLst>
          </p:cNvPr>
          <p:cNvSpPr>
            <a:spLocks noGrp="1"/>
          </p:cNvSpPr>
          <p:nvPr/>
        </p:nvSpPr>
        <p:spPr>
          <a:xfrm>
            <a:off x="81724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Delivery evidence for cross-sector linkage across multiple sectors + cycle-time metrics</a:t>
            </a:r>
          </a:p>
        </p:txBody>
      </p:sp>
      <p:sp>
        <p:nvSpPr>
          <p:cNvPr id="36" name="">
            <a:extLst>
              <a:ext uri="{FF2B5EF4-FFF2-40B4-BE49-F238E27FC236}">
                <ns2:creationId id="{A2005E72-C0F4-472A-8D3A-C3A401536B4C}"/>
              </a:ext>
            </a:extLst>
          </p:cNvPr>
          <p:cNvSpPr>
            <a:spLocks noGrp="1"/>
          </p:cNvSpPr>
          <p:nvPr/>
        </p:nvSpPr>
        <p:spPr>
          <a:xfrm>
            <a:off x="762000" y="6153150"/>
            <a:ext cx="10668000" cy="171450"/>
          </a:xfrm>
          <a:prstGeom prst="rect">
            <a:avLst/>
          </a:prstGeom>
          <a:noFill/>
          <a:ln w="0">
            <a:noFill/>
            <a:prstDash val="solid"/>
          </a:ln>
        </p:spPr>
        <p:txBody>
          <a:bodyPr wrap="square" lIns="0" tIns="0" rIns="0" bIns="0" anchor="t">
            <a:noAutofit/>
          </a:bodyPr>
          <a:lstStyle/>
          <a:p>
            <a:pPr algn="ctr">
              <a:defRPr sz="900" b="0" i="1">
                <a:solidFill>
                  <a:srgbClr val="5F7187"/>
                </a:solidFill>
                <a:latin typeface="Calibri"/>
                <a:ea typeface="Calibri"/>
                <a:cs typeface="Calibri"/>
              </a:defRPr>
            </a:pPr>
            <a:r>
              <a:rPr sz="900" b="0" i="1">
                <a:solidFill>
                  <a:srgbClr val="5F7187"/>
                </a:solidFill>
                <a:latin typeface="Calibri"/>
                <a:ea typeface="Calibri"/>
                <a:cs typeface="Calibri"/>
              </a:rPr>
              <a:t>Catalogue v1.0.2  •  Source a6d0671c3297  •  Verbatim descriptors and evidence  •  HDRL classifications are not official programme requirements.</a:t>
            </a:r>
          </a:p>
        </p:txBody>
      </p:sp>
      <p:sp>
        <p:nvSpPr>
          <p:cNvPr id="37" name="">
            <a:extLst>
              <a:ext uri="{FF2B5EF4-FFF2-40B4-BE49-F238E27FC236}">
                <ns2:creationId id="{74B09210-5631-4336-B6C6-DCF86E5F8357}"/>
                <adec:decorative val="1"/>
              </a:ext>
            </a:extLst>
          </p:cNvPr>
          <p:cNvSpPr>
            <a:spLocks noGrp="1"/>
          </p:cNvSpPr>
          <p:nvPr/>
        </p:nvSpPr>
        <p:spPr>
          <a:xfrm>
            <a:off x="552450" y="6419850"/>
            <a:ext cx="11087100" cy="0"/>
          </a:xfrm>
          <a:prstGeom prst="line">
            <a:avLst/>
          </a:prstGeom>
          <a:noFill/>
          <a:ln w="9525">
            <a:solidFill>
              <a:srgbClr val="D5E3E3"/>
            </a:solidFill>
            <a:prstDash val="solid"/>
          </a:ln>
        </p:spPr>
      </p:sp>
      <p:sp>
        <p:nvSpPr>
          <p:cNvPr id="38" name="">
            <a:extLst>
              <a:ext uri="{FF2B5EF4-FFF2-40B4-BE49-F238E27FC236}">
                <ns2:creationId id="{C50FBA06-0008-4CB9-8AC5-F3F4B6DA561F}"/>
              </a:ext>
            </a:extLst>
          </p:cNvPr>
          <p:cNvSpPr>
            <a:spLocks noGrp="1"/>
          </p:cNvSpPr>
          <p:nvPr/>
        </p:nvSpPr>
        <p:spPr>
          <a:xfrm>
            <a:off x="552450" y="6496050"/>
            <a:ext cx="2952750" cy="190500"/>
          </a:xfrm>
          <a:prstGeom prst="rect">
            <a:avLst/>
          </a:prstGeom>
          <a:noFill/>
          <a:ln w="0">
            <a:noFill/>
            <a:prstDash val="solid"/>
          </a:ln>
        </p:spPr>
        <p:txBody>
          <a:bodyPr wrap="square" lIns="0" tIns="0" rIns="0" bIns="0" anchor="ctr">
            <a:noAutofit/>
          </a:bodyPr>
          <a:lstStyle/>
          <a:p>
            <a:pPr algn="l">
              <a:defRPr sz="900" b="0" i="0">
                <a:solidFill>
                  <a:srgbClr val="5F7187"/>
                </a:solidFill>
                <a:latin typeface="Calibri"/>
                <a:ea typeface="Calibri"/>
                <a:cs typeface="Calibri"/>
              </a:defRPr>
            </a:pPr>
            <a:r>
              <a:rPr sz="900" b="0" i="0">
                <a:solidFill>
                  <a:srgbClr val="5F7187"/>
                </a:solidFill>
                <a:latin typeface="Calibri"/>
                <a:ea typeface="Calibri"/>
                <a:cs typeface="Calibri"/>
              </a:rPr>
              <a:t>HDRL v1.0.1  •  Kit v1.1.0  •  30 Jul 2026</a:t>
            </a:r>
          </a:p>
        </p:txBody>
      </p:sp>
      <p:sp>
        <p:nvSpPr>
          <p:cNvPr id="39" name="">
            <a:extLst>
              <a:ext uri="{FF2B5EF4-FFF2-40B4-BE49-F238E27FC236}">
                <ns2:creationId id="{A198B214-2F0E-4C9A-A067-DDCA68D2EC04}"/>
              </a:ext>
            </a:extLst>
          </p:cNvPr>
          <p:cNvSpPr>
            <a:spLocks noGrp="1"/>
          </p:cNvSpPr>
          <p:nvPr/>
        </p:nvSpPr>
        <p:spPr>
          <a:xfrm>
            <a:off x="3524250" y="6496050"/>
            <a:ext cx="6096000" cy="190500"/>
          </a:xfrm>
          <a:prstGeom prst="rect">
            <a:avLst/>
          </a:prstGeom>
          <a:noFill/>
          <a:ln w="0">
            <a:noFill/>
            <a:prstDash val="solid"/>
          </a:ln>
        </p:spPr>
        <p:txBody>
          <a:bodyPr wrap="square" lIns="0" tIns="0" rIns="0" bIns="0" anchor="ctr">
            <a:noAutofit/>
          </a:bodyPr>
          <a:lstStyle/>
          <a:p>
            <a:pPr algn="ctr">
              <a:defRPr sz="825" b="0" i="0">
                <a:solidFill>
                  <a:srgbClr val="5F7187"/>
                </a:solidFill>
                <a:latin typeface="Calibri"/>
                <a:ea typeface="Calibri"/>
                <a:cs typeface="Calibri"/>
              </a:defRPr>
            </a:pPr>
            <a:r>
              <a:rPr sz="825" b="0" i="0">
                <a:solidFill>
                  <a:srgbClr val="5F7187"/>
                </a:solidFill>
                <a:latin typeface="Calibri"/>
                <a:ea typeface="Calibri"/>
                <a:cs typeface="Calibri"/>
              </a:rPr>
              <a:t>RDS: commissioner &amp; IP owner  •  OPL Advisory: originator &amp; developer  •  </a:t>
            </a:r>
            <a:r>
              <a:rPr sz="825" b="0" i="0">
                <a:solidFill>
                  <a:srgbClr val="5F7187"/>
                </a:solidFill>
                <a:latin typeface="Calibri"/>
                <a:ea typeface="Calibri"/>
                <a:cs typeface="Calibri"/>
                <a:hlinkClick r:id="R4b59c5bb00ae421b" tooltip="Read the Creative Commons Attribution 4.0 licence"/>
              </a:rPr>
              <a:t>CC BY 4.0</a:t>
            </a:r>
          </a:p>
        </p:txBody>
      </p:sp>
      <p:sp>
        <p:nvSpPr>
          <p:cNvPr id="40" name="">
            <a:extLst>
              <a:ext uri="{FF2B5EF4-FFF2-40B4-BE49-F238E27FC236}">
                <ns2:creationId id="{E2795446-461A-4D51-A6BB-6E98C98B6CF6}"/>
              </a:ext>
            </a:extLst>
          </p:cNvPr>
          <p:cNvSpPr>
            <a:spLocks noGrp="1"/>
          </p:cNvSpPr>
          <p:nvPr/>
        </p:nvSpPr>
        <p:spPr>
          <a:xfrm>
            <a:off x="9048750" y="6496050"/>
            <a:ext cx="2590800" cy="190500"/>
          </a:xfrm>
          <a:prstGeom prst="rect">
            <a:avLst/>
          </a:prstGeom>
          <a:noFill/>
          <a:ln w="0">
            <a:noFill/>
            <a:prstDash val="solid"/>
          </a:ln>
        </p:spPr>
        <p:txBody>
          <a:bodyPr wrap="square" lIns="0" tIns="0" rIns="0" bIns="0" anchor="ctr">
            <a:noAutofit/>
          </a:bodyPr>
          <a:lstStyle/>
          <a:p>
            <a:pPr algn="r">
              <a:defRPr sz="900" b="0" i="0">
                <a:solidFill>
                  <a:srgbClr val="5F7187"/>
                </a:solidFill>
                <a:latin typeface="Calibri"/>
                <a:ea typeface="Calibri"/>
                <a:cs typeface="Calibri"/>
              </a:defRPr>
            </a:pPr>
            <a:r>
              <a:rPr sz="900" b="0" i="0">
                <a:solidFill>
                  <a:srgbClr val="5F7187"/>
                </a:solidFill>
                <a:latin typeface="Calibri"/>
                <a:ea typeface="Calibri"/>
                <a:cs typeface="Calibri"/>
                <a:hlinkClick r:id="R570daef503554f61" tooltip="Open the HDRL Framework website"/>
              </a:rPr>
              <a:t>hdrlframework.org</a:t>
            </a:r>
            <a:r>
              <a:rPr sz="900" b="0" i="0">
                <a:solidFill>
                  <a:srgbClr val="5F7187"/>
                </a:solidFill>
                <a:latin typeface="Calibri"/>
                <a:ea typeface="Calibri"/>
                <a:cs typeface="Calibri"/>
              </a:rPr>
              <a:t>  •  47</a:t>
            </a:r>
          </a:p>
        </p:txBody>
      </p:sp>
    </p:spTree>
    <p:extLst>
      <p:ext uri="{BB962C8B-B14F-4D97-AF65-F5344CB8AC3E}">
        <ns5:creationId val="468063753"/>
      </p:ext>
    </p:extLst>
  </p:cSld>
</p:sld>
</file>

<file path=ppt/slides/slide48.xml><?xml version="1.0" encoding="utf-8"?>
<p:sld xmlns:a="http://schemas.openxmlformats.org/drawingml/2006/main" xmlns:adec="http://schemas.microsoft.com/office/drawing/2017/decorative" xmlns:ns2="http://schemas.microsoft.com/office/drawing/2014/main" xmlns:ns5="http://schemas.microsoft.com/office/powerpoint/2010/main" xmlns:p="http://schemas.openxmlformats.org/presentationml/2006/main" xmlns:r="http://schemas.openxmlformats.org/officeDocument/2006/relationships">
  <p:cSld>
    <p:bg>
      <p:bgPr>
        <a:solidFill>
          <a:srgbClr val="F5F8FA"/>
        </a:solidFill>
      </p:bgPr>
    </p:bg>
    <p:spTree>
      <p:nvGrpSpPr>
        <p:cNvPr id="1" name=""/>
        <p:cNvGrpSpPr/>
        <p:nvPr/>
      </p:nvGrpSpPr>
      <p:grpSpPr>
        <a:xfrm/>
      </p:grpSpPr>
      <p:sp>
        <p:nvSpPr>
          <p:cNvPr id="41" name="hdrl-mini-mark">
            <a:extLst>
              <a:ext uri="{FF2B5EF4-FFF2-40B4-BE49-F238E27FC236}">
                <ns2:creationId id="{F9B15BD3-AC1A-4AC2-8BF2-98E85E24761B}"/>
                <adec:decorative val="1"/>
              </a:ext>
            </a:extLst>
          </p:cNvPr>
          <p:cNvSpPr>
            <a:spLocks noGrp="1"/>
          </p:cNvSpPr>
          <p:nvPr/>
        </p:nvSpPr>
        <p:spPr>
          <a:xfrm>
            <a:off x="552450" y="361950"/>
            <a:ext cx="514350" cy="514350"/>
          </a:xfrm>
          <a:prstGeom prst="octagon">
            <a:avLst/>
          </a:prstGeom>
          <a:solidFill>
            <a:srgbClr val="0F766E"/>
          </a:solidFill>
          <a:ln w="0">
            <a:noFill/>
            <a:prstDash val="solid"/>
          </a:ln>
        </p:spPr>
      </p:sp>
      <p:sp>
        <p:nvSpPr>
          <p:cNvPr id="2" name="hdrl-mini-text">
            <a:extLst>
              <a:ext uri="{FF2B5EF4-FFF2-40B4-BE49-F238E27FC236}">
                <ns2:creationId id="{AD2330E1-0B49-4487-8CE4-78E78C2C630D}"/>
                <adec:decorative val="1"/>
              </a:ext>
            </a:extLst>
          </p:cNvPr>
          <p:cNvSpPr>
            <a:spLocks noGrp="1"/>
          </p:cNvSpPr>
          <p:nvPr/>
        </p:nvSpPr>
        <p:spPr>
          <a:xfrm>
            <a:off x="581025" y="504825"/>
            <a:ext cx="476250" cy="209550"/>
          </a:xfrm>
          <a:prstGeom prst="rect">
            <a:avLst/>
          </a:prstGeom>
          <a:noFill/>
          <a:ln w="0">
            <a:noFill/>
            <a:prstDash val="solid"/>
          </a:ln>
        </p:spPr>
        <p:txBody>
          <a:bodyPr wrap="square" lIns="0" tIns="0" rIns="0" bIns="0" anchor="ctr">
            <a:noAutofit/>
          </a:bodyPr>
          <a:lstStyle/>
          <a:p>
            <a:pPr algn="ctr">
              <a:defRPr sz="750" b="1" i="0">
                <a:solidFill>
                  <a:srgbClr val="FFFFFF"/>
                </a:solidFill>
                <a:latin typeface="Calibri"/>
                <a:ea typeface="Calibri"/>
                <a:cs typeface="Calibri"/>
              </a:defRPr>
            </a:pPr>
            <a:r>
              <a:rPr sz="750" b="1" i="0">
                <a:solidFill>
                  <a:srgbClr val="FFFFFF"/>
                </a:solidFill>
                <a:latin typeface="Calibri"/>
                <a:ea typeface="Calibri"/>
                <a:cs typeface="Calibri"/>
              </a:rPr>
              <a:t>HDRL</a:t>
            </a:r>
          </a:p>
        </p:txBody>
      </p:sp>
      <p:sp>
        <p:nvSpPr>
          <p:cNvPr id="3" name="brand-label">
            <a:extLst>
              <a:ext uri="{FF2B5EF4-FFF2-40B4-BE49-F238E27FC236}">
                <ns2:creationId id="{E72A7B20-9830-4212-95A7-2BBB559BCE02}"/>
                <adec:decorative val="1"/>
              </a:ext>
            </a:extLst>
          </p:cNvPr>
          <p:cNvSpPr>
            <a:spLocks noGrp="1"/>
          </p:cNvSpPr>
          <p:nvPr/>
        </p:nvSpPr>
        <p:spPr>
          <a:xfrm>
            <a:off x="1257300" y="495300"/>
            <a:ext cx="4572000" cy="190500"/>
          </a:xfrm>
          <a:prstGeom prst="rect">
            <a:avLst/>
          </a:prstGeom>
          <a:noFill/>
          <a:ln w="0">
            <a:noFill/>
            <a:prstDash val="solid"/>
          </a:ln>
        </p:spPr>
        <p:txBody>
          <a:bodyPr wrap="square" lIns="0" tIns="0" rIns="0" bIns="0" anchor="ctr">
            <a:noAutofit/>
          </a:bodyPr>
          <a:lstStyle/>
          <a:p>
            <a:pPr algn="l">
              <a:defRPr sz="1200" b="1" i="0">
                <a:solidFill>
                  <a:srgbClr val="0F766E"/>
                </a:solidFill>
                <a:latin typeface="Calibri"/>
                <a:ea typeface="Calibri"/>
                <a:cs typeface="Calibri"/>
              </a:defRPr>
            </a:pPr>
            <a:r>
              <a:rPr sz="1200" b="1" i="0">
                <a:solidFill>
                  <a:srgbClr val="0F766E"/>
                </a:solidFill>
                <a:latin typeface="Calibri"/>
                <a:ea typeface="Calibri"/>
                <a:cs typeface="Calibri"/>
              </a:rPr>
              <a:t>DOMAIN C • INDICATOR DETAIL</a:t>
            </a:r>
          </a:p>
        </p:txBody>
      </p:sp>
      <p:sp>
        <p:nvSpPr>
          <p:cNvPr id="4" name="slide-title" title="C.4.1 · Statistical Disclosure Control" descr="Slide title: C.4.1 · Statistical Disclosure Control">
            <a:extLst>
              <a:ext uri="{FF2B5EF4-FFF2-40B4-BE49-F238E27FC236}">
                <ns2:creationId id="{963D2F01-BF89-466C-817A-F9CBC0A79CC3}"/>
              </a:ext>
            </a:extLst>
          </p:cNvPr>
          <p:cNvSpPr>
            <a:spLocks noGrp="1"/>
          </p:cNvSpPr>
          <p:nvPr>
            <p:ph type="title"/>
          </p:nvPr>
        </p:nvSpPr>
        <p:spPr>
          <a:xfrm>
            <a:off x="666750" y="1104900"/>
            <a:ext cx="10858500" cy="628650"/>
          </a:xfrm>
          <a:prstGeom prst="rect">
            <a:avLst/>
          </a:prstGeom>
          <a:noFill/>
          <a:ln w="0">
            <a:noFill/>
            <a:prstDash val="solid"/>
          </a:ln>
        </p:spPr>
        <p:txBody>
          <a:bodyPr wrap="square" lIns="0" tIns="0" rIns="0" bIns="0" anchor="t">
            <a:noAutofit/>
          </a:bodyPr>
          <a:lstStyle/>
          <a:p>
            <a:pPr algn="l">
              <a:defRPr sz="3150" b="1" i="0">
                <a:solidFill>
                  <a:srgbClr val="162B45"/>
                </a:solidFill>
                <a:latin typeface="Calibri"/>
                <a:ea typeface="Calibri"/>
                <a:cs typeface="Calibri"/>
              </a:defRPr>
            </a:pPr>
            <a:r>
              <a:rPr sz="3150" b="1" i="0">
                <a:solidFill>
                  <a:srgbClr val="162B45"/>
                </a:solidFill>
                <a:latin typeface="Calibri"/>
                <a:ea typeface="Calibri"/>
                <a:cs typeface="Calibri"/>
              </a:rPr>
              <a:t>C.4.1 · Statistical Disclosure Control</a:t>
            </a:r>
          </a:p>
        </p:txBody>
      </p:sp>
      <p:sp>
        <p:nvSpPr>
          <p:cNvPr id="5" name="">
            <a:extLst>
              <a:ext uri="{FF2B5EF4-FFF2-40B4-BE49-F238E27FC236}">
                <ns2:creationId id="{6B4B5AE8-CE90-42C7-AEC0-5B98AF0A407D}"/>
              </a:ext>
            </a:extLst>
          </p:cNvPr>
          <p:cNvSpPr>
            <a:spLocks noGrp="1"/>
          </p:cNvSpPr>
          <p:nvPr/>
        </p:nvSpPr>
        <p:spPr>
          <a:xfrm>
            <a:off x="685800" y="1771650"/>
            <a:ext cx="10668000" cy="266700"/>
          </a:xfrm>
          <a:prstGeom prst="rect">
            <a:avLst/>
          </a:prstGeom>
          <a:noFill/>
          <a:ln w="0">
            <a:noFill/>
            <a:prstDash val="solid"/>
          </a:ln>
        </p:spPr>
        <p:txBody>
          <a:bodyPr wrap="square" lIns="0" tIns="0" rIns="0" bIns="0" anchor="t">
            <a:noAutofit/>
          </a:bodyPr>
          <a:lstStyle/>
          <a:p>
            <a:pPr algn="l">
              <a:defRPr sz="1350" b="1" i="0">
                <a:solidFill>
                  <a:srgbClr val="6366F1"/>
                </a:solidFill>
                <a:latin typeface="Calibri"/>
                <a:ea typeface="Calibri"/>
                <a:cs typeface="Calibri"/>
              </a:defRPr>
            </a:pPr>
            <a:r>
              <a:rPr sz="1350" b="1" i="0">
                <a:solidFill>
                  <a:srgbClr val="6366F1"/>
                </a:solidFill>
                <a:latin typeface="Calibri"/>
                <a:ea typeface="Calibri"/>
                <a:cs typeface="Calibri"/>
              </a:rPr>
              <a:t>Core indicator  •  Service level  •  HDRL class B0  •  Proposed Foundational Indicator</a:t>
            </a:r>
          </a:p>
        </p:txBody>
      </p:sp>
      <p:sp>
        <p:nvSpPr>
          <p:cNvPr id="6" name="">
            <a:extLst>
              <a:ext uri="{FF2B5EF4-FFF2-40B4-BE49-F238E27FC236}">
                <ns2:creationId id="{B3764695-6A16-41BC-A8E5-AB91BD9B04C1}"/>
              </a:ext>
            </a:extLst>
          </p:cNvPr>
          <p:cNvSpPr>
            <a:spLocks noGrp="1"/>
          </p:cNvSpPr>
          <p:nvPr/>
        </p:nvSpPr>
        <p:spPr>
          <a:xfrm>
            <a:off x="685800" y="2095500"/>
            <a:ext cx="10668000" cy="285750"/>
          </a:xfrm>
          <a:prstGeom prst="rect">
            <a:avLst/>
          </a:prstGeom>
          <a:noFill/>
          <a:ln w="0">
            <a:noFill/>
            <a:prstDash val="solid"/>
          </a:ln>
        </p:spPr>
        <p:txBody>
          <a:bodyPr wrap="square" lIns="0" tIns="0" rIns="0" bIns="0" anchor="t">
            <a:noAutofit/>
          </a:bodyPr>
          <a:lstStyle/>
          <a:p>
            <a:pPr algn="l">
              <a:defRPr sz="1350" b="0" i="1">
                <a:solidFill>
                  <a:srgbClr val="5F7187"/>
                </a:solidFill>
                <a:latin typeface="Calibri"/>
                <a:ea typeface="Calibri"/>
                <a:cs typeface="Calibri"/>
              </a:defRPr>
            </a:pPr>
            <a:r>
              <a:rPr sz="1350" b="0" i="1">
                <a:solidFill>
                  <a:srgbClr val="5F7187"/>
                </a:solidFill>
                <a:latin typeface="Calibri"/>
                <a:ea typeface="Calibri"/>
                <a:cs typeface="Calibri"/>
              </a:rPr>
              <a:t>The catalogue wording below is reproduced verbatim.</a:t>
            </a:r>
          </a:p>
        </p:txBody>
      </p:sp>
      <p:sp>
        <p:nvSpPr>
          <p:cNvPr id="7" name="">
            <a:extLst>
              <a:ext uri="{FF2B5EF4-FFF2-40B4-BE49-F238E27FC236}">
                <ns2:creationId id="{5D103B35-7051-4B83-849D-1EE0F939BDDD}"/>
                <adec:decorative val="1"/>
              </a:ext>
            </a:extLst>
          </p:cNvPr>
          <p:cNvSpPr>
            <a:spLocks noGrp="1"/>
          </p:cNvSpPr>
          <p:nvPr/>
        </p:nvSpPr>
        <p:spPr>
          <a:xfrm>
            <a:off x="1428750" y="2647950"/>
            <a:ext cx="8763000" cy="0"/>
          </a:xfrm>
          <a:prstGeom prst="line">
            <a:avLst/>
          </a:prstGeom>
          <a:noFill/>
          <a:ln w="57150">
            <a:solidFill>
              <a:srgbClr val="A7E6DB"/>
            </a:solidFill>
            <a:prstDash val="solid"/>
          </a:ln>
        </p:spPr>
      </p:sp>
      <p:sp>
        <p:nvSpPr>
          <p:cNvPr id="8" name="">
            <a:extLst>
              <a:ext uri="{FF2B5EF4-FFF2-40B4-BE49-F238E27FC236}">
                <ns2:creationId id="{584E8A53-D2E4-4F09-926A-1EA7FF9E3692}"/>
                <adec:decorative val="1"/>
              </a:ext>
            </a:extLst>
          </p:cNvPr>
          <p:cNvSpPr>
            <a:spLocks noGrp="1"/>
          </p:cNvSpPr>
          <p:nvPr/>
        </p:nvSpPr>
        <p:spPr>
          <a:xfrm>
            <a:off x="1219200" y="2419350"/>
            <a:ext cx="457200" cy="457200"/>
          </a:xfrm>
          <a:prstGeom prst="ellipse">
            <a:avLst/>
          </a:prstGeom>
          <a:solidFill>
            <a:srgbClr val="FFFFFF"/>
          </a:solidFill>
          <a:ln w="19050">
            <a:solidFill>
              <a:srgbClr val="6366F1"/>
            </a:solidFill>
            <a:prstDash val="solid"/>
          </a:ln>
        </p:spPr>
      </p:sp>
      <p:sp>
        <p:nvSpPr>
          <p:cNvPr id="9" name="">
            <a:extLst>
              <a:ext uri="{FF2B5EF4-FFF2-40B4-BE49-F238E27FC236}">
                <ns2:creationId id="{F76FC161-D73B-4320-AC66-FDA27E8151D6}"/>
              </a:ext>
            </a:extLst>
          </p:cNvPr>
          <p:cNvSpPr>
            <a:spLocks noGrp="1"/>
          </p:cNvSpPr>
          <p:nvPr/>
        </p:nvSpPr>
        <p:spPr>
          <a:xfrm>
            <a:off x="1333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6366F1"/>
                </a:solidFill>
                <a:latin typeface="Calibri"/>
                <a:ea typeface="Calibri"/>
                <a:cs typeface="Calibri"/>
              </a:defRPr>
            </a:pPr>
            <a:r>
              <a:rPr sz="1500" b="1" i="0">
                <a:solidFill>
                  <a:srgbClr val="6366F1"/>
                </a:solidFill>
                <a:latin typeface="Calibri"/>
                <a:ea typeface="Calibri"/>
                <a:cs typeface="Calibri"/>
              </a:rPr>
              <a:t>1</a:t>
            </a:r>
          </a:p>
        </p:txBody>
      </p:sp>
      <p:sp>
        <p:nvSpPr>
          <p:cNvPr id="10" name="">
            <a:extLst>
              <a:ext uri="{FF2B5EF4-FFF2-40B4-BE49-F238E27FC236}">
                <ns2:creationId id="{A01B7F6E-D501-417C-AA8B-54EA560B92A1}"/>
              </a:ext>
            </a:extLst>
          </p:cNvPr>
          <p:cNvSpPr>
            <a:spLocks noGrp="1"/>
          </p:cNvSpPr>
          <p:nvPr/>
        </p:nvSpPr>
        <p:spPr>
          <a:xfrm>
            <a:off x="552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Initial</a:t>
            </a:r>
          </a:p>
        </p:txBody>
      </p:sp>
      <p:sp>
        <p:nvSpPr>
          <p:cNvPr id="11" name="">
            <a:extLst>
              <a:ext uri="{FF2B5EF4-FFF2-40B4-BE49-F238E27FC236}">
                <ns2:creationId id="{A877540D-816E-4D18-89E4-1BBE36800C45}"/>
              </a:ext>
            </a:extLst>
          </p:cNvPr>
          <p:cNvSpPr>
            <a:spLocks noGrp="1"/>
          </p:cNvSpPr>
          <p:nvPr/>
        </p:nvSpPr>
        <p:spPr>
          <a:xfrm>
            <a:off x="552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No systematic control. Outputs released without review.</a:t>
            </a:r>
          </a:p>
        </p:txBody>
      </p:sp>
      <p:sp>
        <p:nvSpPr>
          <p:cNvPr id="12" name="">
            <a:extLst>
              <a:ext uri="{FF2B5EF4-FFF2-40B4-BE49-F238E27FC236}">
                <ns2:creationId id="{FC3A1C74-A336-450D-B6BE-E4AB51D66D21}"/>
                <adec:decorative val="1"/>
              </a:ext>
            </a:extLst>
          </p:cNvPr>
          <p:cNvSpPr>
            <a:spLocks noGrp="1"/>
          </p:cNvSpPr>
          <p:nvPr/>
        </p:nvSpPr>
        <p:spPr>
          <a:xfrm>
            <a:off x="3409950" y="2419350"/>
            <a:ext cx="457200" cy="457200"/>
          </a:xfrm>
          <a:prstGeom prst="ellipse">
            <a:avLst/>
          </a:prstGeom>
          <a:solidFill>
            <a:srgbClr val="FFFFFF"/>
          </a:solidFill>
          <a:ln w="19050">
            <a:solidFill>
              <a:srgbClr val="6366F1"/>
            </a:solidFill>
            <a:prstDash val="solid"/>
          </a:ln>
        </p:spPr>
      </p:sp>
      <p:sp>
        <p:nvSpPr>
          <p:cNvPr id="13" name="">
            <a:extLst>
              <a:ext uri="{FF2B5EF4-FFF2-40B4-BE49-F238E27FC236}">
                <ns2:creationId id="{4C3A05FE-7C02-48B2-9411-A98C3E75466B}"/>
              </a:ext>
            </a:extLst>
          </p:cNvPr>
          <p:cNvSpPr>
            <a:spLocks noGrp="1"/>
          </p:cNvSpPr>
          <p:nvPr/>
        </p:nvSpPr>
        <p:spPr>
          <a:xfrm>
            <a:off x="3524250" y="2533650"/>
            <a:ext cx="228600" cy="228600"/>
          </a:xfrm>
          <a:prstGeom prst="rect">
            <a:avLst/>
          </a:prstGeom>
          <a:noFill/>
          <a:ln w="0">
            <a:noFill/>
            <a:prstDash val="solid"/>
          </a:ln>
        </p:spPr>
        <p:txBody>
          <a:bodyPr wrap="square" lIns="0" tIns="0" rIns="0" bIns="0" anchor="ctr">
            <a:noAutofit/>
          </a:bodyPr>
          <a:lstStyle/>
          <a:p>
            <a:pPr algn="ctr">
              <a:defRPr sz="1500" b="1" i="0">
                <a:solidFill>
                  <a:srgbClr val="6366F1"/>
                </a:solidFill>
                <a:latin typeface="Calibri"/>
                <a:ea typeface="Calibri"/>
                <a:cs typeface="Calibri"/>
              </a:defRPr>
            </a:pPr>
            <a:r>
              <a:rPr sz="1500" b="1" i="0">
                <a:solidFill>
                  <a:srgbClr val="6366F1"/>
                </a:solidFill>
                <a:latin typeface="Calibri"/>
                <a:ea typeface="Calibri"/>
                <a:cs typeface="Calibri"/>
              </a:rPr>
              <a:t>2</a:t>
            </a:r>
          </a:p>
        </p:txBody>
      </p:sp>
      <p:sp>
        <p:nvSpPr>
          <p:cNvPr id="14" name="">
            <a:extLst>
              <a:ext uri="{FF2B5EF4-FFF2-40B4-BE49-F238E27FC236}">
                <ns2:creationId id="{4691F23A-4544-49C6-A857-6EA8BDA8E0E1}"/>
              </a:ext>
            </a:extLst>
          </p:cNvPr>
          <p:cNvSpPr>
            <a:spLocks noGrp="1"/>
          </p:cNvSpPr>
          <p:nvPr/>
        </p:nvSpPr>
        <p:spPr>
          <a:xfrm>
            <a:off x="27432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Developing</a:t>
            </a:r>
          </a:p>
        </p:txBody>
      </p:sp>
      <p:sp>
        <p:nvSpPr>
          <p:cNvPr id="15" name="">
            <a:extLst>
              <a:ext uri="{FF2B5EF4-FFF2-40B4-BE49-F238E27FC236}">
                <ns2:creationId id="{A336CD8A-9625-4118-840B-B63E3848B0F6}"/>
              </a:ext>
            </a:extLst>
          </p:cNvPr>
          <p:cNvSpPr>
            <a:spLocks noGrp="1"/>
          </p:cNvSpPr>
          <p:nvPr/>
        </p:nvSpPr>
        <p:spPr>
          <a:xfrm>
            <a:off x="27432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Policy drafted. Training identified. Manual checking for some.</a:t>
            </a:r>
          </a:p>
        </p:txBody>
      </p:sp>
      <p:sp>
        <p:nvSpPr>
          <p:cNvPr id="16" name="">
            <a:extLst>
              <a:ext uri="{FF2B5EF4-FFF2-40B4-BE49-F238E27FC236}">
                <ns2:creationId id="{20156150-7096-4854-B19F-17889254E046}"/>
                <adec:decorative val="1"/>
              </a:ext>
            </a:extLst>
          </p:cNvPr>
          <p:cNvSpPr>
            <a:spLocks noGrp="1"/>
          </p:cNvSpPr>
          <p:nvPr/>
        </p:nvSpPr>
        <p:spPr>
          <a:xfrm>
            <a:off x="5600700" y="2419350"/>
            <a:ext cx="457200" cy="457200"/>
          </a:xfrm>
          <a:prstGeom prst="ellipse">
            <a:avLst/>
          </a:prstGeom>
          <a:solidFill>
            <a:srgbClr val="FFFFFF"/>
          </a:solidFill>
          <a:ln w="19050">
            <a:solidFill>
              <a:srgbClr val="6366F1"/>
            </a:solidFill>
            <a:prstDash val="solid"/>
          </a:ln>
        </p:spPr>
      </p:sp>
      <p:sp>
        <p:nvSpPr>
          <p:cNvPr id="17" name="">
            <a:extLst>
              <a:ext uri="{FF2B5EF4-FFF2-40B4-BE49-F238E27FC236}">
                <ns2:creationId id="{9873BC74-DC87-4EB8-856F-274FBC9091BF}"/>
              </a:ext>
            </a:extLst>
          </p:cNvPr>
          <p:cNvSpPr>
            <a:spLocks noGrp="1"/>
          </p:cNvSpPr>
          <p:nvPr/>
        </p:nvSpPr>
        <p:spPr>
          <a:xfrm>
            <a:off x="5715000" y="2533650"/>
            <a:ext cx="228600" cy="228600"/>
          </a:xfrm>
          <a:prstGeom prst="rect">
            <a:avLst/>
          </a:prstGeom>
          <a:noFill/>
          <a:ln w="0">
            <a:noFill/>
            <a:prstDash val="solid"/>
          </a:ln>
        </p:spPr>
        <p:txBody>
          <a:bodyPr wrap="square" lIns="0" tIns="0" rIns="0" bIns="0" anchor="ctr">
            <a:noAutofit/>
          </a:bodyPr>
          <a:lstStyle/>
          <a:p>
            <a:pPr algn="ctr">
              <a:defRPr sz="1500" b="1" i="0">
                <a:solidFill>
                  <a:srgbClr val="6366F1"/>
                </a:solidFill>
                <a:latin typeface="Calibri"/>
                <a:ea typeface="Calibri"/>
                <a:cs typeface="Calibri"/>
              </a:defRPr>
            </a:pPr>
            <a:r>
              <a:rPr sz="1500" b="1" i="0">
                <a:solidFill>
                  <a:srgbClr val="6366F1"/>
                </a:solidFill>
                <a:latin typeface="Calibri"/>
                <a:ea typeface="Calibri"/>
                <a:cs typeface="Calibri"/>
              </a:rPr>
              <a:t>3</a:t>
            </a:r>
          </a:p>
        </p:txBody>
      </p:sp>
      <p:sp>
        <p:nvSpPr>
          <p:cNvPr id="18" name="">
            <a:extLst>
              <a:ext uri="{FF2B5EF4-FFF2-40B4-BE49-F238E27FC236}">
                <ns2:creationId id="{C6C2896E-BD43-4E86-8320-24058FA2E05C}"/>
              </a:ext>
            </a:extLst>
          </p:cNvPr>
          <p:cNvSpPr>
            <a:spLocks noGrp="1"/>
          </p:cNvSpPr>
          <p:nvPr/>
        </p:nvSpPr>
        <p:spPr>
          <a:xfrm>
            <a:off x="49339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Defined</a:t>
            </a:r>
          </a:p>
        </p:txBody>
      </p:sp>
      <p:sp>
        <p:nvSpPr>
          <p:cNvPr id="19" name="">
            <a:extLst>
              <a:ext uri="{FF2B5EF4-FFF2-40B4-BE49-F238E27FC236}">
                <ns2:creationId id="{C737FD20-B37C-46EA-BDA8-137B2A8D15D6}"/>
              </a:ext>
            </a:extLst>
          </p:cNvPr>
          <p:cNvSpPr>
            <a:spLocks noGrp="1"/>
          </p:cNvSpPr>
          <p:nvPr/>
        </p:nvSpPr>
        <p:spPr>
          <a:xfrm>
            <a:off x="49339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Policy operational. Trained checkers. Manual review. Some delays.</a:t>
            </a:r>
          </a:p>
        </p:txBody>
      </p:sp>
      <p:sp>
        <p:nvSpPr>
          <p:cNvPr id="20" name="">
            <a:extLst>
              <a:ext uri="{FF2B5EF4-FFF2-40B4-BE49-F238E27FC236}">
                <ns2:creationId id="{55750C35-B20A-4ADB-88AA-7BE49A98DDAB}"/>
                <adec:decorative val="1"/>
              </a:ext>
            </a:extLst>
          </p:cNvPr>
          <p:cNvSpPr>
            <a:spLocks noGrp="1"/>
          </p:cNvSpPr>
          <p:nvPr/>
        </p:nvSpPr>
        <p:spPr>
          <a:xfrm>
            <a:off x="7791450" y="2419350"/>
            <a:ext cx="457200" cy="457200"/>
          </a:xfrm>
          <a:prstGeom prst="ellipse">
            <a:avLst/>
          </a:prstGeom>
          <a:solidFill>
            <a:srgbClr val="FFFFFF"/>
          </a:solidFill>
          <a:ln w="19050">
            <a:solidFill>
              <a:srgbClr val="6366F1"/>
            </a:solidFill>
            <a:prstDash val="solid"/>
          </a:ln>
        </p:spPr>
      </p:sp>
      <p:sp>
        <p:nvSpPr>
          <p:cNvPr id="21" name="">
            <a:extLst>
              <a:ext uri="{FF2B5EF4-FFF2-40B4-BE49-F238E27FC236}">
                <ns2:creationId id="{007B9C38-1751-4006-94CC-218537025B5E}"/>
              </a:ext>
            </a:extLst>
          </p:cNvPr>
          <p:cNvSpPr>
            <a:spLocks noGrp="1"/>
          </p:cNvSpPr>
          <p:nvPr/>
        </p:nvSpPr>
        <p:spPr>
          <a:xfrm>
            <a:off x="7905750" y="2533650"/>
            <a:ext cx="228600" cy="228600"/>
          </a:xfrm>
          <a:prstGeom prst="rect">
            <a:avLst/>
          </a:prstGeom>
          <a:noFill/>
          <a:ln w="0">
            <a:noFill/>
            <a:prstDash val="solid"/>
          </a:ln>
        </p:spPr>
        <p:txBody>
          <a:bodyPr wrap="square" lIns="0" tIns="0" rIns="0" bIns="0" anchor="ctr">
            <a:noAutofit/>
          </a:bodyPr>
          <a:lstStyle/>
          <a:p>
            <a:pPr algn="ctr">
              <a:defRPr sz="1500" b="1" i="0">
                <a:solidFill>
                  <a:srgbClr val="6366F1"/>
                </a:solidFill>
                <a:latin typeface="Calibri"/>
                <a:ea typeface="Calibri"/>
                <a:cs typeface="Calibri"/>
              </a:defRPr>
            </a:pPr>
            <a:r>
              <a:rPr sz="1500" b="1" i="0">
                <a:solidFill>
                  <a:srgbClr val="6366F1"/>
                </a:solidFill>
                <a:latin typeface="Calibri"/>
                <a:ea typeface="Calibri"/>
                <a:cs typeface="Calibri"/>
              </a:rPr>
              <a:t>4</a:t>
            </a:r>
          </a:p>
        </p:txBody>
      </p:sp>
      <p:sp>
        <p:nvSpPr>
          <p:cNvPr id="22" name="">
            <a:extLst>
              <a:ext uri="{FF2B5EF4-FFF2-40B4-BE49-F238E27FC236}">
                <ns2:creationId id="{6D88BF3F-ED84-4CCD-8299-ACF9885BA9FD}"/>
              </a:ext>
            </a:extLst>
          </p:cNvPr>
          <p:cNvSpPr>
            <a:spLocks noGrp="1"/>
          </p:cNvSpPr>
          <p:nvPr/>
        </p:nvSpPr>
        <p:spPr>
          <a:xfrm>
            <a:off x="71247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Managed</a:t>
            </a:r>
          </a:p>
        </p:txBody>
      </p:sp>
      <p:sp>
        <p:nvSpPr>
          <p:cNvPr id="23" name="">
            <a:extLst>
              <a:ext uri="{FF2B5EF4-FFF2-40B4-BE49-F238E27FC236}">
                <ns2:creationId id="{CA4EA47B-C548-4DB7-BB0E-F5633660C125}"/>
              </a:ext>
            </a:extLst>
          </p:cNvPr>
          <p:cNvSpPr>
            <a:spLocks noGrp="1"/>
          </p:cNvSpPr>
          <p:nvPr/>
        </p:nvSpPr>
        <p:spPr>
          <a:xfrm>
            <a:off x="71247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Systematic with guidelines. Trained team with capacity. SLA met. Semi-automated tools.</a:t>
            </a:r>
          </a:p>
        </p:txBody>
      </p:sp>
      <p:sp>
        <p:nvSpPr>
          <p:cNvPr id="24" name="">
            <a:extLst>
              <a:ext uri="{FF2B5EF4-FFF2-40B4-BE49-F238E27FC236}">
                <ns2:creationId id="{C603C345-23FE-437B-B19C-BCEE61056DB8}"/>
                <adec:decorative val="1"/>
              </a:ext>
            </a:extLst>
          </p:cNvPr>
          <p:cNvSpPr>
            <a:spLocks noGrp="1"/>
          </p:cNvSpPr>
          <p:nvPr/>
        </p:nvSpPr>
        <p:spPr>
          <a:xfrm>
            <a:off x="9982200" y="2419350"/>
            <a:ext cx="457200" cy="457200"/>
          </a:xfrm>
          <a:prstGeom prst="ellipse">
            <a:avLst/>
          </a:prstGeom>
          <a:solidFill>
            <a:srgbClr val="6366F1"/>
          </a:solidFill>
          <a:ln w="19050">
            <a:solidFill>
              <a:srgbClr val="6366F1"/>
            </a:solidFill>
            <a:prstDash val="solid"/>
          </a:ln>
        </p:spPr>
      </p:sp>
      <p:sp>
        <p:nvSpPr>
          <p:cNvPr id="25" name="">
            <a:extLst>
              <a:ext uri="{FF2B5EF4-FFF2-40B4-BE49-F238E27FC236}">
                <ns2:creationId id="{FCB95DCC-17F5-4CF4-921A-A78B20D5E1B0}"/>
              </a:ext>
            </a:extLst>
          </p:cNvPr>
          <p:cNvSpPr>
            <a:spLocks noGrp="1"/>
          </p:cNvSpPr>
          <p:nvPr/>
        </p:nvSpPr>
        <p:spPr>
          <a:xfrm>
            <a:off x="10096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FFFFFF"/>
                </a:solidFill>
                <a:latin typeface="Calibri"/>
                <a:ea typeface="Calibri"/>
                <a:cs typeface="Calibri"/>
              </a:defRPr>
            </a:pPr>
            <a:r>
              <a:rPr sz="1500" b="1" i="0">
                <a:solidFill>
                  <a:srgbClr val="FFFFFF"/>
                </a:solidFill>
                <a:latin typeface="Calibri"/>
                <a:ea typeface="Calibri"/>
                <a:cs typeface="Calibri"/>
              </a:rPr>
              <a:t>5</a:t>
            </a:r>
          </a:p>
        </p:txBody>
      </p:sp>
      <p:sp>
        <p:nvSpPr>
          <p:cNvPr id="26" name="">
            <a:extLst>
              <a:ext uri="{FF2B5EF4-FFF2-40B4-BE49-F238E27FC236}">
                <ns2:creationId id="{D3586797-162C-496B-B43F-CE23CB131209}"/>
              </a:ext>
            </a:extLst>
          </p:cNvPr>
          <p:cNvSpPr>
            <a:spLocks noGrp="1"/>
          </p:cNvSpPr>
          <p:nvPr/>
        </p:nvSpPr>
        <p:spPr>
          <a:xfrm>
            <a:off x="9315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Optimising</a:t>
            </a:r>
          </a:p>
        </p:txBody>
      </p:sp>
      <p:sp>
        <p:nvSpPr>
          <p:cNvPr id="27" name="">
            <a:extLst>
              <a:ext uri="{FF2B5EF4-FFF2-40B4-BE49-F238E27FC236}">
                <ns2:creationId id="{4046B9B7-9718-4A9C-BAE4-19075D31D110}"/>
              </a:ext>
            </a:extLst>
          </p:cNvPr>
          <p:cNvSpPr>
            <a:spLocks noGrp="1"/>
          </p:cNvSpPr>
          <p:nvPr/>
        </p:nvSpPr>
        <p:spPr>
          <a:xfrm>
            <a:off x="9315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Advanced with automated tools. Risk-based. Contributing to standards. Rarely delays.</a:t>
            </a:r>
          </a:p>
        </p:txBody>
      </p:sp>
      <p:sp>
        <p:nvSpPr>
          <p:cNvPr id="28" name="">
            <a:extLst>
              <a:ext uri="{FF2B5EF4-FFF2-40B4-BE49-F238E27FC236}">
                <ns2:creationId id="{967567C2-194D-41A8-A5E3-1BF9AE7F754E}"/>
                <adec:decorative val="1"/>
              </a:ext>
            </a:extLst>
          </p:cNvPr>
          <p:cNvSpPr>
            <a:spLocks noGrp="1"/>
          </p:cNvSpPr>
          <p:nvPr/>
        </p:nvSpPr>
        <p:spPr>
          <a:xfrm>
            <a:off x="685800" y="5105400"/>
            <a:ext cx="10820400" cy="1047750"/>
          </a:xfrm>
          <a:prstGeom prst="roundRect">
            <a:avLst>
              <a:gd name="adj" fmla="val 7273"/>
            </a:avLst>
          </a:prstGeom>
          <a:solidFill>
            <a:srgbClr val="FFFFFF"/>
          </a:solidFill>
          <a:ln w="9525">
            <a:solidFill>
              <a:srgbClr val="D5E3E3"/>
            </a:solidFill>
            <a:prstDash val="solid"/>
          </a:ln>
        </p:spPr>
      </p:sp>
      <p:sp>
        <p:nvSpPr>
          <p:cNvPr id="29" name="">
            <a:extLst>
              <a:ext uri="{FF2B5EF4-FFF2-40B4-BE49-F238E27FC236}">
                <ns2:creationId id="{523185A6-7182-44BE-86F9-582B85866E7F}"/>
              </a:ext>
            </a:extLst>
          </p:cNvPr>
          <p:cNvSpPr>
            <a:spLocks noGrp="1"/>
          </p:cNvSpPr>
          <p:nvPr/>
        </p:nvSpPr>
        <p:spPr>
          <a:xfrm>
            <a:off x="895350" y="5200650"/>
            <a:ext cx="6858000" cy="266700"/>
          </a:xfrm>
          <a:prstGeom prst="rect">
            <a:avLst/>
          </a:prstGeom>
          <a:noFill/>
          <a:ln w="0">
            <a:noFill/>
            <a:prstDash val="solid"/>
          </a:ln>
        </p:spPr>
        <p:txBody>
          <a:bodyPr wrap="square" lIns="0" tIns="0" rIns="0" bIns="0" anchor="t">
            <a:noAutofit/>
          </a:bodyPr>
          <a:lstStyle/>
          <a:p>
            <a:pPr algn="l">
              <a:defRPr sz="1575" b="1" i="0">
                <a:solidFill>
                  <a:srgbClr val="115E59"/>
                </a:solidFill>
                <a:latin typeface="Calibri"/>
                <a:ea typeface="Calibri"/>
                <a:cs typeface="Calibri"/>
              </a:defRPr>
            </a:pPr>
            <a:r>
              <a:rPr sz="1575" b="1" i="0">
                <a:solidFill>
                  <a:srgbClr val="115E59"/>
                </a:solidFill>
                <a:latin typeface="Calibri"/>
                <a:ea typeface="Calibri"/>
                <a:cs typeface="Calibri"/>
              </a:rPr>
              <a:t>Minimum evidence for a Level 4 judgement</a:t>
            </a:r>
          </a:p>
        </p:txBody>
      </p:sp>
      <p:sp>
        <p:nvSpPr>
          <p:cNvPr id="30" name="">
            <a:extLst>
              <a:ext uri="{FF2B5EF4-FFF2-40B4-BE49-F238E27FC236}">
                <ns2:creationId id="{2925CFCF-57F3-48F3-BDDE-6B7BE319FAFF}"/>
                <adec:decorative val="1"/>
              </a:ext>
            </a:extLst>
          </p:cNvPr>
          <p:cNvSpPr>
            <a:spLocks noGrp="1"/>
          </p:cNvSpPr>
          <p:nvPr/>
        </p:nvSpPr>
        <p:spPr>
          <a:xfrm>
            <a:off x="895350" y="5581650"/>
            <a:ext cx="85725" cy="85725"/>
          </a:xfrm>
          <a:prstGeom prst="ellipse">
            <a:avLst/>
          </a:prstGeom>
          <a:solidFill>
            <a:srgbClr val="6366F1"/>
          </a:solidFill>
          <a:ln w="0">
            <a:noFill/>
            <a:prstDash val="solid"/>
          </a:ln>
        </p:spPr>
      </p:sp>
      <p:sp>
        <p:nvSpPr>
          <p:cNvPr id="31" name="">
            <a:extLst>
              <a:ext uri="{FF2B5EF4-FFF2-40B4-BE49-F238E27FC236}">
                <ns2:creationId id="{391EA987-5E93-47CD-8730-92482D5D92C5}"/>
              </a:ext>
            </a:extLst>
          </p:cNvPr>
          <p:cNvSpPr>
            <a:spLocks noGrp="1"/>
          </p:cNvSpPr>
          <p:nvPr/>
        </p:nvSpPr>
        <p:spPr>
          <a:xfrm>
            <a:off x="10858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SDC policy and guidelines + trained checker list</a:t>
            </a:r>
          </a:p>
        </p:txBody>
      </p:sp>
      <p:sp>
        <p:nvSpPr>
          <p:cNvPr id="32" name="">
            <a:extLst>
              <a:ext uri="{FF2B5EF4-FFF2-40B4-BE49-F238E27FC236}">
                <ns2:creationId id="{ABF4EBBD-CD13-4695-9C32-CFB5A4E0928A}"/>
                <adec:decorative val="1"/>
              </a:ext>
            </a:extLst>
          </p:cNvPr>
          <p:cNvSpPr>
            <a:spLocks noGrp="1"/>
          </p:cNvSpPr>
          <p:nvPr/>
        </p:nvSpPr>
        <p:spPr>
          <a:xfrm>
            <a:off x="4438650" y="5581650"/>
            <a:ext cx="85725" cy="85725"/>
          </a:xfrm>
          <a:prstGeom prst="ellipse">
            <a:avLst/>
          </a:prstGeom>
          <a:solidFill>
            <a:srgbClr val="6366F1"/>
          </a:solidFill>
          <a:ln w="0">
            <a:noFill/>
            <a:prstDash val="solid"/>
          </a:ln>
        </p:spPr>
      </p:sp>
      <p:sp>
        <p:nvSpPr>
          <p:cNvPr id="33" name="">
            <a:extLst>
              <a:ext uri="{FF2B5EF4-FFF2-40B4-BE49-F238E27FC236}">
                <ns2:creationId id="{C0579ABE-4119-4549-A58E-A34BC8C7DE8C}"/>
              </a:ext>
            </a:extLst>
          </p:cNvPr>
          <p:cNvSpPr>
            <a:spLocks noGrp="1"/>
          </p:cNvSpPr>
          <p:nvPr/>
        </p:nvSpPr>
        <p:spPr>
          <a:xfrm>
            <a:off x="46291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SLA/performance evidence for disclosure review (turnaround, backlog)</a:t>
            </a:r>
          </a:p>
        </p:txBody>
      </p:sp>
      <p:sp>
        <p:nvSpPr>
          <p:cNvPr id="34" name="">
            <a:extLst>
              <a:ext uri="{FF2B5EF4-FFF2-40B4-BE49-F238E27FC236}">
                <ns2:creationId id="{F2BCA4F7-98D7-4F3D-A41A-677CB1563FB3}"/>
                <adec:decorative val="1"/>
              </a:ext>
            </a:extLst>
          </p:cNvPr>
          <p:cNvSpPr>
            <a:spLocks noGrp="1"/>
          </p:cNvSpPr>
          <p:nvPr/>
        </p:nvSpPr>
        <p:spPr>
          <a:xfrm>
            <a:off x="7981950" y="5581650"/>
            <a:ext cx="85725" cy="85725"/>
          </a:xfrm>
          <a:prstGeom prst="ellipse">
            <a:avLst/>
          </a:prstGeom>
          <a:solidFill>
            <a:srgbClr val="6366F1"/>
          </a:solidFill>
          <a:ln w="0">
            <a:noFill/>
            <a:prstDash val="solid"/>
          </a:ln>
        </p:spPr>
      </p:sp>
      <p:sp>
        <p:nvSpPr>
          <p:cNvPr id="35" name="">
            <a:extLst>
              <a:ext uri="{FF2B5EF4-FFF2-40B4-BE49-F238E27FC236}">
                <ns2:creationId id="{8C8F78BF-079F-42D0-BF8B-F62AF5876225}"/>
              </a:ext>
            </a:extLst>
          </p:cNvPr>
          <p:cNvSpPr>
            <a:spLocks noGrp="1"/>
          </p:cNvSpPr>
          <p:nvPr/>
        </p:nvSpPr>
        <p:spPr>
          <a:xfrm>
            <a:off x="81724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Evidence of semi-automated tooling use and documented decisions/audit trail</a:t>
            </a:r>
          </a:p>
        </p:txBody>
      </p:sp>
      <p:sp>
        <p:nvSpPr>
          <p:cNvPr id="36" name="">
            <a:extLst>
              <a:ext uri="{FF2B5EF4-FFF2-40B4-BE49-F238E27FC236}">
                <ns2:creationId id="{50A35186-F63D-4EF5-A523-A3A42AFBE396}"/>
              </a:ext>
            </a:extLst>
          </p:cNvPr>
          <p:cNvSpPr>
            <a:spLocks noGrp="1"/>
          </p:cNvSpPr>
          <p:nvPr/>
        </p:nvSpPr>
        <p:spPr>
          <a:xfrm>
            <a:off x="762000" y="6153150"/>
            <a:ext cx="10668000" cy="171450"/>
          </a:xfrm>
          <a:prstGeom prst="rect">
            <a:avLst/>
          </a:prstGeom>
          <a:noFill/>
          <a:ln w="0">
            <a:noFill/>
            <a:prstDash val="solid"/>
          </a:ln>
        </p:spPr>
        <p:txBody>
          <a:bodyPr wrap="square" lIns="0" tIns="0" rIns="0" bIns="0" anchor="t">
            <a:noAutofit/>
          </a:bodyPr>
          <a:lstStyle/>
          <a:p>
            <a:pPr algn="ctr">
              <a:defRPr sz="900" b="0" i="1">
                <a:solidFill>
                  <a:srgbClr val="5F7187"/>
                </a:solidFill>
                <a:latin typeface="Calibri"/>
                <a:ea typeface="Calibri"/>
                <a:cs typeface="Calibri"/>
              </a:defRPr>
            </a:pPr>
            <a:r>
              <a:rPr sz="900" b="0" i="1">
                <a:solidFill>
                  <a:srgbClr val="5F7187"/>
                </a:solidFill>
                <a:latin typeface="Calibri"/>
                <a:ea typeface="Calibri"/>
                <a:cs typeface="Calibri"/>
              </a:rPr>
              <a:t>Catalogue v1.0.2  •  Source a6d0671c3297  •  Verbatim descriptors and evidence  •  HDRL classifications are not official programme requirements.</a:t>
            </a:r>
          </a:p>
        </p:txBody>
      </p:sp>
      <p:sp>
        <p:nvSpPr>
          <p:cNvPr id="37" name="">
            <a:extLst>
              <a:ext uri="{FF2B5EF4-FFF2-40B4-BE49-F238E27FC236}">
                <ns2:creationId id="{A94E3E3A-9CD5-4CF3-9204-3B5D9033DE0A}"/>
                <adec:decorative val="1"/>
              </a:ext>
            </a:extLst>
          </p:cNvPr>
          <p:cNvSpPr>
            <a:spLocks noGrp="1"/>
          </p:cNvSpPr>
          <p:nvPr/>
        </p:nvSpPr>
        <p:spPr>
          <a:xfrm>
            <a:off x="552450" y="6419850"/>
            <a:ext cx="11087100" cy="0"/>
          </a:xfrm>
          <a:prstGeom prst="line">
            <a:avLst/>
          </a:prstGeom>
          <a:noFill/>
          <a:ln w="9525">
            <a:solidFill>
              <a:srgbClr val="D5E3E3"/>
            </a:solidFill>
            <a:prstDash val="solid"/>
          </a:ln>
        </p:spPr>
      </p:sp>
      <p:sp>
        <p:nvSpPr>
          <p:cNvPr id="38" name="">
            <a:extLst>
              <a:ext uri="{FF2B5EF4-FFF2-40B4-BE49-F238E27FC236}">
                <ns2:creationId id="{E84FB703-570B-40EC-A2A9-3EBD63B8D434}"/>
              </a:ext>
            </a:extLst>
          </p:cNvPr>
          <p:cNvSpPr>
            <a:spLocks noGrp="1"/>
          </p:cNvSpPr>
          <p:nvPr/>
        </p:nvSpPr>
        <p:spPr>
          <a:xfrm>
            <a:off x="552450" y="6496050"/>
            <a:ext cx="2952750" cy="190500"/>
          </a:xfrm>
          <a:prstGeom prst="rect">
            <a:avLst/>
          </a:prstGeom>
          <a:noFill/>
          <a:ln w="0">
            <a:noFill/>
            <a:prstDash val="solid"/>
          </a:ln>
        </p:spPr>
        <p:txBody>
          <a:bodyPr wrap="square" lIns="0" tIns="0" rIns="0" bIns="0" anchor="ctr">
            <a:noAutofit/>
          </a:bodyPr>
          <a:lstStyle/>
          <a:p>
            <a:pPr algn="l">
              <a:defRPr sz="900" b="0" i="0">
                <a:solidFill>
                  <a:srgbClr val="5F7187"/>
                </a:solidFill>
                <a:latin typeface="Calibri"/>
                <a:ea typeface="Calibri"/>
                <a:cs typeface="Calibri"/>
              </a:defRPr>
            </a:pPr>
            <a:r>
              <a:rPr sz="900" b="0" i="0">
                <a:solidFill>
                  <a:srgbClr val="5F7187"/>
                </a:solidFill>
                <a:latin typeface="Calibri"/>
                <a:ea typeface="Calibri"/>
                <a:cs typeface="Calibri"/>
              </a:rPr>
              <a:t>HDRL v1.0.1  •  Kit v1.1.0  •  30 Jul 2026</a:t>
            </a:r>
          </a:p>
        </p:txBody>
      </p:sp>
      <p:sp>
        <p:nvSpPr>
          <p:cNvPr id="39" name="">
            <a:extLst>
              <a:ext uri="{FF2B5EF4-FFF2-40B4-BE49-F238E27FC236}">
                <ns2:creationId id="{B02DE3DC-CDD5-4969-850F-6F9E988D8F0C}"/>
              </a:ext>
            </a:extLst>
          </p:cNvPr>
          <p:cNvSpPr>
            <a:spLocks noGrp="1"/>
          </p:cNvSpPr>
          <p:nvPr/>
        </p:nvSpPr>
        <p:spPr>
          <a:xfrm>
            <a:off x="3524250" y="6496050"/>
            <a:ext cx="6096000" cy="190500"/>
          </a:xfrm>
          <a:prstGeom prst="rect">
            <a:avLst/>
          </a:prstGeom>
          <a:noFill/>
          <a:ln w="0">
            <a:noFill/>
            <a:prstDash val="solid"/>
          </a:ln>
        </p:spPr>
        <p:txBody>
          <a:bodyPr wrap="square" lIns="0" tIns="0" rIns="0" bIns="0" anchor="ctr">
            <a:noAutofit/>
          </a:bodyPr>
          <a:lstStyle/>
          <a:p>
            <a:pPr algn="ctr">
              <a:defRPr sz="825" b="0" i="0">
                <a:solidFill>
                  <a:srgbClr val="5F7187"/>
                </a:solidFill>
                <a:latin typeface="Calibri"/>
                <a:ea typeface="Calibri"/>
                <a:cs typeface="Calibri"/>
              </a:defRPr>
            </a:pPr>
            <a:r>
              <a:rPr sz="825" b="0" i="0">
                <a:solidFill>
                  <a:srgbClr val="5F7187"/>
                </a:solidFill>
                <a:latin typeface="Calibri"/>
                <a:ea typeface="Calibri"/>
                <a:cs typeface="Calibri"/>
              </a:rPr>
              <a:t>RDS: commissioner &amp; IP owner  •  OPL Advisory: originator &amp; developer  •  </a:t>
            </a:r>
            <a:r>
              <a:rPr sz="825" b="0" i="0">
                <a:solidFill>
                  <a:srgbClr val="5F7187"/>
                </a:solidFill>
                <a:latin typeface="Calibri"/>
                <a:ea typeface="Calibri"/>
                <a:cs typeface="Calibri"/>
                <a:hlinkClick r:id="R29decb4978854c0b" tooltip="Read the Creative Commons Attribution 4.0 licence"/>
              </a:rPr>
              <a:t>CC BY 4.0</a:t>
            </a:r>
          </a:p>
        </p:txBody>
      </p:sp>
      <p:sp>
        <p:nvSpPr>
          <p:cNvPr id="40" name="">
            <a:extLst>
              <a:ext uri="{FF2B5EF4-FFF2-40B4-BE49-F238E27FC236}">
                <ns2:creationId id="{44C9DC9E-26D3-4B58-97F8-52C48FDD0CED}"/>
              </a:ext>
            </a:extLst>
          </p:cNvPr>
          <p:cNvSpPr>
            <a:spLocks noGrp="1"/>
          </p:cNvSpPr>
          <p:nvPr/>
        </p:nvSpPr>
        <p:spPr>
          <a:xfrm>
            <a:off x="9048750" y="6496050"/>
            <a:ext cx="2590800" cy="190500"/>
          </a:xfrm>
          <a:prstGeom prst="rect">
            <a:avLst/>
          </a:prstGeom>
          <a:noFill/>
          <a:ln w="0">
            <a:noFill/>
            <a:prstDash val="solid"/>
          </a:ln>
        </p:spPr>
        <p:txBody>
          <a:bodyPr wrap="square" lIns="0" tIns="0" rIns="0" bIns="0" anchor="ctr">
            <a:noAutofit/>
          </a:bodyPr>
          <a:lstStyle/>
          <a:p>
            <a:pPr algn="r">
              <a:defRPr sz="900" b="0" i="0">
                <a:solidFill>
                  <a:srgbClr val="5F7187"/>
                </a:solidFill>
                <a:latin typeface="Calibri"/>
                <a:ea typeface="Calibri"/>
                <a:cs typeface="Calibri"/>
              </a:defRPr>
            </a:pPr>
            <a:r>
              <a:rPr sz="900" b="0" i="0">
                <a:solidFill>
                  <a:srgbClr val="5F7187"/>
                </a:solidFill>
                <a:latin typeface="Calibri"/>
                <a:ea typeface="Calibri"/>
                <a:cs typeface="Calibri"/>
                <a:hlinkClick r:id="R5e6b3a39fc704b7f" tooltip="Open the HDRL Framework website"/>
              </a:rPr>
              <a:t>hdrlframework.org</a:t>
            </a:r>
            <a:r>
              <a:rPr sz="900" b="0" i="0">
                <a:solidFill>
                  <a:srgbClr val="5F7187"/>
                </a:solidFill>
                <a:latin typeface="Calibri"/>
                <a:ea typeface="Calibri"/>
                <a:cs typeface="Calibri"/>
              </a:rPr>
              <a:t>  •  48</a:t>
            </a:r>
          </a:p>
        </p:txBody>
      </p:sp>
    </p:spTree>
    <p:extLst>
      <p:ext uri="{BB962C8B-B14F-4D97-AF65-F5344CB8AC3E}">
        <ns5:creationId val="502933303"/>
      </p:ext>
    </p:extLst>
  </p:cSld>
</p:sld>
</file>

<file path=ppt/slides/slide49.xml><?xml version="1.0" encoding="utf-8"?>
<p:sld xmlns:a="http://schemas.openxmlformats.org/drawingml/2006/main" xmlns:adec="http://schemas.microsoft.com/office/drawing/2017/decorative" xmlns:ns2="http://schemas.microsoft.com/office/drawing/2014/main" xmlns:ns5="http://schemas.microsoft.com/office/powerpoint/2010/main" xmlns:p="http://schemas.openxmlformats.org/presentationml/2006/main" xmlns:r="http://schemas.openxmlformats.org/officeDocument/2006/relationships">
  <p:cSld>
    <p:bg>
      <p:bgPr>
        <a:solidFill>
          <a:srgbClr val="F5F8FA"/>
        </a:solidFill>
      </p:bgPr>
    </p:bg>
    <p:spTree>
      <p:nvGrpSpPr>
        <p:cNvPr id="1" name=""/>
        <p:cNvGrpSpPr/>
        <p:nvPr/>
      </p:nvGrpSpPr>
      <p:grpSpPr>
        <a:xfrm/>
      </p:grpSpPr>
      <p:sp>
        <p:nvSpPr>
          <p:cNvPr id="41" name="hdrl-mini-mark">
            <a:extLst>
              <a:ext uri="{FF2B5EF4-FFF2-40B4-BE49-F238E27FC236}">
                <ns2:creationId id="{420FDB76-9E19-42E1-A85B-150ECFBC4E9F}"/>
                <adec:decorative val="1"/>
              </a:ext>
            </a:extLst>
          </p:cNvPr>
          <p:cNvSpPr>
            <a:spLocks noGrp="1"/>
          </p:cNvSpPr>
          <p:nvPr/>
        </p:nvSpPr>
        <p:spPr>
          <a:xfrm>
            <a:off x="552450" y="361950"/>
            <a:ext cx="514350" cy="514350"/>
          </a:xfrm>
          <a:prstGeom prst="octagon">
            <a:avLst/>
          </a:prstGeom>
          <a:solidFill>
            <a:srgbClr val="0F766E"/>
          </a:solidFill>
          <a:ln w="0">
            <a:noFill/>
            <a:prstDash val="solid"/>
          </a:ln>
        </p:spPr>
      </p:sp>
      <p:sp>
        <p:nvSpPr>
          <p:cNvPr id="2" name="hdrl-mini-text">
            <a:extLst>
              <a:ext uri="{FF2B5EF4-FFF2-40B4-BE49-F238E27FC236}">
                <ns2:creationId id="{15241916-C147-4037-B05D-382F2F99A7D9}"/>
                <adec:decorative val="1"/>
              </a:ext>
            </a:extLst>
          </p:cNvPr>
          <p:cNvSpPr>
            <a:spLocks noGrp="1"/>
          </p:cNvSpPr>
          <p:nvPr/>
        </p:nvSpPr>
        <p:spPr>
          <a:xfrm>
            <a:off x="581025" y="504825"/>
            <a:ext cx="476250" cy="209550"/>
          </a:xfrm>
          <a:prstGeom prst="rect">
            <a:avLst/>
          </a:prstGeom>
          <a:noFill/>
          <a:ln w="0">
            <a:noFill/>
            <a:prstDash val="solid"/>
          </a:ln>
        </p:spPr>
        <p:txBody>
          <a:bodyPr wrap="square" lIns="0" tIns="0" rIns="0" bIns="0" anchor="ctr">
            <a:noAutofit/>
          </a:bodyPr>
          <a:lstStyle/>
          <a:p>
            <a:pPr algn="ctr">
              <a:defRPr sz="750" b="1" i="0">
                <a:solidFill>
                  <a:srgbClr val="FFFFFF"/>
                </a:solidFill>
                <a:latin typeface="Calibri"/>
                <a:ea typeface="Calibri"/>
                <a:cs typeface="Calibri"/>
              </a:defRPr>
            </a:pPr>
            <a:r>
              <a:rPr sz="750" b="1" i="0">
                <a:solidFill>
                  <a:srgbClr val="FFFFFF"/>
                </a:solidFill>
                <a:latin typeface="Calibri"/>
                <a:ea typeface="Calibri"/>
                <a:cs typeface="Calibri"/>
              </a:rPr>
              <a:t>HDRL</a:t>
            </a:r>
          </a:p>
        </p:txBody>
      </p:sp>
      <p:sp>
        <p:nvSpPr>
          <p:cNvPr id="3" name="brand-label">
            <a:extLst>
              <a:ext uri="{FF2B5EF4-FFF2-40B4-BE49-F238E27FC236}">
                <ns2:creationId id="{964E81E0-C974-49BD-8B6A-9D924B109DD4}"/>
                <adec:decorative val="1"/>
              </a:ext>
            </a:extLst>
          </p:cNvPr>
          <p:cNvSpPr>
            <a:spLocks noGrp="1"/>
          </p:cNvSpPr>
          <p:nvPr/>
        </p:nvSpPr>
        <p:spPr>
          <a:xfrm>
            <a:off x="1257300" y="495300"/>
            <a:ext cx="4572000" cy="190500"/>
          </a:xfrm>
          <a:prstGeom prst="rect">
            <a:avLst/>
          </a:prstGeom>
          <a:noFill/>
          <a:ln w="0">
            <a:noFill/>
            <a:prstDash val="solid"/>
          </a:ln>
        </p:spPr>
        <p:txBody>
          <a:bodyPr wrap="square" lIns="0" tIns="0" rIns="0" bIns="0" anchor="ctr">
            <a:noAutofit/>
          </a:bodyPr>
          <a:lstStyle/>
          <a:p>
            <a:pPr algn="l">
              <a:defRPr sz="1200" b="1" i="0">
                <a:solidFill>
                  <a:srgbClr val="0F766E"/>
                </a:solidFill>
                <a:latin typeface="Calibri"/>
                <a:ea typeface="Calibri"/>
                <a:cs typeface="Calibri"/>
              </a:defRPr>
            </a:pPr>
            <a:r>
              <a:rPr sz="1200" b="1" i="0">
                <a:solidFill>
                  <a:srgbClr val="0F766E"/>
                </a:solidFill>
                <a:latin typeface="Calibri"/>
                <a:ea typeface="Calibri"/>
                <a:cs typeface="Calibri"/>
              </a:rPr>
              <a:t>DOMAIN C • INDICATOR DETAIL</a:t>
            </a:r>
          </a:p>
        </p:txBody>
      </p:sp>
      <p:sp>
        <p:nvSpPr>
          <p:cNvPr id="4" name="slide-title" title="C.4.2 · Researcher Accreditation" descr="Slide title: C.4.2 · Researcher Accreditation">
            <a:extLst>
              <a:ext uri="{FF2B5EF4-FFF2-40B4-BE49-F238E27FC236}">
                <ns2:creationId id="{56EB44ED-D905-4F86-985A-9C38761BEB09}"/>
              </a:ext>
            </a:extLst>
          </p:cNvPr>
          <p:cNvSpPr>
            <a:spLocks noGrp="1"/>
          </p:cNvSpPr>
          <p:nvPr>
            <p:ph type="title"/>
          </p:nvPr>
        </p:nvSpPr>
        <p:spPr>
          <a:xfrm>
            <a:off x="666750" y="1104900"/>
            <a:ext cx="10858500" cy="628650"/>
          </a:xfrm>
          <a:prstGeom prst="rect">
            <a:avLst/>
          </a:prstGeom>
          <a:noFill/>
          <a:ln w="0">
            <a:noFill/>
            <a:prstDash val="solid"/>
          </a:ln>
        </p:spPr>
        <p:txBody>
          <a:bodyPr wrap="square" lIns="0" tIns="0" rIns="0" bIns="0" anchor="t">
            <a:noAutofit/>
          </a:bodyPr>
          <a:lstStyle/>
          <a:p>
            <a:pPr algn="l">
              <a:defRPr sz="3150" b="1" i="0">
                <a:solidFill>
                  <a:srgbClr val="162B45"/>
                </a:solidFill>
                <a:latin typeface="Calibri"/>
                <a:ea typeface="Calibri"/>
                <a:cs typeface="Calibri"/>
              </a:defRPr>
            </a:pPr>
            <a:r>
              <a:rPr sz="3150" b="1" i="0">
                <a:solidFill>
                  <a:srgbClr val="162B45"/>
                </a:solidFill>
                <a:latin typeface="Calibri"/>
                <a:ea typeface="Calibri"/>
                <a:cs typeface="Calibri"/>
              </a:rPr>
              <a:t>C.4.2 · Researcher Accreditation</a:t>
            </a:r>
          </a:p>
        </p:txBody>
      </p:sp>
      <p:sp>
        <p:nvSpPr>
          <p:cNvPr id="5" name="">
            <a:extLst>
              <a:ext uri="{FF2B5EF4-FFF2-40B4-BE49-F238E27FC236}">
                <ns2:creationId id="{EB2322E9-5E8A-4774-A0C6-444F88C75B50}"/>
              </a:ext>
            </a:extLst>
          </p:cNvPr>
          <p:cNvSpPr>
            <a:spLocks noGrp="1"/>
          </p:cNvSpPr>
          <p:nvPr/>
        </p:nvSpPr>
        <p:spPr>
          <a:xfrm>
            <a:off x="685800" y="1771650"/>
            <a:ext cx="10668000" cy="266700"/>
          </a:xfrm>
          <a:prstGeom prst="rect">
            <a:avLst/>
          </a:prstGeom>
          <a:noFill/>
          <a:ln w="0">
            <a:noFill/>
            <a:prstDash val="solid"/>
          </a:ln>
        </p:spPr>
        <p:txBody>
          <a:bodyPr wrap="square" lIns="0" tIns="0" rIns="0" bIns="0" anchor="t">
            <a:noAutofit/>
          </a:bodyPr>
          <a:lstStyle/>
          <a:p>
            <a:pPr algn="l">
              <a:defRPr sz="1350" b="1" i="0">
                <a:solidFill>
                  <a:srgbClr val="6366F1"/>
                </a:solidFill>
                <a:latin typeface="Calibri"/>
                <a:ea typeface="Calibri"/>
                <a:cs typeface="Calibri"/>
              </a:defRPr>
            </a:pPr>
            <a:r>
              <a:rPr sz="1350" b="1" i="0">
                <a:solidFill>
                  <a:srgbClr val="6366F1"/>
                </a:solidFill>
                <a:latin typeface="Calibri"/>
                <a:ea typeface="Calibri"/>
                <a:cs typeface="Calibri"/>
              </a:rPr>
              <a:t>Core indicator  •  Both level  •  HDRL class B0</a:t>
            </a:r>
          </a:p>
        </p:txBody>
      </p:sp>
      <p:sp>
        <p:nvSpPr>
          <p:cNvPr id="6" name="">
            <a:extLst>
              <a:ext uri="{FF2B5EF4-FFF2-40B4-BE49-F238E27FC236}">
                <ns2:creationId id="{18B552D3-F69C-4F3C-AFD7-04D6840F5C04}"/>
              </a:ext>
            </a:extLst>
          </p:cNvPr>
          <p:cNvSpPr>
            <a:spLocks noGrp="1"/>
          </p:cNvSpPr>
          <p:nvPr/>
        </p:nvSpPr>
        <p:spPr>
          <a:xfrm>
            <a:off x="685800" y="2095500"/>
            <a:ext cx="10668000" cy="285750"/>
          </a:xfrm>
          <a:prstGeom prst="rect">
            <a:avLst/>
          </a:prstGeom>
          <a:noFill/>
          <a:ln w="0">
            <a:noFill/>
            <a:prstDash val="solid"/>
          </a:ln>
        </p:spPr>
        <p:txBody>
          <a:bodyPr wrap="square" lIns="0" tIns="0" rIns="0" bIns="0" anchor="t">
            <a:noAutofit/>
          </a:bodyPr>
          <a:lstStyle/>
          <a:p>
            <a:pPr algn="l">
              <a:defRPr sz="1350" b="0" i="1">
                <a:solidFill>
                  <a:srgbClr val="5F7187"/>
                </a:solidFill>
                <a:latin typeface="Calibri"/>
                <a:ea typeface="Calibri"/>
                <a:cs typeface="Calibri"/>
              </a:defRPr>
            </a:pPr>
            <a:r>
              <a:rPr sz="1350" b="0" i="1">
                <a:solidFill>
                  <a:srgbClr val="5F7187"/>
                </a:solidFill>
                <a:latin typeface="Calibri"/>
                <a:ea typeface="Calibri"/>
                <a:cs typeface="Calibri"/>
              </a:rPr>
              <a:t>The catalogue wording below is reproduced verbatim.</a:t>
            </a:r>
          </a:p>
        </p:txBody>
      </p:sp>
      <p:sp>
        <p:nvSpPr>
          <p:cNvPr id="7" name="">
            <a:extLst>
              <a:ext uri="{FF2B5EF4-FFF2-40B4-BE49-F238E27FC236}">
                <ns2:creationId id="{473CA12D-59ED-48C2-8A65-9263FDC99DFD}"/>
                <adec:decorative val="1"/>
              </a:ext>
            </a:extLst>
          </p:cNvPr>
          <p:cNvSpPr>
            <a:spLocks noGrp="1"/>
          </p:cNvSpPr>
          <p:nvPr/>
        </p:nvSpPr>
        <p:spPr>
          <a:xfrm>
            <a:off x="1428750" y="2647950"/>
            <a:ext cx="8763000" cy="0"/>
          </a:xfrm>
          <a:prstGeom prst="line">
            <a:avLst/>
          </a:prstGeom>
          <a:noFill/>
          <a:ln w="57150">
            <a:solidFill>
              <a:srgbClr val="A7E6DB"/>
            </a:solidFill>
            <a:prstDash val="solid"/>
          </a:ln>
        </p:spPr>
      </p:sp>
      <p:sp>
        <p:nvSpPr>
          <p:cNvPr id="8" name="">
            <a:extLst>
              <a:ext uri="{FF2B5EF4-FFF2-40B4-BE49-F238E27FC236}">
                <ns2:creationId id="{5916171D-5F13-4A08-8F02-E105B796DA22}"/>
                <adec:decorative val="1"/>
              </a:ext>
            </a:extLst>
          </p:cNvPr>
          <p:cNvSpPr>
            <a:spLocks noGrp="1"/>
          </p:cNvSpPr>
          <p:nvPr/>
        </p:nvSpPr>
        <p:spPr>
          <a:xfrm>
            <a:off x="1219200" y="2419350"/>
            <a:ext cx="457200" cy="457200"/>
          </a:xfrm>
          <a:prstGeom prst="ellipse">
            <a:avLst/>
          </a:prstGeom>
          <a:solidFill>
            <a:srgbClr val="FFFFFF"/>
          </a:solidFill>
          <a:ln w="19050">
            <a:solidFill>
              <a:srgbClr val="6366F1"/>
            </a:solidFill>
            <a:prstDash val="solid"/>
          </a:ln>
        </p:spPr>
      </p:sp>
      <p:sp>
        <p:nvSpPr>
          <p:cNvPr id="9" name="">
            <a:extLst>
              <a:ext uri="{FF2B5EF4-FFF2-40B4-BE49-F238E27FC236}">
                <ns2:creationId id="{1228E8CF-13A4-4BED-81CA-BB65846E6AEB}"/>
              </a:ext>
            </a:extLst>
          </p:cNvPr>
          <p:cNvSpPr>
            <a:spLocks noGrp="1"/>
          </p:cNvSpPr>
          <p:nvPr/>
        </p:nvSpPr>
        <p:spPr>
          <a:xfrm>
            <a:off x="1333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6366F1"/>
                </a:solidFill>
                <a:latin typeface="Calibri"/>
                <a:ea typeface="Calibri"/>
                <a:cs typeface="Calibri"/>
              </a:defRPr>
            </a:pPr>
            <a:r>
              <a:rPr sz="1500" b="1" i="0">
                <a:solidFill>
                  <a:srgbClr val="6366F1"/>
                </a:solidFill>
                <a:latin typeface="Calibri"/>
                <a:ea typeface="Calibri"/>
                <a:cs typeface="Calibri"/>
              </a:rPr>
              <a:t>1</a:t>
            </a:r>
          </a:p>
        </p:txBody>
      </p:sp>
      <p:sp>
        <p:nvSpPr>
          <p:cNvPr id="10" name="">
            <a:extLst>
              <a:ext uri="{FF2B5EF4-FFF2-40B4-BE49-F238E27FC236}">
                <ns2:creationId id="{DC16947F-2AE0-4BA3-A838-7C87B1D6D144}"/>
              </a:ext>
            </a:extLst>
          </p:cNvPr>
          <p:cNvSpPr>
            <a:spLocks noGrp="1"/>
          </p:cNvSpPr>
          <p:nvPr/>
        </p:nvSpPr>
        <p:spPr>
          <a:xfrm>
            <a:off x="552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Initial</a:t>
            </a:r>
          </a:p>
        </p:txBody>
      </p:sp>
      <p:sp>
        <p:nvSpPr>
          <p:cNvPr id="11" name="">
            <a:extLst>
              <a:ext uri="{FF2B5EF4-FFF2-40B4-BE49-F238E27FC236}">
                <ns2:creationId id="{CDA5B12B-3E52-41FC-A35A-B830BB5C90AD}"/>
              </a:ext>
            </a:extLst>
          </p:cNvPr>
          <p:cNvSpPr>
            <a:spLocks noGrp="1"/>
          </p:cNvSpPr>
          <p:nvPr/>
        </p:nvSpPr>
        <p:spPr>
          <a:xfrm>
            <a:off x="552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No requirements. Access without competency demonstration.</a:t>
            </a:r>
          </a:p>
        </p:txBody>
      </p:sp>
      <p:sp>
        <p:nvSpPr>
          <p:cNvPr id="12" name="">
            <a:extLst>
              <a:ext uri="{FF2B5EF4-FFF2-40B4-BE49-F238E27FC236}">
                <ns2:creationId id="{54A66197-89F0-470D-A6CC-A86413810BBE}"/>
                <adec:decorative val="1"/>
              </a:ext>
            </a:extLst>
          </p:cNvPr>
          <p:cNvSpPr>
            <a:spLocks noGrp="1"/>
          </p:cNvSpPr>
          <p:nvPr/>
        </p:nvSpPr>
        <p:spPr>
          <a:xfrm>
            <a:off x="3409950" y="2419350"/>
            <a:ext cx="457200" cy="457200"/>
          </a:xfrm>
          <a:prstGeom prst="ellipse">
            <a:avLst/>
          </a:prstGeom>
          <a:solidFill>
            <a:srgbClr val="FFFFFF"/>
          </a:solidFill>
          <a:ln w="19050">
            <a:solidFill>
              <a:srgbClr val="6366F1"/>
            </a:solidFill>
            <a:prstDash val="solid"/>
          </a:ln>
        </p:spPr>
      </p:sp>
      <p:sp>
        <p:nvSpPr>
          <p:cNvPr id="13" name="">
            <a:extLst>
              <a:ext uri="{FF2B5EF4-FFF2-40B4-BE49-F238E27FC236}">
                <ns2:creationId id="{374DBDCA-23AB-48CF-B447-52EB988A1CEB}"/>
              </a:ext>
            </a:extLst>
          </p:cNvPr>
          <p:cNvSpPr>
            <a:spLocks noGrp="1"/>
          </p:cNvSpPr>
          <p:nvPr/>
        </p:nvSpPr>
        <p:spPr>
          <a:xfrm>
            <a:off x="3524250" y="2533650"/>
            <a:ext cx="228600" cy="228600"/>
          </a:xfrm>
          <a:prstGeom prst="rect">
            <a:avLst/>
          </a:prstGeom>
          <a:noFill/>
          <a:ln w="0">
            <a:noFill/>
            <a:prstDash val="solid"/>
          </a:ln>
        </p:spPr>
        <p:txBody>
          <a:bodyPr wrap="square" lIns="0" tIns="0" rIns="0" bIns="0" anchor="ctr">
            <a:noAutofit/>
          </a:bodyPr>
          <a:lstStyle/>
          <a:p>
            <a:pPr algn="ctr">
              <a:defRPr sz="1500" b="1" i="0">
                <a:solidFill>
                  <a:srgbClr val="6366F1"/>
                </a:solidFill>
                <a:latin typeface="Calibri"/>
                <a:ea typeface="Calibri"/>
                <a:cs typeface="Calibri"/>
              </a:defRPr>
            </a:pPr>
            <a:r>
              <a:rPr sz="1500" b="1" i="0">
                <a:solidFill>
                  <a:srgbClr val="6366F1"/>
                </a:solidFill>
                <a:latin typeface="Calibri"/>
                <a:ea typeface="Calibri"/>
                <a:cs typeface="Calibri"/>
              </a:rPr>
              <a:t>2</a:t>
            </a:r>
          </a:p>
        </p:txBody>
      </p:sp>
      <p:sp>
        <p:nvSpPr>
          <p:cNvPr id="14" name="">
            <a:extLst>
              <a:ext uri="{FF2B5EF4-FFF2-40B4-BE49-F238E27FC236}">
                <ns2:creationId id="{6BF6C0B6-5115-4D72-B7CC-C8F7E11905DF}"/>
              </a:ext>
            </a:extLst>
          </p:cNvPr>
          <p:cNvSpPr>
            <a:spLocks noGrp="1"/>
          </p:cNvSpPr>
          <p:nvPr/>
        </p:nvSpPr>
        <p:spPr>
          <a:xfrm>
            <a:off x="27432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Developing</a:t>
            </a:r>
          </a:p>
        </p:txBody>
      </p:sp>
      <p:sp>
        <p:nvSpPr>
          <p:cNvPr id="15" name="">
            <a:extLst>
              <a:ext uri="{FF2B5EF4-FFF2-40B4-BE49-F238E27FC236}">
                <ns2:creationId id="{DEE9497A-DBC5-4586-9677-968176990949}"/>
              </a:ext>
            </a:extLst>
          </p:cNvPr>
          <p:cNvSpPr>
            <a:spLocks noGrp="1"/>
          </p:cNvSpPr>
          <p:nvPr/>
        </p:nvSpPr>
        <p:spPr>
          <a:xfrm>
            <a:off x="27432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Requirements defined. Curriculum developing. Enforcement not systematic.</a:t>
            </a:r>
          </a:p>
        </p:txBody>
      </p:sp>
      <p:sp>
        <p:nvSpPr>
          <p:cNvPr id="16" name="">
            <a:extLst>
              <a:ext uri="{FF2B5EF4-FFF2-40B4-BE49-F238E27FC236}">
                <ns2:creationId id="{DC8E36FF-C47D-43F0-B841-97215E783E5C}"/>
                <adec:decorative val="1"/>
              </a:ext>
            </a:extLst>
          </p:cNvPr>
          <p:cNvSpPr>
            <a:spLocks noGrp="1"/>
          </p:cNvSpPr>
          <p:nvPr/>
        </p:nvSpPr>
        <p:spPr>
          <a:xfrm>
            <a:off x="5600700" y="2419350"/>
            <a:ext cx="457200" cy="457200"/>
          </a:xfrm>
          <a:prstGeom prst="ellipse">
            <a:avLst/>
          </a:prstGeom>
          <a:solidFill>
            <a:srgbClr val="FFFFFF"/>
          </a:solidFill>
          <a:ln w="19050">
            <a:solidFill>
              <a:srgbClr val="6366F1"/>
            </a:solidFill>
            <a:prstDash val="solid"/>
          </a:ln>
        </p:spPr>
      </p:sp>
      <p:sp>
        <p:nvSpPr>
          <p:cNvPr id="17" name="">
            <a:extLst>
              <a:ext uri="{FF2B5EF4-FFF2-40B4-BE49-F238E27FC236}">
                <ns2:creationId id="{CB852F69-2BAF-4553-A742-932FA5BD7030}"/>
              </a:ext>
            </a:extLst>
          </p:cNvPr>
          <p:cNvSpPr>
            <a:spLocks noGrp="1"/>
          </p:cNvSpPr>
          <p:nvPr/>
        </p:nvSpPr>
        <p:spPr>
          <a:xfrm>
            <a:off x="5715000" y="2533650"/>
            <a:ext cx="228600" cy="228600"/>
          </a:xfrm>
          <a:prstGeom prst="rect">
            <a:avLst/>
          </a:prstGeom>
          <a:noFill/>
          <a:ln w="0">
            <a:noFill/>
            <a:prstDash val="solid"/>
          </a:ln>
        </p:spPr>
        <p:txBody>
          <a:bodyPr wrap="square" lIns="0" tIns="0" rIns="0" bIns="0" anchor="ctr">
            <a:noAutofit/>
          </a:bodyPr>
          <a:lstStyle/>
          <a:p>
            <a:pPr algn="ctr">
              <a:defRPr sz="1500" b="1" i="0">
                <a:solidFill>
                  <a:srgbClr val="6366F1"/>
                </a:solidFill>
                <a:latin typeface="Calibri"/>
                <a:ea typeface="Calibri"/>
                <a:cs typeface="Calibri"/>
              </a:defRPr>
            </a:pPr>
            <a:r>
              <a:rPr sz="1500" b="1" i="0">
                <a:solidFill>
                  <a:srgbClr val="6366F1"/>
                </a:solidFill>
                <a:latin typeface="Calibri"/>
                <a:ea typeface="Calibri"/>
                <a:cs typeface="Calibri"/>
              </a:rPr>
              <a:t>3</a:t>
            </a:r>
          </a:p>
        </p:txBody>
      </p:sp>
      <p:sp>
        <p:nvSpPr>
          <p:cNvPr id="18" name="">
            <a:extLst>
              <a:ext uri="{FF2B5EF4-FFF2-40B4-BE49-F238E27FC236}">
                <ns2:creationId id="{634C61CB-1E38-4F58-A983-42C5223CB5B2}"/>
              </a:ext>
            </a:extLst>
          </p:cNvPr>
          <p:cNvSpPr>
            <a:spLocks noGrp="1"/>
          </p:cNvSpPr>
          <p:nvPr/>
        </p:nvSpPr>
        <p:spPr>
          <a:xfrm>
            <a:off x="49339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Defined</a:t>
            </a:r>
          </a:p>
        </p:txBody>
      </p:sp>
      <p:sp>
        <p:nvSpPr>
          <p:cNvPr id="19" name="">
            <a:extLst>
              <a:ext uri="{FF2B5EF4-FFF2-40B4-BE49-F238E27FC236}">
                <ns2:creationId id="{6055FCF5-6CA0-4041-92FA-CEB5834DA64E}"/>
              </a:ext>
            </a:extLst>
          </p:cNvPr>
          <p:cNvSpPr>
            <a:spLocks noGrp="1"/>
          </p:cNvSpPr>
          <p:nvPr/>
        </p:nvSpPr>
        <p:spPr>
          <a:xfrm>
            <a:off x="49339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Accreditation required. Training available. Status tracked. Some legacy gaps.</a:t>
            </a:r>
          </a:p>
        </p:txBody>
      </p:sp>
      <p:sp>
        <p:nvSpPr>
          <p:cNvPr id="20" name="">
            <a:extLst>
              <a:ext uri="{FF2B5EF4-FFF2-40B4-BE49-F238E27FC236}">
                <ns2:creationId id="{4B7581FC-CCD2-43CB-8C19-DE743DB9B506}"/>
                <adec:decorative val="1"/>
              </a:ext>
            </a:extLst>
          </p:cNvPr>
          <p:cNvSpPr>
            <a:spLocks noGrp="1"/>
          </p:cNvSpPr>
          <p:nvPr/>
        </p:nvSpPr>
        <p:spPr>
          <a:xfrm>
            <a:off x="7791450" y="2419350"/>
            <a:ext cx="457200" cy="457200"/>
          </a:xfrm>
          <a:prstGeom prst="ellipse">
            <a:avLst/>
          </a:prstGeom>
          <a:solidFill>
            <a:srgbClr val="FFFFFF"/>
          </a:solidFill>
          <a:ln w="19050">
            <a:solidFill>
              <a:srgbClr val="6366F1"/>
            </a:solidFill>
            <a:prstDash val="solid"/>
          </a:ln>
        </p:spPr>
      </p:sp>
      <p:sp>
        <p:nvSpPr>
          <p:cNvPr id="21" name="">
            <a:extLst>
              <a:ext uri="{FF2B5EF4-FFF2-40B4-BE49-F238E27FC236}">
                <ns2:creationId id="{8327C583-3F90-4F2F-8CF9-46904C68B0C7}"/>
              </a:ext>
            </a:extLst>
          </p:cNvPr>
          <p:cNvSpPr>
            <a:spLocks noGrp="1"/>
          </p:cNvSpPr>
          <p:nvPr/>
        </p:nvSpPr>
        <p:spPr>
          <a:xfrm>
            <a:off x="7905750" y="2533650"/>
            <a:ext cx="228600" cy="228600"/>
          </a:xfrm>
          <a:prstGeom prst="rect">
            <a:avLst/>
          </a:prstGeom>
          <a:noFill/>
          <a:ln w="0">
            <a:noFill/>
            <a:prstDash val="solid"/>
          </a:ln>
        </p:spPr>
        <p:txBody>
          <a:bodyPr wrap="square" lIns="0" tIns="0" rIns="0" bIns="0" anchor="ctr">
            <a:noAutofit/>
          </a:bodyPr>
          <a:lstStyle/>
          <a:p>
            <a:pPr algn="ctr">
              <a:defRPr sz="1500" b="1" i="0">
                <a:solidFill>
                  <a:srgbClr val="6366F1"/>
                </a:solidFill>
                <a:latin typeface="Calibri"/>
                <a:ea typeface="Calibri"/>
                <a:cs typeface="Calibri"/>
              </a:defRPr>
            </a:pPr>
            <a:r>
              <a:rPr sz="1500" b="1" i="0">
                <a:solidFill>
                  <a:srgbClr val="6366F1"/>
                </a:solidFill>
                <a:latin typeface="Calibri"/>
                <a:ea typeface="Calibri"/>
                <a:cs typeface="Calibri"/>
              </a:rPr>
              <a:t>4</a:t>
            </a:r>
          </a:p>
        </p:txBody>
      </p:sp>
      <p:sp>
        <p:nvSpPr>
          <p:cNvPr id="22" name="">
            <a:extLst>
              <a:ext uri="{FF2B5EF4-FFF2-40B4-BE49-F238E27FC236}">
                <ns2:creationId id="{6963DFD0-AD59-44A0-A56D-17E553073D22}"/>
              </a:ext>
            </a:extLst>
          </p:cNvPr>
          <p:cNvSpPr>
            <a:spLocks noGrp="1"/>
          </p:cNvSpPr>
          <p:nvPr/>
        </p:nvSpPr>
        <p:spPr>
          <a:xfrm>
            <a:off x="71247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Managed</a:t>
            </a:r>
          </a:p>
        </p:txBody>
      </p:sp>
      <p:sp>
        <p:nvSpPr>
          <p:cNvPr id="23" name="">
            <a:extLst>
              <a:ext uri="{FF2B5EF4-FFF2-40B4-BE49-F238E27FC236}">
                <ns2:creationId id="{8A20B414-51E4-4458-9F21-94E35A9E0131}"/>
              </a:ext>
            </a:extLst>
          </p:cNvPr>
          <p:cNvSpPr>
            <a:spLocks noGrp="1"/>
          </p:cNvSpPr>
          <p:nvPr/>
        </p:nvSpPr>
        <p:spPr>
          <a:xfrm>
            <a:off x="71247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Comprehensive with mandatory training, renewal, enforcement. Aligned with ONS RAS. Integrated.</a:t>
            </a:r>
          </a:p>
        </p:txBody>
      </p:sp>
      <p:sp>
        <p:nvSpPr>
          <p:cNvPr id="24" name="">
            <a:extLst>
              <a:ext uri="{FF2B5EF4-FFF2-40B4-BE49-F238E27FC236}">
                <ns2:creationId id="{1914F69C-54B4-4BF3-A17A-46FA39FC3670}"/>
                <adec:decorative val="1"/>
              </a:ext>
            </a:extLst>
          </p:cNvPr>
          <p:cNvSpPr>
            <a:spLocks noGrp="1"/>
          </p:cNvSpPr>
          <p:nvPr/>
        </p:nvSpPr>
        <p:spPr>
          <a:xfrm>
            <a:off x="9982200" y="2419350"/>
            <a:ext cx="457200" cy="457200"/>
          </a:xfrm>
          <a:prstGeom prst="ellipse">
            <a:avLst/>
          </a:prstGeom>
          <a:solidFill>
            <a:srgbClr val="6366F1"/>
          </a:solidFill>
          <a:ln w="19050">
            <a:solidFill>
              <a:srgbClr val="6366F1"/>
            </a:solidFill>
            <a:prstDash val="solid"/>
          </a:ln>
        </p:spPr>
      </p:sp>
      <p:sp>
        <p:nvSpPr>
          <p:cNvPr id="25" name="">
            <a:extLst>
              <a:ext uri="{FF2B5EF4-FFF2-40B4-BE49-F238E27FC236}">
                <ns2:creationId id="{20E5C479-946C-4871-BA52-4178DC988C8F}"/>
              </a:ext>
            </a:extLst>
          </p:cNvPr>
          <p:cNvSpPr>
            <a:spLocks noGrp="1"/>
          </p:cNvSpPr>
          <p:nvPr/>
        </p:nvSpPr>
        <p:spPr>
          <a:xfrm>
            <a:off x="10096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FFFFFF"/>
                </a:solidFill>
                <a:latin typeface="Calibri"/>
                <a:ea typeface="Calibri"/>
                <a:cs typeface="Calibri"/>
              </a:defRPr>
            </a:pPr>
            <a:r>
              <a:rPr sz="1500" b="1" i="0">
                <a:solidFill>
                  <a:srgbClr val="FFFFFF"/>
                </a:solidFill>
                <a:latin typeface="Calibri"/>
                <a:ea typeface="Calibri"/>
                <a:cs typeface="Calibri"/>
              </a:rPr>
              <a:t>5</a:t>
            </a:r>
          </a:p>
        </p:txBody>
      </p:sp>
      <p:sp>
        <p:nvSpPr>
          <p:cNvPr id="26" name="">
            <a:extLst>
              <a:ext uri="{FF2B5EF4-FFF2-40B4-BE49-F238E27FC236}">
                <ns2:creationId id="{9D14FC9E-8C5D-44E7-9257-29669F90827D}"/>
              </a:ext>
            </a:extLst>
          </p:cNvPr>
          <p:cNvSpPr>
            <a:spLocks noGrp="1"/>
          </p:cNvSpPr>
          <p:nvPr/>
        </p:nvSpPr>
        <p:spPr>
          <a:xfrm>
            <a:off x="9315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Optimising</a:t>
            </a:r>
          </a:p>
        </p:txBody>
      </p:sp>
      <p:sp>
        <p:nvSpPr>
          <p:cNvPr id="27" name="">
            <a:extLst>
              <a:ext uri="{FF2B5EF4-FFF2-40B4-BE49-F238E27FC236}">
                <ns2:creationId id="{6F900F74-2555-4C1C-8288-6C4D5435F1AC}"/>
              </a:ext>
            </a:extLst>
          </p:cNvPr>
          <p:cNvSpPr>
            <a:spLocks noGrp="1"/>
          </p:cNvSpPr>
          <p:nvPr/>
        </p:nvSpPr>
        <p:spPr>
          <a:xfrm>
            <a:off x="9315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Advanced pathway. Tiered accreditation. Contributing to UK standards. Mentorship.</a:t>
            </a:r>
          </a:p>
        </p:txBody>
      </p:sp>
      <p:sp>
        <p:nvSpPr>
          <p:cNvPr id="28" name="">
            <a:extLst>
              <a:ext uri="{FF2B5EF4-FFF2-40B4-BE49-F238E27FC236}">
                <ns2:creationId id="{9AC409EA-DAC5-49A5-B30F-5DB6DA824F5B}"/>
                <adec:decorative val="1"/>
              </a:ext>
            </a:extLst>
          </p:cNvPr>
          <p:cNvSpPr>
            <a:spLocks noGrp="1"/>
          </p:cNvSpPr>
          <p:nvPr/>
        </p:nvSpPr>
        <p:spPr>
          <a:xfrm>
            <a:off x="685800" y="5105400"/>
            <a:ext cx="10820400" cy="1047750"/>
          </a:xfrm>
          <a:prstGeom prst="roundRect">
            <a:avLst>
              <a:gd name="adj" fmla="val 7273"/>
            </a:avLst>
          </a:prstGeom>
          <a:solidFill>
            <a:srgbClr val="FFFFFF"/>
          </a:solidFill>
          <a:ln w="9525">
            <a:solidFill>
              <a:srgbClr val="D5E3E3"/>
            </a:solidFill>
            <a:prstDash val="solid"/>
          </a:ln>
        </p:spPr>
      </p:sp>
      <p:sp>
        <p:nvSpPr>
          <p:cNvPr id="29" name="">
            <a:extLst>
              <a:ext uri="{FF2B5EF4-FFF2-40B4-BE49-F238E27FC236}">
                <ns2:creationId id="{D23FC06B-72FC-48DF-B519-E92830904634}"/>
              </a:ext>
            </a:extLst>
          </p:cNvPr>
          <p:cNvSpPr>
            <a:spLocks noGrp="1"/>
          </p:cNvSpPr>
          <p:nvPr/>
        </p:nvSpPr>
        <p:spPr>
          <a:xfrm>
            <a:off x="895350" y="5200650"/>
            <a:ext cx="6858000" cy="266700"/>
          </a:xfrm>
          <a:prstGeom prst="rect">
            <a:avLst/>
          </a:prstGeom>
          <a:noFill/>
          <a:ln w="0">
            <a:noFill/>
            <a:prstDash val="solid"/>
          </a:ln>
        </p:spPr>
        <p:txBody>
          <a:bodyPr wrap="square" lIns="0" tIns="0" rIns="0" bIns="0" anchor="t">
            <a:noAutofit/>
          </a:bodyPr>
          <a:lstStyle/>
          <a:p>
            <a:pPr algn="l">
              <a:defRPr sz="1575" b="1" i="0">
                <a:solidFill>
                  <a:srgbClr val="115E59"/>
                </a:solidFill>
                <a:latin typeface="Calibri"/>
                <a:ea typeface="Calibri"/>
                <a:cs typeface="Calibri"/>
              </a:defRPr>
            </a:pPr>
            <a:r>
              <a:rPr sz="1575" b="1" i="0">
                <a:solidFill>
                  <a:srgbClr val="115E59"/>
                </a:solidFill>
                <a:latin typeface="Calibri"/>
                <a:ea typeface="Calibri"/>
                <a:cs typeface="Calibri"/>
              </a:rPr>
              <a:t>Minimum evidence for a Level 4 judgement</a:t>
            </a:r>
          </a:p>
        </p:txBody>
      </p:sp>
      <p:sp>
        <p:nvSpPr>
          <p:cNvPr id="30" name="">
            <a:extLst>
              <a:ext uri="{FF2B5EF4-FFF2-40B4-BE49-F238E27FC236}">
                <ns2:creationId id="{4D7BD1CA-85BD-4FE9-9FF3-249035AD0A5F}"/>
                <adec:decorative val="1"/>
              </a:ext>
            </a:extLst>
          </p:cNvPr>
          <p:cNvSpPr>
            <a:spLocks noGrp="1"/>
          </p:cNvSpPr>
          <p:nvPr/>
        </p:nvSpPr>
        <p:spPr>
          <a:xfrm>
            <a:off x="895350" y="5581650"/>
            <a:ext cx="85725" cy="85725"/>
          </a:xfrm>
          <a:prstGeom prst="ellipse">
            <a:avLst/>
          </a:prstGeom>
          <a:solidFill>
            <a:srgbClr val="6366F1"/>
          </a:solidFill>
          <a:ln w="0">
            <a:noFill/>
            <a:prstDash val="solid"/>
          </a:ln>
        </p:spPr>
      </p:sp>
      <p:sp>
        <p:nvSpPr>
          <p:cNvPr id="31" name="">
            <a:extLst>
              <a:ext uri="{FF2B5EF4-FFF2-40B4-BE49-F238E27FC236}">
                <ns2:creationId id="{078BB0E6-3136-4DA8-857B-56B377F75BBF}"/>
              </a:ext>
            </a:extLst>
          </p:cNvPr>
          <p:cNvSpPr>
            <a:spLocks noGrp="1"/>
          </p:cNvSpPr>
          <p:nvPr/>
        </p:nvSpPr>
        <p:spPr>
          <a:xfrm>
            <a:off x="10858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Accreditation/training requirements policy + renewal rules</a:t>
            </a:r>
          </a:p>
        </p:txBody>
      </p:sp>
      <p:sp>
        <p:nvSpPr>
          <p:cNvPr id="32" name="">
            <a:extLst>
              <a:ext uri="{FF2B5EF4-FFF2-40B4-BE49-F238E27FC236}">
                <ns2:creationId id="{01994BFD-2B7C-43EB-881B-A31DC42C9A89}"/>
                <adec:decorative val="1"/>
              </a:ext>
            </a:extLst>
          </p:cNvPr>
          <p:cNvSpPr>
            <a:spLocks noGrp="1"/>
          </p:cNvSpPr>
          <p:nvPr/>
        </p:nvSpPr>
        <p:spPr>
          <a:xfrm>
            <a:off x="4438650" y="5581650"/>
            <a:ext cx="85725" cy="85725"/>
          </a:xfrm>
          <a:prstGeom prst="ellipse">
            <a:avLst/>
          </a:prstGeom>
          <a:solidFill>
            <a:srgbClr val="6366F1"/>
          </a:solidFill>
          <a:ln w="0">
            <a:noFill/>
            <a:prstDash val="solid"/>
          </a:ln>
        </p:spPr>
      </p:sp>
      <p:sp>
        <p:nvSpPr>
          <p:cNvPr id="33" name="">
            <a:extLst>
              <a:ext uri="{FF2B5EF4-FFF2-40B4-BE49-F238E27FC236}">
                <ns2:creationId id="{45058F52-BDCA-4280-B624-AE80F555CE22}"/>
              </a:ext>
            </a:extLst>
          </p:cNvPr>
          <p:cNvSpPr>
            <a:spLocks noGrp="1"/>
          </p:cNvSpPr>
          <p:nvPr/>
        </p:nvSpPr>
        <p:spPr>
          <a:xfrm>
            <a:off x="46291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Tracking system evidence (who is accredited, expiry, enforcement)</a:t>
            </a:r>
          </a:p>
        </p:txBody>
      </p:sp>
      <p:sp>
        <p:nvSpPr>
          <p:cNvPr id="34" name="">
            <a:extLst>
              <a:ext uri="{FF2B5EF4-FFF2-40B4-BE49-F238E27FC236}">
                <ns2:creationId id="{AFCDADB6-4E93-4E3C-90C4-CA95C3E393F6}"/>
                <adec:decorative val="1"/>
              </a:ext>
            </a:extLst>
          </p:cNvPr>
          <p:cNvSpPr>
            <a:spLocks noGrp="1"/>
          </p:cNvSpPr>
          <p:nvPr/>
        </p:nvSpPr>
        <p:spPr>
          <a:xfrm>
            <a:off x="7981950" y="5581650"/>
            <a:ext cx="85725" cy="85725"/>
          </a:xfrm>
          <a:prstGeom prst="ellipse">
            <a:avLst/>
          </a:prstGeom>
          <a:solidFill>
            <a:srgbClr val="6366F1"/>
          </a:solidFill>
          <a:ln w="0">
            <a:noFill/>
            <a:prstDash val="solid"/>
          </a:ln>
        </p:spPr>
      </p:sp>
      <p:sp>
        <p:nvSpPr>
          <p:cNvPr id="35" name="">
            <a:extLst>
              <a:ext uri="{FF2B5EF4-FFF2-40B4-BE49-F238E27FC236}">
                <ns2:creationId id="{1E3FAEFC-AC91-4F08-83DC-715D91B6BB0D}"/>
              </a:ext>
            </a:extLst>
          </p:cNvPr>
          <p:cNvSpPr>
            <a:spLocks noGrp="1"/>
          </p:cNvSpPr>
          <p:nvPr/>
        </p:nvSpPr>
        <p:spPr>
          <a:xfrm>
            <a:off x="81724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Alignment evidence with ONS RAS (or equivalent) and integration with access workflow</a:t>
            </a:r>
          </a:p>
        </p:txBody>
      </p:sp>
      <p:sp>
        <p:nvSpPr>
          <p:cNvPr id="36" name="">
            <a:extLst>
              <a:ext uri="{FF2B5EF4-FFF2-40B4-BE49-F238E27FC236}">
                <ns2:creationId id="{E4633B10-4864-4466-AED4-8726AD1ACC0E}"/>
              </a:ext>
            </a:extLst>
          </p:cNvPr>
          <p:cNvSpPr>
            <a:spLocks noGrp="1"/>
          </p:cNvSpPr>
          <p:nvPr/>
        </p:nvSpPr>
        <p:spPr>
          <a:xfrm>
            <a:off x="762000" y="6153150"/>
            <a:ext cx="10668000" cy="171450"/>
          </a:xfrm>
          <a:prstGeom prst="rect">
            <a:avLst/>
          </a:prstGeom>
          <a:noFill/>
          <a:ln w="0">
            <a:noFill/>
            <a:prstDash val="solid"/>
          </a:ln>
        </p:spPr>
        <p:txBody>
          <a:bodyPr wrap="square" lIns="0" tIns="0" rIns="0" bIns="0" anchor="t">
            <a:noAutofit/>
          </a:bodyPr>
          <a:lstStyle/>
          <a:p>
            <a:pPr algn="ctr">
              <a:defRPr sz="900" b="0" i="1">
                <a:solidFill>
                  <a:srgbClr val="5F7187"/>
                </a:solidFill>
                <a:latin typeface="Calibri"/>
                <a:ea typeface="Calibri"/>
                <a:cs typeface="Calibri"/>
              </a:defRPr>
            </a:pPr>
            <a:r>
              <a:rPr sz="900" b="0" i="1">
                <a:solidFill>
                  <a:srgbClr val="5F7187"/>
                </a:solidFill>
                <a:latin typeface="Calibri"/>
                <a:ea typeface="Calibri"/>
                <a:cs typeface="Calibri"/>
              </a:rPr>
              <a:t>Catalogue v1.0.2  •  Source a6d0671c3297  •  Verbatim descriptors and evidence  •  HDRL classifications are not official programme requirements.</a:t>
            </a:r>
          </a:p>
        </p:txBody>
      </p:sp>
      <p:sp>
        <p:nvSpPr>
          <p:cNvPr id="37" name="">
            <a:extLst>
              <a:ext uri="{FF2B5EF4-FFF2-40B4-BE49-F238E27FC236}">
                <ns2:creationId id="{649B5391-EB6D-42E3-A4C5-B418ED882D83}"/>
                <adec:decorative val="1"/>
              </a:ext>
            </a:extLst>
          </p:cNvPr>
          <p:cNvSpPr>
            <a:spLocks noGrp="1"/>
          </p:cNvSpPr>
          <p:nvPr/>
        </p:nvSpPr>
        <p:spPr>
          <a:xfrm>
            <a:off x="552450" y="6419850"/>
            <a:ext cx="11087100" cy="0"/>
          </a:xfrm>
          <a:prstGeom prst="line">
            <a:avLst/>
          </a:prstGeom>
          <a:noFill/>
          <a:ln w="9525">
            <a:solidFill>
              <a:srgbClr val="D5E3E3"/>
            </a:solidFill>
            <a:prstDash val="solid"/>
          </a:ln>
        </p:spPr>
      </p:sp>
      <p:sp>
        <p:nvSpPr>
          <p:cNvPr id="38" name="">
            <a:extLst>
              <a:ext uri="{FF2B5EF4-FFF2-40B4-BE49-F238E27FC236}">
                <ns2:creationId id="{E44CF235-0233-47CC-BBB0-C9548D43B570}"/>
              </a:ext>
            </a:extLst>
          </p:cNvPr>
          <p:cNvSpPr>
            <a:spLocks noGrp="1"/>
          </p:cNvSpPr>
          <p:nvPr/>
        </p:nvSpPr>
        <p:spPr>
          <a:xfrm>
            <a:off x="552450" y="6496050"/>
            <a:ext cx="2952750" cy="190500"/>
          </a:xfrm>
          <a:prstGeom prst="rect">
            <a:avLst/>
          </a:prstGeom>
          <a:noFill/>
          <a:ln w="0">
            <a:noFill/>
            <a:prstDash val="solid"/>
          </a:ln>
        </p:spPr>
        <p:txBody>
          <a:bodyPr wrap="square" lIns="0" tIns="0" rIns="0" bIns="0" anchor="ctr">
            <a:noAutofit/>
          </a:bodyPr>
          <a:lstStyle/>
          <a:p>
            <a:pPr algn="l">
              <a:defRPr sz="900" b="0" i="0">
                <a:solidFill>
                  <a:srgbClr val="5F7187"/>
                </a:solidFill>
                <a:latin typeface="Calibri"/>
                <a:ea typeface="Calibri"/>
                <a:cs typeface="Calibri"/>
              </a:defRPr>
            </a:pPr>
            <a:r>
              <a:rPr sz="900" b="0" i="0">
                <a:solidFill>
                  <a:srgbClr val="5F7187"/>
                </a:solidFill>
                <a:latin typeface="Calibri"/>
                <a:ea typeface="Calibri"/>
                <a:cs typeface="Calibri"/>
              </a:rPr>
              <a:t>HDRL v1.0.1  •  Kit v1.1.0  •  30 Jul 2026</a:t>
            </a:r>
          </a:p>
        </p:txBody>
      </p:sp>
      <p:sp>
        <p:nvSpPr>
          <p:cNvPr id="39" name="">
            <a:extLst>
              <a:ext uri="{FF2B5EF4-FFF2-40B4-BE49-F238E27FC236}">
                <ns2:creationId id="{B4731714-3D3A-4141-83D0-CCD450ABCB8C}"/>
              </a:ext>
            </a:extLst>
          </p:cNvPr>
          <p:cNvSpPr>
            <a:spLocks noGrp="1"/>
          </p:cNvSpPr>
          <p:nvPr/>
        </p:nvSpPr>
        <p:spPr>
          <a:xfrm>
            <a:off x="3524250" y="6496050"/>
            <a:ext cx="6096000" cy="190500"/>
          </a:xfrm>
          <a:prstGeom prst="rect">
            <a:avLst/>
          </a:prstGeom>
          <a:noFill/>
          <a:ln w="0">
            <a:noFill/>
            <a:prstDash val="solid"/>
          </a:ln>
        </p:spPr>
        <p:txBody>
          <a:bodyPr wrap="square" lIns="0" tIns="0" rIns="0" bIns="0" anchor="ctr">
            <a:noAutofit/>
          </a:bodyPr>
          <a:lstStyle/>
          <a:p>
            <a:pPr algn="ctr">
              <a:defRPr sz="825" b="0" i="0">
                <a:solidFill>
                  <a:srgbClr val="5F7187"/>
                </a:solidFill>
                <a:latin typeface="Calibri"/>
                <a:ea typeface="Calibri"/>
                <a:cs typeface="Calibri"/>
              </a:defRPr>
            </a:pPr>
            <a:r>
              <a:rPr sz="825" b="0" i="0">
                <a:solidFill>
                  <a:srgbClr val="5F7187"/>
                </a:solidFill>
                <a:latin typeface="Calibri"/>
                <a:ea typeface="Calibri"/>
                <a:cs typeface="Calibri"/>
              </a:rPr>
              <a:t>RDS: commissioner &amp; IP owner  •  OPL Advisory: originator &amp; developer  •  </a:t>
            </a:r>
            <a:r>
              <a:rPr sz="825" b="0" i="0">
                <a:solidFill>
                  <a:srgbClr val="5F7187"/>
                </a:solidFill>
                <a:latin typeface="Calibri"/>
                <a:ea typeface="Calibri"/>
                <a:cs typeface="Calibri"/>
                <a:hlinkClick r:id="Rc9f5a1fa142d47a2" tooltip="Read the Creative Commons Attribution 4.0 licence"/>
              </a:rPr>
              <a:t>CC BY 4.0</a:t>
            </a:r>
          </a:p>
        </p:txBody>
      </p:sp>
      <p:sp>
        <p:nvSpPr>
          <p:cNvPr id="40" name="">
            <a:extLst>
              <a:ext uri="{FF2B5EF4-FFF2-40B4-BE49-F238E27FC236}">
                <ns2:creationId id="{9CF9E673-3D7A-4493-AC36-6B77D755A45B}"/>
              </a:ext>
            </a:extLst>
          </p:cNvPr>
          <p:cNvSpPr>
            <a:spLocks noGrp="1"/>
          </p:cNvSpPr>
          <p:nvPr/>
        </p:nvSpPr>
        <p:spPr>
          <a:xfrm>
            <a:off x="9048750" y="6496050"/>
            <a:ext cx="2590800" cy="190500"/>
          </a:xfrm>
          <a:prstGeom prst="rect">
            <a:avLst/>
          </a:prstGeom>
          <a:noFill/>
          <a:ln w="0">
            <a:noFill/>
            <a:prstDash val="solid"/>
          </a:ln>
        </p:spPr>
        <p:txBody>
          <a:bodyPr wrap="square" lIns="0" tIns="0" rIns="0" bIns="0" anchor="ctr">
            <a:noAutofit/>
          </a:bodyPr>
          <a:lstStyle/>
          <a:p>
            <a:pPr algn="r">
              <a:defRPr sz="900" b="0" i="0">
                <a:solidFill>
                  <a:srgbClr val="5F7187"/>
                </a:solidFill>
                <a:latin typeface="Calibri"/>
                <a:ea typeface="Calibri"/>
                <a:cs typeface="Calibri"/>
              </a:defRPr>
            </a:pPr>
            <a:r>
              <a:rPr sz="900" b="0" i="0">
                <a:solidFill>
                  <a:srgbClr val="5F7187"/>
                </a:solidFill>
                <a:latin typeface="Calibri"/>
                <a:ea typeface="Calibri"/>
                <a:cs typeface="Calibri"/>
                <a:hlinkClick r:id="R04fbc17103e7454b" tooltip="Open the HDRL Framework website"/>
              </a:rPr>
              <a:t>hdrlframework.org</a:t>
            </a:r>
            <a:r>
              <a:rPr sz="900" b="0" i="0">
                <a:solidFill>
                  <a:srgbClr val="5F7187"/>
                </a:solidFill>
                <a:latin typeface="Calibri"/>
                <a:ea typeface="Calibri"/>
                <a:cs typeface="Calibri"/>
              </a:rPr>
              <a:t>  •  49</a:t>
            </a:r>
          </a:p>
        </p:txBody>
      </p:sp>
    </p:spTree>
    <p:extLst>
      <p:ext uri="{BB962C8B-B14F-4D97-AF65-F5344CB8AC3E}">
        <ns5:creationId val="1058346609"/>
      </p:ext>
    </p:extLst>
  </p:cSld>
</p:sld>
</file>

<file path=ppt/slides/slide5.xml><?xml version="1.0" encoding="utf-8"?>
<p:sld xmlns:a="http://schemas.openxmlformats.org/drawingml/2006/main" xmlns:adec="http://schemas.microsoft.com/office/drawing/2017/decorative" xmlns:ns2="http://schemas.microsoft.com/office/drawing/2014/main" xmlns:ns5="http://schemas.microsoft.com/office/powerpoint/2010/main" xmlns:p="http://schemas.openxmlformats.org/presentationml/2006/main" xmlns:r="http://schemas.openxmlformats.org/officeDocument/2006/relationships">
  <p:cSld>
    <p:bg>
      <p:bgPr>
        <a:solidFill>
          <a:srgbClr val="FFFFFF"/>
        </a:solidFill>
      </p:bgPr>
    </p:bg>
    <p:spTree>
      <p:nvGrpSpPr>
        <p:cNvPr id="1" name=""/>
        <p:cNvGrpSpPr/>
        <p:nvPr/>
      </p:nvGrpSpPr>
      <p:grpSpPr>
        <a:xfrm/>
      </p:grpSpPr>
      <p:sp>
        <p:nvSpPr>
          <p:cNvPr id="28" name="hdrl-mini-mark">
            <a:extLst>
              <a:ext uri="{FF2B5EF4-FFF2-40B4-BE49-F238E27FC236}">
                <ns2:creationId id="{44ABC541-2B3B-415D-9C3C-5B6B3F677F52}"/>
                <adec:decorative val="1"/>
              </a:ext>
            </a:extLst>
          </p:cNvPr>
          <p:cNvSpPr>
            <a:spLocks noGrp="1"/>
          </p:cNvSpPr>
          <p:nvPr/>
        </p:nvSpPr>
        <p:spPr>
          <a:xfrm>
            <a:off x="552450" y="361950"/>
            <a:ext cx="514350" cy="514350"/>
          </a:xfrm>
          <a:prstGeom prst="octagon">
            <a:avLst/>
          </a:prstGeom>
          <a:solidFill>
            <a:srgbClr val="0F766E"/>
          </a:solidFill>
          <a:ln w="0">
            <a:noFill/>
            <a:prstDash val="solid"/>
          </a:ln>
        </p:spPr>
      </p:sp>
      <p:sp>
        <p:nvSpPr>
          <p:cNvPr id="2" name="hdrl-mini-text">
            <a:extLst>
              <a:ext uri="{FF2B5EF4-FFF2-40B4-BE49-F238E27FC236}">
                <ns2:creationId id="{DC0E9495-CAAF-481F-B5F5-D87D1B8C488C}"/>
                <adec:decorative val="1"/>
              </a:ext>
            </a:extLst>
          </p:cNvPr>
          <p:cNvSpPr>
            <a:spLocks noGrp="1"/>
          </p:cNvSpPr>
          <p:nvPr/>
        </p:nvSpPr>
        <p:spPr>
          <a:xfrm>
            <a:off x="581025" y="504825"/>
            <a:ext cx="476250" cy="209550"/>
          </a:xfrm>
          <a:prstGeom prst="rect">
            <a:avLst/>
          </a:prstGeom>
          <a:noFill/>
          <a:ln w="0">
            <a:noFill/>
            <a:prstDash val="solid"/>
          </a:ln>
        </p:spPr>
        <p:txBody>
          <a:bodyPr wrap="square" lIns="0" tIns="0" rIns="0" bIns="0" anchor="ctr">
            <a:noAutofit/>
          </a:bodyPr>
          <a:lstStyle/>
          <a:p>
            <a:pPr algn="ctr">
              <a:defRPr sz="750" b="1" i="0">
                <a:solidFill>
                  <a:srgbClr val="FFFFFF"/>
                </a:solidFill>
                <a:latin typeface="Calibri"/>
                <a:ea typeface="Calibri"/>
                <a:cs typeface="Calibri"/>
              </a:defRPr>
            </a:pPr>
            <a:r>
              <a:rPr sz="750" b="1" i="0">
                <a:solidFill>
                  <a:srgbClr val="FFFFFF"/>
                </a:solidFill>
                <a:latin typeface="Calibri"/>
                <a:ea typeface="Calibri"/>
                <a:cs typeface="Calibri"/>
              </a:rPr>
              <a:t>HDRL</a:t>
            </a:r>
          </a:p>
        </p:txBody>
      </p:sp>
      <p:sp>
        <p:nvSpPr>
          <p:cNvPr id="3" name="brand-label">
            <a:extLst>
              <a:ext uri="{FF2B5EF4-FFF2-40B4-BE49-F238E27FC236}">
                <ns2:creationId id="{0110EFD5-1BE7-4C90-B07A-296565482868}"/>
                <adec:decorative val="1"/>
              </a:ext>
            </a:extLst>
          </p:cNvPr>
          <p:cNvSpPr>
            <a:spLocks noGrp="1"/>
          </p:cNvSpPr>
          <p:nvPr/>
        </p:nvSpPr>
        <p:spPr>
          <a:xfrm>
            <a:off x="1257300" y="495300"/>
            <a:ext cx="4572000" cy="190500"/>
          </a:xfrm>
          <a:prstGeom prst="rect">
            <a:avLst/>
          </a:prstGeom>
          <a:noFill/>
          <a:ln w="0">
            <a:noFill/>
            <a:prstDash val="solid"/>
          </a:ln>
        </p:spPr>
        <p:txBody>
          <a:bodyPr wrap="square" lIns="0" tIns="0" rIns="0" bIns="0" anchor="ctr">
            <a:noAutofit/>
          </a:bodyPr>
          <a:lstStyle/>
          <a:p>
            <a:pPr algn="l">
              <a:defRPr sz="1200" b="1" i="0">
                <a:solidFill>
                  <a:srgbClr val="0F766E"/>
                </a:solidFill>
                <a:latin typeface="Calibri"/>
                <a:ea typeface="Calibri"/>
                <a:cs typeface="Calibri"/>
              </a:defRPr>
            </a:pPr>
            <a:r>
              <a:rPr sz="1200" b="1" i="0">
                <a:solidFill>
                  <a:srgbClr val="0F766E"/>
                </a:solidFill>
                <a:latin typeface="Calibri"/>
                <a:ea typeface="Calibri"/>
                <a:cs typeface="Calibri"/>
              </a:rPr>
              <a:t>HEALTH DATA READINESS LEVEL FRAMEWORK</a:t>
            </a:r>
          </a:p>
        </p:txBody>
      </p:sp>
      <p:sp>
        <p:nvSpPr>
          <p:cNvPr id="4" name="slide-title" title="HDRL is an improvement framework— not a verdict" descr="Slide title: HDRL is an improvement framework— not a verdict">
            <a:extLst>
              <a:ext uri="{FF2B5EF4-FFF2-40B4-BE49-F238E27FC236}">
                <ns2:creationId id="{11FEBED4-FF3D-4205-897A-7015E80DC7BF}"/>
              </a:ext>
            </a:extLst>
          </p:cNvPr>
          <p:cNvSpPr>
            <a:spLocks noGrp="1"/>
          </p:cNvSpPr>
          <p:nvPr>
            <p:ph type="title"/>
          </p:nvPr>
        </p:nvSpPr>
        <p:spPr>
          <a:xfrm>
            <a:off x="666750" y="1104900"/>
            <a:ext cx="10858500" cy="990600"/>
          </a:xfrm>
          <a:prstGeom prst="rect">
            <a:avLst/>
          </a:prstGeom>
          <a:noFill/>
          <a:ln w="0">
            <a:noFill/>
            <a:prstDash val="solid"/>
          </a:ln>
        </p:spPr>
        <p:txBody>
          <a:bodyPr wrap="square" lIns="0" tIns="0" rIns="0" bIns="0" anchor="t">
            <a:noAutofit/>
          </a:bodyPr>
          <a:lstStyle/>
          <a:p>
            <a:pPr algn="l">
              <a:defRPr sz="3675" b="1" i="0">
                <a:solidFill>
                  <a:srgbClr val="162B45"/>
                </a:solidFill>
                <a:latin typeface="Calibri"/>
                <a:ea typeface="Calibri"/>
                <a:cs typeface="Calibri"/>
              </a:defRPr>
            </a:pPr>
            <a:r>
              <a:rPr sz="3675" b="1" i="0">
                <a:solidFill>
                  <a:srgbClr val="162B45"/>
                </a:solidFill>
                <a:latin typeface="Calibri"/>
                <a:ea typeface="Calibri"/>
                <a:cs typeface="Calibri"/>
              </a:rPr>
              <a:t>HDRL is an improvement framework—</a:t>
            </a:r>
          </a:p>
          <a:p>
            <a:pPr algn="l">
              <a:defRPr sz="3675" b="1" i="0">
                <a:solidFill>
                  <a:srgbClr val="162B45"/>
                </a:solidFill>
                <a:latin typeface="Calibri"/>
                <a:ea typeface="Calibri"/>
                <a:cs typeface="Calibri"/>
              </a:defRPr>
            </a:pPr>
            <a:r>
              <a:rPr sz="3675" b="1" i="0">
                <a:solidFill>
                  <a:srgbClr val="162B45"/>
                </a:solidFill>
                <a:latin typeface="Calibri"/>
                <a:ea typeface="Calibri"/>
                <a:cs typeface="Calibri"/>
              </a:rPr>
              <a:t>not a verdict</a:t>
            </a:r>
          </a:p>
        </p:txBody>
      </p:sp>
      <p:sp>
        <p:nvSpPr>
          <p:cNvPr id="5" name="">
            <a:extLst>
              <a:ext uri="{FF2B5EF4-FFF2-40B4-BE49-F238E27FC236}">
                <ns2:creationId id="{DB3E2879-76ED-4D8F-B29D-FE51C43EA5C7}"/>
                <adec:decorative val="1"/>
              </a:ext>
            </a:extLst>
          </p:cNvPr>
          <p:cNvSpPr>
            <a:spLocks noGrp="1"/>
          </p:cNvSpPr>
          <p:nvPr/>
        </p:nvSpPr>
        <p:spPr>
          <a:xfrm>
            <a:off x="6096000" y="2400300"/>
            <a:ext cx="0" cy="3162300"/>
          </a:xfrm>
          <a:prstGeom prst="line">
            <a:avLst/>
          </a:prstGeom>
          <a:noFill/>
          <a:ln w="19050">
            <a:solidFill>
              <a:srgbClr val="D5E3E3"/>
            </a:solidFill>
            <a:prstDash val="solid"/>
          </a:ln>
        </p:spPr>
      </p:sp>
      <p:sp>
        <p:nvSpPr>
          <p:cNvPr id="6" name="">
            <a:extLst>
              <a:ext uri="{FF2B5EF4-FFF2-40B4-BE49-F238E27FC236}">
                <ns2:creationId id="{5D879D15-37E4-439D-AE09-B63915B15048}"/>
              </a:ext>
            </a:extLst>
          </p:cNvPr>
          <p:cNvSpPr>
            <a:spLocks noGrp="1"/>
          </p:cNvSpPr>
          <p:nvPr/>
        </p:nvSpPr>
        <p:spPr>
          <a:xfrm>
            <a:off x="704850" y="2419350"/>
            <a:ext cx="4762500" cy="400050"/>
          </a:xfrm>
          <a:prstGeom prst="rect">
            <a:avLst/>
          </a:prstGeom>
          <a:noFill/>
          <a:ln w="0">
            <a:noFill/>
            <a:prstDash val="solid"/>
          </a:ln>
        </p:spPr>
        <p:txBody>
          <a:bodyPr wrap="square" lIns="0" tIns="0" rIns="0" bIns="0" anchor="t">
            <a:noAutofit/>
          </a:bodyPr>
          <a:lstStyle/>
          <a:p>
            <a:pPr algn="l">
              <a:defRPr sz="2100" b="1" i="0">
                <a:solidFill>
                  <a:srgbClr val="0F766E"/>
                </a:solidFill>
                <a:latin typeface="Calibri"/>
                <a:ea typeface="Calibri"/>
                <a:cs typeface="Calibri"/>
              </a:defRPr>
            </a:pPr>
            <a:r>
              <a:rPr sz="2100" b="1" i="0">
                <a:solidFill>
                  <a:srgbClr val="0F766E"/>
                </a:solidFill>
                <a:latin typeface="Calibri"/>
                <a:ea typeface="Calibri"/>
                <a:cs typeface="Calibri"/>
              </a:rPr>
              <a:t>HDRL IS</a:t>
            </a:r>
          </a:p>
        </p:txBody>
      </p:sp>
      <p:sp>
        <p:nvSpPr>
          <p:cNvPr id="7" name="">
            <a:extLst>
              <a:ext uri="{FF2B5EF4-FFF2-40B4-BE49-F238E27FC236}">
                <ns2:creationId id="{DFE2853A-C555-4A63-A3E2-09121AE4763B}"/>
              </a:ext>
            </a:extLst>
          </p:cNvPr>
          <p:cNvSpPr>
            <a:spLocks noGrp="1"/>
          </p:cNvSpPr>
          <p:nvPr/>
        </p:nvSpPr>
        <p:spPr>
          <a:xfrm>
            <a:off x="6705600" y="2419350"/>
            <a:ext cx="4762500" cy="400050"/>
          </a:xfrm>
          <a:prstGeom prst="rect">
            <a:avLst/>
          </a:prstGeom>
          <a:noFill/>
          <a:ln w="0">
            <a:noFill/>
            <a:prstDash val="solid"/>
          </a:ln>
        </p:spPr>
        <p:txBody>
          <a:bodyPr wrap="square" lIns="0" tIns="0" rIns="0" bIns="0" anchor="t">
            <a:noAutofit/>
          </a:bodyPr>
          <a:lstStyle/>
          <a:p>
            <a:pPr algn="l">
              <a:defRPr sz="2100" b="1" i="0">
                <a:solidFill>
                  <a:srgbClr val="E94B66"/>
                </a:solidFill>
                <a:latin typeface="Calibri"/>
                <a:ea typeface="Calibri"/>
                <a:cs typeface="Calibri"/>
              </a:defRPr>
            </a:pPr>
            <a:r>
              <a:rPr sz="2100" b="1" i="0">
                <a:solidFill>
                  <a:srgbClr val="E94B66"/>
                </a:solidFill>
                <a:latin typeface="Calibri"/>
                <a:ea typeface="Calibri"/>
                <a:cs typeface="Calibri"/>
              </a:rPr>
              <a:t>HDRL IS NOT</a:t>
            </a:r>
          </a:p>
        </p:txBody>
      </p:sp>
      <p:sp>
        <p:nvSpPr>
          <p:cNvPr id="8" name="">
            <a:extLst>
              <a:ext uri="{FF2B5EF4-FFF2-40B4-BE49-F238E27FC236}">
                <ns2:creationId id="{93155F15-5B0D-413C-8DDD-D9FA40F5034C}"/>
                <adec:decorative val="1"/>
              </a:ext>
            </a:extLst>
          </p:cNvPr>
          <p:cNvSpPr>
            <a:spLocks noGrp="1"/>
          </p:cNvSpPr>
          <p:nvPr/>
        </p:nvSpPr>
        <p:spPr>
          <a:xfrm>
            <a:off x="723900" y="3162300"/>
            <a:ext cx="95250" cy="95250"/>
          </a:xfrm>
          <a:prstGeom prst="ellipse">
            <a:avLst/>
          </a:prstGeom>
          <a:solidFill>
            <a:srgbClr val="0F766E"/>
          </a:solidFill>
          <a:ln w="0">
            <a:noFill/>
            <a:prstDash val="solid"/>
          </a:ln>
        </p:spPr>
      </p:sp>
      <p:sp>
        <p:nvSpPr>
          <p:cNvPr id="9" name="">
            <a:extLst>
              <a:ext uri="{FF2B5EF4-FFF2-40B4-BE49-F238E27FC236}">
                <ns2:creationId id="{45D459FA-3605-457A-A74A-442846F11FE2}"/>
              </a:ext>
            </a:extLst>
          </p:cNvPr>
          <p:cNvSpPr>
            <a:spLocks noGrp="1"/>
          </p:cNvSpPr>
          <p:nvPr/>
        </p:nvSpPr>
        <p:spPr>
          <a:xfrm>
            <a:off x="971550" y="3067050"/>
            <a:ext cx="4705350" cy="400050"/>
          </a:xfrm>
          <a:prstGeom prst="rect">
            <a:avLst/>
          </a:prstGeom>
          <a:noFill/>
          <a:ln w="0">
            <a:noFill/>
            <a:prstDash val="solid"/>
          </a:ln>
        </p:spPr>
        <p:txBody>
          <a:bodyPr wrap="square" lIns="0" tIns="0" rIns="0" bIns="0" anchor="t">
            <a:noAutofit/>
          </a:bodyPr>
          <a:lstStyle/>
          <a:p>
            <a:pPr algn="l">
              <a:defRPr sz="1800" b="0" i="0">
                <a:solidFill>
                  <a:srgbClr val="162B45"/>
                </a:solidFill>
                <a:latin typeface="Calibri"/>
                <a:ea typeface="Calibri"/>
                <a:cs typeface="Calibri"/>
              </a:defRPr>
            </a:pPr>
            <a:r>
              <a:rPr sz="1800" b="0" i="0">
                <a:solidFill>
                  <a:srgbClr val="162B45"/>
                </a:solidFill>
                <a:latin typeface="Calibri"/>
                <a:ea typeface="Calibri"/>
                <a:cs typeface="Calibri"/>
              </a:rPr>
              <a:t>A structured maturity assessment</a:t>
            </a:r>
          </a:p>
        </p:txBody>
      </p:sp>
      <p:sp>
        <p:nvSpPr>
          <p:cNvPr id="10" name="">
            <a:extLst>
              <a:ext uri="{FF2B5EF4-FFF2-40B4-BE49-F238E27FC236}">
                <ns2:creationId id="{61C99A5F-045A-45A8-B031-C99EF1D5BC9C}"/>
                <adec:decorative val="1"/>
              </a:ext>
            </a:extLst>
          </p:cNvPr>
          <p:cNvSpPr>
            <a:spLocks noGrp="1"/>
          </p:cNvSpPr>
          <p:nvPr/>
        </p:nvSpPr>
        <p:spPr>
          <a:xfrm>
            <a:off x="723900" y="3752850"/>
            <a:ext cx="95250" cy="95250"/>
          </a:xfrm>
          <a:prstGeom prst="ellipse">
            <a:avLst/>
          </a:prstGeom>
          <a:solidFill>
            <a:srgbClr val="0F766E"/>
          </a:solidFill>
          <a:ln w="0">
            <a:noFill/>
            <a:prstDash val="solid"/>
          </a:ln>
        </p:spPr>
      </p:sp>
      <p:sp>
        <p:nvSpPr>
          <p:cNvPr id="11" name="">
            <a:extLst>
              <a:ext uri="{FF2B5EF4-FFF2-40B4-BE49-F238E27FC236}">
                <ns2:creationId id="{BC9A83D3-A47F-4FB8-925C-9034D5799C4C}"/>
              </a:ext>
            </a:extLst>
          </p:cNvPr>
          <p:cNvSpPr>
            <a:spLocks noGrp="1"/>
          </p:cNvSpPr>
          <p:nvPr/>
        </p:nvSpPr>
        <p:spPr>
          <a:xfrm>
            <a:off x="971550" y="3657600"/>
            <a:ext cx="4705350" cy="400050"/>
          </a:xfrm>
          <a:prstGeom prst="rect">
            <a:avLst/>
          </a:prstGeom>
          <a:noFill/>
          <a:ln w="0">
            <a:noFill/>
            <a:prstDash val="solid"/>
          </a:ln>
        </p:spPr>
        <p:txBody>
          <a:bodyPr wrap="square" lIns="0" tIns="0" rIns="0" bIns="0" anchor="t">
            <a:noAutofit/>
          </a:bodyPr>
          <a:lstStyle/>
          <a:p>
            <a:pPr algn="l">
              <a:defRPr sz="1800" b="0" i="0">
                <a:solidFill>
                  <a:srgbClr val="162B45"/>
                </a:solidFill>
                <a:latin typeface="Calibri"/>
                <a:ea typeface="Calibri"/>
                <a:cs typeface="Calibri"/>
              </a:defRPr>
            </a:pPr>
            <a:r>
              <a:rPr sz="1800" b="0" i="0">
                <a:solidFill>
                  <a:srgbClr val="162B45"/>
                </a:solidFill>
                <a:latin typeface="Calibri"/>
                <a:ea typeface="Calibri"/>
                <a:cs typeface="Calibri"/>
              </a:rPr>
              <a:t>A common language across system and service</a:t>
            </a:r>
          </a:p>
        </p:txBody>
      </p:sp>
      <p:sp>
        <p:nvSpPr>
          <p:cNvPr id="12" name="">
            <a:extLst>
              <a:ext uri="{FF2B5EF4-FFF2-40B4-BE49-F238E27FC236}">
                <ns2:creationId id="{246C6C1F-0659-4142-B5C9-2C584D63BFD5}"/>
                <adec:decorative val="1"/>
              </a:ext>
            </a:extLst>
          </p:cNvPr>
          <p:cNvSpPr>
            <a:spLocks noGrp="1"/>
          </p:cNvSpPr>
          <p:nvPr/>
        </p:nvSpPr>
        <p:spPr>
          <a:xfrm>
            <a:off x="723900" y="4343400"/>
            <a:ext cx="95250" cy="95250"/>
          </a:xfrm>
          <a:prstGeom prst="ellipse">
            <a:avLst/>
          </a:prstGeom>
          <a:solidFill>
            <a:srgbClr val="0F766E"/>
          </a:solidFill>
          <a:ln w="0">
            <a:noFill/>
            <a:prstDash val="solid"/>
          </a:ln>
        </p:spPr>
      </p:sp>
      <p:sp>
        <p:nvSpPr>
          <p:cNvPr id="13" name="">
            <a:extLst>
              <a:ext uri="{FF2B5EF4-FFF2-40B4-BE49-F238E27FC236}">
                <ns2:creationId id="{EBBC5DC6-FBDB-4520-80E4-F17EFB846BBF}"/>
              </a:ext>
            </a:extLst>
          </p:cNvPr>
          <p:cNvSpPr>
            <a:spLocks noGrp="1"/>
          </p:cNvSpPr>
          <p:nvPr/>
        </p:nvSpPr>
        <p:spPr>
          <a:xfrm>
            <a:off x="971550" y="4248150"/>
            <a:ext cx="4705350" cy="400050"/>
          </a:xfrm>
          <a:prstGeom prst="rect">
            <a:avLst/>
          </a:prstGeom>
          <a:noFill/>
          <a:ln w="0">
            <a:noFill/>
            <a:prstDash val="solid"/>
          </a:ln>
        </p:spPr>
        <p:txBody>
          <a:bodyPr wrap="square" lIns="0" tIns="0" rIns="0" bIns="0" anchor="t">
            <a:noAutofit/>
          </a:bodyPr>
          <a:lstStyle/>
          <a:p>
            <a:pPr algn="l">
              <a:defRPr sz="1800" b="0" i="0">
                <a:solidFill>
                  <a:srgbClr val="162B45"/>
                </a:solidFill>
                <a:latin typeface="Calibri"/>
                <a:ea typeface="Calibri"/>
                <a:cs typeface="Calibri"/>
              </a:defRPr>
            </a:pPr>
            <a:r>
              <a:rPr sz="1800" b="0" i="0">
                <a:solidFill>
                  <a:srgbClr val="162B45"/>
                </a:solidFill>
                <a:latin typeface="Calibri"/>
                <a:ea typeface="Calibri"/>
                <a:cs typeface="Calibri"/>
              </a:rPr>
              <a:t>A way to separate capability, evidence and capacity gaps</a:t>
            </a:r>
          </a:p>
        </p:txBody>
      </p:sp>
      <p:sp>
        <p:nvSpPr>
          <p:cNvPr id="14" name="">
            <a:extLst>
              <a:ext uri="{FF2B5EF4-FFF2-40B4-BE49-F238E27FC236}">
                <ns2:creationId id="{5DB3C981-1410-450A-BC47-B735CAB967A5}"/>
                <adec:decorative val="1"/>
              </a:ext>
            </a:extLst>
          </p:cNvPr>
          <p:cNvSpPr>
            <a:spLocks noGrp="1"/>
          </p:cNvSpPr>
          <p:nvPr/>
        </p:nvSpPr>
        <p:spPr>
          <a:xfrm>
            <a:off x="723900" y="4933950"/>
            <a:ext cx="95250" cy="95250"/>
          </a:xfrm>
          <a:prstGeom prst="ellipse">
            <a:avLst/>
          </a:prstGeom>
          <a:solidFill>
            <a:srgbClr val="0F766E"/>
          </a:solidFill>
          <a:ln w="0">
            <a:noFill/>
            <a:prstDash val="solid"/>
          </a:ln>
        </p:spPr>
      </p:sp>
      <p:sp>
        <p:nvSpPr>
          <p:cNvPr id="15" name="">
            <a:extLst>
              <a:ext uri="{FF2B5EF4-FFF2-40B4-BE49-F238E27FC236}">
                <ns2:creationId id="{C6A3274A-2B44-491E-A453-19CDC120437B}"/>
              </a:ext>
            </a:extLst>
          </p:cNvPr>
          <p:cNvSpPr>
            <a:spLocks noGrp="1"/>
          </p:cNvSpPr>
          <p:nvPr/>
        </p:nvSpPr>
        <p:spPr>
          <a:xfrm>
            <a:off x="971550" y="4838700"/>
            <a:ext cx="4705350" cy="400050"/>
          </a:xfrm>
          <a:prstGeom prst="rect">
            <a:avLst/>
          </a:prstGeom>
          <a:noFill/>
          <a:ln w="0">
            <a:noFill/>
            <a:prstDash val="solid"/>
          </a:ln>
        </p:spPr>
        <p:txBody>
          <a:bodyPr wrap="square" lIns="0" tIns="0" rIns="0" bIns="0" anchor="t">
            <a:noAutofit/>
          </a:bodyPr>
          <a:lstStyle/>
          <a:p>
            <a:pPr algn="l">
              <a:defRPr sz="1800" b="0" i="0">
                <a:solidFill>
                  <a:srgbClr val="162B45"/>
                </a:solidFill>
                <a:latin typeface="Calibri"/>
                <a:ea typeface="Calibri"/>
                <a:cs typeface="Calibri"/>
              </a:defRPr>
            </a:pPr>
            <a:r>
              <a:rPr sz="1800" b="0" i="0">
                <a:solidFill>
                  <a:srgbClr val="162B45"/>
                </a:solidFill>
                <a:latin typeface="Calibri"/>
                <a:ea typeface="Calibri"/>
                <a:cs typeface="Calibri"/>
              </a:rPr>
              <a:t>A basis for prioritising improvement</a:t>
            </a:r>
          </a:p>
        </p:txBody>
      </p:sp>
      <p:sp>
        <p:nvSpPr>
          <p:cNvPr id="16" name="">
            <a:extLst>
              <a:ext uri="{FF2B5EF4-FFF2-40B4-BE49-F238E27FC236}">
                <ns2:creationId id="{019642A4-7146-4DAF-A95E-BEE9BE221EC8}"/>
                <adec:decorative val="1"/>
              </a:ext>
            </a:extLst>
          </p:cNvPr>
          <p:cNvSpPr>
            <a:spLocks noGrp="1"/>
          </p:cNvSpPr>
          <p:nvPr/>
        </p:nvSpPr>
        <p:spPr>
          <a:xfrm>
            <a:off x="6724650" y="3162300"/>
            <a:ext cx="95250" cy="95250"/>
          </a:xfrm>
          <a:prstGeom prst="ellipse">
            <a:avLst/>
          </a:prstGeom>
          <a:solidFill>
            <a:srgbClr val="E94B66"/>
          </a:solidFill>
          <a:ln w="0">
            <a:noFill/>
            <a:prstDash val="solid"/>
          </a:ln>
        </p:spPr>
      </p:sp>
      <p:sp>
        <p:nvSpPr>
          <p:cNvPr id="17" name="">
            <a:extLst>
              <a:ext uri="{FF2B5EF4-FFF2-40B4-BE49-F238E27FC236}">
                <ns2:creationId id="{814199EF-255F-434F-8663-28AC8160617C}"/>
              </a:ext>
            </a:extLst>
          </p:cNvPr>
          <p:cNvSpPr>
            <a:spLocks noGrp="1"/>
          </p:cNvSpPr>
          <p:nvPr/>
        </p:nvSpPr>
        <p:spPr>
          <a:xfrm>
            <a:off x="6972300" y="3067050"/>
            <a:ext cx="4514850" cy="400050"/>
          </a:xfrm>
          <a:prstGeom prst="rect">
            <a:avLst/>
          </a:prstGeom>
          <a:noFill/>
          <a:ln w="0">
            <a:noFill/>
            <a:prstDash val="solid"/>
          </a:ln>
        </p:spPr>
        <p:txBody>
          <a:bodyPr wrap="square" lIns="0" tIns="0" rIns="0" bIns="0" anchor="t">
            <a:noAutofit/>
          </a:bodyPr>
          <a:lstStyle/>
          <a:p>
            <a:pPr algn="l">
              <a:defRPr sz="1800" b="0" i="0">
                <a:solidFill>
                  <a:srgbClr val="162B45"/>
                </a:solidFill>
                <a:latin typeface="Calibri"/>
                <a:ea typeface="Calibri"/>
                <a:cs typeface="Calibri"/>
              </a:defRPr>
            </a:pPr>
            <a:r>
              <a:rPr sz="1800" b="0" i="0">
                <a:solidFill>
                  <a:srgbClr val="162B45"/>
                </a:solidFill>
                <a:latin typeface="Calibri"/>
                <a:ea typeface="Calibri"/>
                <a:cs typeface="Calibri"/>
              </a:rPr>
              <a:t>Accreditation or certification</a:t>
            </a:r>
          </a:p>
        </p:txBody>
      </p:sp>
      <p:sp>
        <p:nvSpPr>
          <p:cNvPr id="18" name="">
            <a:extLst>
              <a:ext uri="{FF2B5EF4-FFF2-40B4-BE49-F238E27FC236}">
                <ns2:creationId id="{AFEC7AFD-2CF9-45ED-8A4F-39D456A2C959}"/>
                <adec:decorative val="1"/>
              </a:ext>
            </a:extLst>
          </p:cNvPr>
          <p:cNvSpPr>
            <a:spLocks noGrp="1"/>
          </p:cNvSpPr>
          <p:nvPr/>
        </p:nvSpPr>
        <p:spPr>
          <a:xfrm>
            <a:off x="6724650" y="3752850"/>
            <a:ext cx="95250" cy="95250"/>
          </a:xfrm>
          <a:prstGeom prst="ellipse">
            <a:avLst/>
          </a:prstGeom>
          <a:solidFill>
            <a:srgbClr val="E94B66"/>
          </a:solidFill>
          <a:ln w="0">
            <a:noFill/>
            <a:prstDash val="solid"/>
          </a:ln>
        </p:spPr>
      </p:sp>
      <p:sp>
        <p:nvSpPr>
          <p:cNvPr id="19" name="">
            <a:extLst>
              <a:ext uri="{FF2B5EF4-FFF2-40B4-BE49-F238E27FC236}">
                <ns2:creationId id="{6FC28CFC-3459-4AE8-AA54-E008E771ACD8}"/>
              </a:ext>
            </a:extLst>
          </p:cNvPr>
          <p:cNvSpPr>
            <a:spLocks noGrp="1"/>
          </p:cNvSpPr>
          <p:nvPr/>
        </p:nvSpPr>
        <p:spPr>
          <a:xfrm>
            <a:off x="6972300" y="3657600"/>
            <a:ext cx="4514850" cy="400050"/>
          </a:xfrm>
          <a:prstGeom prst="rect">
            <a:avLst/>
          </a:prstGeom>
          <a:noFill/>
          <a:ln w="0">
            <a:noFill/>
            <a:prstDash val="solid"/>
          </a:ln>
        </p:spPr>
        <p:txBody>
          <a:bodyPr wrap="square" lIns="0" tIns="0" rIns="0" bIns="0" anchor="t">
            <a:noAutofit/>
          </a:bodyPr>
          <a:lstStyle/>
          <a:p>
            <a:pPr algn="l">
              <a:defRPr sz="1800" b="0" i="0">
                <a:solidFill>
                  <a:srgbClr val="162B45"/>
                </a:solidFill>
                <a:latin typeface="Calibri"/>
                <a:ea typeface="Calibri"/>
                <a:cs typeface="Calibri"/>
              </a:defRPr>
            </a:pPr>
            <a:r>
              <a:rPr sz="1800" b="0" i="0">
                <a:solidFill>
                  <a:srgbClr val="162B45"/>
                </a:solidFill>
                <a:latin typeface="Calibri"/>
                <a:ea typeface="Calibri"/>
                <a:cs typeface="Calibri"/>
              </a:rPr>
              <a:t>An official HDRS standard or participation decision</a:t>
            </a:r>
          </a:p>
        </p:txBody>
      </p:sp>
      <p:sp>
        <p:nvSpPr>
          <p:cNvPr id="20" name="">
            <a:extLst>
              <a:ext uri="{FF2B5EF4-FFF2-40B4-BE49-F238E27FC236}">
                <ns2:creationId id="{4BD00462-D597-4426-8E3C-0B40D7520BC0}"/>
                <adec:decorative val="1"/>
              </a:ext>
            </a:extLst>
          </p:cNvPr>
          <p:cNvSpPr>
            <a:spLocks noGrp="1"/>
          </p:cNvSpPr>
          <p:nvPr/>
        </p:nvSpPr>
        <p:spPr>
          <a:xfrm>
            <a:off x="6724650" y="4343400"/>
            <a:ext cx="95250" cy="95250"/>
          </a:xfrm>
          <a:prstGeom prst="ellipse">
            <a:avLst/>
          </a:prstGeom>
          <a:solidFill>
            <a:srgbClr val="E94B66"/>
          </a:solidFill>
          <a:ln w="0">
            <a:noFill/>
            <a:prstDash val="solid"/>
          </a:ln>
        </p:spPr>
      </p:sp>
      <p:sp>
        <p:nvSpPr>
          <p:cNvPr id="21" name="">
            <a:extLst>
              <a:ext uri="{FF2B5EF4-FFF2-40B4-BE49-F238E27FC236}">
                <ns2:creationId id="{7B97ADF1-4FD7-48D4-8291-83987EE96128}"/>
              </a:ext>
            </a:extLst>
          </p:cNvPr>
          <p:cNvSpPr>
            <a:spLocks noGrp="1"/>
          </p:cNvSpPr>
          <p:nvPr/>
        </p:nvSpPr>
        <p:spPr>
          <a:xfrm>
            <a:off x="6972300" y="4248150"/>
            <a:ext cx="4514850" cy="400050"/>
          </a:xfrm>
          <a:prstGeom prst="rect">
            <a:avLst/>
          </a:prstGeom>
          <a:noFill/>
          <a:ln w="0">
            <a:noFill/>
            <a:prstDash val="solid"/>
          </a:ln>
        </p:spPr>
        <p:txBody>
          <a:bodyPr wrap="square" lIns="0" tIns="0" rIns="0" bIns="0" anchor="t">
            <a:noAutofit/>
          </a:bodyPr>
          <a:lstStyle/>
          <a:p>
            <a:pPr algn="l">
              <a:defRPr sz="1800" b="0" i="0">
                <a:solidFill>
                  <a:srgbClr val="162B45"/>
                </a:solidFill>
                <a:latin typeface="Calibri"/>
                <a:ea typeface="Calibri"/>
                <a:cs typeface="Calibri"/>
              </a:defRPr>
            </a:pPr>
            <a:r>
              <a:rPr sz="1800" b="0" i="0">
                <a:solidFill>
                  <a:srgbClr val="162B45"/>
                </a:solidFill>
                <a:latin typeface="Calibri"/>
                <a:ea typeface="Calibri"/>
                <a:cs typeface="Calibri"/>
              </a:rPr>
              <a:t>A substitute for legal, ethical or security assurance</a:t>
            </a:r>
          </a:p>
        </p:txBody>
      </p:sp>
      <p:sp>
        <p:nvSpPr>
          <p:cNvPr id="22" name="">
            <a:extLst>
              <a:ext uri="{FF2B5EF4-FFF2-40B4-BE49-F238E27FC236}">
                <ns2:creationId id="{8E24C5CB-803B-4F87-B1D9-06EDD9AE3630}"/>
                <adec:decorative val="1"/>
              </a:ext>
            </a:extLst>
          </p:cNvPr>
          <p:cNvSpPr>
            <a:spLocks noGrp="1"/>
          </p:cNvSpPr>
          <p:nvPr/>
        </p:nvSpPr>
        <p:spPr>
          <a:xfrm>
            <a:off x="6724650" y="4933950"/>
            <a:ext cx="95250" cy="95250"/>
          </a:xfrm>
          <a:prstGeom prst="ellipse">
            <a:avLst/>
          </a:prstGeom>
          <a:solidFill>
            <a:srgbClr val="E94B66"/>
          </a:solidFill>
          <a:ln w="0">
            <a:noFill/>
            <a:prstDash val="solid"/>
          </a:ln>
        </p:spPr>
      </p:sp>
      <p:sp>
        <p:nvSpPr>
          <p:cNvPr id="23" name="">
            <a:extLst>
              <a:ext uri="{FF2B5EF4-FFF2-40B4-BE49-F238E27FC236}">
                <ns2:creationId id="{D04DBFC3-63D1-4688-8D79-3024E8DF11CA}"/>
              </a:ext>
            </a:extLst>
          </p:cNvPr>
          <p:cNvSpPr>
            <a:spLocks noGrp="1"/>
          </p:cNvSpPr>
          <p:nvPr/>
        </p:nvSpPr>
        <p:spPr>
          <a:xfrm>
            <a:off x="6972300" y="4838700"/>
            <a:ext cx="4514850" cy="400050"/>
          </a:xfrm>
          <a:prstGeom prst="rect">
            <a:avLst/>
          </a:prstGeom>
          <a:noFill/>
          <a:ln w="0">
            <a:noFill/>
            <a:prstDash val="solid"/>
          </a:ln>
        </p:spPr>
        <p:txBody>
          <a:bodyPr wrap="square" lIns="0" tIns="0" rIns="0" bIns="0" anchor="t">
            <a:noAutofit/>
          </a:bodyPr>
          <a:lstStyle/>
          <a:p>
            <a:pPr algn="l">
              <a:defRPr sz="1800" b="0" i="0">
                <a:solidFill>
                  <a:srgbClr val="162B45"/>
                </a:solidFill>
                <a:latin typeface="Calibri"/>
                <a:ea typeface="Calibri"/>
                <a:cs typeface="Calibri"/>
              </a:defRPr>
            </a:pPr>
            <a:r>
              <a:rPr sz="1800" b="0" i="0">
                <a:solidFill>
                  <a:srgbClr val="162B45"/>
                </a:solidFill>
                <a:latin typeface="Calibri"/>
                <a:ea typeface="Calibri"/>
                <a:cs typeface="Calibri"/>
              </a:rPr>
              <a:t>A guarantee of research delivery or outcomes</a:t>
            </a:r>
          </a:p>
        </p:txBody>
      </p:sp>
      <p:sp>
        <p:nvSpPr>
          <p:cNvPr id="24" name="">
            <a:extLst>
              <a:ext uri="{FF2B5EF4-FFF2-40B4-BE49-F238E27FC236}">
                <ns2:creationId id="{CBCA32A0-86F5-48F1-AA6E-29157AB5F06E}"/>
                <adec:decorative val="1"/>
              </a:ext>
            </a:extLst>
          </p:cNvPr>
          <p:cNvSpPr>
            <a:spLocks noGrp="1"/>
          </p:cNvSpPr>
          <p:nvPr/>
        </p:nvSpPr>
        <p:spPr>
          <a:xfrm>
            <a:off x="552450" y="6419850"/>
            <a:ext cx="11087100" cy="0"/>
          </a:xfrm>
          <a:prstGeom prst="line">
            <a:avLst/>
          </a:prstGeom>
          <a:noFill/>
          <a:ln w="9525">
            <a:solidFill>
              <a:srgbClr val="D5E3E3"/>
            </a:solidFill>
            <a:prstDash val="solid"/>
          </a:ln>
        </p:spPr>
      </p:sp>
      <p:sp>
        <p:nvSpPr>
          <p:cNvPr id="25" name="">
            <a:extLst>
              <a:ext uri="{FF2B5EF4-FFF2-40B4-BE49-F238E27FC236}">
                <ns2:creationId id="{B47D7483-1C5F-4B40-A854-93629EECFB6B}"/>
              </a:ext>
            </a:extLst>
          </p:cNvPr>
          <p:cNvSpPr>
            <a:spLocks noGrp="1"/>
          </p:cNvSpPr>
          <p:nvPr/>
        </p:nvSpPr>
        <p:spPr>
          <a:xfrm>
            <a:off x="552450" y="6496050"/>
            <a:ext cx="2952750" cy="190500"/>
          </a:xfrm>
          <a:prstGeom prst="rect">
            <a:avLst/>
          </a:prstGeom>
          <a:noFill/>
          <a:ln w="0">
            <a:noFill/>
            <a:prstDash val="solid"/>
          </a:ln>
        </p:spPr>
        <p:txBody>
          <a:bodyPr wrap="square" lIns="0" tIns="0" rIns="0" bIns="0" anchor="ctr">
            <a:noAutofit/>
          </a:bodyPr>
          <a:lstStyle/>
          <a:p>
            <a:pPr algn="l">
              <a:defRPr sz="900" b="0" i="0">
                <a:solidFill>
                  <a:srgbClr val="5F7187"/>
                </a:solidFill>
                <a:latin typeface="Calibri"/>
                <a:ea typeface="Calibri"/>
                <a:cs typeface="Calibri"/>
              </a:defRPr>
            </a:pPr>
            <a:r>
              <a:rPr sz="900" b="0" i="0">
                <a:solidFill>
                  <a:srgbClr val="5F7187"/>
                </a:solidFill>
                <a:latin typeface="Calibri"/>
                <a:ea typeface="Calibri"/>
                <a:cs typeface="Calibri"/>
              </a:rPr>
              <a:t>HDRL v1.0.1  •  Kit v1.1.0  •  30 Jul 2026</a:t>
            </a:r>
          </a:p>
        </p:txBody>
      </p:sp>
      <p:sp>
        <p:nvSpPr>
          <p:cNvPr id="26" name="">
            <a:extLst>
              <a:ext uri="{FF2B5EF4-FFF2-40B4-BE49-F238E27FC236}">
                <ns2:creationId id="{A21A62A5-51EA-488E-AFB8-81F3AFE1D9DF}"/>
              </a:ext>
            </a:extLst>
          </p:cNvPr>
          <p:cNvSpPr>
            <a:spLocks noGrp="1"/>
          </p:cNvSpPr>
          <p:nvPr/>
        </p:nvSpPr>
        <p:spPr>
          <a:xfrm>
            <a:off x="3524250" y="6496050"/>
            <a:ext cx="6096000" cy="190500"/>
          </a:xfrm>
          <a:prstGeom prst="rect">
            <a:avLst/>
          </a:prstGeom>
          <a:noFill/>
          <a:ln w="0">
            <a:noFill/>
            <a:prstDash val="solid"/>
          </a:ln>
        </p:spPr>
        <p:txBody>
          <a:bodyPr wrap="square" lIns="0" tIns="0" rIns="0" bIns="0" anchor="ctr">
            <a:noAutofit/>
          </a:bodyPr>
          <a:lstStyle/>
          <a:p>
            <a:pPr algn="ctr">
              <a:defRPr sz="825" b="0" i="0">
                <a:solidFill>
                  <a:srgbClr val="5F7187"/>
                </a:solidFill>
                <a:latin typeface="Calibri"/>
                <a:ea typeface="Calibri"/>
                <a:cs typeface="Calibri"/>
              </a:defRPr>
            </a:pPr>
            <a:r>
              <a:rPr sz="825" b="0" i="0">
                <a:solidFill>
                  <a:srgbClr val="5F7187"/>
                </a:solidFill>
                <a:latin typeface="Calibri"/>
                <a:ea typeface="Calibri"/>
                <a:cs typeface="Calibri"/>
              </a:rPr>
              <a:t>RDS: commissioner &amp; IP owner  •  OPL Advisory: originator &amp; developer  •  </a:t>
            </a:r>
            <a:r>
              <a:rPr sz="825" b="0" i="0">
                <a:solidFill>
                  <a:srgbClr val="5F7187"/>
                </a:solidFill>
                <a:latin typeface="Calibri"/>
                <a:ea typeface="Calibri"/>
                <a:cs typeface="Calibri"/>
                <a:hlinkClick r:id="R0be9845441054399" tooltip="Read the Creative Commons Attribution 4.0 licence"/>
              </a:rPr>
              <a:t>CC BY 4.0</a:t>
            </a:r>
          </a:p>
        </p:txBody>
      </p:sp>
      <p:sp>
        <p:nvSpPr>
          <p:cNvPr id="27" name="">
            <a:extLst>
              <a:ext uri="{FF2B5EF4-FFF2-40B4-BE49-F238E27FC236}">
                <ns2:creationId id="{F6EEA12B-17AF-4F24-A15D-716EA6BE2E3A}"/>
              </a:ext>
            </a:extLst>
          </p:cNvPr>
          <p:cNvSpPr>
            <a:spLocks noGrp="1"/>
          </p:cNvSpPr>
          <p:nvPr/>
        </p:nvSpPr>
        <p:spPr>
          <a:xfrm>
            <a:off x="9048750" y="6496050"/>
            <a:ext cx="2590800" cy="190500"/>
          </a:xfrm>
          <a:prstGeom prst="rect">
            <a:avLst/>
          </a:prstGeom>
          <a:noFill/>
          <a:ln w="0">
            <a:noFill/>
            <a:prstDash val="solid"/>
          </a:ln>
        </p:spPr>
        <p:txBody>
          <a:bodyPr wrap="square" lIns="0" tIns="0" rIns="0" bIns="0" anchor="ctr">
            <a:noAutofit/>
          </a:bodyPr>
          <a:lstStyle/>
          <a:p>
            <a:pPr algn="r">
              <a:defRPr sz="900" b="0" i="0">
                <a:solidFill>
                  <a:srgbClr val="5F7187"/>
                </a:solidFill>
                <a:latin typeface="Calibri"/>
                <a:ea typeface="Calibri"/>
                <a:cs typeface="Calibri"/>
              </a:defRPr>
            </a:pPr>
            <a:r>
              <a:rPr sz="900" b="0" i="0">
                <a:solidFill>
                  <a:srgbClr val="5F7187"/>
                </a:solidFill>
                <a:latin typeface="Calibri"/>
                <a:ea typeface="Calibri"/>
                <a:cs typeface="Calibri"/>
                <a:hlinkClick r:id="Rd8377011551740a6" tooltip="Open the HDRL Framework website"/>
              </a:rPr>
              <a:t>hdrlframework.org</a:t>
            </a:r>
            <a:r>
              <a:rPr sz="900" b="0" i="0">
                <a:solidFill>
                  <a:srgbClr val="5F7187"/>
                </a:solidFill>
                <a:latin typeface="Calibri"/>
                <a:ea typeface="Calibri"/>
                <a:cs typeface="Calibri"/>
              </a:rPr>
              <a:t>  •  5</a:t>
            </a:r>
          </a:p>
        </p:txBody>
      </p:sp>
    </p:spTree>
    <p:extLst>
      <p:ext uri="{BB962C8B-B14F-4D97-AF65-F5344CB8AC3E}">
        <ns5:creationId val="335065769"/>
      </p:ext>
    </p:extLst>
  </p:cSld>
</p:sld>
</file>

<file path=ppt/slides/slide50.xml><?xml version="1.0" encoding="utf-8"?>
<p:sld xmlns:a="http://schemas.openxmlformats.org/drawingml/2006/main" xmlns:adec="http://schemas.microsoft.com/office/drawing/2017/decorative" xmlns:ns2="http://schemas.microsoft.com/office/drawing/2014/main" xmlns:ns5="http://schemas.microsoft.com/office/powerpoint/2010/main" xmlns:p="http://schemas.openxmlformats.org/presentationml/2006/main" xmlns:r="http://schemas.openxmlformats.org/officeDocument/2006/relationships">
  <p:cSld>
    <p:bg>
      <p:bgPr>
        <a:solidFill>
          <a:srgbClr val="F5F8FA"/>
        </a:solidFill>
      </p:bgPr>
    </p:bg>
    <p:spTree>
      <p:nvGrpSpPr>
        <p:cNvPr id="1" name=""/>
        <p:cNvGrpSpPr/>
        <p:nvPr/>
      </p:nvGrpSpPr>
      <p:grpSpPr>
        <a:xfrm/>
      </p:grpSpPr>
      <p:sp>
        <p:nvSpPr>
          <p:cNvPr id="41" name="hdrl-mini-mark">
            <a:extLst>
              <a:ext uri="{FF2B5EF4-FFF2-40B4-BE49-F238E27FC236}">
                <ns2:creationId id="{FDF1CBC9-B9CB-4A5B-B239-3E76FB1D49AD}"/>
                <adec:decorative val="1"/>
              </a:ext>
            </a:extLst>
          </p:cNvPr>
          <p:cNvSpPr>
            <a:spLocks noGrp="1"/>
          </p:cNvSpPr>
          <p:nvPr/>
        </p:nvSpPr>
        <p:spPr>
          <a:xfrm>
            <a:off x="552450" y="361950"/>
            <a:ext cx="514350" cy="514350"/>
          </a:xfrm>
          <a:prstGeom prst="octagon">
            <a:avLst/>
          </a:prstGeom>
          <a:solidFill>
            <a:srgbClr val="0F766E"/>
          </a:solidFill>
          <a:ln w="0">
            <a:noFill/>
            <a:prstDash val="solid"/>
          </a:ln>
        </p:spPr>
      </p:sp>
      <p:sp>
        <p:nvSpPr>
          <p:cNvPr id="2" name="hdrl-mini-text">
            <a:extLst>
              <a:ext uri="{FF2B5EF4-FFF2-40B4-BE49-F238E27FC236}">
                <ns2:creationId id="{965B719F-B359-49C3-A90F-3D2B5983A61E}"/>
                <adec:decorative val="1"/>
              </a:ext>
            </a:extLst>
          </p:cNvPr>
          <p:cNvSpPr>
            <a:spLocks noGrp="1"/>
          </p:cNvSpPr>
          <p:nvPr/>
        </p:nvSpPr>
        <p:spPr>
          <a:xfrm>
            <a:off x="581025" y="504825"/>
            <a:ext cx="476250" cy="209550"/>
          </a:xfrm>
          <a:prstGeom prst="rect">
            <a:avLst/>
          </a:prstGeom>
          <a:noFill/>
          <a:ln w="0">
            <a:noFill/>
            <a:prstDash val="solid"/>
          </a:ln>
        </p:spPr>
        <p:txBody>
          <a:bodyPr wrap="square" lIns="0" tIns="0" rIns="0" bIns="0" anchor="ctr">
            <a:noAutofit/>
          </a:bodyPr>
          <a:lstStyle/>
          <a:p>
            <a:pPr algn="ctr">
              <a:defRPr sz="750" b="1" i="0">
                <a:solidFill>
                  <a:srgbClr val="FFFFFF"/>
                </a:solidFill>
                <a:latin typeface="Calibri"/>
                <a:ea typeface="Calibri"/>
                <a:cs typeface="Calibri"/>
              </a:defRPr>
            </a:pPr>
            <a:r>
              <a:rPr sz="750" b="1" i="0">
                <a:solidFill>
                  <a:srgbClr val="FFFFFF"/>
                </a:solidFill>
                <a:latin typeface="Calibri"/>
                <a:ea typeface="Calibri"/>
                <a:cs typeface="Calibri"/>
              </a:rPr>
              <a:t>HDRL</a:t>
            </a:r>
          </a:p>
        </p:txBody>
      </p:sp>
      <p:sp>
        <p:nvSpPr>
          <p:cNvPr id="3" name="brand-label">
            <a:extLst>
              <a:ext uri="{FF2B5EF4-FFF2-40B4-BE49-F238E27FC236}">
                <ns2:creationId id="{685C08A0-FA49-4558-A450-8E80166EF368}"/>
                <adec:decorative val="1"/>
              </a:ext>
            </a:extLst>
          </p:cNvPr>
          <p:cNvSpPr>
            <a:spLocks noGrp="1"/>
          </p:cNvSpPr>
          <p:nvPr/>
        </p:nvSpPr>
        <p:spPr>
          <a:xfrm>
            <a:off x="1257300" y="495300"/>
            <a:ext cx="4572000" cy="190500"/>
          </a:xfrm>
          <a:prstGeom prst="rect">
            <a:avLst/>
          </a:prstGeom>
          <a:noFill/>
          <a:ln w="0">
            <a:noFill/>
            <a:prstDash val="solid"/>
          </a:ln>
        </p:spPr>
        <p:txBody>
          <a:bodyPr wrap="square" lIns="0" tIns="0" rIns="0" bIns="0" anchor="ctr">
            <a:noAutofit/>
          </a:bodyPr>
          <a:lstStyle/>
          <a:p>
            <a:pPr algn="l">
              <a:defRPr sz="1200" b="1" i="0">
                <a:solidFill>
                  <a:srgbClr val="0F766E"/>
                </a:solidFill>
                <a:latin typeface="Calibri"/>
                <a:ea typeface="Calibri"/>
                <a:cs typeface="Calibri"/>
              </a:defRPr>
            </a:pPr>
            <a:r>
              <a:rPr sz="1200" b="1" i="0">
                <a:solidFill>
                  <a:srgbClr val="0F766E"/>
                </a:solidFill>
                <a:latin typeface="Calibri"/>
                <a:ea typeface="Calibri"/>
                <a:cs typeface="Calibri"/>
              </a:rPr>
              <a:t>DOMAIN C • INDICATOR DETAIL</a:t>
            </a:r>
          </a:p>
        </p:txBody>
      </p:sp>
      <p:sp>
        <p:nvSpPr>
          <p:cNvPr id="4" name="slide-title" title="C.4.3 · Consent, Permissions &amp; Restrictions Governance" descr="Slide title: C.4.3 · Consent, Permissions &amp; Restrictions Governance">
            <a:extLst>
              <a:ext uri="{FF2B5EF4-FFF2-40B4-BE49-F238E27FC236}">
                <ns2:creationId id="{B8B388D3-D25A-4773-8842-62924A1F3CF8}"/>
              </a:ext>
            </a:extLst>
          </p:cNvPr>
          <p:cNvSpPr>
            <a:spLocks noGrp="1"/>
          </p:cNvSpPr>
          <p:nvPr>
            <p:ph type="title"/>
          </p:nvPr>
        </p:nvSpPr>
        <p:spPr>
          <a:xfrm>
            <a:off x="666750" y="1104900"/>
            <a:ext cx="10858500" cy="628650"/>
          </a:xfrm>
          <a:prstGeom prst="rect">
            <a:avLst/>
          </a:prstGeom>
          <a:noFill/>
          <a:ln w="0">
            <a:noFill/>
            <a:prstDash val="solid"/>
          </a:ln>
        </p:spPr>
        <p:txBody>
          <a:bodyPr wrap="square" lIns="0" tIns="0" rIns="0" bIns="0" anchor="t">
            <a:noAutofit/>
          </a:bodyPr>
          <a:lstStyle/>
          <a:p>
            <a:pPr algn="l">
              <a:defRPr sz="3150" b="1" i="0">
                <a:solidFill>
                  <a:srgbClr val="162B45"/>
                </a:solidFill>
                <a:latin typeface="Calibri"/>
                <a:ea typeface="Calibri"/>
                <a:cs typeface="Calibri"/>
              </a:defRPr>
            </a:pPr>
            <a:r>
              <a:rPr sz="3150" b="1" i="0">
                <a:solidFill>
                  <a:srgbClr val="162B45"/>
                </a:solidFill>
                <a:latin typeface="Calibri"/>
                <a:ea typeface="Calibri"/>
                <a:cs typeface="Calibri"/>
              </a:rPr>
              <a:t>C.4.3 · Consent, Permissions &amp; Restrictions Governance</a:t>
            </a:r>
          </a:p>
        </p:txBody>
      </p:sp>
      <p:sp>
        <p:nvSpPr>
          <p:cNvPr id="5" name="">
            <a:extLst>
              <a:ext uri="{FF2B5EF4-FFF2-40B4-BE49-F238E27FC236}">
                <ns2:creationId id="{F1C34012-B92A-49B0-BC78-A233EBAE9122}"/>
              </a:ext>
            </a:extLst>
          </p:cNvPr>
          <p:cNvSpPr>
            <a:spLocks noGrp="1"/>
          </p:cNvSpPr>
          <p:nvPr/>
        </p:nvSpPr>
        <p:spPr>
          <a:xfrm>
            <a:off x="685800" y="1771650"/>
            <a:ext cx="10668000" cy="266700"/>
          </a:xfrm>
          <a:prstGeom prst="rect">
            <a:avLst/>
          </a:prstGeom>
          <a:noFill/>
          <a:ln w="0">
            <a:noFill/>
            <a:prstDash val="solid"/>
          </a:ln>
        </p:spPr>
        <p:txBody>
          <a:bodyPr wrap="square" lIns="0" tIns="0" rIns="0" bIns="0" anchor="t">
            <a:noAutofit/>
          </a:bodyPr>
          <a:lstStyle/>
          <a:p>
            <a:pPr algn="l">
              <a:defRPr sz="1350" b="1" i="0">
                <a:solidFill>
                  <a:srgbClr val="6366F1"/>
                </a:solidFill>
                <a:latin typeface="Calibri"/>
                <a:ea typeface="Calibri"/>
                <a:cs typeface="Calibri"/>
              </a:defRPr>
            </a:pPr>
            <a:r>
              <a:rPr sz="1350" b="1" i="0">
                <a:solidFill>
                  <a:srgbClr val="6366F1"/>
                </a:solidFill>
                <a:latin typeface="Calibri"/>
                <a:ea typeface="Calibri"/>
                <a:cs typeface="Calibri"/>
              </a:rPr>
              <a:t>Core indicator  •  Both level  •  HDRL class B0</a:t>
            </a:r>
          </a:p>
        </p:txBody>
      </p:sp>
      <p:sp>
        <p:nvSpPr>
          <p:cNvPr id="6" name="">
            <a:extLst>
              <a:ext uri="{FF2B5EF4-FFF2-40B4-BE49-F238E27FC236}">
                <ns2:creationId id="{1FCB3B05-7977-4418-86C5-1D6445BDD015}"/>
              </a:ext>
            </a:extLst>
          </p:cNvPr>
          <p:cNvSpPr>
            <a:spLocks noGrp="1"/>
          </p:cNvSpPr>
          <p:nvPr/>
        </p:nvSpPr>
        <p:spPr>
          <a:xfrm>
            <a:off x="685800" y="2095500"/>
            <a:ext cx="10668000" cy="285750"/>
          </a:xfrm>
          <a:prstGeom prst="rect">
            <a:avLst/>
          </a:prstGeom>
          <a:noFill/>
          <a:ln w="0">
            <a:noFill/>
            <a:prstDash val="solid"/>
          </a:ln>
        </p:spPr>
        <p:txBody>
          <a:bodyPr wrap="square" lIns="0" tIns="0" rIns="0" bIns="0" anchor="t">
            <a:noAutofit/>
          </a:bodyPr>
          <a:lstStyle/>
          <a:p>
            <a:pPr algn="l">
              <a:defRPr sz="1350" b="0" i="1">
                <a:solidFill>
                  <a:srgbClr val="5F7187"/>
                </a:solidFill>
                <a:latin typeface="Calibri"/>
                <a:ea typeface="Calibri"/>
                <a:cs typeface="Calibri"/>
              </a:defRPr>
            </a:pPr>
            <a:r>
              <a:rPr sz="1350" b="0" i="1">
                <a:solidFill>
                  <a:srgbClr val="5F7187"/>
                </a:solidFill>
                <a:latin typeface="Calibri"/>
                <a:ea typeface="Calibri"/>
                <a:cs typeface="Calibri"/>
              </a:rPr>
              <a:t>The catalogue wording below is reproduced verbatim.</a:t>
            </a:r>
          </a:p>
        </p:txBody>
      </p:sp>
      <p:sp>
        <p:nvSpPr>
          <p:cNvPr id="7" name="">
            <a:extLst>
              <a:ext uri="{FF2B5EF4-FFF2-40B4-BE49-F238E27FC236}">
                <ns2:creationId id="{CFEFF27E-EBBE-4204-9E09-E1F9AF41B8AE}"/>
                <adec:decorative val="1"/>
              </a:ext>
            </a:extLst>
          </p:cNvPr>
          <p:cNvSpPr>
            <a:spLocks noGrp="1"/>
          </p:cNvSpPr>
          <p:nvPr/>
        </p:nvSpPr>
        <p:spPr>
          <a:xfrm>
            <a:off x="1428750" y="2647950"/>
            <a:ext cx="8763000" cy="0"/>
          </a:xfrm>
          <a:prstGeom prst="line">
            <a:avLst/>
          </a:prstGeom>
          <a:noFill/>
          <a:ln w="57150">
            <a:solidFill>
              <a:srgbClr val="A7E6DB"/>
            </a:solidFill>
            <a:prstDash val="solid"/>
          </a:ln>
        </p:spPr>
      </p:sp>
      <p:sp>
        <p:nvSpPr>
          <p:cNvPr id="8" name="">
            <a:extLst>
              <a:ext uri="{FF2B5EF4-FFF2-40B4-BE49-F238E27FC236}">
                <ns2:creationId id="{43CAB9B5-24CD-46BA-8903-7043759BCF5D}"/>
                <adec:decorative val="1"/>
              </a:ext>
            </a:extLst>
          </p:cNvPr>
          <p:cNvSpPr>
            <a:spLocks noGrp="1"/>
          </p:cNvSpPr>
          <p:nvPr/>
        </p:nvSpPr>
        <p:spPr>
          <a:xfrm>
            <a:off x="1219200" y="2419350"/>
            <a:ext cx="457200" cy="457200"/>
          </a:xfrm>
          <a:prstGeom prst="ellipse">
            <a:avLst/>
          </a:prstGeom>
          <a:solidFill>
            <a:srgbClr val="FFFFFF"/>
          </a:solidFill>
          <a:ln w="19050">
            <a:solidFill>
              <a:srgbClr val="6366F1"/>
            </a:solidFill>
            <a:prstDash val="solid"/>
          </a:ln>
        </p:spPr>
      </p:sp>
      <p:sp>
        <p:nvSpPr>
          <p:cNvPr id="9" name="">
            <a:extLst>
              <a:ext uri="{FF2B5EF4-FFF2-40B4-BE49-F238E27FC236}">
                <ns2:creationId id="{8BA6E32E-B205-4541-A825-F3B293623678}"/>
              </a:ext>
            </a:extLst>
          </p:cNvPr>
          <p:cNvSpPr>
            <a:spLocks noGrp="1"/>
          </p:cNvSpPr>
          <p:nvPr/>
        </p:nvSpPr>
        <p:spPr>
          <a:xfrm>
            <a:off x="1333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6366F1"/>
                </a:solidFill>
                <a:latin typeface="Calibri"/>
                <a:ea typeface="Calibri"/>
                <a:cs typeface="Calibri"/>
              </a:defRPr>
            </a:pPr>
            <a:r>
              <a:rPr sz="1500" b="1" i="0">
                <a:solidFill>
                  <a:srgbClr val="6366F1"/>
                </a:solidFill>
                <a:latin typeface="Calibri"/>
                <a:ea typeface="Calibri"/>
                <a:cs typeface="Calibri"/>
              </a:rPr>
              <a:t>1</a:t>
            </a:r>
          </a:p>
        </p:txBody>
      </p:sp>
      <p:sp>
        <p:nvSpPr>
          <p:cNvPr id="10" name="">
            <a:extLst>
              <a:ext uri="{FF2B5EF4-FFF2-40B4-BE49-F238E27FC236}">
                <ns2:creationId id="{3F0312FB-16A7-4843-828B-C22F24808AFC}"/>
              </a:ext>
            </a:extLst>
          </p:cNvPr>
          <p:cNvSpPr>
            <a:spLocks noGrp="1"/>
          </p:cNvSpPr>
          <p:nvPr/>
        </p:nvSpPr>
        <p:spPr>
          <a:xfrm>
            <a:off x="552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Initial</a:t>
            </a:r>
          </a:p>
        </p:txBody>
      </p:sp>
      <p:sp>
        <p:nvSpPr>
          <p:cNvPr id="11" name="">
            <a:extLst>
              <a:ext uri="{FF2B5EF4-FFF2-40B4-BE49-F238E27FC236}">
                <ns2:creationId id="{A503646E-DB63-4856-B5FD-C83F0475EC41}"/>
              </a:ext>
            </a:extLst>
          </p:cNvPr>
          <p:cNvSpPr>
            <a:spLocks noGrp="1"/>
          </p:cNvSpPr>
          <p:nvPr/>
        </p:nvSpPr>
        <p:spPr>
          <a:xfrm>
            <a:off x="552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Permissions/restrictions not captured. Applied inconsistently or discovered late.</a:t>
            </a:r>
          </a:p>
        </p:txBody>
      </p:sp>
      <p:sp>
        <p:nvSpPr>
          <p:cNvPr id="12" name="">
            <a:extLst>
              <a:ext uri="{FF2B5EF4-FFF2-40B4-BE49-F238E27FC236}">
                <ns2:creationId id="{FCB81CEF-BC16-4832-96BF-479D09D9C91A}"/>
                <adec:decorative val="1"/>
              </a:ext>
            </a:extLst>
          </p:cNvPr>
          <p:cNvSpPr>
            <a:spLocks noGrp="1"/>
          </p:cNvSpPr>
          <p:nvPr/>
        </p:nvSpPr>
        <p:spPr>
          <a:xfrm>
            <a:off x="3409950" y="2419350"/>
            <a:ext cx="457200" cy="457200"/>
          </a:xfrm>
          <a:prstGeom prst="ellipse">
            <a:avLst/>
          </a:prstGeom>
          <a:solidFill>
            <a:srgbClr val="FFFFFF"/>
          </a:solidFill>
          <a:ln w="19050">
            <a:solidFill>
              <a:srgbClr val="6366F1"/>
            </a:solidFill>
            <a:prstDash val="solid"/>
          </a:ln>
        </p:spPr>
      </p:sp>
      <p:sp>
        <p:nvSpPr>
          <p:cNvPr id="13" name="">
            <a:extLst>
              <a:ext uri="{FF2B5EF4-FFF2-40B4-BE49-F238E27FC236}">
                <ns2:creationId id="{0746FD62-3BA3-403A-B039-AD6371049B43}"/>
              </a:ext>
            </a:extLst>
          </p:cNvPr>
          <p:cNvSpPr>
            <a:spLocks noGrp="1"/>
          </p:cNvSpPr>
          <p:nvPr/>
        </p:nvSpPr>
        <p:spPr>
          <a:xfrm>
            <a:off x="3524250" y="2533650"/>
            <a:ext cx="228600" cy="228600"/>
          </a:xfrm>
          <a:prstGeom prst="rect">
            <a:avLst/>
          </a:prstGeom>
          <a:noFill/>
          <a:ln w="0">
            <a:noFill/>
            <a:prstDash val="solid"/>
          </a:ln>
        </p:spPr>
        <p:txBody>
          <a:bodyPr wrap="square" lIns="0" tIns="0" rIns="0" bIns="0" anchor="ctr">
            <a:noAutofit/>
          </a:bodyPr>
          <a:lstStyle/>
          <a:p>
            <a:pPr algn="ctr">
              <a:defRPr sz="1500" b="1" i="0">
                <a:solidFill>
                  <a:srgbClr val="6366F1"/>
                </a:solidFill>
                <a:latin typeface="Calibri"/>
                <a:ea typeface="Calibri"/>
                <a:cs typeface="Calibri"/>
              </a:defRPr>
            </a:pPr>
            <a:r>
              <a:rPr sz="1500" b="1" i="0">
                <a:solidFill>
                  <a:srgbClr val="6366F1"/>
                </a:solidFill>
                <a:latin typeface="Calibri"/>
                <a:ea typeface="Calibri"/>
                <a:cs typeface="Calibri"/>
              </a:rPr>
              <a:t>2</a:t>
            </a:r>
          </a:p>
        </p:txBody>
      </p:sp>
      <p:sp>
        <p:nvSpPr>
          <p:cNvPr id="14" name="">
            <a:extLst>
              <a:ext uri="{FF2B5EF4-FFF2-40B4-BE49-F238E27FC236}">
                <ns2:creationId id="{0B4AAB53-0ADC-4947-8DA8-C45B27AB81A3}"/>
              </a:ext>
            </a:extLst>
          </p:cNvPr>
          <p:cNvSpPr>
            <a:spLocks noGrp="1"/>
          </p:cNvSpPr>
          <p:nvPr/>
        </p:nvSpPr>
        <p:spPr>
          <a:xfrm>
            <a:off x="27432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Developing</a:t>
            </a:r>
          </a:p>
        </p:txBody>
      </p:sp>
      <p:sp>
        <p:nvSpPr>
          <p:cNvPr id="15" name="">
            <a:extLst>
              <a:ext uri="{FF2B5EF4-FFF2-40B4-BE49-F238E27FC236}">
                <ns2:creationId id="{55F19E41-520B-4BA0-BC55-B28E59989A9E}"/>
              </a:ext>
            </a:extLst>
          </p:cNvPr>
          <p:cNvSpPr>
            <a:spLocks noGrp="1"/>
          </p:cNvSpPr>
          <p:nvPr/>
        </p:nvSpPr>
        <p:spPr>
          <a:xfrm>
            <a:off x="27432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Inventory initiated. Key restrictions documented; enforcement mainly manual.</a:t>
            </a:r>
          </a:p>
        </p:txBody>
      </p:sp>
      <p:sp>
        <p:nvSpPr>
          <p:cNvPr id="16" name="">
            <a:extLst>
              <a:ext uri="{FF2B5EF4-FFF2-40B4-BE49-F238E27FC236}">
                <ns2:creationId id="{4C11CCA1-F2FA-4082-B706-A4FAB428935D}"/>
                <adec:decorative val="1"/>
              </a:ext>
            </a:extLst>
          </p:cNvPr>
          <p:cNvSpPr>
            <a:spLocks noGrp="1"/>
          </p:cNvSpPr>
          <p:nvPr/>
        </p:nvSpPr>
        <p:spPr>
          <a:xfrm>
            <a:off x="5600700" y="2419350"/>
            <a:ext cx="457200" cy="457200"/>
          </a:xfrm>
          <a:prstGeom prst="ellipse">
            <a:avLst/>
          </a:prstGeom>
          <a:solidFill>
            <a:srgbClr val="FFFFFF"/>
          </a:solidFill>
          <a:ln w="19050">
            <a:solidFill>
              <a:srgbClr val="6366F1"/>
            </a:solidFill>
            <a:prstDash val="solid"/>
          </a:ln>
        </p:spPr>
      </p:sp>
      <p:sp>
        <p:nvSpPr>
          <p:cNvPr id="17" name="">
            <a:extLst>
              <a:ext uri="{FF2B5EF4-FFF2-40B4-BE49-F238E27FC236}">
                <ns2:creationId id="{B7714995-7DB1-4EEA-A552-D8636D5AF282}"/>
              </a:ext>
            </a:extLst>
          </p:cNvPr>
          <p:cNvSpPr>
            <a:spLocks noGrp="1"/>
          </p:cNvSpPr>
          <p:nvPr/>
        </p:nvSpPr>
        <p:spPr>
          <a:xfrm>
            <a:off x="5715000" y="2533650"/>
            <a:ext cx="228600" cy="228600"/>
          </a:xfrm>
          <a:prstGeom prst="rect">
            <a:avLst/>
          </a:prstGeom>
          <a:noFill/>
          <a:ln w="0">
            <a:noFill/>
            <a:prstDash val="solid"/>
          </a:ln>
        </p:spPr>
        <p:txBody>
          <a:bodyPr wrap="square" lIns="0" tIns="0" rIns="0" bIns="0" anchor="ctr">
            <a:noAutofit/>
          </a:bodyPr>
          <a:lstStyle/>
          <a:p>
            <a:pPr algn="ctr">
              <a:defRPr sz="1500" b="1" i="0">
                <a:solidFill>
                  <a:srgbClr val="6366F1"/>
                </a:solidFill>
                <a:latin typeface="Calibri"/>
                <a:ea typeface="Calibri"/>
                <a:cs typeface="Calibri"/>
              </a:defRPr>
            </a:pPr>
            <a:r>
              <a:rPr sz="1500" b="1" i="0">
                <a:solidFill>
                  <a:srgbClr val="6366F1"/>
                </a:solidFill>
                <a:latin typeface="Calibri"/>
                <a:ea typeface="Calibri"/>
                <a:cs typeface="Calibri"/>
              </a:rPr>
              <a:t>3</a:t>
            </a:r>
          </a:p>
        </p:txBody>
      </p:sp>
      <p:sp>
        <p:nvSpPr>
          <p:cNvPr id="18" name="">
            <a:extLst>
              <a:ext uri="{FF2B5EF4-FFF2-40B4-BE49-F238E27FC236}">
                <ns2:creationId id="{41EE80CA-6166-4A71-9A47-396B4258F318}"/>
              </a:ext>
            </a:extLst>
          </p:cNvPr>
          <p:cNvSpPr>
            <a:spLocks noGrp="1"/>
          </p:cNvSpPr>
          <p:nvPr/>
        </p:nvSpPr>
        <p:spPr>
          <a:xfrm>
            <a:off x="49339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Defined</a:t>
            </a:r>
          </a:p>
        </p:txBody>
      </p:sp>
      <p:sp>
        <p:nvSpPr>
          <p:cNvPr id="19" name="">
            <a:extLst>
              <a:ext uri="{FF2B5EF4-FFF2-40B4-BE49-F238E27FC236}">
                <ns2:creationId id="{2F85773D-F417-4AD5-93E5-08CC295E252E}"/>
              </a:ext>
            </a:extLst>
          </p:cNvPr>
          <p:cNvSpPr>
            <a:spLocks noGrp="1"/>
          </p:cNvSpPr>
          <p:nvPr/>
        </p:nvSpPr>
        <p:spPr>
          <a:xfrm>
            <a:off x="49339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Most restrictions documented and used in decisions. Manual checks common.</a:t>
            </a:r>
          </a:p>
        </p:txBody>
      </p:sp>
      <p:sp>
        <p:nvSpPr>
          <p:cNvPr id="20" name="">
            <a:extLst>
              <a:ext uri="{FF2B5EF4-FFF2-40B4-BE49-F238E27FC236}">
                <ns2:creationId id="{D15B504A-E9B6-414C-916E-B8A20B5C23F8}"/>
                <adec:decorative val="1"/>
              </a:ext>
            </a:extLst>
          </p:cNvPr>
          <p:cNvSpPr>
            <a:spLocks noGrp="1"/>
          </p:cNvSpPr>
          <p:nvPr/>
        </p:nvSpPr>
        <p:spPr>
          <a:xfrm>
            <a:off x="7791450" y="2419350"/>
            <a:ext cx="457200" cy="457200"/>
          </a:xfrm>
          <a:prstGeom prst="ellipse">
            <a:avLst/>
          </a:prstGeom>
          <a:solidFill>
            <a:srgbClr val="FFFFFF"/>
          </a:solidFill>
          <a:ln w="19050">
            <a:solidFill>
              <a:srgbClr val="6366F1"/>
            </a:solidFill>
            <a:prstDash val="solid"/>
          </a:ln>
        </p:spPr>
      </p:sp>
      <p:sp>
        <p:nvSpPr>
          <p:cNvPr id="21" name="">
            <a:extLst>
              <a:ext uri="{FF2B5EF4-FFF2-40B4-BE49-F238E27FC236}">
                <ns2:creationId id="{AC939040-639F-4D42-B94E-10AD5959C280}"/>
              </a:ext>
            </a:extLst>
          </p:cNvPr>
          <p:cNvSpPr>
            <a:spLocks noGrp="1"/>
          </p:cNvSpPr>
          <p:nvPr/>
        </p:nvSpPr>
        <p:spPr>
          <a:xfrm>
            <a:off x="7905750" y="2533650"/>
            <a:ext cx="228600" cy="228600"/>
          </a:xfrm>
          <a:prstGeom prst="rect">
            <a:avLst/>
          </a:prstGeom>
          <a:noFill/>
          <a:ln w="0">
            <a:noFill/>
            <a:prstDash val="solid"/>
          </a:ln>
        </p:spPr>
        <p:txBody>
          <a:bodyPr wrap="square" lIns="0" tIns="0" rIns="0" bIns="0" anchor="ctr">
            <a:noAutofit/>
          </a:bodyPr>
          <a:lstStyle/>
          <a:p>
            <a:pPr algn="ctr">
              <a:defRPr sz="1500" b="1" i="0">
                <a:solidFill>
                  <a:srgbClr val="6366F1"/>
                </a:solidFill>
                <a:latin typeface="Calibri"/>
                <a:ea typeface="Calibri"/>
                <a:cs typeface="Calibri"/>
              </a:defRPr>
            </a:pPr>
            <a:r>
              <a:rPr sz="1500" b="1" i="0">
                <a:solidFill>
                  <a:srgbClr val="6366F1"/>
                </a:solidFill>
                <a:latin typeface="Calibri"/>
                <a:ea typeface="Calibri"/>
                <a:cs typeface="Calibri"/>
              </a:rPr>
              <a:t>4</a:t>
            </a:r>
          </a:p>
        </p:txBody>
      </p:sp>
      <p:sp>
        <p:nvSpPr>
          <p:cNvPr id="22" name="">
            <a:extLst>
              <a:ext uri="{FF2B5EF4-FFF2-40B4-BE49-F238E27FC236}">
                <ns2:creationId id="{43E3A906-A247-4C2F-A4AD-A88337DC4F45}"/>
              </a:ext>
            </a:extLst>
          </p:cNvPr>
          <p:cNvSpPr>
            <a:spLocks noGrp="1"/>
          </p:cNvSpPr>
          <p:nvPr/>
        </p:nvSpPr>
        <p:spPr>
          <a:xfrm>
            <a:off x="71247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Managed</a:t>
            </a:r>
          </a:p>
        </p:txBody>
      </p:sp>
      <p:sp>
        <p:nvSpPr>
          <p:cNvPr id="23" name="">
            <a:extLst>
              <a:ext uri="{FF2B5EF4-FFF2-40B4-BE49-F238E27FC236}">
                <ns2:creationId id="{2CBEE4E6-B7CD-4C8E-AA8B-97E66BF3D2CF}"/>
              </a:ext>
            </a:extLst>
          </p:cNvPr>
          <p:cNvSpPr>
            <a:spLocks noGrp="1"/>
          </p:cNvSpPr>
          <p:nvPr/>
        </p:nvSpPr>
        <p:spPr>
          <a:xfrm>
            <a:off x="71247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Restrictions captured and enforced end-to-end. Audit trail and change control in place.</a:t>
            </a:r>
          </a:p>
        </p:txBody>
      </p:sp>
      <p:sp>
        <p:nvSpPr>
          <p:cNvPr id="24" name="">
            <a:extLst>
              <a:ext uri="{FF2B5EF4-FFF2-40B4-BE49-F238E27FC236}">
                <ns2:creationId id="{AF6D7FAB-AA75-4E0D-AD83-E24CE52BA173}"/>
                <adec:decorative val="1"/>
              </a:ext>
            </a:extLst>
          </p:cNvPr>
          <p:cNvSpPr>
            <a:spLocks noGrp="1"/>
          </p:cNvSpPr>
          <p:nvPr/>
        </p:nvSpPr>
        <p:spPr>
          <a:xfrm>
            <a:off x="9982200" y="2419350"/>
            <a:ext cx="457200" cy="457200"/>
          </a:xfrm>
          <a:prstGeom prst="ellipse">
            <a:avLst/>
          </a:prstGeom>
          <a:solidFill>
            <a:srgbClr val="6366F1"/>
          </a:solidFill>
          <a:ln w="19050">
            <a:solidFill>
              <a:srgbClr val="6366F1"/>
            </a:solidFill>
            <a:prstDash val="solid"/>
          </a:ln>
        </p:spPr>
      </p:sp>
      <p:sp>
        <p:nvSpPr>
          <p:cNvPr id="25" name="">
            <a:extLst>
              <a:ext uri="{FF2B5EF4-FFF2-40B4-BE49-F238E27FC236}">
                <ns2:creationId id="{B6611FC6-E595-4DB5-A853-37B5CA2CD94F}"/>
              </a:ext>
            </a:extLst>
          </p:cNvPr>
          <p:cNvSpPr>
            <a:spLocks noGrp="1"/>
          </p:cNvSpPr>
          <p:nvPr/>
        </p:nvSpPr>
        <p:spPr>
          <a:xfrm>
            <a:off x="10096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FFFFFF"/>
                </a:solidFill>
                <a:latin typeface="Calibri"/>
                <a:ea typeface="Calibri"/>
                <a:cs typeface="Calibri"/>
              </a:defRPr>
            </a:pPr>
            <a:r>
              <a:rPr sz="1500" b="1" i="0">
                <a:solidFill>
                  <a:srgbClr val="FFFFFF"/>
                </a:solidFill>
                <a:latin typeface="Calibri"/>
                <a:ea typeface="Calibri"/>
                <a:cs typeface="Calibri"/>
              </a:rPr>
              <a:t>5</a:t>
            </a:r>
          </a:p>
        </p:txBody>
      </p:sp>
      <p:sp>
        <p:nvSpPr>
          <p:cNvPr id="26" name="">
            <a:extLst>
              <a:ext uri="{FF2B5EF4-FFF2-40B4-BE49-F238E27FC236}">
                <ns2:creationId id="{61DD82D5-04D3-4448-840B-F34A43EB5F8E}"/>
              </a:ext>
            </a:extLst>
          </p:cNvPr>
          <p:cNvSpPr>
            <a:spLocks noGrp="1"/>
          </p:cNvSpPr>
          <p:nvPr/>
        </p:nvSpPr>
        <p:spPr>
          <a:xfrm>
            <a:off x="9315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Optimising</a:t>
            </a:r>
          </a:p>
        </p:txBody>
      </p:sp>
      <p:sp>
        <p:nvSpPr>
          <p:cNvPr id="27" name="">
            <a:extLst>
              <a:ext uri="{FF2B5EF4-FFF2-40B4-BE49-F238E27FC236}">
                <ns2:creationId id="{EDEDC84B-F584-44B1-9342-34697331300A}"/>
              </a:ext>
            </a:extLst>
          </p:cNvPr>
          <p:cNvSpPr>
            <a:spLocks noGrp="1"/>
          </p:cNvSpPr>
          <p:nvPr/>
        </p:nvSpPr>
        <p:spPr>
          <a:xfrm>
            <a:off x="9315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Automated policy enforcement. Routine audits; scalable reuse (e.g., standard models where applicable).</a:t>
            </a:r>
          </a:p>
        </p:txBody>
      </p:sp>
      <p:sp>
        <p:nvSpPr>
          <p:cNvPr id="28" name="">
            <a:extLst>
              <a:ext uri="{FF2B5EF4-FFF2-40B4-BE49-F238E27FC236}">
                <ns2:creationId id="{D6A4D8FD-51CF-4FD5-852B-4396B220AA7F}"/>
                <adec:decorative val="1"/>
              </a:ext>
            </a:extLst>
          </p:cNvPr>
          <p:cNvSpPr>
            <a:spLocks noGrp="1"/>
          </p:cNvSpPr>
          <p:nvPr/>
        </p:nvSpPr>
        <p:spPr>
          <a:xfrm>
            <a:off x="685800" y="5105400"/>
            <a:ext cx="10820400" cy="1047750"/>
          </a:xfrm>
          <a:prstGeom prst="roundRect">
            <a:avLst>
              <a:gd name="adj" fmla="val 7273"/>
            </a:avLst>
          </a:prstGeom>
          <a:solidFill>
            <a:srgbClr val="FFFFFF"/>
          </a:solidFill>
          <a:ln w="9525">
            <a:solidFill>
              <a:srgbClr val="D5E3E3"/>
            </a:solidFill>
            <a:prstDash val="solid"/>
          </a:ln>
        </p:spPr>
      </p:sp>
      <p:sp>
        <p:nvSpPr>
          <p:cNvPr id="29" name="">
            <a:extLst>
              <a:ext uri="{FF2B5EF4-FFF2-40B4-BE49-F238E27FC236}">
                <ns2:creationId id="{CB8DFFC9-9A1D-4C4F-8EB9-266BCDD17037}"/>
              </a:ext>
            </a:extLst>
          </p:cNvPr>
          <p:cNvSpPr>
            <a:spLocks noGrp="1"/>
          </p:cNvSpPr>
          <p:nvPr/>
        </p:nvSpPr>
        <p:spPr>
          <a:xfrm>
            <a:off x="895350" y="5200650"/>
            <a:ext cx="6858000" cy="266700"/>
          </a:xfrm>
          <a:prstGeom prst="rect">
            <a:avLst/>
          </a:prstGeom>
          <a:noFill/>
          <a:ln w="0">
            <a:noFill/>
            <a:prstDash val="solid"/>
          </a:ln>
        </p:spPr>
        <p:txBody>
          <a:bodyPr wrap="square" lIns="0" tIns="0" rIns="0" bIns="0" anchor="t">
            <a:noAutofit/>
          </a:bodyPr>
          <a:lstStyle/>
          <a:p>
            <a:pPr algn="l">
              <a:defRPr sz="1575" b="1" i="0">
                <a:solidFill>
                  <a:srgbClr val="115E59"/>
                </a:solidFill>
                <a:latin typeface="Calibri"/>
                <a:ea typeface="Calibri"/>
                <a:cs typeface="Calibri"/>
              </a:defRPr>
            </a:pPr>
            <a:r>
              <a:rPr sz="1575" b="1" i="0">
                <a:solidFill>
                  <a:srgbClr val="115E59"/>
                </a:solidFill>
                <a:latin typeface="Calibri"/>
                <a:ea typeface="Calibri"/>
                <a:cs typeface="Calibri"/>
              </a:rPr>
              <a:t>Minimum evidence for a Level 4 judgement</a:t>
            </a:r>
          </a:p>
        </p:txBody>
      </p:sp>
      <p:sp>
        <p:nvSpPr>
          <p:cNvPr id="30" name="">
            <a:extLst>
              <a:ext uri="{FF2B5EF4-FFF2-40B4-BE49-F238E27FC236}">
                <ns2:creationId id="{A82EA657-ED75-4036-B00B-F1C9B396E614}"/>
                <adec:decorative val="1"/>
              </a:ext>
            </a:extLst>
          </p:cNvPr>
          <p:cNvSpPr>
            <a:spLocks noGrp="1"/>
          </p:cNvSpPr>
          <p:nvPr/>
        </p:nvSpPr>
        <p:spPr>
          <a:xfrm>
            <a:off x="895350" y="5581650"/>
            <a:ext cx="85725" cy="85725"/>
          </a:xfrm>
          <a:prstGeom prst="ellipse">
            <a:avLst/>
          </a:prstGeom>
          <a:solidFill>
            <a:srgbClr val="6366F1"/>
          </a:solidFill>
          <a:ln w="0">
            <a:noFill/>
            <a:prstDash val="solid"/>
          </a:ln>
        </p:spPr>
      </p:sp>
      <p:sp>
        <p:nvSpPr>
          <p:cNvPr id="31" name="">
            <a:extLst>
              <a:ext uri="{FF2B5EF4-FFF2-40B4-BE49-F238E27FC236}">
                <ns2:creationId id="{4CDE8F6A-C4B6-48D1-B995-EB84A2CCDA37}"/>
              </a:ext>
            </a:extLst>
          </p:cNvPr>
          <p:cNvSpPr>
            <a:spLocks noGrp="1"/>
          </p:cNvSpPr>
          <p:nvPr/>
        </p:nvSpPr>
        <p:spPr>
          <a:xfrm>
            <a:off x="10858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Permissions/restrictions inventory linked to datasets/cohorts + governance sign-off</a:t>
            </a:r>
          </a:p>
        </p:txBody>
      </p:sp>
      <p:sp>
        <p:nvSpPr>
          <p:cNvPr id="32" name="">
            <a:extLst>
              <a:ext uri="{FF2B5EF4-FFF2-40B4-BE49-F238E27FC236}">
                <ns2:creationId id="{EAD0B78F-E4AC-4E0B-AA85-AA3AF8B99B82}"/>
                <adec:decorative val="1"/>
              </a:ext>
            </a:extLst>
          </p:cNvPr>
          <p:cNvSpPr>
            <a:spLocks noGrp="1"/>
          </p:cNvSpPr>
          <p:nvPr/>
        </p:nvSpPr>
        <p:spPr>
          <a:xfrm>
            <a:off x="4438650" y="5581650"/>
            <a:ext cx="85725" cy="85725"/>
          </a:xfrm>
          <a:prstGeom prst="ellipse">
            <a:avLst/>
          </a:prstGeom>
          <a:solidFill>
            <a:srgbClr val="6366F1"/>
          </a:solidFill>
          <a:ln w="0">
            <a:noFill/>
            <a:prstDash val="solid"/>
          </a:ln>
        </p:spPr>
      </p:sp>
      <p:sp>
        <p:nvSpPr>
          <p:cNvPr id="33" name="">
            <a:extLst>
              <a:ext uri="{FF2B5EF4-FFF2-40B4-BE49-F238E27FC236}">
                <ns2:creationId id="{334C95D5-1BF2-4ABB-8F06-D58DC1F54551}"/>
              </a:ext>
            </a:extLst>
          </p:cNvPr>
          <p:cNvSpPr>
            <a:spLocks noGrp="1"/>
          </p:cNvSpPr>
          <p:nvPr/>
        </p:nvSpPr>
        <p:spPr>
          <a:xfrm>
            <a:off x="46291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End-to-end enforcement evidence (triage rules, provisioning controls, access controls)</a:t>
            </a:r>
          </a:p>
        </p:txBody>
      </p:sp>
      <p:sp>
        <p:nvSpPr>
          <p:cNvPr id="34" name="">
            <a:extLst>
              <a:ext uri="{FF2B5EF4-FFF2-40B4-BE49-F238E27FC236}">
                <ns2:creationId id="{DA15071F-243F-41C6-9B3A-FACAC7A9E119}"/>
                <adec:decorative val="1"/>
              </a:ext>
            </a:extLst>
          </p:cNvPr>
          <p:cNvSpPr>
            <a:spLocks noGrp="1"/>
          </p:cNvSpPr>
          <p:nvPr/>
        </p:nvSpPr>
        <p:spPr>
          <a:xfrm>
            <a:off x="7981950" y="5581650"/>
            <a:ext cx="85725" cy="85725"/>
          </a:xfrm>
          <a:prstGeom prst="ellipse">
            <a:avLst/>
          </a:prstGeom>
          <a:solidFill>
            <a:srgbClr val="6366F1"/>
          </a:solidFill>
          <a:ln w="0">
            <a:noFill/>
            <a:prstDash val="solid"/>
          </a:ln>
        </p:spPr>
      </p:sp>
      <p:sp>
        <p:nvSpPr>
          <p:cNvPr id="35" name="">
            <a:extLst>
              <a:ext uri="{FF2B5EF4-FFF2-40B4-BE49-F238E27FC236}">
                <ns2:creationId id="{8FEDF79D-9159-447F-AD3E-728C2C76FCF7}"/>
              </a:ext>
            </a:extLst>
          </p:cNvPr>
          <p:cNvSpPr>
            <a:spLocks noGrp="1"/>
          </p:cNvSpPr>
          <p:nvPr/>
        </p:nvSpPr>
        <p:spPr>
          <a:xfrm>
            <a:off x="81724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Audit trail + change control evidence for restriction updates</a:t>
            </a:r>
          </a:p>
        </p:txBody>
      </p:sp>
      <p:sp>
        <p:nvSpPr>
          <p:cNvPr id="36" name="">
            <a:extLst>
              <a:ext uri="{FF2B5EF4-FFF2-40B4-BE49-F238E27FC236}">
                <ns2:creationId id="{F6EA971C-398D-4240-8A4D-F6F0273F05B6}"/>
              </a:ext>
            </a:extLst>
          </p:cNvPr>
          <p:cNvSpPr>
            <a:spLocks noGrp="1"/>
          </p:cNvSpPr>
          <p:nvPr/>
        </p:nvSpPr>
        <p:spPr>
          <a:xfrm>
            <a:off x="762000" y="6153150"/>
            <a:ext cx="10668000" cy="171450"/>
          </a:xfrm>
          <a:prstGeom prst="rect">
            <a:avLst/>
          </a:prstGeom>
          <a:noFill/>
          <a:ln w="0">
            <a:noFill/>
            <a:prstDash val="solid"/>
          </a:ln>
        </p:spPr>
        <p:txBody>
          <a:bodyPr wrap="square" lIns="0" tIns="0" rIns="0" bIns="0" anchor="t">
            <a:noAutofit/>
          </a:bodyPr>
          <a:lstStyle/>
          <a:p>
            <a:pPr algn="ctr">
              <a:defRPr sz="900" b="0" i="1">
                <a:solidFill>
                  <a:srgbClr val="5F7187"/>
                </a:solidFill>
                <a:latin typeface="Calibri"/>
                <a:ea typeface="Calibri"/>
                <a:cs typeface="Calibri"/>
              </a:defRPr>
            </a:pPr>
            <a:r>
              <a:rPr sz="900" b="0" i="1">
                <a:solidFill>
                  <a:srgbClr val="5F7187"/>
                </a:solidFill>
                <a:latin typeface="Calibri"/>
                <a:ea typeface="Calibri"/>
                <a:cs typeface="Calibri"/>
              </a:rPr>
              <a:t>Catalogue v1.0.2  •  Source a6d0671c3297  •  Verbatim descriptors and evidence  •  HDRL classifications are not official programme requirements.</a:t>
            </a:r>
          </a:p>
        </p:txBody>
      </p:sp>
      <p:sp>
        <p:nvSpPr>
          <p:cNvPr id="37" name="">
            <a:extLst>
              <a:ext uri="{FF2B5EF4-FFF2-40B4-BE49-F238E27FC236}">
                <ns2:creationId id="{404D52BF-21D3-4233-8D0B-6FCB557E24E6}"/>
                <adec:decorative val="1"/>
              </a:ext>
            </a:extLst>
          </p:cNvPr>
          <p:cNvSpPr>
            <a:spLocks noGrp="1"/>
          </p:cNvSpPr>
          <p:nvPr/>
        </p:nvSpPr>
        <p:spPr>
          <a:xfrm>
            <a:off x="552450" y="6419850"/>
            <a:ext cx="11087100" cy="0"/>
          </a:xfrm>
          <a:prstGeom prst="line">
            <a:avLst/>
          </a:prstGeom>
          <a:noFill/>
          <a:ln w="9525">
            <a:solidFill>
              <a:srgbClr val="D5E3E3"/>
            </a:solidFill>
            <a:prstDash val="solid"/>
          </a:ln>
        </p:spPr>
      </p:sp>
      <p:sp>
        <p:nvSpPr>
          <p:cNvPr id="38" name="">
            <a:extLst>
              <a:ext uri="{FF2B5EF4-FFF2-40B4-BE49-F238E27FC236}">
                <ns2:creationId id="{18562F58-3A90-42CF-9187-C0E9D32732D9}"/>
              </a:ext>
            </a:extLst>
          </p:cNvPr>
          <p:cNvSpPr>
            <a:spLocks noGrp="1"/>
          </p:cNvSpPr>
          <p:nvPr/>
        </p:nvSpPr>
        <p:spPr>
          <a:xfrm>
            <a:off x="552450" y="6496050"/>
            <a:ext cx="2952750" cy="190500"/>
          </a:xfrm>
          <a:prstGeom prst="rect">
            <a:avLst/>
          </a:prstGeom>
          <a:noFill/>
          <a:ln w="0">
            <a:noFill/>
            <a:prstDash val="solid"/>
          </a:ln>
        </p:spPr>
        <p:txBody>
          <a:bodyPr wrap="square" lIns="0" tIns="0" rIns="0" bIns="0" anchor="ctr">
            <a:noAutofit/>
          </a:bodyPr>
          <a:lstStyle/>
          <a:p>
            <a:pPr algn="l">
              <a:defRPr sz="900" b="0" i="0">
                <a:solidFill>
                  <a:srgbClr val="5F7187"/>
                </a:solidFill>
                <a:latin typeface="Calibri"/>
                <a:ea typeface="Calibri"/>
                <a:cs typeface="Calibri"/>
              </a:defRPr>
            </a:pPr>
            <a:r>
              <a:rPr sz="900" b="0" i="0">
                <a:solidFill>
                  <a:srgbClr val="5F7187"/>
                </a:solidFill>
                <a:latin typeface="Calibri"/>
                <a:ea typeface="Calibri"/>
                <a:cs typeface="Calibri"/>
              </a:rPr>
              <a:t>HDRL v1.0.1  •  Kit v1.1.0  •  30 Jul 2026</a:t>
            </a:r>
          </a:p>
        </p:txBody>
      </p:sp>
      <p:sp>
        <p:nvSpPr>
          <p:cNvPr id="39" name="">
            <a:extLst>
              <a:ext uri="{FF2B5EF4-FFF2-40B4-BE49-F238E27FC236}">
                <ns2:creationId id="{EF38F5E0-D2C5-4872-AD05-D4442930605F}"/>
              </a:ext>
            </a:extLst>
          </p:cNvPr>
          <p:cNvSpPr>
            <a:spLocks noGrp="1"/>
          </p:cNvSpPr>
          <p:nvPr/>
        </p:nvSpPr>
        <p:spPr>
          <a:xfrm>
            <a:off x="3524250" y="6496050"/>
            <a:ext cx="6096000" cy="190500"/>
          </a:xfrm>
          <a:prstGeom prst="rect">
            <a:avLst/>
          </a:prstGeom>
          <a:noFill/>
          <a:ln w="0">
            <a:noFill/>
            <a:prstDash val="solid"/>
          </a:ln>
        </p:spPr>
        <p:txBody>
          <a:bodyPr wrap="square" lIns="0" tIns="0" rIns="0" bIns="0" anchor="ctr">
            <a:noAutofit/>
          </a:bodyPr>
          <a:lstStyle/>
          <a:p>
            <a:pPr algn="ctr">
              <a:defRPr sz="825" b="0" i="0">
                <a:solidFill>
                  <a:srgbClr val="5F7187"/>
                </a:solidFill>
                <a:latin typeface="Calibri"/>
                <a:ea typeface="Calibri"/>
                <a:cs typeface="Calibri"/>
              </a:defRPr>
            </a:pPr>
            <a:r>
              <a:rPr sz="825" b="0" i="0">
                <a:solidFill>
                  <a:srgbClr val="5F7187"/>
                </a:solidFill>
                <a:latin typeface="Calibri"/>
                <a:ea typeface="Calibri"/>
                <a:cs typeface="Calibri"/>
              </a:rPr>
              <a:t>RDS: commissioner &amp; IP owner  •  OPL Advisory: originator &amp; developer  •  </a:t>
            </a:r>
            <a:r>
              <a:rPr sz="825" b="0" i="0">
                <a:solidFill>
                  <a:srgbClr val="5F7187"/>
                </a:solidFill>
                <a:latin typeface="Calibri"/>
                <a:ea typeface="Calibri"/>
                <a:cs typeface="Calibri"/>
                <a:hlinkClick r:id="R2d067f941d824940" tooltip="Read the Creative Commons Attribution 4.0 licence"/>
              </a:rPr>
              <a:t>CC BY 4.0</a:t>
            </a:r>
          </a:p>
        </p:txBody>
      </p:sp>
      <p:sp>
        <p:nvSpPr>
          <p:cNvPr id="40" name="">
            <a:extLst>
              <a:ext uri="{FF2B5EF4-FFF2-40B4-BE49-F238E27FC236}">
                <ns2:creationId id="{083E9B12-3231-4E24-8609-E1CF9EB5E18E}"/>
              </a:ext>
            </a:extLst>
          </p:cNvPr>
          <p:cNvSpPr>
            <a:spLocks noGrp="1"/>
          </p:cNvSpPr>
          <p:nvPr/>
        </p:nvSpPr>
        <p:spPr>
          <a:xfrm>
            <a:off x="9048750" y="6496050"/>
            <a:ext cx="2590800" cy="190500"/>
          </a:xfrm>
          <a:prstGeom prst="rect">
            <a:avLst/>
          </a:prstGeom>
          <a:noFill/>
          <a:ln w="0">
            <a:noFill/>
            <a:prstDash val="solid"/>
          </a:ln>
        </p:spPr>
        <p:txBody>
          <a:bodyPr wrap="square" lIns="0" tIns="0" rIns="0" bIns="0" anchor="ctr">
            <a:noAutofit/>
          </a:bodyPr>
          <a:lstStyle/>
          <a:p>
            <a:pPr algn="r">
              <a:defRPr sz="900" b="0" i="0">
                <a:solidFill>
                  <a:srgbClr val="5F7187"/>
                </a:solidFill>
                <a:latin typeface="Calibri"/>
                <a:ea typeface="Calibri"/>
                <a:cs typeface="Calibri"/>
              </a:defRPr>
            </a:pPr>
            <a:r>
              <a:rPr sz="900" b="0" i="0">
                <a:solidFill>
                  <a:srgbClr val="5F7187"/>
                </a:solidFill>
                <a:latin typeface="Calibri"/>
                <a:ea typeface="Calibri"/>
                <a:cs typeface="Calibri"/>
                <a:hlinkClick r:id="R485e3fa84c344929" tooltip="Open the HDRL Framework website"/>
              </a:rPr>
              <a:t>hdrlframework.org</a:t>
            </a:r>
            <a:r>
              <a:rPr sz="900" b="0" i="0">
                <a:solidFill>
                  <a:srgbClr val="5F7187"/>
                </a:solidFill>
                <a:latin typeface="Calibri"/>
                <a:ea typeface="Calibri"/>
                <a:cs typeface="Calibri"/>
              </a:rPr>
              <a:t>  •  50</a:t>
            </a:r>
          </a:p>
        </p:txBody>
      </p:sp>
    </p:spTree>
    <p:extLst>
      <p:ext uri="{BB962C8B-B14F-4D97-AF65-F5344CB8AC3E}">
        <ns5:creationId val="965988406"/>
      </p:ext>
    </p:extLst>
  </p:cSld>
</p:sld>
</file>

<file path=ppt/slides/slide51.xml><?xml version="1.0" encoding="utf-8"?>
<p:sld xmlns:a="http://schemas.openxmlformats.org/drawingml/2006/main" xmlns:adec="http://schemas.microsoft.com/office/drawing/2017/decorative" xmlns:ns2="http://schemas.microsoft.com/office/drawing/2014/main" xmlns:ns5="http://schemas.microsoft.com/office/powerpoint/2010/main" xmlns:p="http://schemas.openxmlformats.org/presentationml/2006/main" xmlns:r="http://schemas.openxmlformats.org/officeDocument/2006/relationships">
  <p:cSld>
    <p:bg>
      <p:bgPr>
        <a:solidFill>
          <a:srgbClr val="FFFFFF"/>
        </a:solidFill>
      </p:bgPr>
    </p:bg>
    <p:spTree>
      <p:nvGrpSpPr>
        <p:cNvPr id="1" name=""/>
        <p:cNvGrpSpPr/>
        <p:nvPr/>
      </p:nvGrpSpPr>
      <p:grpSpPr>
        <a:xfrm/>
      </p:grpSpPr>
      <p:sp>
        <p:nvSpPr>
          <p:cNvPr id="42" name="hdrl-mini-mark">
            <a:extLst>
              <a:ext uri="{FF2B5EF4-FFF2-40B4-BE49-F238E27FC236}">
                <ns2:creationId id="{593CDDB9-D03E-4E4C-91FD-488DE98DB871}"/>
                <adec:decorative val="1"/>
              </a:ext>
            </a:extLst>
          </p:cNvPr>
          <p:cNvSpPr>
            <a:spLocks noGrp="1"/>
          </p:cNvSpPr>
          <p:nvPr/>
        </p:nvSpPr>
        <p:spPr>
          <a:xfrm>
            <a:off x="552450" y="361950"/>
            <a:ext cx="514350" cy="514350"/>
          </a:xfrm>
          <a:prstGeom prst="octagon">
            <a:avLst/>
          </a:prstGeom>
          <a:solidFill>
            <a:srgbClr val="0F766E"/>
          </a:solidFill>
          <a:ln w="0">
            <a:noFill/>
            <a:prstDash val="solid"/>
          </a:ln>
        </p:spPr>
      </p:sp>
      <p:sp>
        <p:nvSpPr>
          <p:cNvPr id="2" name="hdrl-mini-text">
            <a:extLst>
              <a:ext uri="{FF2B5EF4-FFF2-40B4-BE49-F238E27FC236}">
                <ns2:creationId id="{C56241E8-FA76-401F-BA4A-9D57BE352787}"/>
                <adec:decorative val="1"/>
              </a:ext>
            </a:extLst>
          </p:cNvPr>
          <p:cNvSpPr>
            <a:spLocks noGrp="1"/>
          </p:cNvSpPr>
          <p:nvPr/>
        </p:nvSpPr>
        <p:spPr>
          <a:xfrm>
            <a:off x="581025" y="504825"/>
            <a:ext cx="476250" cy="209550"/>
          </a:xfrm>
          <a:prstGeom prst="rect">
            <a:avLst/>
          </a:prstGeom>
          <a:noFill/>
          <a:ln w="0">
            <a:noFill/>
            <a:prstDash val="solid"/>
          </a:ln>
        </p:spPr>
        <p:txBody>
          <a:bodyPr wrap="square" lIns="0" tIns="0" rIns="0" bIns="0" anchor="ctr">
            <a:noAutofit/>
          </a:bodyPr>
          <a:lstStyle/>
          <a:p>
            <a:pPr algn="ctr">
              <a:defRPr sz="750" b="1" i="0">
                <a:solidFill>
                  <a:srgbClr val="FFFFFF"/>
                </a:solidFill>
                <a:latin typeface="Calibri"/>
                <a:ea typeface="Calibri"/>
                <a:cs typeface="Calibri"/>
              </a:defRPr>
            </a:pPr>
            <a:r>
              <a:rPr sz="750" b="1" i="0">
                <a:solidFill>
                  <a:srgbClr val="FFFFFF"/>
                </a:solidFill>
                <a:latin typeface="Calibri"/>
                <a:ea typeface="Calibri"/>
                <a:cs typeface="Calibri"/>
              </a:rPr>
              <a:t>HDRL</a:t>
            </a:r>
          </a:p>
        </p:txBody>
      </p:sp>
      <p:sp>
        <p:nvSpPr>
          <p:cNvPr id="3" name="brand-label">
            <a:extLst>
              <a:ext uri="{FF2B5EF4-FFF2-40B4-BE49-F238E27FC236}">
                <ns2:creationId id="{32B87DF3-299F-4B2D-8D3D-1788BCA05A03}"/>
                <adec:decorative val="1"/>
              </a:ext>
            </a:extLst>
          </p:cNvPr>
          <p:cNvSpPr>
            <a:spLocks noGrp="1"/>
          </p:cNvSpPr>
          <p:nvPr/>
        </p:nvSpPr>
        <p:spPr>
          <a:xfrm>
            <a:off x="1257300" y="495300"/>
            <a:ext cx="4572000" cy="190500"/>
          </a:xfrm>
          <a:prstGeom prst="rect">
            <a:avLst/>
          </a:prstGeom>
          <a:noFill/>
          <a:ln w="0">
            <a:noFill/>
            <a:prstDash val="solid"/>
          </a:ln>
        </p:spPr>
        <p:txBody>
          <a:bodyPr wrap="square" lIns="0" tIns="0" rIns="0" bIns="0" anchor="ctr">
            <a:noAutofit/>
          </a:bodyPr>
          <a:lstStyle/>
          <a:p>
            <a:pPr algn="l">
              <a:defRPr sz="1200" b="1" i="0">
                <a:solidFill>
                  <a:srgbClr val="0F766E"/>
                </a:solidFill>
                <a:latin typeface="Calibri"/>
                <a:ea typeface="Calibri"/>
                <a:cs typeface="Calibri"/>
              </a:defRPr>
            </a:pPr>
            <a:r>
              <a:rPr sz="1200" b="1" i="0">
                <a:solidFill>
                  <a:srgbClr val="0F766E"/>
                </a:solidFill>
                <a:latin typeface="Calibri"/>
                <a:ea typeface="Calibri"/>
                <a:cs typeface="Calibri"/>
              </a:rPr>
              <a:t>DOMAIN D • ALL INDICATORS</a:t>
            </a:r>
          </a:p>
        </p:txBody>
      </p:sp>
      <p:sp>
        <p:nvSpPr>
          <p:cNvPr id="4" name="slide-title" title="Domain D · Research Integration &amp; Market Use" descr="Slide title: Domain D · Research Integration &amp; Market Use">
            <a:extLst>
              <a:ext uri="{FF2B5EF4-FFF2-40B4-BE49-F238E27FC236}">
                <ns2:creationId id="{67BECCEC-7371-4ECB-93DF-F2B638C1B10A}"/>
              </a:ext>
            </a:extLst>
          </p:cNvPr>
          <p:cNvSpPr>
            <a:spLocks noGrp="1"/>
          </p:cNvSpPr>
          <p:nvPr>
            <p:ph type="title"/>
          </p:nvPr>
        </p:nvSpPr>
        <p:spPr>
          <a:xfrm>
            <a:off x="666750" y="1104900"/>
            <a:ext cx="10858500" cy="666750"/>
          </a:xfrm>
          <a:prstGeom prst="rect">
            <a:avLst/>
          </a:prstGeom>
          <a:noFill/>
          <a:ln w="0">
            <a:noFill/>
            <a:prstDash val="solid"/>
          </a:ln>
        </p:spPr>
        <p:txBody>
          <a:bodyPr wrap="square" lIns="0" tIns="0" rIns="0" bIns="0" anchor="t">
            <a:noAutofit/>
          </a:bodyPr>
          <a:lstStyle/>
          <a:p>
            <a:pPr algn="l">
              <a:defRPr sz="3150" b="1" i="0">
                <a:solidFill>
                  <a:srgbClr val="162B45"/>
                </a:solidFill>
                <a:latin typeface="Calibri"/>
                <a:ea typeface="Calibri"/>
                <a:cs typeface="Calibri"/>
              </a:defRPr>
            </a:pPr>
            <a:r>
              <a:rPr sz="3150" b="1" i="0">
                <a:solidFill>
                  <a:srgbClr val="162B45"/>
                </a:solidFill>
                <a:latin typeface="Calibri"/>
                <a:ea typeface="Calibri"/>
                <a:cs typeface="Calibri"/>
              </a:rPr>
              <a:t>Domain D · Research Integration &amp; Market Use</a:t>
            </a:r>
          </a:p>
        </p:txBody>
      </p:sp>
      <p:sp>
        <p:nvSpPr>
          <p:cNvPr id="5" name="">
            <a:extLst>
              <a:ext uri="{FF2B5EF4-FFF2-40B4-BE49-F238E27FC236}">
                <ns2:creationId id="{CAA57C7A-8605-450B-B5F2-DAF04502CC31}"/>
              </a:ext>
            </a:extLst>
          </p:cNvPr>
          <p:cNvSpPr>
            <a:spLocks noGrp="1"/>
          </p:cNvSpPr>
          <p:nvPr/>
        </p:nvSpPr>
        <p:spPr>
          <a:xfrm>
            <a:off x="685800" y="1809750"/>
            <a:ext cx="8763000" cy="342900"/>
          </a:xfrm>
          <a:prstGeom prst="rect">
            <a:avLst/>
          </a:prstGeom>
          <a:noFill/>
          <a:ln w="0">
            <a:noFill/>
            <a:prstDash val="solid"/>
          </a:ln>
        </p:spPr>
        <p:txBody>
          <a:bodyPr wrap="square" lIns="0" tIns="0" rIns="0" bIns="0" anchor="t">
            <a:noAutofit/>
          </a:bodyPr>
          <a:lstStyle/>
          <a:p>
            <a:pPr algn="l">
              <a:defRPr sz="1725" b="0" i="0">
                <a:solidFill>
                  <a:srgbClr val="5F7187"/>
                </a:solidFill>
                <a:latin typeface="Calibri"/>
                <a:ea typeface="Calibri"/>
                <a:cs typeface="Calibri"/>
              </a:defRPr>
            </a:pPr>
            <a:r>
              <a:rPr sz="1725" b="0" i="0">
                <a:solidFill>
                  <a:srgbClr val="5F7187"/>
                </a:solidFill>
                <a:latin typeface="Calibri"/>
                <a:ea typeface="Calibri"/>
                <a:cs typeface="Calibri"/>
              </a:rPr>
              <a:t>Is the service supporting real research use and reproducible delivery?</a:t>
            </a:r>
          </a:p>
        </p:txBody>
      </p:sp>
      <p:sp>
        <p:nvSpPr>
          <p:cNvPr id="6" name="">
            <a:extLst>
              <a:ext uri="{FF2B5EF4-FFF2-40B4-BE49-F238E27FC236}">
                <ns2:creationId id="{F54AB8E7-00C6-416F-9BE9-2A2A8ADB3F31}"/>
              </a:ext>
            </a:extLst>
          </p:cNvPr>
          <p:cNvSpPr>
            <a:spLocks noGrp="1"/>
          </p:cNvSpPr>
          <p:nvPr/>
        </p:nvSpPr>
        <p:spPr>
          <a:xfrm>
            <a:off x="685800" y="2209800"/>
            <a:ext cx="5905500" cy="285750"/>
          </a:xfrm>
          <a:prstGeom prst="rect">
            <a:avLst/>
          </a:prstGeom>
          <a:noFill/>
          <a:ln w="0">
            <a:noFill/>
            <a:prstDash val="solid"/>
          </a:ln>
        </p:spPr>
        <p:txBody>
          <a:bodyPr wrap="square" lIns="0" tIns="0" rIns="0" bIns="0" anchor="t">
            <a:noAutofit/>
          </a:bodyPr>
          <a:lstStyle/>
          <a:p>
            <a:pPr algn="l">
              <a:defRPr sz="1425" b="1" i="0">
                <a:solidFill>
                  <a:srgbClr val="8B5CF6"/>
                </a:solidFill>
                <a:latin typeface="Calibri"/>
                <a:ea typeface="Calibri"/>
                <a:cs typeface="Calibri"/>
              </a:defRPr>
            </a:pPr>
            <a:r>
              <a:rPr sz="1425" b="1" i="0">
                <a:solidFill>
                  <a:srgbClr val="8B5CF6"/>
                </a:solidFill>
                <a:latin typeface="Calibri"/>
                <a:ea typeface="Calibri"/>
                <a:cs typeface="Calibri"/>
              </a:rPr>
              <a:t>8 indicators  •  5 Core  •  3 Enhancement</a:t>
            </a:r>
          </a:p>
        </p:txBody>
      </p:sp>
      <p:sp>
        <p:nvSpPr>
          <p:cNvPr id="7" name="">
            <a:extLst>
              <a:ext uri="{FF2B5EF4-FFF2-40B4-BE49-F238E27FC236}">
                <ns2:creationId id="{6E822467-4F25-4DCE-8946-F0D6EA9B156D}"/>
              </a:ext>
            </a:extLst>
          </p:cNvPr>
          <p:cNvSpPr>
            <a:spLocks noGrp="1"/>
          </p:cNvSpPr>
          <p:nvPr/>
        </p:nvSpPr>
        <p:spPr>
          <a:xfrm>
            <a:off x="685800" y="2647950"/>
            <a:ext cx="685800" cy="247650"/>
          </a:xfrm>
          <a:prstGeom prst="rect">
            <a:avLst/>
          </a:prstGeom>
          <a:noFill/>
          <a:ln w="0">
            <a:noFill/>
            <a:prstDash val="solid"/>
          </a:ln>
        </p:spPr>
        <p:txBody>
          <a:bodyPr wrap="square" lIns="0" tIns="0" rIns="0" bIns="0" anchor="t">
            <a:noAutofit/>
          </a:bodyPr>
          <a:lstStyle/>
          <a:p>
            <a:pPr algn="l">
              <a:defRPr sz="1275" b="1" i="0">
                <a:solidFill>
                  <a:srgbClr val="8B5CF6"/>
                </a:solidFill>
                <a:latin typeface="Calibri"/>
                <a:ea typeface="Calibri"/>
                <a:cs typeface="Calibri"/>
              </a:defRPr>
            </a:pPr>
            <a:r>
              <a:rPr sz="1275" b="1" i="0">
                <a:solidFill>
                  <a:srgbClr val="8B5CF6"/>
                </a:solidFill>
                <a:latin typeface="Calibri"/>
                <a:ea typeface="Calibri"/>
                <a:cs typeface="Calibri"/>
              </a:rPr>
              <a:t>D.1.1</a:t>
            </a:r>
          </a:p>
        </p:txBody>
      </p:sp>
      <p:sp>
        <p:nvSpPr>
          <p:cNvPr id="8" name="">
            <a:extLst>
              <a:ext uri="{FF2B5EF4-FFF2-40B4-BE49-F238E27FC236}">
                <ns2:creationId id="{3B692DE7-9F94-401C-AEC5-1BCE7366178A}"/>
              </a:ext>
            </a:extLst>
          </p:cNvPr>
          <p:cNvSpPr>
            <a:spLocks noGrp="1"/>
          </p:cNvSpPr>
          <p:nvPr/>
        </p:nvSpPr>
        <p:spPr>
          <a:xfrm>
            <a:off x="1409700" y="2647950"/>
            <a:ext cx="3124200" cy="400050"/>
          </a:xfrm>
          <a:prstGeom prst="rect">
            <a:avLst/>
          </a:prstGeom>
          <a:noFill/>
          <a:ln w="0">
            <a:noFill/>
            <a:prstDash val="solid"/>
          </a:ln>
        </p:spPr>
        <p:txBody>
          <a:bodyPr wrap="square" lIns="0" tIns="0" rIns="0" bIns="0" anchor="t">
            <a:noAutofit/>
          </a:bodyPr>
          <a:lstStyle/>
          <a:p>
            <a:pPr algn="l">
              <a:defRPr sz="1350" b="1" i="0">
                <a:solidFill>
                  <a:srgbClr val="162B45"/>
                </a:solidFill>
                <a:latin typeface="Calibri"/>
                <a:ea typeface="Calibri"/>
                <a:cs typeface="Calibri"/>
              </a:defRPr>
            </a:pPr>
            <a:r>
              <a:rPr sz="1350" b="1" i="0">
                <a:solidFill>
                  <a:srgbClr val="162B45"/>
                </a:solidFill>
                <a:latin typeface="Calibri"/>
                <a:ea typeface="Calibri"/>
                <a:cs typeface="Calibri"/>
              </a:rPr>
              <a:t>Active User Base</a:t>
            </a:r>
          </a:p>
        </p:txBody>
      </p:sp>
      <p:sp>
        <p:nvSpPr>
          <p:cNvPr id="9" name="">
            <a:extLst>
              <a:ext uri="{FF2B5EF4-FFF2-40B4-BE49-F238E27FC236}">
                <ns2:creationId id="{2C63615B-33C0-4E3F-A6AA-1F03F46F15A9}"/>
              </a:ext>
            </a:extLst>
          </p:cNvPr>
          <p:cNvSpPr>
            <a:spLocks noGrp="1"/>
          </p:cNvSpPr>
          <p:nvPr/>
        </p:nvSpPr>
        <p:spPr>
          <a:xfrm>
            <a:off x="4591050" y="2667000"/>
            <a:ext cx="1428750" cy="304800"/>
          </a:xfrm>
          <a:prstGeom prst="rect">
            <a:avLst/>
          </a:prstGeom>
          <a:noFill/>
          <a:ln w="0">
            <a:noFill/>
            <a:prstDash val="solid"/>
          </a:ln>
        </p:spPr>
        <p:txBody>
          <a:bodyPr wrap="square" lIns="0" tIns="0" rIns="0" bIns="0" anchor="t">
            <a:noAutofit/>
          </a:bodyPr>
          <a:lstStyle/>
          <a:p>
            <a:pPr algn="r">
              <a:defRPr sz="1050" b="0" i="0">
                <a:solidFill>
                  <a:srgbClr val="5F7187"/>
                </a:solidFill>
                <a:latin typeface="Calibri"/>
                <a:ea typeface="Calibri"/>
                <a:cs typeface="Calibri"/>
              </a:defRPr>
            </a:pPr>
            <a:r>
              <a:rPr sz="1050" b="0" i="0">
                <a:solidFill>
                  <a:srgbClr val="5F7187"/>
                </a:solidFill>
                <a:latin typeface="Calibri"/>
                <a:ea typeface="Calibri"/>
                <a:cs typeface="Calibri"/>
              </a:rPr>
              <a:t>Core · Both</a:t>
            </a:r>
          </a:p>
        </p:txBody>
      </p:sp>
      <p:sp>
        <p:nvSpPr>
          <p:cNvPr id="10" name="">
            <a:extLst>
              <a:ext uri="{FF2B5EF4-FFF2-40B4-BE49-F238E27FC236}">
                <ns2:creationId id="{94302387-D60B-4158-8602-2C3AC79D39B2}"/>
                <adec:decorative val="1"/>
              </a:ext>
            </a:extLst>
          </p:cNvPr>
          <p:cNvSpPr>
            <a:spLocks noGrp="1"/>
          </p:cNvSpPr>
          <p:nvPr/>
        </p:nvSpPr>
        <p:spPr>
          <a:xfrm>
            <a:off x="685800" y="3057525"/>
            <a:ext cx="5334000" cy="0"/>
          </a:xfrm>
          <a:prstGeom prst="line">
            <a:avLst/>
          </a:prstGeom>
          <a:noFill/>
          <a:ln w="9525">
            <a:solidFill>
              <a:srgbClr val="D5E3E3"/>
            </a:solidFill>
            <a:prstDash val="solid"/>
          </a:ln>
        </p:spPr>
      </p:sp>
      <p:sp>
        <p:nvSpPr>
          <p:cNvPr id="11" name="">
            <a:extLst>
              <a:ext uri="{FF2B5EF4-FFF2-40B4-BE49-F238E27FC236}">
                <ns2:creationId id="{6FDC6983-B1CA-4543-9FD6-46E7DAD9AFFD}"/>
              </a:ext>
            </a:extLst>
          </p:cNvPr>
          <p:cNvSpPr>
            <a:spLocks noGrp="1"/>
          </p:cNvSpPr>
          <p:nvPr/>
        </p:nvSpPr>
        <p:spPr>
          <a:xfrm>
            <a:off x="685800" y="3143250"/>
            <a:ext cx="685800" cy="247650"/>
          </a:xfrm>
          <a:prstGeom prst="rect">
            <a:avLst/>
          </a:prstGeom>
          <a:noFill/>
          <a:ln w="0">
            <a:noFill/>
            <a:prstDash val="solid"/>
          </a:ln>
        </p:spPr>
        <p:txBody>
          <a:bodyPr wrap="square" lIns="0" tIns="0" rIns="0" bIns="0" anchor="t">
            <a:noAutofit/>
          </a:bodyPr>
          <a:lstStyle/>
          <a:p>
            <a:pPr algn="l">
              <a:defRPr sz="1275" b="1" i="0">
                <a:solidFill>
                  <a:srgbClr val="8B5CF6"/>
                </a:solidFill>
                <a:latin typeface="Calibri"/>
                <a:ea typeface="Calibri"/>
                <a:cs typeface="Calibri"/>
              </a:defRPr>
            </a:pPr>
            <a:r>
              <a:rPr sz="1275" b="1" i="0">
                <a:solidFill>
                  <a:srgbClr val="8B5CF6"/>
                </a:solidFill>
                <a:latin typeface="Calibri"/>
                <a:ea typeface="Calibri"/>
                <a:cs typeface="Calibri"/>
              </a:rPr>
              <a:t>D.1.2</a:t>
            </a:r>
          </a:p>
        </p:txBody>
      </p:sp>
      <p:sp>
        <p:nvSpPr>
          <p:cNvPr id="12" name="">
            <a:extLst>
              <a:ext uri="{FF2B5EF4-FFF2-40B4-BE49-F238E27FC236}">
                <ns2:creationId id="{D05B50B0-5513-4410-87F4-7730592A2365}"/>
              </a:ext>
            </a:extLst>
          </p:cNvPr>
          <p:cNvSpPr>
            <a:spLocks noGrp="1"/>
          </p:cNvSpPr>
          <p:nvPr/>
        </p:nvSpPr>
        <p:spPr>
          <a:xfrm>
            <a:off x="1409700" y="3143250"/>
            <a:ext cx="3124200" cy="400050"/>
          </a:xfrm>
          <a:prstGeom prst="rect">
            <a:avLst/>
          </a:prstGeom>
          <a:noFill/>
          <a:ln w="0">
            <a:noFill/>
            <a:prstDash val="solid"/>
          </a:ln>
        </p:spPr>
        <p:txBody>
          <a:bodyPr wrap="square" lIns="0" tIns="0" rIns="0" bIns="0" anchor="t">
            <a:noAutofit/>
          </a:bodyPr>
          <a:lstStyle/>
          <a:p>
            <a:pPr algn="l">
              <a:defRPr sz="1350" b="1" i="0">
                <a:solidFill>
                  <a:srgbClr val="162B45"/>
                </a:solidFill>
                <a:latin typeface="Calibri"/>
                <a:ea typeface="Calibri"/>
                <a:cs typeface="Calibri"/>
              </a:defRPr>
            </a:pPr>
            <a:r>
              <a:rPr sz="1350" b="1" i="0">
                <a:solidFill>
                  <a:srgbClr val="162B45"/>
                </a:solidFill>
                <a:latin typeface="Calibri"/>
                <a:ea typeface="Calibri"/>
                <a:cs typeface="Calibri"/>
              </a:rPr>
              <a:t>Research Output &amp; Impact</a:t>
            </a:r>
          </a:p>
        </p:txBody>
      </p:sp>
      <p:sp>
        <p:nvSpPr>
          <p:cNvPr id="13" name="">
            <a:extLst>
              <a:ext uri="{FF2B5EF4-FFF2-40B4-BE49-F238E27FC236}">
                <ns2:creationId id="{D8F8B090-ACB5-4E17-BE82-B712DCA33D59}"/>
              </a:ext>
            </a:extLst>
          </p:cNvPr>
          <p:cNvSpPr>
            <a:spLocks noGrp="1"/>
          </p:cNvSpPr>
          <p:nvPr/>
        </p:nvSpPr>
        <p:spPr>
          <a:xfrm>
            <a:off x="4591050" y="3162300"/>
            <a:ext cx="1428750" cy="304800"/>
          </a:xfrm>
          <a:prstGeom prst="rect">
            <a:avLst/>
          </a:prstGeom>
          <a:noFill/>
          <a:ln w="0">
            <a:noFill/>
            <a:prstDash val="solid"/>
          </a:ln>
        </p:spPr>
        <p:txBody>
          <a:bodyPr wrap="square" lIns="0" tIns="0" rIns="0" bIns="0" anchor="t">
            <a:noAutofit/>
          </a:bodyPr>
          <a:lstStyle/>
          <a:p>
            <a:pPr algn="r">
              <a:defRPr sz="1050" b="0" i="0">
                <a:solidFill>
                  <a:srgbClr val="5F7187"/>
                </a:solidFill>
                <a:latin typeface="Calibri"/>
                <a:ea typeface="Calibri"/>
                <a:cs typeface="Calibri"/>
              </a:defRPr>
            </a:pPr>
            <a:r>
              <a:rPr sz="1050" b="0" i="0">
                <a:solidFill>
                  <a:srgbClr val="5F7187"/>
                </a:solidFill>
                <a:latin typeface="Calibri"/>
                <a:ea typeface="Calibri"/>
                <a:cs typeface="Calibri"/>
              </a:rPr>
              <a:t>Core · Both</a:t>
            </a:r>
          </a:p>
        </p:txBody>
      </p:sp>
      <p:sp>
        <p:nvSpPr>
          <p:cNvPr id="14" name="">
            <a:extLst>
              <a:ext uri="{FF2B5EF4-FFF2-40B4-BE49-F238E27FC236}">
                <ns2:creationId id="{90DE7E26-F45A-4B97-B5D1-86BE5A18925F}"/>
                <adec:decorative val="1"/>
              </a:ext>
            </a:extLst>
          </p:cNvPr>
          <p:cNvSpPr>
            <a:spLocks noGrp="1"/>
          </p:cNvSpPr>
          <p:nvPr/>
        </p:nvSpPr>
        <p:spPr>
          <a:xfrm>
            <a:off x="685800" y="3552825"/>
            <a:ext cx="5334000" cy="0"/>
          </a:xfrm>
          <a:prstGeom prst="line">
            <a:avLst/>
          </a:prstGeom>
          <a:noFill/>
          <a:ln w="9525">
            <a:solidFill>
              <a:srgbClr val="D5E3E3"/>
            </a:solidFill>
            <a:prstDash val="solid"/>
          </a:ln>
        </p:spPr>
      </p:sp>
      <p:sp>
        <p:nvSpPr>
          <p:cNvPr id="15" name="">
            <a:extLst>
              <a:ext uri="{FF2B5EF4-FFF2-40B4-BE49-F238E27FC236}">
                <ns2:creationId id="{7A8CEBB3-4D5E-48F1-B6B6-51D223A4439E}"/>
              </a:ext>
            </a:extLst>
          </p:cNvPr>
          <p:cNvSpPr>
            <a:spLocks noGrp="1"/>
          </p:cNvSpPr>
          <p:nvPr/>
        </p:nvSpPr>
        <p:spPr>
          <a:xfrm>
            <a:off x="685800" y="3638550"/>
            <a:ext cx="685800" cy="247650"/>
          </a:xfrm>
          <a:prstGeom prst="rect">
            <a:avLst/>
          </a:prstGeom>
          <a:noFill/>
          <a:ln w="0">
            <a:noFill/>
            <a:prstDash val="solid"/>
          </a:ln>
        </p:spPr>
        <p:txBody>
          <a:bodyPr wrap="square" lIns="0" tIns="0" rIns="0" bIns="0" anchor="t">
            <a:noAutofit/>
          </a:bodyPr>
          <a:lstStyle/>
          <a:p>
            <a:pPr algn="l">
              <a:defRPr sz="1275" b="1" i="0">
                <a:solidFill>
                  <a:srgbClr val="8B5CF6"/>
                </a:solidFill>
                <a:latin typeface="Calibri"/>
                <a:ea typeface="Calibri"/>
                <a:cs typeface="Calibri"/>
              </a:defRPr>
            </a:pPr>
            <a:r>
              <a:rPr sz="1275" b="1" i="0">
                <a:solidFill>
                  <a:srgbClr val="8B5CF6"/>
                </a:solidFill>
                <a:latin typeface="Calibri"/>
                <a:ea typeface="Calibri"/>
                <a:cs typeface="Calibri"/>
              </a:rPr>
              <a:t>D.2.1</a:t>
            </a:r>
          </a:p>
        </p:txBody>
      </p:sp>
      <p:sp>
        <p:nvSpPr>
          <p:cNvPr id="16" name="">
            <a:extLst>
              <a:ext uri="{FF2B5EF4-FFF2-40B4-BE49-F238E27FC236}">
                <ns2:creationId id="{32F5232B-643E-479C-BD88-8E0C25D8EF22}"/>
              </a:ext>
            </a:extLst>
          </p:cNvPr>
          <p:cNvSpPr>
            <a:spLocks noGrp="1"/>
          </p:cNvSpPr>
          <p:nvPr/>
        </p:nvSpPr>
        <p:spPr>
          <a:xfrm>
            <a:off x="1409700" y="3638550"/>
            <a:ext cx="3124200" cy="400050"/>
          </a:xfrm>
          <a:prstGeom prst="rect">
            <a:avLst/>
          </a:prstGeom>
          <a:noFill/>
          <a:ln w="0">
            <a:noFill/>
            <a:prstDash val="solid"/>
          </a:ln>
        </p:spPr>
        <p:txBody>
          <a:bodyPr wrap="square" lIns="0" tIns="0" rIns="0" bIns="0" anchor="t">
            <a:noAutofit/>
          </a:bodyPr>
          <a:lstStyle/>
          <a:p>
            <a:pPr algn="l">
              <a:defRPr sz="1350" b="1" i="0">
                <a:solidFill>
                  <a:srgbClr val="162B45"/>
                </a:solidFill>
                <a:latin typeface="Calibri"/>
                <a:ea typeface="Calibri"/>
                <a:cs typeface="Calibri"/>
              </a:defRPr>
            </a:pPr>
            <a:r>
              <a:rPr sz="1350" b="1" i="0">
                <a:solidFill>
                  <a:srgbClr val="162B45"/>
                </a:solidFill>
                <a:latin typeface="Calibri"/>
                <a:ea typeface="Calibri"/>
                <a:cs typeface="Calibri"/>
              </a:rPr>
              <a:t>Researcher Support &amp; Helpdesk</a:t>
            </a:r>
          </a:p>
        </p:txBody>
      </p:sp>
      <p:sp>
        <p:nvSpPr>
          <p:cNvPr id="17" name="">
            <a:extLst>
              <a:ext uri="{FF2B5EF4-FFF2-40B4-BE49-F238E27FC236}">
                <ns2:creationId id="{FF53CBB0-1314-408D-93C4-72587D121084}"/>
              </a:ext>
            </a:extLst>
          </p:cNvPr>
          <p:cNvSpPr>
            <a:spLocks noGrp="1"/>
          </p:cNvSpPr>
          <p:nvPr/>
        </p:nvSpPr>
        <p:spPr>
          <a:xfrm>
            <a:off x="4591050" y="3657600"/>
            <a:ext cx="1428750" cy="304800"/>
          </a:xfrm>
          <a:prstGeom prst="rect">
            <a:avLst/>
          </a:prstGeom>
          <a:noFill/>
          <a:ln w="0">
            <a:noFill/>
            <a:prstDash val="solid"/>
          </a:ln>
        </p:spPr>
        <p:txBody>
          <a:bodyPr wrap="square" lIns="0" tIns="0" rIns="0" bIns="0" anchor="t">
            <a:noAutofit/>
          </a:bodyPr>
          <a:lstStyle/>
          <a:p>
            <a:pPr algn="r">
              <a:defRPr sz="1050" b="0" i="0">
                <a:solidFill>
                  <a:srgbClr val="5F7187"/>
                </a:solidFill>
                <a:latin typeface="Calibri"/>
                <a:ea typeface="Calibri"/>
                <a:cs typeface="Calibri"/>
              </a:defRPr>
            </a:pPr>
            <a:r>
              <a:rPr sz="1050" b="0" i="0">
                <a:solidFill>
                  <a:srgbClr val="5F7187"/>
                </a:solidFill>
                <a:latin typeface="Calibri"/>
                <a:ea typeface="Calibri"/>
                <a:cs typeface="Calibri"/>
              </a:rPr>
              <a:t>Core · Service</a:t>
            </a:r>
          </a:p>
        </p:txBody>
      </p:sp>
      <p:sp>
        <p:nvSpPr>
          <p:cNvPr id="18" name="">
            <a:extLst>
              <a:ext uri="{FF2B5EF4-FFF2-40B4-BE49-F238E27FC236}">
                <ns2:creationId id="{41286CFD-F20B-4E23-9861-C2E63847BBF8}"/>
                <adec:decorative val="1"/>
              </a:ext>
            </a:extLst>
          </p:cNvPr>
          <p:cNvSpPr>
            <a:spLocks noGrp="1"/>
          </p:cNvSpPr>
          <p:nvPr/>
        </p:nvSpPr>
        <p:spPr>
          <a:xfrm>
            <a:off x="685800" y="4048125"/>
            <a:ext cx="5334000" cy="0"/>
          </a:xfrm>
          <a:prstGeom prst="line">
            <a:avLst/>
          </a:prstGeom>
          <a:noFill/>
          <a:ln w="9525">
            <a:solidFill>
              <a:srgbClr val="D5E3E3"/>
            </a:solidFill>
            <a:prstDash val="solid"/>
          </a:ln>
        </p:spPr>
      </p:sp>
      <p:sp>
        <p:nvSpPr>
          <p:cNvPr id="19" name="">
            <a:extLst>
              <a:ext uri="{FF2B5EF4-FFF2-40B4-BE49-F238E27FC236}">
                <ns2:creationId id="{A1A1A601-C3C9-4EFE-A6A8-B0EDA77425D6}"/>
              </a:ext>
            </a:extLst>
          </p:cNvPr>
          <p:cNvSpPr>
            <a:spLocks noGrp="1"/>
          </p:cNvSpPr>
          <p:nvPr/>
        </p:nvSpPr>
        <p:spPr>
          <a:xfrm>
            <a:off x="685800" y="4133850"/>
            <a:ext cx="685800" cy="247650"/>
          </a:xfrm>
          <a:prstGeom prst="rect">
            <a:avLst/>
          </a:prstGeom>
          <a:noFill/>
          <a:ln w="0">
            <a:noFill/>
            <a:prstDash val="solid"/>
          </a:ln>
        </p:spPr>
        <p:txBody>
          <a:bodyPr wrap="square" lIns="0" tIns="0" rIns="0" bIns="0" anchor="t">
            <a:noAutofit/>
          </a:bodyPr>
          <a:lstStyle/>
          <a:p>
            <a:pPr algn="l">
              <a:defRPr sz="1275" b="1" i="0">
                <a:solidFill>
                  <a:srgbClr val="8B5CF6"/>
                </a:solidFill>
                <a:latin typeface="Calibri"/>
                <a:ea typeface="Calibri"/>
                <a:cs typeface="Calibri"/>
              </a:defRPr>
            </a:pPr>
            <a:r>
              <a:rPr sz="1275" b="1" i="0">
                <a:solidFill>
                  <a:srgbClr val="8B5CF6"/>
                </a:solidFill>
                <a:latin typeface="Calibri"/>
                <a:ea typeface="Calibri"/>
                <a:cs typeface="Calibri"/>
              </a:rPr>
              <a:t>D.2.2</a:t>
            </a:r>
          </a:p>
        </p:txBody>
      </p:sp>
      <p:sp>
        <p:nvSpPr>
          <p:cNvPr id="20" name="">
            <a:extLst>
              <a:ext uri="{FF2B5EF4-FFF2-40B4-BE49-F238E27FC236}">
                <ns2:creationId id="{F5E064A1-5D71-4CCF-A072-4B4CAFEA4F95}"/>
              </a:ext>
            </a:extLst>
          </p:cNvPr>
          <p:cNvSpPr>
            <a:spLocks noGrp="1"/>
          </p:cNvSpPr>
          <p:nvPr/>
        </p:nvSpPr>
        <p:spPr>
          <a:xfrm>
            <a:off x="1409700" y="4133850"/>
            <a:ext cx="3124200" cy="400050"/>
          </a:xfrm>
          <a:prstGeom prst="rect">
            <a:avLst/>
          </a:prstGeom>
          <a:noFill/>
          <a:ln w="0">
            <a:noFill/>
            <a:prstDash val="solid"/>
          </a:ln>
        </p:spPr>
        <p:txBody>
          <a:bodyPr wrap="square" lIns="0" tIns="0" rIns="0" bIns="0" anchor="t">
            <a:noAutofit/>
          </a:bodyPr>
          <a:lstStyle/>
          <a:p>
            <a:pPr algn="l">
              <a:defRPr sz="1350" b="1" i="0">
                <a:solidFill>
                  <a:srgbClr val="162B45"/>
                </a:solidFill>
                <a:latin typeface="Calibri"/>
                <a:ea typeface="Calibri"/>
                <a:cs typeface="Calibri"/>
              </a:defRPr>
            </a:pPr>
            <a:r>
              <a:rPr sz="1350" b="1" i="0">
                <a:solidFill>
                  <a:srgbClr val="162B45"/>
                </a:solidFill>
                <a:latin typeface="Calibri"/>
                <a:ea typeface="Calibri"/>
                <a:cs typeface="Calibri"/>
              </a:rPr>
              <a:t>Training &amp; Capability Building</a:t>
            </a:r>
          </a:p>
        </p:txBody>
      </p:sp>
      <p:sp>
        <p:nvSpPr>
          <p:cNvPr id="21" name="">
            <a:extLst>
              <a:ext uri="{FF2B5EF4-FFF2-40B4-BE49-F238E27FC236}">
                <ns2:creationId id="{29AB58A9-0D53-49EB-9E1E-F6654DF67DC5}"/>
              </a:ext>
            </a:extLst>
          </p:cNvPr>
          <p:cNvSpPr>
            <a:spLocks noGrp="1"/>
          </p:cNvSpPr>
          <p:nvPr/>
        </p:nvSpPr>
        <p:spPr>
          <a:xfrm>
            <a:off x="4591050" y="4152900"/>
            <a:ext cx="1428750" cy="304800"/>
          </a:xfrm>
          <a:prstGeom prst="rect">
            <a:avLst/>
          </a:prstGeom>
          <a:noFill/>
          <a:ln w="0">
            <a:noFill/>
            <a:prstDash val="solid"/>
          </a:ln>
        </p:spPr>
        <p:txBody>
          <a:bodyPr wrap="square" lIns="0" tIns="0" rIns="0" bIns="0" anchor="t">
            <a:noAutofit/>
          </a:bodyPr>
          <a:lstStyle/>
          <a:p>
            <a:pPr algn="r">
              <a:defRPr sz="1050" b="0" i="0">
                <a:solidFill>
                  <a:srgbClr val="5F7187"/>
                </a:solidFill>
                <a:latin typeface="Calibri"/>
                <a:ea typeface="Calibri"/>
                <a:cs typeface="Calibri"/>
              </a:defRPr>
            </a:pPr>
            <a:r>
              <a:rPr sz="1050" b="0" i="0">
                <a:solidFill>
                  <a:srgbClr val="5F7187"/>
                </a:solidFill>
                <a:latin typeface="Calibri"/>
                <a:ea typeface="Calibri"/>
                <a:cs typeface="Calibri"/>
              </a:rPr>
              <a:t>Enhancement · Service</a:t>
            </a:r>
          </a:p>
        </p:txBody>
      </p:sp>
      <p:sp>
        <p:nvSpPr>
          <p:cNvPr id="22" name="">
            <a:extLst>
              <a:ext uri="{FF2B5EF4-FFF2-40B4-BE49-F238E27FC236}">
                <ns2:creationId id="{E18B1A56-73A2-4BD1-872D-8D9DA92C6098}"/>
              </a:ext>
            </a:extLst>
          </p:cNvPr>
          <p:cNvSpPr>
            <a:spLocks noGrp="1"/>
          </p:cNvSpPr>
          <p:nvPr/>
        </p:nvSpPr>
        <p:spPr>
          <a:xfrm>
            <a:off x="6248400" y="2647950"/>
            <a:ext cx="685800" cy="247650"/>
          </a:xfrm>
          <a:prstGeom prst="rect">
            <a:avLst/>
          </a:prstGeom>
          <a:noFill/>
          <a:ln w="0">
            <a:noFill/>
            <a:prstDash val="solid"/>
          </a:ln>
        </p:spPr>
        <p:txBody>
          <a:bodyPr wrap="square" lIns="0" tIns="0" rIns="0" bIns="0" anchor="t">
            <a:noAutofit/>
          </a:bodyPr>
          <a:lstStyle/>
          <a:p>
            <a:pPr algn="l">
              <a:defRPr sz="1275" b="1" i="0">
                <a:solidFill>
                  <a:srgbClr val="8B5CF6"/>
                </a:solidFill>
                <a:latin typeface="Calibri"/>
                <a:ea typeface="Calibri"/>
                <a:cs typeface="Calibri"/>
              </a:defRPr>
            </a:pPr>
            <a:r>
              <a:rPr sz="1275" b="1" i="0">
                <a:solidFill>
                  <a:srgbClr val="8B5CF6"/>
                </a:solidFill>
                <a:latin typeface="Calibri"/>
                <a:ea typeface="Calibri"/>
                <a:cs typeface="Calibri"/>
              </a:rPr>
              <a:t>D.2.3</a:t>
            </a:r>
          </a:p>
        </p:txBody>
      </p:sp>
      <p:sp>
        <p:nvSpPr>
          <p:cNvPr id="23" name="">
            <a:extLst>
              <a:ext uri="{FF2B5EF4-FFF2-40B4-BE49-F238E27FC236}">
                <ns2:creationId id="{E68E46FA-B3F8-4CBD-B807-48F06D5656F7}"/>
              </a:ext>
            </a:extLst>
          </p:cNvPr>
          <p:cNvSpPr>
            <a:spLocks noGrp="1"/>
          </p:cNvSpPr>
          <p:nvPr/>
        </p:nvSpPr>
        <p:spPr>
          <a:xfrm>
            <a:off x="6972300" y="2647950"/>
            <a:ext cx="3124200" cy="400050"/>
          </a:xfrm>
          <a:prstGeom prst="rect">
            <a:avLst/>
          </a:prstGeom>
          <a:noFill/>
          <a:ln w="0">
            <a:noFill/>
            <a:prstDash val="solid"/>
          </a:ln>
        </p:spPr>
        <p:txBody>
          <a:bodyPr wrap="square" lIns="0" tIns="0" rIns="0" bIns="0" anchor="t">
            <a:noAutofit/>
          </a:bodyPr>
          <a:lstStyle/>
          <a:p>
            <a:pPr algn="l">
              <a:defRPr sz="1350" b="1" i="0">
                <a:solidFill>
                  <a:srgbClr val="162B45"/>
                </a:solidFill>
                <a:latin typeface="Calibri"/>
                <a:ea typeface="Calibri"/>
                <a:cs typeface="Calibri"/>
              </a:defRPr>
            </a:pPr>
            <a:r>
              <a:rPr sz="1350" b="1" i="0">
                <a:solidFill>
                  <a:srgbClr val="162B45"/>
                </a:solidFill>
                <a:latin typeface="Calibri"/>
                <a:ea typeface="Calibri"/>
                <a:cs typeface="Calibri"/>
              </a:rPr>
              <a:t>Reproducibility &amp; Analytic Provenance Support</a:t>
            </a:r>
          </a:p>
        </p:txBody>
      </p:sp>
      <p:sp>
        <p:nvSpPr>
          <p:cNvPr id="24" name="">
            <a:extLst>
              <a:ext uri="{FF2B5EF4-FFF2-40B4-BE49-F238E27FC236}">
                <ns2:creationId id="{30B3527C-622C-47FB-A2F4-34915DDC2C52}"/>
              </a:ext>
            </a:extLst>
          </p:cNvPr>
          <p:cNvSpPr>
            <a:spLocks noGrp="1"/>
          </p:cNvSpPr>
          <p:nvPr/>
        </p:nvSpPr>
        <p:spPr>
          <a:xfrm>
            <a:off x="10153650" y="2667000"/>
            <a:ext cx="1428750" cy="304800"/>
          </a:xfrm>
          <a:prstGeom prst="rect">
            <a:avLst/>
          </a:prstGeom>
          <a:noFill/>
          <a:ln w="0">
            <a:noFill/>
            <a:prstDash val="solid"/>
          </a:ln>
        </p:spPr>
        <p:txBody>
          <a:bodyPr wrap="square" lIns="0" tIns="0" rIns="0" bIns="0" anchor="t">
            <a:noAutofit/>
          </a:bodyPr>
          <a:lstStyle/>
          <a:p>
            <a:pPr algn="r">
              <a:defRPr sz="1050" b="0" i="0">
                <a:solidFill>
                  <a:srgbClr val="5F7187"/>
                </a:solidFill>
                <a:latin typeface="Calibri"/>
                <a:ea typeface="Calibri"/>
                <a:cs typeface="Calibri"/>
              </a:defRPr>
            </a:pPr>
            <a:r>
              <a:rPr sz="1050" b="0" i="0">
                <a:solidFill>
                  <a:srgbClr val="5F7187"/>
                </a:solidFill>
                <a:latin typeface="Calibri"/>
                <a:ea typeface="Calibri"/>
                <a:cs typeface="Calibri"/>
              </a:rPr>
              <a:t>Core · Service</a:t>
            </a:r>
          </a:p>
        </p:txBody>
      </p:sp>
      <p:sp>
        <p:nvSpPr>
          <p:cNvPr id="25" name="">
            <a:extLst>
              <a:ext uri="{FF2B5EF4-FFF2-40B4-BE49-F238E27FC236}">
                <ns2:creationId id="{6BEB0E28-4A36-422C-A48F-32575D7F0DD0}"/>
                <adec:decorative val="1"/>
              </a:ext>
            </a:extLst>
          </p:cNvPr>
          <p:cNvSpPr>
            <a:spLocks noGrp="1"/>
          </p:cNvSpPr>
          <p:nvPr/>
        </p:nvSpPr>
        <p:spPr>
          <a:xfrm>
            <a:off x="6248400" y="3057525"/>
            <a:ext cx="5334000" cy="0"/>
          </a:xfrm>
          <a:prstGeom prst="line">
            <a:avLst/>
          </a:prstGeom>
          <a:noFill/>
          <a:ln w="9525">
            <a:solidFill>
              <a:srgbClr val="D5E3E3"/>
            </a:solidFill>
            <a:prstDash val="solid"/>
          </a:ln>
        </p:spPr>
      </p:sp>
      <p:sp>
        <p:nvSpPr>
          <p:cNvPr id="26" name="">
            <a:extLst>
              <a:ext uri="{FF2B5EF4-FFF2-40B4-BE49-F238E27FC236}">
                <ns2:creationId id="{0A34C7C0-2200-4A1A-B41C-C7CB01D1D889}"/>
              </a:ext>
            </a:extLst>
          </p:cNvPr>
          <p:cNvSpPr>
            <a:spLocks noGrp="1"/>
          </p:cNvSpPr>
          <p:nvPr/>
        </p:nvSpPr>
        <p:spPr>
          <a:xfrm>
            <a:off x="6248400" y="3143250"/>
            <a:ext cx="685800" cy="247650"/>
          </a:xfrm>
          <a:prstGeom prst="rect">
            <a:avLst/>
          </a:prstGeom>
          <a:noFill/>
          <a:ln w="0">
            <a:noFill/>
            <a:prstDash val="solid"/>
          </a:ln>
        </p:spPr>
        <p:txBody>
          <a:bodyPr wrap="square" lIns="0" tIns="0" rIns="0" bIns="0" anchor="t">
            <a:noAutofit/>
          </a:bodyPr>
          <a:lstStyle/>
          <a:p>
            <a:pPr algn="l">
              <a:defRPr sz="1275" b="1" i="0">
                <a:solidFill>
                  <a:srgbClr val="8B5CF6"/>
                </a:solidFill>
                <a:latin typeface="Calibri"/>
                <a:ea typeface="Calibri"/>
                <a:cs typeface="Calibri"/>
              </a:defRPr>
            </a:pPr>
            <a:r>
              <a:rPr sz="1275" b="1" i="0">
                <a:solidFill>
                  <a:srgbClr val="8B5CF6"/>
                </a:solidFill>
                <a:latin typeface="Calibri"/>
                <a:ea typeface="Calibri"/>
                <a:cs typeface="Calibri"/>
              </a:rPr>
              <a:t>D.3.1</a:t>
            </a:r>
          </a:p>
        </p:txBody>
      </p:sp>
      <p:sp>
        <p:nvSpPr>
          <p:cNvPr id="27" name="">
            <a:extLst>
              <a:ext uri="{FF2B5EF4-FFF2-40B4-BE49-F238E27FC236}">
                <ns2:creationId id="{0119B3EF-83DE-437C-A504-E11E70F76AD6}"/>
              </a:ext>
            </a:extLst>
          </p:cNvPr>
          <p:cNvSpPr>
            <a:spLocks noGrp="1"/>
          </p:cNvSpPr>
          <p:nvPr/>
        </p:nvSpPr>
        <p:spPr>
          <a:xfrm>
            <a:off x="6972300" y="3143250"/>
            <a:ext cx="3124200" cy="400050"/>
          </a:xfrm>
          <a:prstGeom prst="rect">
            <a:avLst/>
          </a:prstGeom>
          <a:noFill/>
          <a:ln w="0">
            <a:noFill/>
            <a:prstDash val="solid"/>
          </a:ln>
        </p:spPr>
        <p:txBody>
          <a:bodyPr wrap="square" lIns="0" tIns="0" rIns="0" bIns="0" anchor="t">
            <a:noAutofit/>
          </a:bodyPr>
          <a:lstStyle/>
          <a:p>
            <a:pPr algn="l">
              <a:defRPr sz="1350" b="1" i="0">
                <a:solidFill>
                  <a:srgbClr val="162B45"/>
                </a:solidFill>
                <a:latin typeface="Calibri"/>
                <a:ea typeface="Calibri"/>
                <a:cs typeface="Calibri"/>
              </a:defRPr>
            </a:pPr>
            <a:r>
              <a:rPr sz="1350" b="1" i="0">
                <a:solidFill>
                  <a:srgbClr val="162B45"/>
                </a:solidFill>
                <a:latin typeface="Calibri"/>
                <a:ea typeface="Calibri"/>
                <a:cs typeface="Calibri"/>
              </a:rPr>
              <a:t>Multi-Site Research Capability</a:t>
            </a:r>
          </a:p>
        </p:txBody>
      </p:sp>
      <p:sp>
        <p:nvSpPr>
          <p:cNvPr id="28" name="">
            <a:extLst>
              <a:ext uri="{FF2B5EF4-FFF2-40B4-BE49-F238E27FC236}">
                <ns2:creationId id="{4204E070-4358-422E-A0F2-7F96C4CCAF18}"/>
              </a:ext>
            </a:extLst>
          </p:cNvPr>
          <p:cNvSpPr>
            <a:spLocks noGrp="1"/>
          </p:cNvSpPr>
          <p:nvPr/>
        </p:nvSpPr>
        <p:spPr>
          <a:xfrm>
            <a:off x="10153650" y="3162300"/>
            <a:ext cx="1428750" cy="304800"/>
          </a:xfrm>
          <a:prstGeom prst="rect">
            <a:avLst/>
          </a:prstGeom>
          <a:noFill/>
          <a:ln w="0">
            <a:noFill/>
            <a:prstDash val="solid"/>
          </a:ln>
        </p:spPr>
        <p:txBody>
          <a:bodyPr wrap="square" lIns="0" tIns="0" rIns="0" bIns="0" anchor="t">
            <a:noAutofit/>
          </a:bodyPr>
          <a:lstStyle/>
          <a:p>
            <a:pPr algn="r">
              <a:defRPr sz="1050" b="0" i="0">
                <a:solidFill>
                  <a:srgbClr val="5F7187"/>
                </a:solidFill>
                <a:latin typeface="Calibri"/>
                <a:ea typeface="Calibri"/>
                <a:cs typeface="Calibri"/>
              </a:defRPr>
            </a:pPr>
            <a:r>
              <a:rPr sz="1050" b="0" i="0">
                <a:solidFill>
                  <a:srgbClr val="5F7187"/>
                </a:solidFill>
                <a:latin typeface="Calibri"/>
                <a:ea typeface="Calibri"/>
                <a:cs typeface="Calibri"/>
              </a:rPr>
              <a:t>Core · Both</a:t>
            </a:r>
          </a:p>
        </p:txBody>
      </p:sp>
      <p:sp>
        <p:nvSpPr>
          <p:cNvPr id="29" name="">
            <a:extLst>
              <a:ext uri="{FF2B5EF4-FFF2-40B4-BE49-F238E27FC236}">
                <ns2:creationId id="{8BAB2856-2987-4BBC-89B4-9F9B4863442C}"/>
                <adec:decorative val="1"/>
              </a:ext>
            </a:extLst>
          </p:cNvPr>
          <p:cNvSpPr>
            <a:spLocks noGrp="1"/>
          </p:cNvSpPr>
          <p:nvPr/>
        </p:nvSpPr>
        <p:spPr>
          <a:xfrm>
            <a:off x="6248400" y="3552825"/>
            <a:ext cx="5334000" cy="0"/>
          </a:xfrm>
          <a:prstGeom prst="line">
            <a:avLst/>
          </a:prstGeom>
          <a:noFill/>
          <a:ln w="9525">
            <a:solidFill>
              <a:srgbClr val="D5E3E3"/>
            </a:solidFill>
            <a:prstDash val="solid"/>
          </a:ln>
        </p:spPr>
      </p:sp>
      <p:sp>
        <p:nvSpPr>
          <p:cNvPr id="30" name="">
            <a:extLst>
              <a:ext uri="{FF2B5EF4-FFF2-40B4-BE49-F238E27FC236}">
                <ns2:creationId id="{8DAEADE3-244E-40BE-A452-CA1E38570ADD}"/>
              </a:ext>
            </a:extLst>
          </p:cNvPr>
          <p:cNvSpPr>
            <a:spLocks noGrp="1"/>
          </p:cNvSpPr>
          <p:nvPr/>
        </p:nvSpPr>
        <p:spPr>
          <a:xfrm>
            <a:off x="6248400" y="3638550"/>
            <a:ext cx="685800" cy="247650"/>
          </a:xfrm>
          <a:prstGeom prst="rect">
            <a:avLst/>
          </a:prstGeom>
          <a:noFill/>
          <a:ln w="0">
            <a:noFill/>
            <a:prstDash val="solid"/>
          </a:ln>
        </p:spPr>
        <p:txBody>
          <a:bodyPr wrap="square" lIns="0" tIns="0" rIns="0" bIns="0" anchor="t">
            <a:noAutofit/>
          </a:bodyPr>
          <a:lstStyle/>
          <a:p>
            <a:pPr algn="l">
              <a:defRPr sz="1275" b="1" i="0">
                <a:solidFill>
                  <a:srgbClr val="8B5CF6"/>
                </a:solidFill>
                <a:latin typeface="Calibri"/>
                <a:ea typeface="Calibri"/>
                <a:cs typeface="Calibri"/>
              </a:defRPr>
            </a:pPr>
            <a:r>
              <a:rPr sz="1275" b="1" i="0">
                <a:solidFill>
                  <a:srgbClr val="8B5CF6"/>
                </a:solidFill>
                <a:latin typeface="Calibri"/>
                <a:ea typeface="Calibri"/>
                <a:cs typeface="Calibri"/>
              </a:rPr>
              <a:t>D.3.2</a:t>
            </a:r>
          </a:p>
        </p:txBody>
      </p:sp>
      <p:sp>
        <p:nvSpPr>
          <p:cNvPr id="31" name="">
            <a:extLst>
              <a:ext uri="{FF2B5EF4-FFF2-40B4-BE49-F238E27FC236}">
                <ns2:creationId id="{B3571203-7418-493F-8684-D175FC7F1873}"/>
              </a:ext>
            </a:extLst>
          </p:cNvPr>
          <p:cNvSpPr>
            <a:spLocks noGrp="1"/>
          </p:cNvSpPr>
          <p:nvPr/>
        </p:nvSpPr>
        <p:spPr>
          <a:xfrm>
            <a:off x="6972300" y="3638550"/>
            <a:ext cx="3124200" cy="400050"/>
          </a:xfrm>
          <a:prstGeom prst="rect">
            <a:avLst/>
          </a:prstGeom>
          <a:noFill/>
          <a:ln w="0">
            <a:noFill/>
            <a:prstDash val="solid"/>
          </a:ln>
        </p:spPr>
        <p:txBody>
          <a:bodyPr wrap="square" lIns="0" tIns="0" rIns="0" bIns="0" anchor="t">
            <a:noAutofit/>
          </a:bodyPr>
          <a:lstStyle/>
          <a:p>
            <a:pPr algn="l">
              <a:defRPr sz="1350" b="1" i="0">
                <a:solidFill>
                  <a:srgbClr val="162B45"/>
                </a:solidFill>
                <a:latin typeface="Calibri"/>
                <a:ea typeface="Calibri"/>
                <a:cs typeface="Calibri"/>
              </a:defRPr>
            </a:pPr>
            <a:r>
              <a:rPr sz="1350" b="1" i="0">
                <a:solidFill>
                  <a:srgbClr val="162B45"/>
                </a:solidFill>
                <a:latin typeface="Calibri"/>
                <a:ea typeface="Calibri"/>
                <a:cs typeface="Calibri"/>
              </a:rPr>
              <a:t>Commercial Access Framework</a:t>
            </a:r>
          </a:p>
        </p:txBody>
      </p:sp>
      <p:sp>
        <p:nvSpPr>
          <p:cNvPr id="32" name="">
            <a:extLst>
              <a:ext uri="{FF2B5EF4-FFF2-40B4-BE49-F238E27FC236}">
                <ns2:creationId id="{D057251B-661D-41E7-B9B4-67336E68F550}"/>
              </a:ext>
            </a:extLst>
          </p:cNvPr>
          <p:cNvSpPr>
            <a:spLocks noGrp="1"/>
          </p:cNvSpPr>
          <p:nvPr/>
        </p:nvSpPr>
        <p:spPr>
          <a:xfrm>
            <a:off x="10153650" y="3657600"/>
            <a:ext cx="1428750" cy="304800"/>
          </a:xfrm>
          <a:prstGeom prst="rect">
            <a:avLst/>
          </a:prstGeom>
          <a:noFill/>
          <a:ln w="0">
            <a:noFill/>
            <a:prstDash val="solid"/>
          </a:ln>
        </p:spPr>
        <p:txBody>
          <a:bodyPr wrap="square" lIns="0" tIns="0" rIns="0" bIns="0" anchor="t">
            <a:noAutofit/>
          </a:bodyPr>
          <a:lstStyle/>
          <a:p>
            <a:pPr algn="r">
              <a:defRPr sz="1050" b="0" i="0">
                <a:solidFill>
                  <a:srgbClr val="5F7187"/>
                </a:solidFill>
                <a:latin typeface="Calibri"/>
                <a:ea typeface="Calibri"/>
                <a:cs typeface="Calibri"/>
              </a:defRPr>
            </a:pPr>
            <a:r>
              <a:rPr sz="1050" b="0" i="0">
                <a:solidFill>
                  <a:srgbClr val="5F7187"/>
                </a:solidFill>
                <a:latin typeface="Calibri"/>
                <a:ea typeface="Calibri"/>
                <a:cs typeface="Calibri"/>
              </a:rPr>
              <a:t>Enhancement · Both</a:t>
            </a:r>
          </a:p>
        </p:txBody>
      </p:sp>
      <p:sp>
        <p:nvSpPr>
          <p:cNvPr id="33" name="">
            <a:extLst>
              <a:ext uri="{FF2B5EF4-FFF2-40B4-BE49-F238E27FC236}">
                <ns2:creationId id="{976BB836-8418-4BF1-AF31-41820D3C6C1A}"/>
                <adec:decorative val="1"/>
              </a:ext>
            </a:extLst>
          </p:cNvPr>
          <p:cNvSpPr>
            <a:spLocks noGrp="1"/>
          </p:cNvSpPr>
          <p:nvPr/>
        </p:nvSpPr>
        <p:spPr>
          <a:xfrm>
            <a:off x="6248400" y="4048125"/>
            <a:ext cx="5334000" cy="0"/>
          </a:xfrm>
          <a:prstGeom prst="line">
            <a:avLst/>
          </a:prstGeom>
          <a:noFill/>
          <a:ln w="9525">
            <a:solidFill>
              <a:srgbClr val="D5E3E3"/>
            </a:solidFill>
            <a:prstDash val="solid"/>
          </a:ln>
        </p:spPr>
      </p:sp>
      <p:sp>
        <p:nvSpPr>
          <p:cNvPr id="34" name="">
            <a:extLst>
              <a:ext uri="{FF2B5EF4-FFF2-40B4-BE49-F238E27FC236}">
                <ns2:creationId id="{E7F9A54C-1BC0-453E-8A61-D82643F6C581}"/>
              </a:ext>
            </a:extLst>
          </p:cNvPr>
          <p:cNvSpPr>
            <a:spLocks noGrp="1"/>
          </p:cNvSpPr>
          <p:nvPr/>
        </p:nvSpPr>
        <p:spPr>
          <a:xfrm>
            <a:off x="6248400" y="4133850"/>
            <a:ext cx="685800" cy="247650"/>
          </a:xfrm>
          <a:prstGeom prst="rect">
            <a:avLst/>
          </a:prstGeom>
          <a:noFill/>
          <a:ln w="0">
            <a:noFill/>
            <a:prstDash val="solid"/>
          </a:ln>
        </p:spPr>
        <p:txBody>
          <a:bodyPr wrap="square" lIns="0" tIns="0" rIns="0" bIns="0" anchor="t">
            <a:noAutofit/>
          </a:bodyPr>
          <a:lstStyle/>
          <a:p>
            <a:pPr algn="l">
              <a:defRPr sz="1275" b="1" i="0">
                <a:solidFill>
                  <a:srgbClr val="8B5CF6"/>
                </a:solidFill>
                <a:latin typeface="Calibri"/>
                <a:ea typeface="Calibri"/>
                <a:cs typeface="Calibri"/>
              </a:defRPr>
            </a:pPr>
            <a:r>
              <a:rPr sz="1275" b="1" i="0">
                <a:solidFill>
                  <a:srgbClr val="8B5CF6"/>
                </a:solidFill>
                <a:latin typeface="Calibri"/>
                <a:ea typeface="Calibri"/>
                <a:cs typeface="Calibri"/>
              </a:rPr>
              <a:t>D.4.1</a:t>
            </a:r>
          </a:p>
        </p:txBody>
      </p:sp>
      <p:sp>
        <p:nvSpPr>
          <p:cNvPr id="35" name="">
            <a:extLst>
              <a:ext uri="{FF2B5EF4-FFF2-40B4-BE49-F238E27FC236}">
                <ns2:creationId id="{A8C83E77-BA77-400B-9292-2F5A77A5DAD0}"/>
              </a:ext>
            </a:extLst>
          </p:cNvPr>
          <p:cNvSpPr>
            <a:spLocks noGrp="1"/>
          </p:cNvSpPr>
          <p:nvPr/>
        </p:nvSpPr>
        <p:spPr>
          <a:xfrm>
            <a:off x="6972300" y="4133850"/>
            <a:ext cx="3124200" cy="400050"/>
          </a:xfrm>
          <a:prstGeom prst="rect">
            <a:avLst/>
          </a:prstGeom>
          <a:noFill/>
          <a:ln w="0">
            <a:noFill/>
            <a:prstDash val="solid"/>
          </a:ln>
        </p:spPr>
        <p:txBody>
          <a:bodyPr wrap="square" lIns="0" tIns="0" rIns="0" bIns="0" anchor="t">
            <a:noAutofit/>
          </a:bodyPr>
          <a:lstStyle/>
          <a:p>
            <a:pPr algn="l">
              <a:defRPr sz="1350" b="1" i="0">
                <a:solidFill>
                  <a:srgbClr val="162B45"/>
                </a:solidFill>
                <a:latin typeface="Calibri"/>
                <a:ea typeface="Calibri"/>
                <a:cs typeface="Calibri"/>
              </a:defRPr>
            </a:pPr>
            <a:r>
              <a:rPr sz="1350" b="1" i="0">
                <a:solidFill>
                  <a:srgbClr val="162B45"/>
                </a:solidFill>
                <a:latin typeface="Calibri"/>
                <a:ea typeface="Calibri"/>
                <a:cs typeface="Calibri"/>
              </a:rPr>
              <a:t>Trial Data &amp; Recruitment</a:t>
            </a:r>
          </a:p>
        </p:txBody>
      </p:sp>
      <p:sp>
        <p:nvSpPr>
          <p:cNvPr id="36" name="">
            <a:extLst>
              <a:ext uri="{FF2B5EF4-FFF2-40B4-BE49-F238E27FC236}">
                <ns2:creationId id="{8299086A-EDEE-43D4-B306-D734D97E153B}"/>
              </a:ext>
            </a:extLst>
          </p:cNvPr>
          <p:cNvSpPr>
            <a:spLocks noGrp="1"/>
          </p:cNvSpPr>
          <p:nvPr/>
        </p:nvSpPr>
        <p:spPr>
          <a:xfrm>
            <a:off x="10153650" y="4152900"/>
            <a:ext cx="1428750" cy="304800"/>
          </a:xfrm>
          <a:prstGeom prst="rect">
            <a:avLst/>
          </a:prstGeom>
          <a:noFill/>
          <a:ln w="0">
            <a:noFill/>
            <a:prstDash val="solid"/>
          </a:ln>
        </p:spPr>
        <p:txBody>
          <a:bodyPr wrap="square" lIns="0" tIns="0" rIns="0" bIns="0" anchor="t">
            <a:noAutofit/>
          </a:bodyPr>
          <a:lstStyle/>
          <a:p>
            <a:pPr algn="r">
              <a:defRPr sz="1050" b="0" i="0">
                <a:solidFill>
                  <a:srgbClr val="5F7187"/>
                </a:solidFill>
                <a:latin typeface="Calibri"/>
                <a:ea typeface="Calibri"/>
                <a:cs typeface="Calibri"/>
              </a:defRPr>
            </a:pPr>
            <a:r>
              <a:rPr sz="1050" b="0" i="0">
                <a:solidFill>
                  <a:srgbClr val="5F7187"/>
                </a:solidFill>
                <a:latin typeface="Calibri"/>
                <a:ea typeface="Calibri"/>
                <a:cs typeface="Calibri"/>
              </a:rPr>
              <a:t>Enhancement · Both</a:t>
            </a:r>
          </a:p>
        </p:txBody>
      </p:sp>
      <p:sp>
        <p:nvSpPr>
          <p:cNvPr id="37" name="">
            <a:extLst>
              <a:ext uri="{FF2B5EF4-FFF2-40B4-BE49-F238E27FC236}">
                <ns2:creationId id="{49FC5B0F-6BE4-4DC0-99E7-3EC9BC09272D}"/>
              </a:ext>
            </a:extLst>
          </p:cNvPr>
          <p:cNvSpPr>
            <a:spLocks noGrp="1"/>
          </p:cNvSpPr>
          <p:nvPr/>
        </p:nvSpPr>
        <p:spPr>
          <a:xfrm>
            <a:off x="685800" y="5981700"/>
            <a:ext cx="10820400" cy="266700"/>
          </a:xfrm>
          <a:prstGeom prst="rect">
            <a:avLst/>
          </a:prstGeom>
          <a:noFill/>
          <a:ln w="0">
            <a:noFill/>
            <a:prstDash val="solid"/>
          </a:ln>
        </p:spPr>
        <p:txBody>
          <a:bodyPr wrap="square" lIns="0" tIns="0" rIns="0" bIns="0" anchor="t">
            <a:noAutofit/>
          </a:bodyPr>
          <a:lstStyle/>
          <a:p>
            <a:pPr algn="ctr">
              <a:defRPr sz="1050" b="0" i="1">
                <a:solidFill>
                  <a:srgbClr val="5F7187"/>
                </a:solidFill>
                <a:latin typeface="Calibri"/>
                <a:ea typeface="Calibri"/>
                <a:cs typeface="Calibri"/>
              </a:defRPr>
            </a:pPr>
            <a:r>
              <a:rPr sz="1050" b="0" i="1">
                <a:solidFill>
                  <a:srgbClr val="5F7187"/>
                </a:solidFill>
                <a:latin typeface="Calibri"/>
                <a:ea typeface="Calibri"/>
                <a:cs typeface="Calibri"/>
              </a:rPr>
              <a:t>Core and Enhancement are HDRL classifications—not official programme requirements.</a:t>
            </a:r>
          </a:p>
        </p:txBody>
      </p:sp>
      <p:sp>
        <p:nvSpPr>
          <p:cNvPr id="38" name="">
            <a:extLst>
              <a:ext uri="{FF2B5EF4-FFF2-40B4-BE49-F238E27FC236}">
                <ns2:creationId id="{878AF502-FB14-4541-A043-CAD249F71E98}"/>
                <adec:decorative val="1"/>
              </a:ext>
            </a:extLst>
          </p:cNvPr>
          <p:cNvSpPr>
            <a:spLocks noGrp="1"/>
          </p:cNvSpPr>
          <p:nvPr/>
        </p:nvSpPr>
        <p:spPr>
          <a:xfrm>
            <a:off x="552450" y="6419850"/>
            <a:ext cx="11087100" cy="0"/>
          </a:xfrm>
          <a:prstGeom prst="line">
            <a:avLst/>
          </a:prstGeom>
          <a:noFill/>
          <a:ln w="9525">
            <a:solidFill>
              <a:srgbClr val="D5E3E3"/>
            </a:solidFill>
            <a:prstDash val="solid"/>
          </a:ln>
        </p:spPr>
      </p:sp>
      <p:sp>
        <p:nvSpPr>
          <p:cNvPr id="39" name="">
            <a:extLst>
              <a:ext uri="{FF2B5EF4-FFF2-40B4-BE49-F238E27FC236}">
                <ns2:creationId id="{4B94AE88-550F-43EB-AF39-2081A76BCBAC}"/>
              </a:ext>
            </a:extLst>
          </p:cNvPr>
          <p:cNvSpPr>
            <a:spLocks noGrp="1"/>
          </p:cNvSpPr>
          <p:nvPr/>
        </p:nvSpPr>
        <p:spPr>
          <a:xfrm>
            <a:off x="552450" y="6496050"/>
            <a:ext cx="2952750" cy="190500"/>
          </a:xfrm>
          <a:prstGeom prst="rect">
            <a:avLst/>
          </a:prstGeom>
          <a:noFill/>
          <a:ln w="0">
            <a:noFill/>
            <a:prstDash val="solid"/>
          </a:ln>
        </p:spPr>
        <p:txBody>
          <a:bodyPr wrap="square" lIns="0" tIns="0" rIns="0" bIns="0" anchor="ctr">
            <a:noAutofit/>
          </a:bodyPr>
          <a:lstStyle/>
          <a:p>
            <a:pPr algn="l">
              <a:defRPr sz="900" b="0" i="0">
                <a:solidFill>
                  <a:srgbClr val="5F7187"/>
                </a:solidFill>
                <a:latin typeface="Calibri"/>
                <a:ea typeface="Calibri"/>
                <a:cs typeface="Calibri"/>
              </a:defRPr>
            </a:pPr>
            <a:r>
              <a:rPr sz="900" b="0" i="0">
                <a:solidFill>
                  <a:srgbClr val="5F7187"/>
                </a:solidFill>
                <a:latin typeface="Calibri"/>
                <a:ea typeface="Calibri"/>
                <a:cs typeface="Calibri"/>
              </a:rPr>
              <a:t>HDRL v1.0.1  •  Kit v1.1.0  •  30 Jul 2026</a:t>
            </a:r>
          </a:p>
        </p:txBody>
      </p:sp>
      <p:sp>
        <p:nvSpPr>
          <p:cNvPr id="40" name="">
            <a:extLst>
              <a:ext uri="{FF2B5EF4-FFF2-40B4-BE49-F238E27FC236}">
                <ns2:creationId id="{BB1D4845-882C-4D05-93FF-29AC9F09DC33}"/>
              </a:ext>
            </a:extLst>
          </p:cNvPr>
          <p:cNvSpPr>
            <a:spLocks noGrp="1"/>
          </p:cNvSpPr>
          <p:nvPr/>
        </p:nvSpPr>
        <p:spPr>
          <a:xfrm>
            <a:off x="3524250" y="6496050"/>
            <a:ext cx="6096000" cy="190500"/>
          </a:xfrm>
          <a:prstGeom prst="rect">
            <a:avLst/>
          </a:prstGeom>
          <a:noFill/>
          <a:ln w="0">
            <a:noFill/>
            <a:prstDash val="solid"/>
          </a:ln>
        </p:spPr>
        <p:txBody>
          <a:bodyPr wrap="square" lIns="0" tIns="0" rIns="0" bIns="0" anchor="ctr">
            <a:noAutofit/>
          </a:bodyPr>
          <a:lstStyle/>
          <a:p>
            <a:pPr algn="ctr">
              <a:defRPr sz="825" b="0" i="0">
                <a:solidFill>
                  <a:srgbClr val="5F7187"/>
                </a:solidFill>
                <a:latin typeface="Calibri"/>
                <a:ea typeface="Calibri"/>
                <a:cs typeface="Calibri"/>
              </a:defRPr>
            </a:pPr>
            <a:r>
              <a:rPr sz="825" b="0" i="0">
                <a:solidFill>
                  <a:srgbClr val="5F7187"/>
                </a:solidFill>
                <a:latin typeface="Calibri"/>
                <a:ea typeface="Calibri"/>
                <a:cs typeface="Calibri"/>
              </a:rPr>
              <a:t>RDS: commissioner &amp; IP owner  •  OPL Advisory: originator &amp; developer  •  </a:t>
            </a:r>
            <a:r>
              <a:rPr sz="825" b="0" i="0">
                <a:solidFill>
                  <a:srgbClr val="5F7187"/>
                </a:solidFill>
                <a:latin typeface="Calibri"/>
                <a:ea typeface="Calibri"/>
                <a:cs typeface="Calibri"/>
                <a:hlinkClick r:id="R7c9489d5edde411d" tooltip="Read the Creative Commons Attribution 4.0 licence"/>
              </a:rPr>
              <a:t>CC BY 4.0</a:t>
            </a:r>
          </a:p>
        </p:txBody>
      </p:sp>
      <p:sp>
        <p:nvSpPr>
          <p:cNvPr id="41" name="">
            <a:extLst>
              <a:ext uri="{FF2B5EF4-FFF2-40B4-BE49-F238E27FC236}">
                <ns2:creationId id="{E279132A-D3C6-479B-B719-2C974D3091C7}"/>
              </a:ext>
            </a:extLst>
          </p:cNvPr>
          <p:cNvSpPr>
            <a:spLocks noGrp="1"/>
          </p:cNvSpPr>
          <p:nvPr/>
        </p:nvSpPr>
        <p:spPr>
          <a:xfrm>
            <a:off x="9048750" y="6496050"/>
            <a:ext cx="2590800" cy="190500"/>
          </a:xfrm>
          <a:prstGeom prst="rect">
            <a:avLst/>
          </a:prstGeom>
          <a:noFill/>
          <a:ln w="0">
            <a:noFill/>
            <a:prstDash val="solid"/>
          </a:ln>
        </p:spPr>
        <p:txBody>
          <a:bodyPr wrap="square" lIns="0" tIns="0" rIns="0" bIns="0" anchor="ctr">
            <a:noAutofit/>
          </a:bodyPr>
          <a:lstStyle/>
          <a:p>
            <a:pPr algn="r">
              <a:defRPr sz="900" b="0" i="0">
                <a:solidFill>
                  <a:srgbClr val="5F7187"/>
                </a:solidFill>
                <a:latin typeface="Calibri"/>
                <a:ea typeface="Calibri"/>
                <a:cs typeface="Calibri"/>
              </a:defRPr>
            </a:pPr>
            <a:r>
              <a:rPr sz="900" b="0" i="0">
                <a:solidFill>
                  <a:srgbClr val="5F7187"/>
                </a:solidFill>
                <a:latin typeface="Calibri"/>
                <a:ea typeface="Calibri"/>
                <a:cs typeface="Calibri"/>
                <a:hlinkClick r:id="R90078980cdef4cc8" tooltip="Open the HDRL Framework website"/>
              </a:rPr>
              <a:t>hdrlframework.org</a:t>
            </a:r>
            <a:r>
              <a:rPr sz="900" b="0" i="0">
                <a:solidFill>
                  <a:srgbClr val="5F7187"/>
                </a:solidFill>
                <a:latin typeface="Calibri"/>
                <a:ea typeface="Calibri"/>
                <a:cs typeface="Calibri"/>
              </a:rPr>
              <a:t>  •  51</a:t>
            </a:r>
          </a:p>
        </p:txBody>
      </p:sp>
    </p:spTree>
    <p:extLst>
      <p:ext uri="{BB962C8B-B14F-4D97-AF65-F5344CB8AC3E}">
        <ns5:creationId val="462768441"/>
      </p:ext>
    </p:extLst>
  </p:cSld>
</p:sld>
</file>

<file path=ppt/slides/slide52.xml><?xml version="1.0" encoding="utf-8"?>
<p:sld xmlns:a="http://schemas.openxmlformats.org/drawingml/2006/main" xmlns:adec="http://schemas.microsoft.com/office/drawing/2017/decorative" xmlns:ns2="http://schemas.microsoft.com/office/drawing/2014/main" xmlns:ns5="http://schemas.microsoft.com/office/powerpoint/2010/main" xmlns:p="http://schemas.openxmlformats.org/presentationml/2006/main" xmlns:r="http://schemas.openxmlformats.org/officeDocument/2006/relationships">
  <p:cSld>
    <p:bg>
      <p:bgPr>
        <a:solidFill>
          <a:srgbClr val="F5F8FA"/>
        </a:solidFill>
      </p:bgPr>
    </p:bg>
    <p:spTree>
      <p:nvGrpSpPr>
        <p:cNvPr id="1" name=""/>
        <p:cNvGrpSpPr/>
        <p:nvPr/>
      </p:nvGrpSpPr>
      <p:grpSpPr>
        <a:xfrm/>
      </p:grpSpPr>
      <p:sp>
        <p:nvSpPr>
          <p:cNvPr id="41" name="hdrl-mini-mark">
            <a:extLst>
              <a:ext uri="{FF2B5EF4-FFF2-40B4-BE49-F238E27FC236}">
                <ns2:creationId id="{A877AA1D-06D7-4850-9B63-AE5E3E056279}"/>
                <adec:decorative val="1"/>
              </a:ext>
            </a:extLst>
          </p:cNvPr>
          <p:cNvSpPr>
            <a:spLocks noGrp="1"/>
          </p:cNvSpPr>
          <p:nvPr/>
        </p:nvSpPr>
        <p:spPr>
          <a:xfrm>
            <a:off x="552450" y="361950"/>
            <a:ext cx="514350" cy="514350"/>
          </a:xfrm>
          <a:prstGeom prst="octagon">
            <a:avLst/>
          </a:prstGeom>
          <a:solidFill>
            <a:srgbClr val="0F766E"/>
          </a:solidFill>
          <a:ln w="0">
            <a:noFill/>
            <a:prstDash val="solid"/>
          </a:ln>
        </p:spPr>
      </p:sp>
      <p:sp>
        <p:nvSpPr>
          <p:cNvPr id="2" name="hdrl-mini-text">
            <a:extLst>
              <a:ext uri="{FF2B5EF4-FFF2-40B4-BE49-F238E27FC236}">
                <ns2:creationId id="{7DC6B900-7A05-48BC-9CA4-7F3DF4DEE327}"/>
                <adec:decorative val="1"/>
              </a:ext>
            </a:extLst>
          </p:cNvPr>
          <p:cNvSpPr>
            <a:spLocks noGrp="1"/>
          </p:cNvSpPr>
          <p:nvPr/>
        </p:nvSpPr>
        <p:spPr>
          <a:xfrm>
            <a:off x="581025" y="504825"/>
            <a:ext cx="476250" cy="209550"/>
          </a:xfrm>
          <a:prstGeom prst="rect">
            <a:avLst/>
          </a:prstGeom>
          <a:noFill/>
          <a:ln w="0">
            <a:noFill/>
            <a:prstDash val="solid"/>
          </a:ln>
        </p:spPr>
        <p:txBody>
          <a:bodyPr wrap="square" lIns="0" tIns="0" rIns="0" bIns="0" anchor="ctr">
            <a:noAutofit/>
          </a:bodyPr>
          <a:lstStyle/>
          <a:p>
            <a:pPr algn="ctr">
              <a:defRPr sz="750" b="1" i="0">
                <a:solidFill>
                  <a:srgbClr val="FFFFFF"/>
                </a:solidFill>
                <a:latin typeface="Calibri"/>
                <a:ea typeface="Calibri"/>
                <a:cs typeface="Calibri"/>
              </a:defRPr>
            </a:pPr>
            <a:r>
              <a:rPr sz="750" b="1" i="0">
                <a:solidFill>
                  <a:srgbClr val="FFFFFF"/>
                </a:solidFill>
                <a:latin typeface="Calibri"/>
                <a:ea typeface="Calibri"/>
                <a:cs typeface="Calibri"/>
              </a:rPr>
              <a:t>HDRL</a:t>
            </a:r>
          </a:p>
        </p:txBody>
      </p:sp>
      <p:sp>
        <p:nvSpPr>
          <p:cNvPr id="3" name="brand-label">
            <a:extLst>
              <a:ext uri="{FF2B5EF4-FFF2-40B4-BE49-F238E27FC236}">
                <ns2:creationId id="{81292CA4-5C7A-46A4-B444-D20BC32D5F20}"/>
                <adec:decorative val="1"/>
              </a:ext>
            </a:extLst>
          </p:cNvPr>
          <p:cNvSpPr>
            <a:spLocks noGrp="1"/>
          </p:cNvSpPr>
          <p:nvPr/>
        </p:nvSpPr>
        <p:spPr>
          <a:xfrm>
            <a:off x="1257300" y="495300"/>
            <a:ext cx="4572000" cy="190500"/>
          </a:xfrm>
          <a:prstGeom prst="rect">
            <a:avLst/>
          </a:prstGeom>
          <a:noFill/>
          <a:ln w="0">
            <a:noFill/>
            <a:prstDash val="solid"/>
          </a:ln>
        </p:spPr>
        <p:txBody>
          <a:bodyPr wrap="square" lIns="0" tIns="0" rIns="0" bIns="0" anchor="ctr">
            <a:noAutofit/>
          </a:bodyPr>
          <a:lstStyle/>
          <a:p>
            <a:pPr algn="l">
              <a:defRPr sz="1200" b="1" i="0">
                <a:solidFill>
                  <a:srgbClr val="0F766E"/>
                </a:solidFill>
                <a:latin typeface="Calibri"/>
                <a:ea typeface="Calibri"/>
                <a:cs typeface="Calibri"/>
              </a:defRPr>
            </a:pPr>
            <a:r>
              <a:rPr sz="1200" b="1" i="0">
                <a:solidFill>
                  <a:srgbClr val="0F766E"/>
                </a:solidFill>
                <a:latin typeface="Calibri"/>
                <a:ea typeface="Calibri"/>
                <a:cs typeface="Calibri"/>
              </a:rPr>
              <a:t>DOMAIN D • INDICATOR DETAIL</a:t>
            </a:r>
          </a:p>
        </p:txBody>
      </p:sp>
      <p:sp>
        <p:nvSpPr>
          <p:cNvPr id="4" name="slide-title" title="D.1.1 · Active User Base" descr="Slide title: D.1.1 · Active User Base">
            <a:extLst>
              <a:ext uri="{FF2B5EF4-FFF2-40B4-BE49-F238E27FC236}">
                <ns2:creationId id="{AAB5A07F-EBE0-42C5-84F2-93B2C9CFF7D1}"/>
              </a:ext>
            </a:extLst>
          </p:cNvPr>
          <p:cNvSpPr>
            <a:spLocks noGrp="1"/>
          </p:cNvSpPr>
          <p:nvPr>
            <p:ph type="title"/>
          </p:nvPr>
        </p:nvSpPr>
        <p:spPr>
          <a:xfrm>
            <a:off x="666750" y="1104900"/>
            <a:ext cx="10858500" cy="628650"/>
          </a:xfrm>
          <a:prstGeom prst="rect">
            <a:avLst/>
          </a:prstGeom>
          <a:noFill/>
          <a:ln w="0">
            <a:noFill/>
            <a:prstDash val="solid"/>
          </a:ln>
        </p:spPr>
        <p:txBody>
          <a:bodyPr wrap="square" lIns="0" tIns="0" rIns="0" bIns="0" anchor="t">
            <a:noAutofit/>
          </a:bodyPr>
          <a:lstStyle/>
          <a:p>
            <a:pPr algn="l">
              <a:defRPr sz="3150" b="1" i="0">
                <a:solidFill>
                  <a:srgbClr val="162B45"/>
                </a:solidFill>
                <a:latin typeface="Calibri"/>
                <a:ea typeface="Calibri"/>
                <a:cs typeface="Calibri"/>
              </a:defRPr>
            </a:pPr>
            <a:r>
              <a:rPr sz="3150" b="1" i="0">
                <a:solidFill>
                  <a:srgbClr val="162B45"/>
                </a:solidFill>
                <a:latin typeface="Calibri"/>
                <a:ea typeface="Calibri"/>
                <a:cs typeface="Calibri"/>
              </a:rPr>
              <a:t>D.1.1 · Active User Base</a:t>
            </a:r>
          </a:p>
        </p:txBody>
      </p:sp>
      <p:sp>
        <p:nvSpPr>
          <p:cNvPr id="5" name="">
            <a:extLst>
              <a:ext uri="{FF2B5EF4-FFF2-40B4-BE49-F238E27FC236}">
                <ns2:creationId id="{F3B892FE-5C5D-4D90-9504-2CFC024A41E5}"/>
              </a:ext>
            </a:extLst>
          </p:cNvPr>
          <p:cNvSpPr>
            <a:spLocks noGrp="1"/>
          </p:cNvSpPr>
          <p:nvPr/>
        </p:nvSpPr>
        <p:spPr>
          <a:xfrm>
            <a:off x="685800" y="1771650"/>
            <a:ext cx="10668000" cy="266700"/>
          </a:xfrm>
          <a:prstGeom prst="rect">
            <a:avLst/>
          </a:prstGeom>
          <a:noFill/>
          <a:ln w="0">
            <a:noFill/>
            <a:prstDash val="solid"/>
          </a:ln>
        </p:spPr>
        <p:txBody>
          <a:bodyPr wrap="square" lIns="0" tIns="0" rIns="0" bIns="0" anchor="t">
            <a:noAutofit/>
          </a:bodyPr>
          <a:lstStyle/>
          <a:p>
            <a:pPr algn="l">
              <a:defRPr sz="1350" b="1" i="0">
                <a:solidFill>
                  <a:srgbClr val="8B5CF6"/>
                </a:solidFill>
                <a:latin typeface="Calibri"/>
                <a:ea typeface="Calibri"/>
                <a:cs typeface="Calibri"/>
              </a:defRPr>
            </a:pPr>
            <a:r>
              <a:rPr sz="1350" b="1" i="0">
                <a:solidFill>
                  <a:srgbClr val="8B5CF6"/>
                </a:solidFill>
                <a:latin typeface="Calibri"/>
                <a:ea typeface="Calibri"/>
                <a:cs typeface="Calibri"/>
              </a:rPr>
              <a:t>Core indicator  •  Both level  •  HDRL class Y</a:t>
            </a:r>
          </a:p>
        </p:txBody>
      </p:sp>
      <p:sp>
        <p:nvSpPr>
          <p:cNvPr id="6" name="">
            <a:extLst>
              <a:ext uri="{FF2B5EF4-FFF2-40B4-BE49-F238E27FC236}">
                <ns2:creationId id="{189F4EDD-ABFF-4AAF-90A0-1AD1DB7508C7}"/>
              </a:ext>
            </a:extLst>
          </p:cNvPr>
          <p:cNvSpPr>
            <a:spLocks noGrp="1"/>
          </p:cNvSpPr>
          <p:nvPr/>
        </p:nvSpPr>
        <p:spPr>
          <a:xfrm>
            <a:off x="685800" y="2095500"/>
            <a:ext cx="10668000" cy="285750"/>
          </a:xfrm>
          <a:prstGeom prst="rect">
            <a:avLst/>
          </a:prstGeom>
          <a:noFill/>
          <a:ln w="0">
            <a:noFill/>
            <a:prstDash val="solid"/>
          </a:ln>
        </p:spPr>
        <p:txBody>
          <a:bodyPr wrap="square" lIns="0" tIns="0" rIns="0" bIns="0" anchor="t">
            <a:noAutofit/>
          </a:bodyPr>
          <a:lstStyle/>
          <a:p>
            <a:pPr algn="l">
              <a:defRPr sz="1350" b="0" i="1">
                <a:solidFill>
                  <a:srgbClr val="5F7187"/>
                </a:solidFill>
                <a:latin typeface="Calibri"/>
                <a:ea typeface="Calibri"/>
                <a:cs typeface="Calibri"/>
              </a:defRPr>
            </a:pPr>
            <a:r>
              <a:rPr sz="1350" b="0" i="1">
                <a:solidFill>
                  <a:srgbClr val="5F7187"/>
                </a:solidFill>
                <a:latin typeface="Calibri"/>
                <a:ea typeface="Calibri"/>
                <a:cs typeface="Calibri"/>
              </a:rPr>
              <a:t>The catalogue wording below is reproduced verbatim.</a:t>
            </a:r>
          </a:p>
        </p:txBody>
      </p:sp>
      <p:sp>
        <p:nvSpPr>
          <p:cNvPr id="7" name="">
            <a:extLst>
              <a:ext uri="{FF2B5EF4-FFF2-40B4-BE49-F238E27FC236}">
                <ns2:creationId id="{C0CC5007-52A6-431A-B8EE-2E603DCC4A08}"/>
                <adec:decorative val="1"/>
              </a:ext>
            </a:extLst>
          </p:cNvPr>
          <p:cNvSpPr>
            <a:spLocks noGrp="1"/>
          </p:cNvSpPr>
          <p:nvPr/>
        </p:nvSpPr>
        <p:spPr>
          <a:xfrm>
            <a:off x="1428750" y="2647950"/>
            <a:ext cx="8763000" cy="0"/>
          </a:xfrm>
          <a:prstGeom prst="line">
            <a:avLst/>
          </a:prstGeom>
          <a:noFill/>
          <a:ln w="57150">
            <a:solidFill>
              <a:srgbClr val="A7E6DB"/>
            </a:solidFill>
            <a:prstDash val="solid"/>
          </a:ln>
        </p:spPr>
      </p:sp>
      <p:sp>
        <p:nvSpPr>
          <p:cNvPr id="8" name="">
            <a:extLst>
              <a:ext uri="{FF2B5EF4-FFF2-40B4-BE49-F238E27FC236}">
                <ns2:creationId id="{B51DAE65-DD8C-4841-A09C-DA324FE50F70}"/>
                <adec:decorative val="1"/>
              </a:ext>
            </a:extLst>
          </p:cNvPr>
          <p:cNvSpPr>
            <a:spLocks noGrp="1"/>
          </p:cNvSpPr>
          <p:nvPr/>
        </p:nvSpPr>
        <p:spPr>
          <a:xfrm>
            <a:off x="1219200" y="2419350"/>
            <a:ext cx="457200" cy="457200"/>
          </a:xfrm>
          <a:prstGeom prst="ellipse">
            <a:avLst/>
          </a:prstGeom>
          <a:solidFill>
            <a:srgbClr val="FFFFFF"/>
          </a:solidFill>
          <a:ln w="19050">
            <a:solidFill>
              <a:srgbClr val="8B5CF6"/>
            </a:solidFill>
            <a:prstDash val="solid"/>
          </a:ln>
        </p:spPr>
      </p:sp>
      <p:sp>
        <p:nvSpPr>
          <p:cNvPr id="9" name="">
            <a:extLst>
              <a:ext uri="{FF2B5EF4-FFF2-40B4-BE49-F238E27FC236}">
                <ns2:creationId id="{8D315982-5119-4CCC-9858-8F48F10D98F8}"/>
              </a:ext>
            </a:extLst>
          </p:cNvPr>
          <p:cNvSpPr>
            <a:spLocks noGrp="1"/>
          </p:cNvSpPr>
          <p:nvPr/>
        </p:nvSpPr>
        <p:spPr>
          <a:xfrm>
            <a:off x="1333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8B5CF6"/>
                </a:solidFill>
                <a:latin typeface="Calibri"/>
                <a:ea typeface="Calibri"/>
                <a:cs typeface="Calibri"/>
              </a:defRPr>
            </a:pPr>
            <a:r>
              <a:rPr sz="1500" b="1" i="0">
                <a:solidFill>
                  <a:srgbClr val="8B5CF6"/>
                </a:solidFill>
                <a:latin typeface="Calibri"/>
                <a:ea typeface="Calibri"/>
                <a:cs typeface="Calibri"/>
              </a:rPr>
              <a:t>1</a:t>
            </a:r>
          </a:p>
        </p:txBody>
      </p:sp>
      <p:sp>
        <p:nvSpPr>
          <p:cNvPr id="10" name="">
            <a:extLst>
              <a:ext uri="{FF2B5EF4-FFF2-40B4-BE49-F238E27FC236}">
                <ns2:creationId id="{A5590C6C-4415-4F6D-A96B-945148DED6AB}"/>
              </a:ext>
            </a:extLst>
          </p:cNvPr>
          <p:cNvSpPr>
            <a:spLocks noGrp="1"/>
          </p:cNvSpPr>
          <p:nvPr/>
        </p:nvSpPr>
        <p:spPr>
          <a:xfrm>
            <a:off x="552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Initial</a:t>
            </a:r>
          </a:p>
        </p:txBody>
      </p:sp>
      <p:sp>
        <p:nvSpPr>
          <p:cNvPr id="11" name="">
            <a:extLst>
              <a:ext uri="{FF2B5EF4-FFF2-40B4-BE49-F238E27FC236}">
                <ns2:creationId id="{04E2831A-E1F1-4F60-AE0B-9BB9E2919828}"/>
              </a:ext>
            </a:extLst>
          </p:cNvPr>
          <p:cNvSpPr>
            <a:spLocks noGrp="1"/>
          </p:cNvSpPr>
          <p:nvPr/>
        </p:nvSpPr>
        <p:spPr>
          <a:xfrm>
            <a:off x="552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Minimal activity. &lt;10 projects. Internal researchers only.</a:t>
            </a:r>
          </a:p>
        </p:txBody>
      </p:sp>
      <p:sp>
        <p:nvSpPr>
          <p:cNvPr id="12" name="">
            <a:extLst>
              <a:ext uri="{FF2B5EF4-FFF2-40B4-BE49-F238E27FC236}">
                <ns2:creationId id="{067C1C36-BCDC-4516-B57A-7B3614090BD7}"/>
                <adec:decorative val="1"/>
              </a:ext>
            </a:extLst>
          </p:cNvPr>
          <p:cNvSpPr>
            <a:spLocks noGrp="1"/>
          </p:cNvSpPr>
          <p:nvPr/>
        </p:nvSpPr>
        <p:spPr>
          <a:xfrm>
            <a:off x="3409950" y="2419350"/>
            <a:ext cx="457200" cy="457200"/>
          </a:xfrm>
          <a:prstGeom prst="ellipse">
            <a:avLst/>
          </a:prstGeom>
          <a:solidFill>
            <a:srgbClr val="FFFFFF"/>
          </a:solidFill>
          <a:ln w="19050">
            <a:solidFill>
              <a:srgbClr val="8B5CF6"/>
            </a:solidFill>
            <a:prstDash val="solid"/>
          </a:ln>
        </p:spPr>
      </p:sp>
      <p:sp>
        <p:nvSpPr>
          <p:cNvPr id="13" name="">
            <a:extLst>
              <a:ext uri="{FF2B5EF4-FFF2-40B4-BE49-F238E27FC236}">
                <ns2:creationId id="{49BAED78-4BA6-46F1-991B-61696395F9DD}"/>
              </a:ext>
            </a:extLst>
          </p:cNvPr>
          <p:cNvSpPr>
            <a:spLocks noGrp="1"/>
          </p:cNvSpPr>
          <p:nvPr/>
        </p:nvSpPr>
        <p:spPr>
          <a:xfrm>
            <a:off x="3524250" y="2533650"/>
            <a:ext cx="228600" cy="228600"/>
          </a:xfrm>
          <a:prstGeom prst="rect">
            <a:avLst/>
          </a:prstGeom>
          <a:noFill/>
          <a:ln w="0">
            <a:noFill/>
            <a:prstDash val="solid"/>
          </a:ln>
        </p:spPr>
        <p:txBody>
          <a:bodyPr wrap="square" lIns="0" tIns="0" rIns="0" bIns="0" anchor="ctr">
            <a:noAutofit/>
          </a:bodyPr>
          <a:lstStyle/>
          <a:p>
            <a:pPr algn="ctr">
              <a:defRPr sz="1500" b="1" i="0">
                <a:solidFill>
                  <a:srgbClr val="8B5CF6"/>
                </a:solidFill>
                <a:latin typeface="Calibri"/>
                <a:ea typeface="Calibri"/>
                <a:cs typeface="Calibri"/>
              </a:defRPr>
            </a:pPr>
            <a:r>
              <a:rPr sz="1500" b="1" i="0">
                <a:solidFill>
                  <a:srgbClr val="8B5CF6"/>
                </a:solidFill>
                <a:latin typeface="Calibri"/>
                <a:ea typeface="Calibri"/>
                <a:cs typeface="Calibri"/>
              </a:rPr>
              <a:t>2</a:t>
            </a:r>
          </a:p>
        </p:txBody>
      </p:sp>
      <p:sp>
        <p:nvSpPr>
          <p:cNvPr id="14" name="">
            <a:extLst>
              <a:ext uri="{FF2B5EF4-FFF2-40B4-BE49-F238E27FC236}">
                <ns2:creationId id="{68BEF937-3592-4C21-AFA7-0342114CBBD4}"/>
              </a:ext>
            </a:extLst>
          </p:cNvPr>
          <p:cNvSpPr>
            <a:spLocks noGrp="1"/>
          </p:cNvSpPr>
          <p:nvPr/>
        </p:nvSpPr>
        <p:spPr>
          <a:xfrm>
            <a:off x="27432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Developing</a:t>
            </a:r>
          </a:p>
        </p:txBody>
      </p:sp>
      <p:sp>
        <p:nvSpPr>
          <p:cNvPr id="15" name="">
            <a:extLst>
              <a:ext uri="{FF2B5EF4-FFF2-40B4-BE49-F238E27FC236}">
                <ns2:creationId id="{A136F4F9-4478-40F3-B3EE-7A09308A1A31}"/>
              </a:ext>
            </a:extLst>
          </p:cNvPr>
          <p:cNvSpPr>
            <a:spLocks noGrp="1"/>
          </p:cNvSpPr>
          <p:nvPr/>
        </p:nvSpPr>
        <p:spPr>
          <a:xfrm>
            <a:off x="27432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Growing with 10-30 projects. External engaging. Pipeline developing.</a:t>
            </a:r>
          </a:p>
        </p:txBody>
      </p:sp>
      <p:sp>
        <p:nvSpPr>
          <p:cNvPr id="16" name="">
            <a:extLst>
              <a:ext uri="{FF2B5EF4-FFF2-40B4-BE49-F238E27FC236}">
                <ns2:creationId id="{6931B66D-6DB4-4051-BEEA-67EE362865A4}"/>
                <adec:decorative val="1"/>
              </a:ext>
            </a:extLst>
          </p:cNvPr>
          <p:cNvSpPr>
            <a:spLocks noGrp="1"/>
          </p:cNvSpPr>
          <p:nvPr/>
        </p:nvSpPr>
        <p:spPr>
          <a:xfrm>
            <a:off x="5600700" y="2419350"/>
            <a:ext cx="457200" cy="457200"/>
          </a:xfrm>
          <a:prstGeom prst="ellipse">
            <a:avLst/>
          </a:prstGeom>
          <a:solidFill>
            <a:srgbClr val="FFFFFF"/>
          </a:solidFill>
          <a:ln w="19050">
            <a:solidFill>
              <a:srgbClr val="8B5CF6"/>
            </a:solidFill>
            <a:prstDash val="solid"/>
          </a:ln>
        </p:spPr>
      </p:sp>
      <p:sp>
        <p:nvSpPr>
          <p:cNvPr id="17" name="">
            <a:extLst>
              <a:ext uri="{FF2B5EF4-FFF2-40B4-BE49-F238E27FC236}">
                <ns2:creationId id="{70F11300-0307-4588-AE97-A17D607489BC}"/>
              </a:ext>
            </a:extLst>
          </p:cNvPr>
          <p:cNvSpPr>
            <a:spLocks noGrp="1"/>
          </p:cNvSpPr>
          <p:nvPr/>
        </p:nvSpPr>
        <p:spPr>
          <a:xfrm>
            <a:off x="5715000" y="2533650"/>
            <a:ext cx="228600" cy="228600"/>
          </a:xfrm>
          <a:prstGeom prst="rect">
            <a:avLst/>
          </a:prstGeom>
          <a:noFill/>
          <a:ln w="0">
            <a:noFill/>
            <a:prstDash val="solid"/>
          </a:ln>
        </p:spPr>
        <p:txBody>
          <a:bodyPr wrap="square" lIns="0" tIns="0" rIns="0" bIns="0" anchor="ctr">
            <a:noAutofit/>
          </a:bodyPr>
          <a:lstStyle/>
          <a:p>
            <a:pPr algn="ctr">
              <a:defRPr sz="1500" b="1" i="0">
                <a:solidFill>
                  <a:srgbClr val="8B5CF6"/>
                </a:solidFill>
                <a:latin typeface="Calibri"/>
                <a:ea typeface="Calibri"/>
                <a:cs typeface="Calibri"/>
              </a:defRPr>
            </a:pPr>
            <a:r>
              <a:rPr sz="1500" b="1" i="0">
                <a:solidFill>
                  <a:srgbClr val="8B5CF6"/>
                </a:solidFill>
                <a:latin typeface="Calibri"/>
                <a:ea typeface="Calibri"/>
                <a:cs typeface="Calibri"/>
              </a:rPr>
              <a:t>3</a:t>
            </a:r>
          </a:p>
        </p:txBody>
      </p:sp>
      <p:sp>
        <p:nvSpPr>
          <p:cNvPr id="18" name="">
            <a:extLst>
              <a:ext uri="{FF2B5EF4-FFF2-40B4-BE49-F238E27FC236}">
                <ns2:creationId id="{4E58F92E-EA45-453D-8F01-745CAFA914F6}"/>
              </a:ext>
            </a:extLst>
          </p:cNvPr>
          <p:cNvSpPr>
            <a:spLocks noGrp="1"/>
          </p:cNvSpPr>
          <p:nvPr/>
        </p:nvSpPr>
        <p:spPr>
          <a:xfrm>
            <a:off x="49339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Defined</a:t>
            </a:r>
          </a:p>
        </p:txBody>
      </p:sp>
      <p:sp>
        <p:nvSpPr>
          <p:cNvPr id="19" name="">
            <a:extLst>
              <a:ext uri="{FF2B5EF4-FFF2-40B4-BE49-F238E27FC236}">
                <ns2:creationId id="{CC2C65C5-444E-4679-AD17-E69898C03041}"/>
              </a:ext>
            </a:extLst>
          </p:cNvPr>
          <p:cNvSpPr>
            <a:spLocks noGrp="1"/>
          </p:cNvSpPr>
          <p:nvPr/>
        </p:nvSpPr>
        <p:spPr>
          <a:xfrm>
            <a:off x="49339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Established with 30-75 projects. Mix of academic, NHS, commercial. Growing.</a:t>
            </a:r>
          </a:p>
        </p:txBody>
      </p:sp>
      <p:sp>
        <p:nvSpPr>
          <p:cNvPr id="20" name="">
            <a:extLst>
              <a:ext uri="{FF2B5EF4-FFF2-40B4-BE49-F238E27FC236}">
                <ns2:creationId id="{B8C3370B-26E9-4C71-97F9-0AD5C17232E0}"/>
                <adec:decorative val="1"/>
              </a:ext>
            </a:extLst>
          </p:cNvPr>
          <p:cNvSpPr>
            <a:spLocks noGrp="1"/>
          </p:cNvSpPr>
          <p:nvPr/>
        </p:nvSpPr>
        <p:spPr>
          <a:xfrm>
            <a:off x="7791450" y="2419350"/>
            <a:ext cx="457200" cy="457200"/>
          </a:xfrm>
          <a:prstGeom prst="ellipse">
            <a:avLst/>
          </a:prstGeom>
          <a:solidFill>
            <a:srgbClr val="FFFFFF"/>
          </a:solidFill>
          <a:ln w="19050">
            <a:solidFill>
              <a:srgbClr val="8B5CF6"/>
            </a:solidFill>
            <a:prstDash val="solid"/>
          </a:ln>
        </p:spPr>
      </p:sp>
      <p:sp>
        <p:nvSpPr>
          <p:cNvPr id="21" name="">
            <a:extLst>
              <a:ext uri="{FF2B5EF4-FFF2-40B4-BE49-F238E27FC236}">
                <ns2:creationId id="{4FC15E95-B3C4-4ADF-BC6B-5D994D779EED}"/>
              </a:ext>
            </a:extLst>
          </p:cNvPr>
          <p:cNvSpPr>
            <a:spLocks noGrp="1"/>
          </p:cNvSpPr>
          <p:nvPr/>
        </p:nvSpPr>
        <p:spPr>
          <a:xfrm>
            <a:off x="7905750" y="2533650"/>
            <a:ext cx="228600" cy="228600"/>
          </a:xfrm>
          <a:prstGeom prst="rect">
            <a:avLst/>
          </a:prstGeom>
          <a:noFill/>
          <a:ln w="0">
            <a:noFill/>
            <a:prstDash val="solid"/>
          </a:ln>
        </p:spPr>
        <p:txBody>
          <a:bodyPr wrap="square" lIns="0" tIns="0" rIns="0" bIns="0" anchor="ctr">
            <a:noAutofit/>
          </a:bodyPr>
          <a:lstStyle/>
          <a:p>
            <a:pPr algn="ctr">
              <a:defRPr sz="1500" b="1" i="0">
                <a:solidFill>
                  <a:srgbClr val="8B5CF6"/>
                </a:solidFill>
                <a:latin typeface="Calibri"/>
                <a:ea typeface="Calibri"/>
                <a:cs typeface="Calibri"/>
              </a:defRPr>
            </a:pPr>
            <a:r>
              <a:rPr sz="1500" b="1" i="0">
                <a:solidFill>
                  <a:srgbClr val="8B5CF6"/>
                </a:solidFill>
                <a:latin typeface="Calibri"/>
                <a:ea typeface="Calibri"/>
                <a:cs typeface="Calibri"/>
              </a:rPr>
              <a:t>4</a:t>
            </a:r>
          </a:p>
        </p:txBody>
      </p:sp>
      <p:sp>
        <p:nvSpPr>
          <p:cNvPr id="22" name="">
            <a:extLst>
              <a:ext uri="{FF2B5EF4-FFF2-40B4-BE49-F238E27FC236}">
                <ns2:creationId id="{EEE5DE00-34FB-4BFE-94E6-EAF5D667B658}"/>
              </a:ext>
            </a:extLst>
          </p:cNvPr>
          <p:cNvSpPr>
            <a:spLocks noGrp="1"/>
          </p:cNvSpPr>
          <p:nvPr/>
        </p:nvSpPr>
        <p:spPr>
          <a:xfrm>
            <a:off x="71247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Managed</a:t>
            </a:r>
          </a:p>
        </p:txBody>
      </p:sp>
      <p:sp>
        <p:nvSpPr>
          <p:cNvPr id="23" name="">
            <a:extLst>
              <a:ext uri="{FF2B5EF4-FFF2-40B4-BE49-F238E27FC236}">
                <ns2:creationId id="{6DF7E852-9910-4854-8720-01BCD4C3D186}"/>
              </a:ext>
            </a:extLst>
          </p:cNvPr>
          <p:cNvSpPr>
            <a:spLocks noGrp="1"/>
          </p:cNvSpPr>
          <p:nvPr/>
        </p:nvSpPr>
        <p:spPr>
          <a:xfrm>
            <a:off x="71247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Substantial &gt;= 75 projects (or &gt;= 15/million pop). Diverse community. Demand exceeds supply.</a:t>
            </a:r>
          </a:p>
        </p:txBody>
      </p:sp>
      <p:sp>
        <p:nvSpPr>
          <p:cNvPr id="24" name="">
            <a:extLst>
              <a:ext uri="{FF2B5EF4-FFF2-40B4-BE49-F238E27FC236}">
                <ns2:creationId id="{2991069E-B7A0-4567-8F28-CC05958375F3}"/>
                <adec:decorative val="1"/>
              </a:ext>
            </a:extLst>
          </p:cNvPr>
          <p:cNvSpPr>
            <a:spLocks noGrp="1"/>
          </p:cNvSpPr>
          <p:nvPr/>
        </p:nvSpPr>
        <p:spPr>
          <a:xfrm>
            <a:off x="9982200" y="2419350"/>
            <a:ext cx="457200" cy="457200"/>
          </a:xfrm>
          <a:prstGeom prst="ellipse">
            <a:avLst/>
          </a:prstGeom>
          <a:solidFill>
            <a:srgbClr val="8B5CF6"/>
          </a:solidFill>
          <a:ln w="19050">
            <a:solidFill>
              <a:srgbClr val="8B5CF6"/>
            </a:solidFill>
            <a:prstDash val="solid"/>
          </a:ln>
        </p:spPr>
      </p:sp>
      <p:sp>
        <p:nvSpPr>
          <p:cNvPr id="25" name="">
            <a:extLst>
              <a:ext uri="{FF2B5EF4-FFF2-40B4-BE49-F238E27FC236}">
                <ns2:creationId id="{C2BBEA21-D926-42AE-B3E3-8C40CA7A68E8}"/>
              </a:ext>
            </a:extLst>
          </p:cNvPr>
          <p:cNvSpPr>
            <a:spLocks noGrp="1"/>
          </p:cNvSpPr>
          <p:nvPr/>
        </p:nvSpPr>
        <p:spPr>
          <a:xfrm>
            <a:off x="10096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FFFFFF"/>
                </a:solidFill>
                <a:latin typeface="Calibri"/>
                <a:ea typeface="Calibri"/>
                <a:cs typeface="Calibri"/>
              </a:defRPr>
            </a:pPr>
            <a:r>
              <a:rPr sz="1500" b="1" i="0">
                <a:solidFill>
                  <a:srgbClr val="FFFFFF"/>
                </a:solidFill>
                <a:latin typeface="Calibri"/>
                <a:ea typeface="Calibri"/>
                <a:cs typeface="Calibri"/>
              </a:rPr>
              <a:t>5</a:t>
            </a:r>
          </a:p>
        </p:txBody>
      </p:sp>
      <p:sp>
        <p:nvSpPr>
          <p:cNvPr id="26" name="">
            <a:extLst>
              <a:ext uri="{FF2B5EF4-FFF2-40B4-BE49-F238E27FC236}">
                <ns2:creationId id="{8E144524-8FDD-4A82-B8E0-C254A428F95A}"/>
              </a:ext>
            </a:extLst>
          </p:cNvPr>
          <p:cNvSpPr>
            <a:spLocks noGrp="1"/>
          </p:cNvSpPr>
          <p:nvPr/>
        </p:nvSpPr>
        <p:spPr>
          <a:xfrm>
            <a:off x="9315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Optimising</a:t>
            </a:r>
          </a:p>
        </p:txBody>
      </p:sp>
      <p:sp>
        <p:nvSpPr>
          <p:cNvPr id="27" name="">
            <a:extLst>
              <a:ext uri="{FF2B5EF4-FFF2-40B4-BE49-F238E27FC236}">
                <ns2:creationId id="{1272FBEA-9ED5-415D-9EC6-7609A9846924}"/>
              </a:ext>
            </a:extLst>
          </p:cNvPr>
          <p:cNvSpPr>
            <a:spLocks noGrp="1"/>
          </p:cNvSpPr>
          <p:nvPr/>
        </p:nvSpPr>
        <p:spPr>
          <a:xfrm>
            <a:off x="9315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Large &gt;= 150 projects. International. High retention. Community promoting.</a:t>
            </a:r>
          </a:p>
        </p:txBody>
      </p:sp>
      <p:sp>
        <p:nvSpPr>
          <p:cNvPr id="28" name="">
            <a:extLst>
              <a:ext uri="{FF2B5EF4-FFF2-40B4-BE49-F238E27FC236}">
                <ns2:creationId id="{280371D7-4DBF-40C2-9394-5F56BC7BAF84}"/>
                <adec:decorative val="1"/>
              </a:ext>
            </a:extLst>
          </p:cNvPr>
          <p:cNvSpPr>
            <a:spLocks noGrp="1"/>
          </p:cNvSpPr>
          <p:nvPr/>
        </p:nvSpPr>
        <p:spPr>
          <a:xfrm>
            <a:off x="685800" y="5105400"/>
            <a:ext cx="10820400" cy="1047750"/>
          </a:xfrm>
          <a:prstGeom prst="roundRect">
            <a:avLst>
              <a:gd name="adj" fmla="val 7273"/>
            </a:avLst>
          </a:prstGeom>
          <a:solidFill>
            <a:srgbClr val="FFFFFF"/>
          </a:solidFill>
          <a:ln w="9525">
            <a:solidFill>
              <a:srgbClr val="D5E3E3"/>
            </a:solidFill>
            <a:prstDash val="solid"/>
          </a:ln>
        </p:spPr>
      </p:sp>
      <p:sp>
        <p:nvSpPr>
          <p:cNvPr id="29" name="">
            <a:extLst>
              <a:ext uri="{FF2B5EF4-FFF2-40B4-BE49-F238E27FC236}">
                <ns2:creationId id="{B66A946B-DC7D-4448-B685-120FE5215187}"/>
              </a:ext>
            </a:extLst>
          </p:cNvPr>
          <p:cNvSpPr>
            <a:spLocks noGrp="1"/>
          </p:cNvSpPr>
          <p:nvPr/>
        </p:nvSpPr>
        <p:spPr>
          <a:xfrm>
            <a:off x="895350" y="5200650"/>
            <a:ext cx="6858000" cy="266700"/>
          </a:xfrm>
          <a:prstGeom prst="rect">
            <a:avLst/>
          </a:prstGeom>
          <a:noFill/>
          <a:ln w="0">
            <a:noFill/>
            <a:prstDash val="solid"/>
          </a:ln>
        </p:spPr>
        <p:txBody>
          <a:bodyPr wrap="square" lIns="0" tIns="0" rIns="0" bIns="0" anchor="t">
            <a:noAutofit/>
          </a:bodyPr>
          <a:lstStyle/>
          <a:p>
            <a:pPr algn="l">
              <a:defRPr sz="1575" b="1" i="0">
                <a:solidFill>
                  <a:srgbClr val="115E59"/>
                </a:solidFill>
                <a:latin typeface="Calibri"/>
                <a:ea typeface="Calibri"/>
                <a:cs typeface="Calibri"/>
              </a:defRPr>
            </a:pPr>
            <a:r>
              <a:rPr sz="1575" b="1" i="0">
                <a:solidFill>
                  <a:srgbClr val="115E59"/>
                </a:solidFill>
                <a:latin typeface="Calibri"/>
                <a:ea typeface="Calibri"/>
                <a:cs typeface="Calibri"/>
              </a:rPr>
              <a:t>Minimum evidence for a Level 4 judgement</a:t>
            </a:r>
          </a:p>
        </p:txBody>
      </p:sp>
      <p:sp>
        <p:nvSpPr>
          <p:cNvPr id="30" name="">
            <a:extLst>
              <a:ext uri="{FF2B5EF4-FFF2-40B4-BE49-F238E27FC236}">
                <ns2:creationId id="{A379AB1E-73AE-46E3-8798-4DA85A827B25}"/>
                <adec:decorative val="1"/>
              </a:ext>
            </a:extLst>
          </p:cNvPr>
          <p:cNvSpPr>
            <a:spLocks noGrp="1"/>
          </p:cNvSpPr>
          <p:nvPr/>
        </p:nvSpPr>
        <p:spPr>
          <a:xfrm>
            <a:off x="895350" y="5581650"/>
            <a:ext cx="85725" cy="85725"/>
          </a:xfrm>
          <a:prstGeom prst="ellipse">
            <a:avLst/>
          </a:prstGeom>
          <a:solidFill>
            <a:srgbClr val="8B5CF6"/>
          </a:solidFill>
          <a:ln w="0">
            <a:noFill/>
            <a:prstDash val="solid"/>
          </a:ln>
        </p:spPr>
      </p:sp>
      <p:sp>
        <p:nvSpPr>
          <p:cNvPr id="31" name="">
            <a:extLst>
              <a:ext uri="{FF2B5EF4-FFF2-40B4-BE49-F238E27FC236}">
                <ns2:creationId id="{4355B147-4E2E-458C-8F2E-F7A7EFC08829}"/>
              </a:ext>
            </a:extLst>
          </p:cNvPr>
          <p:cNvSpPr>
            <a:spLocks noGrp="1"/>
          </p:cNvSpPr>
          <p:nvPr/>
        </p:nvSpPr>
        <p:spPr>
          <a:xfrm>
            <a:off x="10858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Project register showing counts and segmentation (last 12 months definition)</a:t>
            </a:r>
          </a:p>
        </p:txBody>
      </p:sp>
      <p:sp>
        <p:nvSpPr>
          <p:cNvPr id="32" name="">
            <a:extLst>
              <a:ext uri="{FF2B5EF4-FFF2-40B4-BE49-F238E27FC236}">
                <ns2:creationId id="{1FB0CF3B-C3C8-4BCE-9185-768E3E9CEA22}"/>
                <adec:decorative val="1"/>
              </a:ext>
            </a:extLst>
          </p:cNvPr>
          <p:cNvSpPr>
            <a:spLocks noGrp="1"/>
          </p:cNvSpPr>
          <p:nvPr/>
        </p:nvSpPr>
        <p:spPr>
          <a:xfrm>
            <a:off x="4438650" y="5581650"/>
            <a:ext cx="85725" cy="85725"/>
          </a:xfrm>
          <a:prstGeom prst="ellipse">
            <a:avLst/>
          </a:prstGeom>
          <a:solidFill>
            <a:srgbClr val="8B5CF6"/>
          </a:solidFill>
          <a:ln w="0">
            <a:noFill/>
            <a:prstDash val="solid"/>
          </a:ln>
        </p:spPr>
      </p:sp>
      <p:sp>
        <p:nvSpPr>
          <p:cNvPr id="33" name="">
            <a:extLst>
              <a:ext uri="{FF2B5EF4-FFF2-40B4-BE49-F238E27FC236}">
                <ns2:creationId id="{A752F189-99DF-43A6-AAAE-A16B39B6E97F}"/>
              </a:ext>
            </a:extLst>
          </p:cNvPr>
          <p:cNvSpPr>
            <a:spLocks noGrp="1"/>
          </p:cNvSpPr>
          <p:nvPr/>
        </p:nvSpPr>
        <p:spPr>
          <a:xfrm>
            <a:off x="46291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Evidence of active external user engagement (applications, onboarded users)</a:t>
            </a:r>
          </a:p>
        </p:txBody>
      </p:sp>
      <p:sp>
        <p:nvSpPr>
          <p:cNvPr id="34" name="">
            <a:extLst>
              <a:ext uri="{FF2B5EF4-FFF2-40B4-BE49-F238E27FC236}">
                <ns2:creationId id="{99CFB7BE-2379-43C9-92BC-0B087CD57A0A}"/>
                <adec:decorative val="1"/>
              </a:ext>
            </a:extLst>
          </p:cNvPr>
          <p:cNvSpPr>
            <a:spLocks noGrp="1"/>
          </p:cNvSpPr>
          <p:nvPr/>
        </p:nvSpPr>
        <p:spPr>
          <a:xfrm>
            <a:off x="7981950" y="5581650"/>
            <a:ext cx="85725" cy="85725"/>
          </a:xfrm>
          <a:prstGeom prst="ellipse">
            <a:avLst/>
          </a:prstGeom>
          <a:solidFill>
            <a:srgbClr val="8B5CF6"/>
          </a:solidFill>
          <a:ln w="0">
            <a:noFill/>
            <a:prstDash val="solid"/>
          </a:ln>
        </p:spPr>
      </p:sp>
      <p:sp>
        <p:nvSpPr>
          <p:cNvPr id="35" name="">
            <a:extLst>
              <a:ext uri="{FF2B5EF4-FFF2-40B4-BE49-F238E27FC236}">
                <ns2:creationId id="{7C276F74-F65D-4215-8A7B-38ED5934E447}"/>
              </a:ext>
            </a:extLst>
          </p:cNvPr>
          <p:cNvSpPr>
            <a:spLocks noGrp="1"/>
          </p:cNvSpPr>
          <p:nvPr/>
        </p:nvSpPr>
        <p:spPr>
          <a:xfrm>
            <a:off x="81724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Demand/throughput metrics (requests received vs provisioned)</a:t>
            </a:r>
          </a:p>
        </p:txBody>
      </p:sp>
      <p:sp>
        <p:nvSpPr>
          <p:cNvPr id="36" name="">
            <a:extLst>
              <a:ext uri="{FF2B5EF4-FFF2-40B4-BE49-F238E27FC236}">
                <ns2:creationId id="{382CF3AF-255F-48C9-A993-F9F817FAA399}"/>
              </a:ext>
            </a:extLst>
          </p:cNvPr>
          <p:cNvSpPr>
            <a:spLocks noGrp="1"/>
          </p:cNvSpPr>
          <p:nvPr/>
        </p:nvSpPr>
        <p:spPr>
          <a:xfrm>
            <a:off x="762000" y="6153150"/>
            <a:ext cx="10668000" cy="171450"/>
          </a:xfrm>
          <a:prstGeom prst="rect">
            <a:avLst/>
          </a:prstGeom>
          <a:noFill/>
          <a:ln w="0">
            <a:noFill/>
            <a:prstDash val="solid"/>
          </a:ln>
        </p:spPr>
        <p:txBody>
          <a:bodyPr wrap="square" lIns="0" tIns="0" rIns="0" bIns="0" anchor="t">
            <a:noAutofit/>
          </a:bodyPr>
          <a:lstStyle/>
          <a:p>
            <a:pPr algn="ctr">
              <a:defRPr sz="900" b="0" i="1">
                <a:solidFill>
                  <a:srgbClr val="5F7187"/>
                </a:solidFill>
                <a:latin typeface="Calibri"/>
                <a:ea typeface="Calibri"/>
                <a:cs typeface="Calibri"/>
              </a:defRPr>
            </a:pPr>
            <a:r>
              <a:rPr sz="900" b="0" i="1">
                <a:solidFill>
                  <a:srgbClr val="5F7187"/>
                </a:solidFill>
                <a:latin typeface="Calibri"/>
                <a:ea typeface="Calibri"/>
                <a:cs typeface="Calibri"/>
              </a:rPr>
              <a:t>Catalogue v1.0.2  •  Source a6d0671c3297  •  Verbatim descriptors and evidence  •  HDRL classifications are not official programme requirements.</a:t>
            </a:r>
          </a:p>
        </p:txBody>
      </p:sp>
      <p:sp>
        <p:nvSpPr>
          <p:cNvPr id="37" name="">
            <a:extLst>
              <a:ext uri="{FF2B5EF4-FFF2-40B4-BE49-F238E27FC236}">
                <ns2:creationId id="{80FD2686-47A2-461C-ADC9-46BE923F1590}"/>
                <adec:decorative val="1"/>
              </a:ext>
            </a:extLst>
          </p:cNvPr>
          <p:cNvSpPr>
            <a:spLocks noGrp="1"/>
          </p:cNvSpPr>
          <p:nvPr/>
        </p:nvSpPr>
        <p:spPr>
          <a:xfrm>
            <a:off x="552450" y="6419850"/>
            <a:ext cx="11087100" cy="0"/>
          </a:xfrm>
          <a:prstGeom prst="line">
            <a:avLst/>
          </a:prstGeom>
          <a:noFill/>
          <a:ln w="9525">
            <a:solidFill>
              <a:srgbClr val="D5E3E3"/>
            </a:solidFill>
            <a:prstDash val="solid"/>
          </a:ln>
        </p:spPr>
      </p:sp>
      <p:sp>
        <p:nvSpPr>
          <p:cNvPr id="38" name="">
            <a:extLst>
              <a:ext uri="{FF2B5EF4-FFF2-40B4-BE49-F238E27FC236}">
                <ns2:creationId id="{6D0C2C68-7659-446B-9B6B-DE1ECED69AE4}"/>
              </a:ext>
            </a:extLst>
          </p:cNvPr>
          <p:cNvSpPr>
            <a:spLocks noGrp="1"/>
          </p:cNvSpPr>
          <p:nvPr/>
        </p:nvSpPr>
        <p:spPr>
          <a:xfrm>
            <a:off x="552450" y="6496050"/>
            <a:ext cx="2952750" cy="190500"/>
          </a:xfrm>
          <a:prstGeom prst="rect">
            <a:avLst/>
          </a:prstGeom>
          <a:noFill/>
          <a:ln w="0">
            <a:noFill/>
            <a:prstDash val="solid"/>
          </a:ln>
        </p:spPr>
        <p:txBody>
          <a:bodyPr wrap="square" lIns="0" tIns="0" rIns="0" bIns="0" anchor="ctr">
            <a:noAutofit/>
          </a:bodyPr>
          <a:lstStyle/>
          <a:p>
            <a:pPr algn="l">
              <a:defRPr sz="900" b="0" i="0">
                <a:solidFill>
                  <a:srgbClr val="5F7187"/>
                </a:solidFill>
                <a:latin typeface="Calibri"/>
                <a:ea typeface="Calibri"/>
                <a:cs typeface="Calibri"/>
              </a:defRPr>
            </a:pPr>
            <a:r>
              <a:rPr sz="900" b="0" i="0">
                <a:solidFill>
                  <a:srgbClr val="5F7187"/>
                </a:solidFill>
                <a:latin typeface="Calibri"/>
                <a:ea typeface="Calibri"/>
                <a:cs typeface="Calibri"/>
              </a:rPr>
              <a:t>HDRL v1.0.1  •  Kit v1.1.0  •  30 Jul 2026</a:t>
            </a:r>
          </a:p>
        </p:txBody>
      </p:sp>
      <p:sp>
        <p:nvSpPr>
          <p:cNvPr id="39" name="">
            <a:extLst>
              <a:ext uri="{FF2B5EF4-FFF2-40B4-BE49-F238E27FC236}">
                <ns2:creationId id="{260D6A80-DDF5-4719-A859-8DC68CCD10CC}"/>
              </a:ext>
            </a:extLst>
          </p:cNvPr>
          <p:cNvSpPr>
            <a:spLocks noGrp="1"/>
          </p:cNvSpPr>
          <p:nvPr/>
        </p:nvSpPr>
        <p:spPr>
          <a:xfrm>
            <a:off x="3524250" y="6496050"/>
            <a:ext cx="6096000" cy="190500"/>
          </a:xfrm>
          <a:prstGeom prst="rect">
            <a:avLst/>
          </a:prstGeom>
          <a:noFill/>
          <a:ln w="0">
            <a:noFill/>
            <a:prstDash val="solid"/>
          </a:ln>
        </p:spPr>
        <p:txBody>
          <a:bodyPr wrap="square" lIns="0" tIns="0" rIns="0" bIns="0" anchor="ctr">
            <a:noAutofit/>
          </a:bodyPr>
          <a:lstStyle/>
          <a:p>
            <a:pPr algn="ctr">
              <a:defRPr sz="825" b="0" i="0">
                <a:solidFill>
                  <a:srgbClr val="5F7187"/>
                </a:solidFill>
                <a:latin typeface="Calibri"/>
                <a:ea typeface="Calibri"/>
                <a:cs typeface="Calibri"/>
              </a:defRPr>
            </a:pPr>
            <a:r>
              <a:rPr sz="825" b="0" i="0">
                <a:solidFill>
                  <a:srgbClr val="5F7187"/>
                </a:solidFill>
                <a:latin typeface="Calibri"/>
                <a:ea typeface="Calibri"/>
                <a:cs typeface="Calibri"/>
              </a:rPr>
              <a:t>RDS: commissioner &amp; IP owner  •  OPL Advisory: originator &amp; developer  •  </a:t>
            </a:r>
            <a:r>
              <a:rPr sz="825" b="0" i="0">
                <a:solidFill>
                  <a:srgbClr val="5F7187"/>
                </a:solidFill>
                <a:latin typeface="Calibri"/>
                <a:ea typeface="Calibri"/>
                <a:cs typeface="Calibri"/>
                <a:hlinkClick r:id="R5d561638ef6241cd" tooltip="Read the Creative Commons Attribution 4.0 licence"/>
              </a:rPr>
              <a:t>CC BY 4.0</a:t>
            </a:r>
          </a:p>
        </p:txBody>
      </p:sp>
      <p:sp>
        <p:nvSpPr>
          <p:cNvPr id="40" name="">
            <a:extLst>
              <a:ext uri="{FF2B5EF4-FFF2-40B4-BE49-F238E27FC236}">
                <ns2:creationId id="{AD36D0DD-20A6-46B4-B690-8CCA99A872C9}"/>
              </a:ext>
            </a:extLst>
          </p:cNvPr>
          <p:cNvSpPr>
            <a:spLocks noGrp="1"/>
          </p:cNvSpPr>
          <p:nvPr/>
        </p:nvSpPr>
        <p:spPr>
          <a:xfrm>
            <a:off x="9048750" y="6496050"/>
            <a:ext cx="2590800" cy="190500"/>
          </a:xfrm>
          <a:prstGeom prst="rect">
            <a:avLst/>
          </a:prstGeom>
          <a:noFill/>
          <a:ln w="0">
            <a:noFill/>
            <a:prstDash val="solid"/>
          </a:ln>
        </p:spPr>
        <p:txBody>
          <a:bodyPr wrap="square" lIns="0" tIns="0" rIns="0" bIns="0" anchor="ctr">
            <a:noAutofit/>
          </a:bodyPr>
          <a:lstStyle/>
          <a:p>
            <a:pPr algn="r">
              <a:defRPr sz="900" b="0" i="0">
                <a:solidFill>
                  <a:srgbClr val="5F7187"/>
                </a:solidFill>
                <a:latin typeface="Calibri"/>
                <a:ea typeface="Calibri"/>
                <a:cs typeface="Calibri"/>
              </a:defRPr>
            </a:pPr>
            <a:r>
              <a:rPr sz="900" b="0" i="0">
                <a:solidFill>
                  <a:srgbClr val="5F7187"/>
                </a:solidFill>
                <a:latin typeface="Calibri"/>
                <a:ea typeface="Calibri"/>
                <a:cs typeface="Calibri"/>
                <a:hlinkClick r:id="R021ec8606c9c43c7" tooltip="Open the HDRL Framework website"/>
              </a:rPr>
              <a:t>hdrlframework.org</a:t>
            </a:r>
            <a:r>
              <a:rPr sz="900" b="0" i="0">
                <a:solidFill>
                  <a:srgbClr val="5F7187"/>
                </a:solidFill>
                <a:latin typeface="Calibri"/>
                <a:ea typeface="Calibri"/>
                <a:cs typeface="Calibri"/>
              </a:rPr>
              <a:t>  •  52</a:t>
            </a:r>
          </a:p>
        </p:txBody>
      </p:sp>
    </p:spTree>
    <p:extLst>
      <p:ext uri="{BB962C8B-B14F-4D97-AF65-F5344CB8AC3E}">
        <ns5:creationId val="112566089"/>
      </p:ext>
    </p:extLst>
  </p:cSld>
</p:sld>
</file>

<file path=ppt/slides/slide53.xml><?xml version="1.0" encoding="utf-8"?>
<p:sld xmlns:a="http://schemas.openxmlformats.org/drawingml/2006/main" xmlns:adec="http://schemas.microsoft.com/office/drawing/2017/decorative" xmlns:ns2="http://schemas.microsoft.com/office/drawing/2014/main" xmlns:ns5="http://schemas.microsoft.com/office/powerpoint/2010/main" xmlns:p="http://schemas.openxmlformats.org/presentationml/2006/main" xmlns:r="http://schemas.openxmlformats.org/officeDocument/2006/relationships">
  <p:cSld>
    <p:bg>
      <p:bgPr>
        <a:solidFill>
          <a:srgbClr val="F5F8FA"/>
        </a:solidFill>
      </p:bgPr>
    </p:bg>
    <p:spTree>
      <p:nvGrpSpPr>
        <p:cNvPr id="1" name=""/>
        <p:cNvGrpSpPr/>
        <p:nvPr/>
      </p:nvGrpSpPr>
      <p:grpSpPr>
        <a:xfrm/>
      </p:grpSpPr>
      <p:sp>
        <p:nvSpPr>
          <p:cNvPr id="41" name="hdrl-mini-mark">
            <a:extLst>
              <a:ext uri="{FF2B5EF4-FFF2-40B4-BE49-F238E27FC236}">
                <ns2:creationId id="{469F4BB1-4CDD-402C-BF86-4BFC588270D4}"/>
                <adec:decorative val="1"/>
              </a:ext>
            </a:extLst>
          </p:cNvPr>
          <p:cNvSpPr>
            <a:spLocks noGrp="1"/>
          </p:cNvSpPr>
          <p:nvPr/>
        </p:nvSpPr>
        <p:spPr>
          <a:xfrm>
            <a:off x="552450" y="361950"/>
            <a:ext cx="514350" cy="514350"/>
          </a:xfrm>
          <a:prstGeom prst="octagon">
            <a:avLst/>
          </a:prstGeom>
          <a:solidFill>
            <a:srgbClr val="0F766E"/>
          </a:solidFill>
          <a:ln w="0">
            <a:noFill/>
            <a:prstDash val="solid"/>
          </a:ln>
        </p:spPr>
      </p:sp>
      <p:sp>
        <p:nvSpPr>
          <p:cNvPr id="2" name="hdrl-mini-text">
            <a:extLst>
              <a:ext uri="{FF2B5EF4-FFF2-40B4-BE49-F238E27FC236}">
                <ns2:creationId id="{6E4F7F35-E8DD-443F-99F9-4B62B423C87E}"/>
                <adec:decorative val="1"/>
              </a:ext>
            </a:extLst>
          </p:cNvPr>
          <p:cNvSpPr>
            <a:spLocks noGrp="1"/>
          </p:cNvSpPr>
          <p:nvPr/>
        </p:nvSpPr>
        <p:spPr>
          <a:xfrm>
            <a:off x="581025" y="504825"/>
            <a:ext cx="476250" cy="209550"/>
          </a:xfrm>
          <a:prstGeom prst="rect">
            <a:avLst/>
          </a:prstGeom>
          <a:noFill/>
          <a:ln w="0">
            <a:noFill/>
            <a:prstDash val="solid"/>
          </a:ln>
        </p:spPr>
        <p:txBody>
          <a:bodyPr wrap="square" lIns="0" tIns="0" rIns="0" bIns="0" anchor="ctr">
            <a:noAutofit/>
          </a:bodyPr>
          <a:lstStyle/>
          <a:p>
            <a:pPr algn="ctr">
              <a:defRPr sz="750" b="1" i="0">
                <a:solidFill>
                  <a:srgbClr val="FFFFFF"/>
                </a:solidFill>
                <a:latin typeface="Calibri"/>
                <a:ea typeface="Calibri"/>
                <a:cs typeface="Calibri"/>
              </a:defRPr>
            </a:pPr>
            <a:r>
              <a:rPr sz="750" b="1" i="0">
                <a:solidFill>
                  <a:srgbClr val="FFFFFF"/>
                </a:solidFill>
                <a:latin typeface="Calibri"/>
                <a:ea typeface="Calibri"/>
                <a:cs typeface="Calibri"/>
              </a:rPr>
              <a:t>HDRL</a:t>
            </a:r>
          </a:p>
        </p:txBody>
      </p:sp>
      <p:sp>
        <p:nvSpPr>
          <p:cNvPr id="3" name="brand-label">
            <a:extLst>
              <a:ext uri="{FF2B5EF4-FFF2-40B4-BE49-F238E27FC236}">
                <ns2:creationId id="{19F6380D-6D1C-432F-B7C1-B84E0E8D275A}"/>
                <adec:decorative val="1"/>
              </a:ext>
            </a:extLst>
          </p:cNvPr>
          <p:cNvSpPr>
            <a:spLocks noGrp="1"/>
          </p:cNvSpPr>
          <p:nvPr/>
        </p:nvSpPr>
        <p:spPr>
          <a:xfrm>
            <a:off x="1257300" y="495300"/>
            <a:ext cx="4572000" cy="190500"/>
          </a:xfrm>
          <a:prstGeom prst="rect">
            <a:avLst/>
          </a:prstGeom>
          <a:noFill/>
          <a:ln w="0">
            <a:noFill/>
            <a:prstDash val="solid"/>
          </a:ln>
        </p:spPr>
        <p:txBody>
          <a:bodyPr wrap="square" lIns="0" tIns="0" rIns="0" bIns="0" anchor="ctr">
            <a:noAutofit/>
          </a:bodyPr>
          <a:lstStyle/>
          <a:p>
            <a:pPr algn="l">
              <a:defRPr sz="1200" b="1" i="0">
                <a:solidFill>
                  <a:srgbClr val="0F766E"/>
                </a:solidFill>
                <a:latin typeface="Calibri"/>
                <a:ea typeface="Calibri"/>
                <a:cs typeface="Calibri"/>
              </a:defRPr>
            </a:pPr>
            <a:r>
              <a:rPr sz="1200" b="1" i="0">
                <a:solidFill>
                  <a:srgbClr val="0F766E"/>
                </a:solidFill>
                <a:latin typeface="Calibri"/>
                <a:ea typeface="Calibri"/>
                <a:cs typeface="Calibri"/>
              </a:rPr>
              <a:t>DOMAIN D • INDICATOR DETAIL</a:t>
            </a:r>
          </a:p>
        </p:txBody>
      </p:sp>
      <p:sp>
        <p:nvSpPr>
          <p:cNvPr id="4" name="slide-title" title="D.1.2 · Research Output &amp; Impact" descr="Slide title: D.1.2 · Research Output &amp; Impact">
            <a:extLst>
              <a:ext uri="{FF2B5EF4-FFF2-40B4-BE49-F238E27FC236}">
                <ns2:creationId id="{5E1CBE6B-427A-4D41-80E0-F7995EE2FE37}"/>
              </a:ext>
            </a:extLst>
          </p:cNvPr>
          <p:cNvSpPr>
            <a:spLocks noGrp="1"/>
          </p:cNvSpPr>
          <p:nvPr>
            <p:ph type="title"/>
          </p:nvPr>
        </p:nvSpPr>
        <p:spPr>
          <a:xfrm>
            <a:off x="666750" y="1104900"/>
            <a:ext cx="10858500" cy="628650"/>
          </a:xfrm>
          <a:prstGeom prst="rect">
            <a:avLst/>
          </a:prstGeom>
          <a:noFill/>
          <a:ln w="0">
            <a:noFill/>
            <a:prstDash val="solid"/>
          </a:ln>
        </p:spPr>
        <p:txBody>
          <a:bodyPr wrap="square" lIns="0" tIns="0" rIns="0" bIns="0" anchor="t">
            <a:noAutofit/>
          </a:bodyPr>
          <a:lstStyle/>
          <a:p>
            <a:pPr algn="l">
              <a:defRPr sz="3150" b="1" i="0">
                <a:solidFill>
                  <a:srgbClr val="162B45"/>
                </a:solidFill>
                <a:latin typeface="Calibri"/>
                <a:ea typeface="Calibri"/>
                <a:cs typeface="Calibri"/>
              </a:defRPr>
            </a:pPr>
            <a:r>
              <a:rPr sz="3150" b="1" i="0">
                <a:solidFill>
                  <a:srgbClr val="162B45"/>
                </a:solidFill>
                <a:latin typeface="Calibri"/>
                <a:ea typeface="Calibri"/>
                <a:cs typeface="Calibri"/>
              </a:rPr>
              <a:t>D.1.2 · Research Output &amp; Impact</a:t>
            </a:r>
          </a:p>
        </p:txBody>
      </p:sp>
      <p:sp>
        <p:nvSpPr>
          <p:cNvPr id="5" name="">
            <a:extLst>
              <a:ext uri="{FF2B5EF4-FFF2-40B4-BE49-F238E27FC236}">
                <ns2:creationId id="{2E941CB3-7A35-4751-957C-171252CEC12F}"/>
              </a:ext>
            </a:extLst>
          </p:cNvPr>
          <p:cNvSpPr>
            <a:spLocks noGrp="1"/>
          </p:cNvSpPr>
          <p:nvPr/>
        </p:nvSpPr>
        <p:spPr>
          <a:xfrm>
            <a:off x="685800" y="1771650"/>
            <a:ext cx="10668000" cy="266700"/>
          </a:xfrm>
          <a:prstGeom prst="rect">
            <a:avLst/>
          </a:prstGeom>
          <a:noFill/>
          <a:ln w="0">
            <a:noFill/>
            <a:prstDash val="solid"/>
          </a:ln>
        </p:spPr>
        <p:txBody>
          <a:bodyPr wrap="square" lIns="0" tIns="0" rIns="0" bIns="0" anchor="t">
            <a:noAutofit/>
          </a:bodyPr>
          <a:lstStyle/>
          <a:p>
            <a:pPr algn="l">
              <a:defRPr sz="1350" b="1" i="0">
                <a:solidFill>
                  <a:srgbClr val="8B5CF6"/>
                </a:solidFill>
                <a:latin typeface="Calibri"/>
                <a:ea typeface="Calibri"/>
                <a:cs typeface="Calibri"/>
              </a:defRPr>
            </a:pPr>
            <a:r>
              <a:rPr sz="1350" b="1" i="0">
                <a:solidFill>
                  <a:srgbClr val="8B5CF6"/>
                </a:solidFill>
                <a:latin typeface="Calibri"/>
                <a:ea typeface="Calibri"/>
                <a:cs typeface="Calibri"/>
              </a:rPr>
              <a:t>Core indicator  •  Both level  •  HDRL class Y</a:t>
            </a:r>
          </a:p>
        </p:txBody>
      </p:sp>
      <p:sp>
        <p:nvSpPr>
          <p:cNvPr id="6" name="">
            <a:extLst>
              <a:ext uri="{FF2B5EF4-FFF2-40B4-BE49-F238E27FC236}">
                <ns2:creationId id="{FCDBFA73-7863-4582-8CDC-A06F3E46CB07}"/>
              </a:ext>
            </a:extLst>
          </p:cNvPr>
          <p:cNvSpPr>
            <a:spLocks noGrp="1"/>
          </p:cNvSpPr>
          <p:nvPr/>
        </p:nvSpPr>
        <p:spPr>
          <a:xfrm>
            <a:off x="685800" y="2095500"/>
            <a:ext cx="10668000" cy="285750"/>
          </a:xfrm>
          <a:prstGeom prst="rect">
            <a:avLst/>
          </a:prstGeom>
          <a:noFill/>
          <a:ln w="0">
            <a:noFill/>
            <a:prstDash val="solid"/>
          </a:ln>
        </p:spPr>
        <p:txBody>
          <a:bodyPr wrap="square" lIns="0" tIns="0" rIns="0" bIns="0" anchor="t">
            <a:noAutofit/>
          </a:bodyPr>
          <a:lstStyle/>
          <a:p>
            <a:pPr algn="l">
              <a:defRPr sz="1350" b="0" i="1">
                <a:solidFill>
                  <a:srgbClr val="5F7187"/>
                </a:solidFill>
                <a:latin typeface="Calibri"/>
                <a:ea typeface="Calibri"/>
                <a:cs typeface="Calibri"/>
              </a:defRPr>
            </a:pPr>
            <a:r>
              <a:rPr sz="1350" b="0" i="1">
                <a:solidFill>
                  <a:srgbClr val="5F7187"/>
                </a:solidFill>
                <a:latin typeface="Calibri"/>
                <a:ea typeface="Calibri"/>
                <a:cs typeface="Calibri"/>
              </a:rPr>
              <a:t>The catalogue wording below is reproduced verbatim.</a:t>
            </a:r>
          </a:p>
        </p:txBody>
      </p:sp>
      <p:sp>
        <p:nvSpPr>
          <p:cNvPr id="7" name="">
            <a:extLst>
              <a:ext uri="{FF2B5EF4-FFF2-40B4-BE49-F238E27FC236}">
                <ns2:creationId id="{2A2EBD8E-5539-4CDF-8F06-A74BB4C4AE9C}"/>
                <adec:decorative val="1"/>
              </a:ext>
            </a:extLst>
          </p:cNvPr>
          <p:cNvSpPr>
            <a:spLocks noGrp="1"/>
          </p:cNvSpPr>
          <p:nvPr/>
        </p:nvSpPr>
        <p:spPr>
          <a:xfrm>
            <a:off x="1428750" y="2647950"/>
            <a:ext cx="8763000" cy="0"/>
          </a:xfrm>
          <a:prstGeom prst="line">
            <a:avLst/>
          </a:prstGeom>
          <a:noFill/>
          <a:ln w="57150">
            <a:solidFill>
              <a:srgbClr val="A7E6DB"/>
            </a:solidFill>
            <a:prstDash val="solid"/>
          </a:ln>
        </p:spPr>
      </p:sp>
      <p:sp>
        <p:nvSpPr>
          <p:cNvPr id="8" name="">
            <a:extLst>
              <a:ext uri="{FF2B5EF4-FFF2-40B4-BE49-F238E27FC236}">
                <ns2:creationId id="{AFE0F995-5304-495D-8485-CB54E3F5D334}"/>
                <adec:decorative val="1"/>
              </a:ext>
            </a:extLst>
          </p:cNvPr>
          <p:cNvSpPr>
            <a:spLocks noGrp="1"/>
          </p:cNvSpPr>
          <p:nvPr/>
        </p:nvSpPr>
        <p:spPr>
          <a:xfrm>
            <a:off x="1219200" y="2419350"/>
            <a:ext cx="457200" cy="457200"/>
          </a:xfrm>
          <a:prstGeom prst="ellipse">
            <a:avLst/>
          </a:prstGeom>
          <a:solidFill>
            <a:srgbClr val="FFFFFF"/>
          </a:solidFill>
          <a:ln w="19050">
            <a:solidFill>
              <a:srgbClr val="8B5CF6"/>
            </a:solidFill>
            <a:prstDash val="solid"/>
          </a:ln>
        </p:spPr>
      </p:sp>
      <p:sp>
        <p:nvSpPr>
          <p:cNvPr id="9" name="">
            <a:extLst>
              <a:ext uri="{FF2B5EF4-FFF2-40B4-BE49-F238E27FC236}">
                <ns2:creationId id="{400C66BD-9DE0-4308-987C-BE278B85A62D}"/>
              </a:ext>
            </a:extLst>
          </p:cNvPr>
          <p:cNvSpPr>
            <a:spLocks noGrp="1"/>
          </p:cNvSpPr>
          <p:nvPr/>
        </p:nvSpPr>
        <p:spPr>
          <a:xfrm>
            <a:off x="1333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8B5CF6"/>
                </a:solidFill>
                <a:latin typeface="Calibri"/>
                <a:ea typeface="Calibri"/>
                <a:cs typeface="Calibri"/>
              </a:defRPr>
            </a:pPr>
            <a:r>
              <a:rPr sz="1500" b="1" i="0">
                <a:solidFill>
                  <a:srgbClr val="8B5CF6"/>
                </a:solidFill>
                <a:latin typeface="Calibri"/>
                <a:ea typeface="Calibri"/>
                <a:cs typeface="Calibri"/>
              </a:rPr>
              <a:t>1</a:t>
            </a:r>
          </a:p>
        </p:txBody>
      </p:sp>
      <p:sp>
        <p:nvSpPr>
          <p:cNvPr id="10" name="">
            <a:extLst>
              <a:ext uri="{FF2B5EF4-FFF2-40B4-BE49-F238E27FC236}">
                <ns2:creationId id="{FE4469D9-1406-4BB6-AA56-DB5C2AFEE07E}"/>
              </a:ext>
            </a:extLst>
          </p:cNvPr>
          <p:cNvSpPr>
            <a:spLocks noGrp="1"/>
          </p:cNvSpPr>
          <p:nvPr/>
        </p:nvSpPr>
        <p:spPr>
          <a:xfrm>
            <a:off x="552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Initial</a:t>
            </a:r>
          </a:p>
        </p:txBody>
      </p:sp>
      <p:sp>
        <p:nvSpPr>
          <p:cNvPr id="11" name="">
            <a:extLst>
              <a:ext uri="{FF2B5EF4-FFF2-40B4-BE49-F238E27FC236}">
                <ns2:creationId id="{93D0A474-621C-428E-8DCB-C1E5C49BCE0B}"/>
              </a:ext>
            </a:extLst>
          </p:cNvPr>
          <p:cNvSpPr>
            <a:spLocks noGrp="1"/>
          </p:cNvSpPr>
          <p:nvPr/>
        </p:nvSpPr>
        <p:spPr>
          <a:xfrm>
            <a:off x="552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No tracking. Publications and impacts unknown.</a:t>
            </a:r>
          </a:p>
        </p:txBody>
      </p:sp>
      <p:sp>
        <p:nvSpPr>
          <p:cNvPr id="12" name="">
            <a:extLst>
              <a:ext uri="{FF2B5EF4-FFF2-40B4-BE49-F238E27FC236}">
                <ns2:creationId id="{3E0602CF-A4C6-47CD-826D-6F2A77981B0C}"/>
                <adec:decorative val="1"/>
              </a:ext>
            </a:extLst>
          </p:cNvPr>
          <p:cNvSpPr>
            <a:spLocks noGrp="1"/>
          </p:cNvSpPr>
          <p:nvPr/>
        </p:nvSpPr>
        <p:spPr>
          <a:xfrm>
            <a:off x="3409950" y="2419350"/>
            <a:ext cx="457200" cy="457200"/>
          </a:xfrm>
          <a:prstGeom prst="ellipse">
            <a:avLst/>
          </a:prstGeom>
          <a:solidFill>
            <a:srgbClr val="FFFFFF"/>
          </a:solidFill>
          <a:ln w="19050">
            <a:solidFill>
              <a:srgbClr val="8B5CF6"/>
            </a:solidFill>
            <a:prstDash val="solid"/>
          </a:ln>
        </p:spPr>
      </p:sp>
      <p:sp>
        <p:nvSpPr>
          <p:cNvPr id="13" name="">
            <a:extLst>
              <a:ext uri="{FF2B5EF4-FFF2-40B4-BE49-F238E27FC236}">
                <ns2:creationId id="{264572EB-B0B2-4974-A207-9805A78551CB}"/>
              </a:ext>
            </a:extLst>
          </p:cNvPr>
          <p:cNvSpPr>
            <a:spLocks noGrp="1"/>
          </p:cNvSpPr>
          <p:nvPr/>
        </p:nvSpPr>
        <p:spPr>
          <a:xfrm>
            <a:off x="3524250" y="2533650"/>
            <a:ext cx="228600" cy="228600"/>
          </a:xfrm>
          <a:prstGeom prst="rect">
            <a:avLst/>
          </a:prstGeom>
          <a:noFill/>
          <a:ln w="0">
            <a:noFill/>
            <a:prstDash val="solid"/>
          </a:ln>
        </p:spPr>
        <p:txBody>
          <a:bodyPr wrap="square" lIns="0" tIns="0" rIns="0" bIns="0" anchor="ctr">
            <a:noAutofit/>
          </a:bodyPr>
          <a:lstStyle/>
          <a:p>
            <a:pPr algn="ctr">
              <a:defRPr sz="1500" b="1" i="0">
                <a:solidFill>
                  <a:srgbClr val="8B5CF6"/>
                </a:solidFill>
                <a:latin typeface="Calibri"/>
                <a:ea typeface="Calibri"/>
                <a:cs typeface="Calibri"/>
              </a:defRPr>
            </a:pPr>
            <a:r>
              <a:rPr sz="1500" b="1" i="0">
                <a:solidFill>
                  <a:srgbClr val="8B5CF6"/>
                </a:solidFill>
                <a:latin typeface="Calibri"/>
                <a:ea typeface="Calibri"/>
                <a:cs typeface="Calibri"/>
              </a:rPr>
              <a:t>2</a:t>
            </a:r>
          </a:p>
        </p:txBody>
      </p:sp>
      <p:sp>
        <p:nvSpPr>
          <p:cNvPr id="14" name="">
            <a:extLst>
              <a:ext uri="{FF2B5EF4-FFF2-40B4-BE49-F238E27FC236}">
                <ns2:creationId id="{C9F658E8-5F3F-4023-831F-A1D43B556B68}"/>
              </a:ext>
            </a:extLst>
          </p:cNvPr>
          <p:cNvSpPr>
            <a:spLocks noGrp="1"/>
          </p:cNvSpPr>
          <p:nvPr/>
        </p:nvSpPr>
        <p:spPr>
          <a:xfrm>
            <a:off x="27432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Developing</a:t>
            </a:r>
          </a:p>
        </p:txBody>
      </p:sp>
      <p:sp>
        <p:nvSpPr>
          <p:cNvPr id="15" name="">
            <a:extLst>
              <a:ext uri="{FF2B5EF4-FFF2-40B4-BE49-F238E27FC236}">
                <ns2:creationId id="{0074B87A-3FF0-4171-946B-7018F6B76D5D}"/>
              </a:ext>
            </a:extLst>
          </p:cNvPr>
          <p:cNvSpPr>
            <a:spLocks noGrp="1"/>
          </p:cNvSpPr>
          <p:nvPr/>
        </p:nvSpPr>
        <p:spPr>
          <a:xfrm>
            <a:off x="27432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Tracking initiated. Reporting requirement. Baseline identified.</a:t>
            </a:r>
          </a:p>
        </p:txBody>
      </p:sp>
      <p:sp>
        <p:nvSpPr>
          <p:cNvPr id="16" name="">
            <a:extLst>
              <a:ext uri="{FF2B5EF4-FFF2-40B4-BE49-F238E27FC236}">
                <ns2:creationId id="{A92890FA-37FD-4BFC-BEC3-565E9C0284CF}"/>
                <adec:decorative val="1"/>
              </a:ext>
            </a:extLst>
          </p:cNvPr>
          <p:cNvSpPr>
            <a:spLocks noGrp="1"/>
          </p:cNvSpPr>
          <p:nvPr/>
        </p:nvSpPr>
        <p:spPr>
          <a:xfrm>
            <a:off x="5600700" y="2419350"/>
            <a:ext cx="457200" cy="457200"/>
          </a:xfrm>
          <a:prstGeom prst="ellipse">
            <a:avLst/>
          </a:prstGeom>
          <a:solidFill>
            <a:srgbClr val="FFFFFF"/>
          </a:solidFill>
          <a:ln w="19050">
            <a:solidFill>
              <a:srgbClr val="8B5CF6"/>
            </a:solidFill>
            <a:prstDash val="solid"/>
          </a:ln>
        </p:spPr>
      </p:sp>
      <p:sp>
        <p:nvSpPr>
          <p:cNvPr id="17" name="">
            <a:extLst>
              <a:ext uri="{FF2B5EF4-FFF2-40B4-BE49-F238E27FC236}">
                <ns2:creationId id="{FED59D29-D952-44A7-8A26-C61219D8D535}"/>
              </a:ext>
            </a:extLst>
          </p:cNvPr>
          <p:cNvSpPr>
            <a:spLocks noGrp="1"/>
          </p:cNvSpPr>
          <p:nvPr/>
        </p:nvSpPr>
        <p:spPr>
          <a:xfrm>
            <a:off x="5715000" y="2533650"/>
            <a:ext cx="228600" cy="228600"/>
          </a:xfrm>
          <a:prstGeom prst="rect">
            <a:avLst/>
          </a:prstGeom>
          <a:noFill/>
          <a:ln w="0">
            <a:noFill/>
            <a:prstDash val="solid"/>
          </a:ln>
        </p:spPr>
        <p:txBody>
          <a:bodyPr wrap="square" lIns="0" tIns="0" rIns="0" bIns="0" anchor="ctr">
            <a:noAutofit/>
          </a:bodyPr>
          <a:lstStyle/>
          <a:p>
            <a:pPr algn="ctr">
              <a:defRPr sz="1500" b="1" i="0">
                <a:solidFill>
                  <a:srgbClr val="8B5CF6"/>
                </a:solidFill>
                <a:latin typeface="Calibri"/>
                <a:ea typeface="Calibri"/>
                <a:cs typeface="Calibri"/>
              </a:defRPr>
            </a:pPr>
            <a:r>
              <a:rPr sz="1500" b="1" i="0">
                <a:solidFill>
                  <a:srgbClr val="8B5CF6"/>
                </a:solidFill>
                <a:latin typeface="Calibri"/>
                <a:ea typeface="Calibri"/>
                <a:cs typeface="Calibri"/>
              </a:rPr>
              <a:t>3</a:t>
            </a:r>
          </a:p>
        </p:txBody>
      </p:sp>
      <p:sp>
        <p:nvSpPr>
          <p:cNvPr id="18" name="">
            <a:extLst>
              <a:ext uri="{FF2B5EF4-FFF2-40B4-BE49-F238E27FC236}">
                <ns2:creationId id="{EF077202-8B20-48D7-B5DE-D6A591743F63}"/>
              </a:ext>
            </a:extLst>
          </p:cNvPr>
          <p:cNvSpPr>
            <a:spLocks noGrp="1"/>
          </p:cNvSpPr>
          <p:nvPr/>
        </p:nvSpPr>
        <p:spPr>
          <a:xfrm>
            <a:off x="49339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Defined</a:t>
            </a:r>
          </a:p>
        </p:txBody>
      </p:sp>
      <p:sp>
        <p:nvSpPr>
          <p:cNvPr id="19" name="">
            <a:extLst>
              <a:ext uri="{FF2B5EF4-FFF2-40B4-BE49-F238E27FC236}">
                <ns2:creationId id="{07C81F58-EA9A-42C7-8191-E75EC1C28EB6}"/>
              </a:ext>
            </a:extLst>
          </p:cNvPr>
          <p:cNvSpPr>
            <a:spLocks noGrp="1"/>
          </p:cNvSpPr>
          <p:nvPr/>
        </p:nvSpPr>
        <p:spPr>
          <a:xfrm>
            <a:off x="49339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Regular tracking with annual reporting. Publications cited. Selected case studies.</a:t>
            </a:r>
          </a:p>
        </p:txBody>
      </p:sp>
      <p:sp>
        <p:nvSpPr>
          <p:cNvPr id="20" name="">
            <a:extLst>
              <a:ext uri="{FF2B5EF4-FFF2-40B4-BE49-F238E27FC236}">
                <ns2:creationId id="{E25B59B4-8066-4A2C-8147-CDD2B9737B19}"/>
                <adec:decorative val="1"/>
              </a:ext>
            </a:extLst>
          </p:cNvPr>
          <p:cNvSpPr>
            <a:spLocks noGrp="1"/>
          </p:cNvSpPr>
          <p:nvPr/>
        </p:nvSpPr>
        <p:spPr>
          <a:xfrm>
            <a:off x="7791450" y="2419350"/>
            <a:ext cx="457200" cy="457200"/>
          </a:xfrm>
          <a:prstGeom prst="ellipse">
            <a:avLst/>
          </a:prstGeom>
          <a:solidFill>
            <a:srgbClr val="FFFFFF"/>
          </a:solidFill>
          <a:ln w="19050">
            <a:solidFill>
              <a:srgbClr val="8B5CF6"/>
            </a:solidFill>
            <a:prstDash val="solid"/>
          </a:ln>
        </p:spPr>
      </p:sp>
      <p:sp>
        <p:nvSpPr>
          <p:cNvPr id="21" name="">
            <a:extLst>
              <a:ext uri="{FF2B5EF4-FFF2-40B4-BE49-F238E27FC236}">
                <ns2:creationId id="{163A617C-3043-44A2-91C6-A3901CCF1A95}"/>
              </a:ext>
            </a:extLst>
          </p:cNvPr>
          <p:cNvSpPr>
            <a:spLocks noGrp="1"/>
          </p:cNvSpPr>
          <p:nvPr/>
        </p:nvSpPr>
        <p:spPr>
          <a:xfrm>
            <a:off x="7905750" y="2533650"/>
            <a:ext cx="228600" cy="228600"/>
          </a:xfrm>
          <a:prstGeom prst="rect">
            <a:avLst/>
          </a:prstGeom>
          <a:noFill/>
          <a:ln w="0">
            <a:noFill/>
            <a:prstDash val="solid"/>
          </a:ln>
        </p:spPr>
        <p:txBody>
          <a:bodyPr wrap="square" lIns="0" tIns="0" rIns="0" bIns="0" anchor="ctr">
            <a:noAutofit/>
          </a:bodyPr>
          <a:lstStyle/>
          <a:p>
            <a:pPr algn="ctr">
              <a:defRPr sz="1500" b="1" i="0">
                <a:solidFill>
                  <a:srgbClr val="8B5CF6"/>
                </a:solidFill>
                <a:latin typeface="Calibri"/>
                <a:ea typeface="Calibri"/>
                <a:cs typeface="Calibri"/>
              </a:defRPr>
            </a:pPr>
            <a:r>
              <a:rPr sz="1500" b="1" i="0">
                <a:solidFill>
                  <a:srgbClr val="8B5CF6"/>
                </a:solidFill>
                <a:latin typeface="Calibri"/>
                <a:ea typeface="Calibri"/>
                <a:cs typeface="Calibri"/>
              </a:rPr>
              <a:t>4</a:t>
            </a:r>
          </a:p>
        </p:txBody>
      </p:sp>
      <p:sp>
        <p:nvSpPr>
          <p:cNvPr id="22" name="">
            <a:extLst>
              <a:ext uri="{FF2B5EF4-FFF2-40B4-BE49-F238E27FC236}">
                <ns2:creationId id="{8238903C-A0CE-4302-8559-DBE7B1523392}"/>
              </a:ext>
            </a:extLst>
          </p:cNvPr>
          <p:cNvSpPr>
            <a:spLocks noGrp="1"/>
          </p:cNvSpPr>
          <p:nvPr/>
        </p:nvSpPr>
        <p:spPr>
          <a:xfrm>
            <a:off x="71247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Managed</a:t>
            </a:r>
          </a:p>
        </p:txBody>
      </p:sp>
      <p:sp>
        <p:nvSpPr>
          <p:cNvPr id="23" name="">
            <a:extLst>
              <a:ext uri="{FF2B5EF4-FFF2-40B4-BE49-F238E27FC236}">
                <ns2:creationId id="{AB16AE4C-D28A-4CDB-89F3-48BC851DCC1B}"/>
              </a:ext>
            </a:extLst>
          </p:cNvPr>
          <p:cNvSpPr>
            <a:spLocks noGrp="1"/>
          </p:cNvSpPr>
          <p:nvPr/>
        </p:nvSpPr>
        <p:spPr>
          <a:xfrm>
            <a:off x="71247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Comprehensive tracking. &gt;= 30 publications/year (or &gt;= 6/million pop). Health service impact. Policy influence.</a:t>
            </a:r>
          </a:p>
        </p:txBody>
      </p:sp>
      <p:sp>
        <p:nvSpPr>
          <p:cNvPr id="24" name="">
            <a:extLst>
              <a:ext uri="{FF2B5EF4-FFF2-40B4-BE49-F238E27FC236}">
                <ns2:creationId id="{2FDF0BEC-F88E-499D-B114-62A689D870A0}"/>
                <adec:decorative val="1"/>
              </a:ext>
            </a:extLst>
          </p:cNvPr>
          <p:cNvSpPr>
            <a:spLocks noGrp="1"/>
          </p:cNvSpPr>
          <p:nvPr/>
        </p:nvSpPr>
        <p:spPr>
          <a:xfrm>
            <a:off x="9982200" y="2419350"/>
            <a:ext cx="457200" cy="457200"/>
          </a:xfrm>
          <a:prstGeom prst="ellipse">
            <a:avLst/>
          </a:prstGeom>
          <a:solidFill>
            <a:srgbClr val="8B5CF6"/>
          </a:solidFill>
          <a:ln w="19050">
            <a:solidFill>
              <a:srgbClr val="8B5CF6"/>
            </a:solidFill>
            <a:prstDash val="solid"/>
          </a:ln>
        </p:spPr>
      </p:sp>
      <p:sp>
        <p:nvSpPr>
          <p:cNvPr id="25" name="">
            <a:extLst>
              <a:ext uri="{FF2B5EF4-FFF2-40B4-BE49-F238E27FC236}">
                <ns2:creationId id="{100EE2A8-68DE-4350-865A-75ECBB669ADF}"/>
              </a:ext>
            </a:extLst>
          </p:cNvPr>
          <p:cNvSpPr>
            <a:spLocks noGrp="1"/>
          </p:cNvSpPr>
          <p:nvPr/>
        </p:nvSpPr>
        <p:spPr>
          <a:xfrm>
            <a:off x="10096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FFFFFF"/>
                </a:solidFill>
                <a:latin typeface="Calibri"/>
                <a:ea typeface="Calibri"/>
                <a:cs typeface="Calibri"/>
              </a:defRPr>
            </a:pPr>
            <a:r>
              <a:rPr sz="1500" b="1" i="0">
                <a:solidFill>
                  <a:srgbClr val="FFFFFF"/>
                </a:solidFill>
                <a:latin typeface="Calibri"/>
                <a:ea typeface="Calibri"/>
                <a:cs typeface="Calibri"/>
              </a:rPr>
              <a:t>5</a:t>
            </a:r>
          </a:p>
        </p:txBody>
      </p:sp>
      <p:sp>
        <p:nvSpPr>
          <p:cNvPr id="26" name="">
            <a:extLst>
              <a:ext uri="{FF2B5EF4-FFF2-40B4-BE49-F238E27FC236}">
                <ns2:creationId id="{5B5E84BB-60B2-4ED9-9D37-57A0704C8E24}"/>
              </a:ext>
            </a:extLst>
          </p:cNvPr>
          <p:cNvSpPr>
            <a:spLocks noGrp="1"/>
          </p:cNvSpPr>
          <p:nvPr/>
        </p:nvSpPr>
        <p:spPr>
          <a:xfrm>
            <a:off x="9315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Optimising</a:t>
            </a:r>
          </a:p>
        </p:txBody>
      </p:sp>
      <p:sp>
        <p:nvSpPr>
          <p:cNvPr id="27" name="">
            <a:extLst>
              <a:ext uri="{FF2B5EF4-FFF2-40B4-BE49-F238E27FC236}">
                <ns2:creationId id="{C4F3CB53-381C-43F1-B0AB-09A914728FF1}"/>
              </a:ext>
            </a:extLst>
          </p:cNvPr>
          <p:cNvSpPr>
            <a:spLocks noGrp="1"/>
          </p:cNvSpPr>
          <p:nvPr/>
        </p:nvSpPr>
        <p:spPr>
          <a:xfrm>
            <a:off x="9315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Leadership with high-impact publications. Influencing practice/policy. Economic impact quantified. International recognition.</a:t>
            </a:r>
          </a:p>
        </p:txBody>
      </p:sp>
      <p:sp>
        <p:nvSpPr>
          <p:cNvPr id="28" name="">
            <a:extLst>
              <a:ext uri="{FF2B5EF4-FFF2-40B4-BE49-F238E27FC236}">
                <ns2:creationId id="{0E8F696C-AC73-44BE-B187-9B8C79A777B1}"/>
                <adec:decorative val="1"/>
              </a:ext>
            </a:extLst>
          </p:cNvPr>
          <p:cNvSpPr>
            <a:spLocks noGrp="1"/>
          </p:cNvSpPr>
          <p:nvPr/>
        </p:nvSpPr>
        <p:spPr>
          <a:xfrm>
            <a:off x="685800" y="5105400"/>
            <a:ext cx="10820400" cy="1047750"/>
          </a:xfrm>
          <a:prstGeom prst="roundRect">
            <a:avLst>
              <a:gd name="adj" fmla="val 7273"/>
            </a:avLst>
          </a:prstGeom>
          <a:solidFill>
            <a:srgbClr val="FFFFFF"/>
          </a:solidFill>
          <a:ln w="9525">
            <a:solidFill>
              <a:srgbClr val="D5E3E3"/>
            </a:solidFill>
            <a:prstDash val="solid"/>
          </a:ln>
        </p:spPr>
      </p:sp>
      <p:sp>
        <p:nvSpPr>
          <p:cNvPr id="29" name="">
            <a:extLst>
              <a:ext uri="{FF2B5EF4-FFF2-40B4-BE49-F238E27FC236}">
                <ns2:creationId id="{A4D45D3A-BC91-40BF-A810-689612E902A7}"/>
              </a:ext>
            </a:extLst>
          </p:cNvPr>
          <p:cNvSpPr>
            <a:spLocks noGrp="1"/>
          </p:cNvSpPr>
          <p:nvPr/>
        </p:nvSpPr>
        <p:spPr>
          <a:xfrm>
            <a:off x="895350" y="5200650"/>
            <a:ext cx="6858000" cy="266700"/>
          </a:xfrm>
          <a:prstGeom prst="rect">
            <a:avLst/>
          </a:prstGeom>
          <a:noFill/>
          <a:ln w="0">
            <a:noFill/>
            <a:prstDash val="solid"/>
          </a:ln>
        </p:spPr>
        <p:txBody>
          <a:bodyPr wrap="square" lIns="0" tIns="0" rIns="0" bIns="0" anchor="t">
            <a:noAutofit/>
          </a:bodyPr>
          <a:lstStyle/>
          <a:p>
            <a:pPr algn="l">
              <a:defRPr sz="1575" b="1" i="0">
                <a:solidFill>
                  <a:srgbClr val="115E59"/>
                </a:solidFill>
                <a:latin typeface="Calibri"/>
                <a:ea typeface="Calibri"/>
                <a:cs typeface="Calibri"/>
              </a:defRPr>
            </a:pPr>
            <a:r>
              <a:rPr sz="1575" b="1" i="0">
                <a:solidFill>
                  <a:srgbClr val="115E59"/>
                </a:solidFill>
                <a:latin typeface="Calibri"/>
                <a:ea typeface="Calibri"/>
                <a:cs typeface="Calibri"/>
              </a:rPr>
              <a:t>Minimum evidence for a Level 4 judgement</a:t>
            </a:r>
          </a:p>
        </p:txBody>
      </p:sp>
      <p:sp>
        <p:nvSpPr>
          <p:cNvPr id="30" name="">
            <a:extLst>
              <a:ext uri="{FF2B5EF4-FFF2-40B4-BE49-F238E27FC236}">
                <ns2:creationId id="{DCC0018D-4583-41D8-8CEC-F332BC5B2EC8}"/>
                <adec:decorative val="1"/>
              </a:ext>
            </a:extLst>
          </p:cNvPr>
          <p:cNvSpPr>
            <a:spLocks noGrp="1"/>
          </p:cNvSpPr>
          <p:nvPr/>
        </p:nvSpPr>
        <p:spPr>
          <a:xfrm>
            <a:off x="895350" y="5581650"/>
            <a:ext cx="85725" cy="85725"/>
          </a:xfrm>
          <a:prstGeom prst="ellipse">
            <a:avLst/>
          </a:prstGeom>
          <a:solidFill>
            <a:srgbClr val="8B5CF6"/>
          </a:solidFill>
          <a:ln w="0">
            <a:noFill/>
            <a:prstDash val="solid"/>
          </a:ln>
        </p:spPr>
      </p:sp>
      <p:sp>
        <p:nvSpPr>
          <p:cNvPr id="31" name="">
            <a:extLst>
              <a:ext uri="{FF2B5EF4-FFF2-40B4-BE49-F238E27FC236}">
                <ns2:creationId id="{99D7CBD7-BEEF-488C-BFD4-02EE3F27D5C6}"/>
              </a:ext>
            </a:extLst>
          </p:cNvPr>
          <p:cNvSpPr>
            <a:spLocks noGrp="1"/>
          </p:cNvSpPr>
          <p:nvPr/>
        </p:nvSpPr>
        <p:spPr>
          <a:xfrm>
            <a:off x="10858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Publication/output register linked to projects with annual reporting</a:t>
            </a:r>
          </a:p>
        </p:txBody>
      </p:sp>
      <p:sp>
        <p:nvSpPr>
          <p:cNvPr id="32" name="">
            <a:extLst>
              <a:ext uri="{FF2B5EF4-FFF2-40B4-BE49-F238E27FC236}">
                <ns2:creationId id="{0B6CAE22-7C41-45AB-BD29-FCB6411BC360}"/>
                <adec:decorative val="1"/>
              </a:ext>
            </a:extLst>
          </p:cNvPr>
          <p:cNvSpPr>
            <a:spLocks noGrp="1"/>
          </p:cNvSpPr>
          <p:nvPr/>
        </p:nvSpPr>
        <p:spPr>
          <a:xfrm>
            <a:off x="4438650" y="5581650"/>
            <a:ext cx="85725" cy="85725"/>
          </a:xfrm>
          <a:prstGeom prst="ellipse">
            <a:avLst/>
          </a:prstGeom>
          <a:solidFill>
            <a:srgbClr val="8B5CF6"/>
          </a:solidFill>
          <a:ln w="0">
            <a:noFill/>
            <a:prstDash val="solid"/>
          </a:ln>
        </p:spPr>
      </p:sp>
      <p:sp>
        <p:nvSpPr>
          <p:cNvPr id="33" name="">
            <a:extLst>
              <a:ext uri="{FF2B5EF4-FFF2-40B4-BE49-F238E27FC236}">
                <ns2:creationId id="{069F2D8A-B8FA-489B-9864-072FCF47AD7D}"/>
              </a:ext>
            </a:extLst>
          </p:cNvPr>
          <p:cNvSpPr>
            <a:spLocks noGrp="1"/>
          </p:cNvSpPr>
          <p:nvPr/>
        </p:nvSpPr>
        <p:spPr>
          <a:xfrm>
            <a:off x="46291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Impact case studies (service/policy) with traceable evidence</a:t>
            </a:r>
          </a:p>
        </p:txBody>
      </p:sp>
      <p:sp>
        <p:nvSpPr>
          <p:cNvPr id="34" name="">
            <a:extLst>
              <a:ext uri="{FF2B5EF4-FFF2-40B4-BE49-F238E27FC236}">
                <ns2:creationId id="{D21FF714-2DD9-47E2-A474-5A13F0B50D16}"/>
                <adec:decorative val="1"/>
              </a:ext>
            </a:extLst>
          </p:cNvPr>
          <p:cNvSpPr>
            <a:spLocks noGrp="1"/>
          </p:cNvSpPr>
          <p:nvPr/>
        </p:nvSpPr>
        <p:spPr>
          <a:xfrm>
            <a:off x="7981950" y="5581650"/>
            <a:ext cx="85725" cy="85725"/>
          </a:xfrm>
          <a:prstGeom prst="ellipse">
            <a:avLst/>
          </a:prstGeom>
          <a:solidFill>
            <a:srgbClr val="8B5CF6"/>
          </a:solidFill>
          <a:ln w="0">
            <a:noFill/>
            <a:prstDash val="solid"/>
          </a:ln>
        </p:spPr>
      </p:sp>
      <p:sp>
        <p:nvSpPr>
          <p:cNvPr id="35" name="">
            <a:extLst>
              <a:ext uri="{FF2B5EF4-FFF2-40B4-BE49-F238E27FC236}">
                <ns2:creationId id="{1CBDA5E5-687E-481B-BB80-C6B6FE5BFF5E}"/>
              </a:ext>
            </a:extLst>
          </p:cNvPr>
          <p:cNvSpPr>
            <a:spLocks noGrp="1"/>
          </p:cNvSpPr>
          <p:nvPr/>
        </p:nvSpPr>
        <p:spPr>
          <a:xfrm>
            <a:off x="81724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Bibliometrics/altmetrics dashboard or report</a:t>
            </a:r>
          </a:p>
        </p:txBody>
      </p:sp>
      <p:sp>
        <p:nvSpPr>
          <p:cNvPr id="36" name="">
            <a:extLst>
              <a:ext uri="{FF2B5EF4-FFF2-40B4-BE49-F238E27FC236}">
                <ns2:creationId id="{0D62B830-24C7-4CD8-8D43-BAC305EDC03B}"/>
              </a:ext>
            </a:extLst>
          </p:cNvPr>
          <p:cNvSpPr>
            <a:spLocks noGrp="1"/>
          </p:cNvSpPr>
          <p:nvPr/>
        </p:nvSpPr>
        <p:spPr>
          <a:xfrm>
            <a:off x="762000" y="6153150"/>
            <a:ext cx="10668000" cy="171450"/>
          </a:xfrm>
          <a:prstGeom prst="rect">
            <a:avLst/>
          </a:prstGeom>
          <a:noFill/>
          <a:ln w="0">
            <a:noFill/>
            <a:prstDash val="solid"/>
          </a:ln>
        </p:spPr>
        <p:txBody>
          <a:bodyPr wrap="square" lIns="0" tIns="0" rIns="0" bIns="0" anchor="t">
            <a:noAutofit/>
          </a:bodyPr>
          <a:lstStyle/>
          <a:p>
            <a:pPr algn="ctr">
              <a:defRPr sz="900" b="0" i="1">
                <a:solidFill>
                  <a:srgbClr val="5F7187"/>
                </a:solidFill>
                <a:latin typeface="Calibri"/>
                <a:ea typeface="Calibri"/>
                <a:cs typeface="Calibri"/>
              </a:defRPr>
            </a:pPr>
            <a:r>
              <a:rPr sz="900" b="0" i="1">
                <a:solidFill>
                  <a:srgbClr val="5F7187"/>
                </a:solidFill>
                <a:latin typeface="Calibri"/>
                <a:ea typeface="Calibri"/>
                <a:cs typeface="Calibri"/>
              </a:rPr>
              <a:t>Catalogue v1.0.2  •  Source a6d0671c3297  •  Verbatim descriptors and evidence  •  HDRL classifications are not official programme requirements.</a:t>
            </a:r>
          </a:p>
        </p:txBody>
      </p:sp>
      <p:sp>
        <p:nvSpPr>
          <p:cNvPr id="37" name="">
            <a:extLst>
              <a:ext uri="{FF2B5EF4-FFF2-40B4-BE49-F238E27FC236}">
                <ns2:creationId id="{3620710A-F1D5-4D2F-AF14-A87743317127}"/>
                <adec:decorative val="1"/>
              </a:ext>
            </a:extLst>
          </p:cNvPr>
          <p:cNvSpPr>
            <a:spLocks noGrp="1"/>
          </p:cNvSpPr>
          <p:nvPr/>
        </p:nvSpPr>
        <p:spPr>
          <a:xfrm>
            <a:off x="552450" y="6419850"/>
            <a:ext cx="11087100" cy="0"/>
          </a:xfrm>
          <a:prstGeom prst="line">
            <a:avLst/>
          </a:prstGeom>
          <a:noFill/>
          <a:ln w="9525">
            <a:solidFill>
              <a:srgbClr val="D5E3E3"/>
            </a:solidFill>
            <a:prstDash val="solid"/>
          </a:ln>
        </p:spPr>
      </p:sp>
      <p:sp>
        <p:nvSpPr>
          <p:cNvPr id="38" name="">
            <a:extLst>
              <a:ext uri="{FF2B5EF4-FFF2-40B4-BE49-F238E27FC236}">
                <ns2:creationId id="{564057AD-93A2-4AD5-BE98-D24DBC754CE8}"/>
              </a:ext>
            </a:extLst>
          </p:cNvPr>
          <p:cNvSpPr>
            <a:spLocks noGrp="1"/>
          </p:cNvSpPr>
          <p:nvPr/>
        </p:nvSpPr>
        <p:spPr>
          <a:xfrm>
            <a:off x="552450" y="6496050"/>
            <a:ext cx="2952750" cy="190500"/>
          </a:xfrm>
          <a:prstGeom prst="rect">
            <a:avLst/>
          </a:prstGeom>
          <a:noFill/>
          <a:ln w="0">
            <a:noFill/>
            <a:prstDash val="solid"/>
          </a:ln>
        </p:spPr>
        <p:txBody>
          <a:bodyPr wrap="square" lIns="0" tIns="0" rIns="0" bIns="0" anchor="ctr">
            <a:noAutofit/>
          </a:bodyPr>
          <a:lstStyle/>
          <a:p>
            <a:pPr algn="l">
              <a:defRPr sz="900" b="0" i="0">
                <a:solidFill>
                  <a:srgbClr val="5F7187"/>
                </a:solidFill>
                <a:latin typeface="Calibri"/>
                <a:ea typeface="Calibri"/>
                <a:cs typeface="Calibri"/>
              </a:defRPr>
            </a:pPr>
            <a:r>
              <a:rPr sz="900" b="0" i="0">
                <a:solidFill>
                  <a:srgbClr val="5F7187"/>
                </a:solidFill>
                <a:latin typeface="Calibri"/>
                <a:ea typeface="Calibri"/>
                <a:cs typeface="Calibri"/>
              </a:rPr>
              <a:t>HDRL v1.0.1  •  Kit v1.1.0  •  30 Jul 2026</a:t>
            </a:r>
          </a:p>
        </p:txBody>
      </p:sp>
      <p:sp>
        <p:nvSpPr>
          <p:cNvPr id="39" name="">
            <a:extLst>
              <a:ext uri="{FF2B5EF4-FFF2-40B4-BE49-F238E27FC236}">
                <ns2:creationId id="{8DED7A04-224F-466A-950A-33193E5C6814}"/>
              </a:ext>
            </a:extLst>
          </p:cNvPr>
          <p:cNvSpPr>
            <a:spLocks noGrp="1"/>
          </p:cNvSpPr>
          <p:nvPr/>
        </p:nvSpPr>
        <p:spPr>
          <a:xfrm>
            <a:off x="3524250" y="6496050"/>
            <a:ext cx="6096000" cy="190500"/>
          </a:xfrm>
          <a:prstGeom prst="rect">
            <a:avLst/>
          </a:prstGeom>
          <a:noFill/>
          <a:ln w="0">
            <a:noFill/>
            <a:prstDash val="solid"/>
          </a:ln>
        </p:spPr>
        <p:txBody>
          <a:bodyPr wrap="square" lIns="0" tIns="0" rIns="0" bIns="0" anchor="ctr">
            <a:noAutofit/>
          </a:bodyPr>
          <a:lstStyle/>
          <a:p>
            <a:pPr algn="ctr">
              <a:defRPr sz="825" b="0" i="0">
                <a:solidFill>
                  <a:srgbClr val="5F7187"/>
                </a:solidFill>
                <a:latin typeface="Calibri"/>
                <a:ea typeface="Calibri"/>
                <a:cs typeface="Calibri"/>
              </a:defRPr>
            </a:pPr>
            <a:r>
              <a:rPr sz="825" b="0" i="0">
                <a:solidFill>
                  <a:srgbClr val="5F7187"/>
                </a:solidFill>
                <a:latin typeface="Calibri"/>
                <a:ea typeface="Calibri"/>
                <a:cs typeface="Calibri"/>
              </a:rPr>
              <a:t>RDS: commissioner &amp; IP owner  •  OPL Advisory: originator &amp; developer  •  </a:t>
            </a:r>
            <a:r>
              <a:rPr sz="825" b="0" i="0">
                <a:solidFill>
                  <a:srgbClr val="5F7187"/>
                </a:solidFill>
                <a:latin typeface="Calibri"/>
                <a:ea typeface="Calibri"/>
                <a:cs typeface="Calibri"/>
                <a:hlinkClick r:id="Re77e51e0f07d419d" tooltip="Read the Creative Commons Attribution 4.0 licence"/>
              </a:rPr>
              <a:t>CC BY 4.0</a:t>
            </a:r>
          </a:p>
        </p:txBody>
      </p:sp>
      <p:sp>
        <p:nvSpPr>
          <p:cNvPr id="40" name="">
            <a:extLst>
              <a:ext uri="{FF2B5EF4-FFF2-40B4-BE49-F238E27FC236}">
                <ns2:creationId id="{EA6B2406-C192-4FD8-8038-C4C1D4A556A6}"/>
              </a:ext>
            </a:extLst>
          </p:cNvPr>
          <p:cNvSpPr>
            <a:spLocks noGrp="1"/>
          </p:cNvSpPr>
          <p:nvPr/>
        </p:nvSpPr>
        <p:spPr>
          <a:xfrm>
            <a:off x="9048750" y="6496050"/>
            <a:ext cx="2590800" cy="190500"/>
          </a:xfrm>
          <a:prstGeom prst="rect">
            <a:avLst/>
          </a:prstGeom>
          <a:noFill/>
          <a:ln w="0">
            <a:noFill/>
            <a:prstDash val="solid"/>
          </a:ln>
        </p:spPr>
        <p:txBody>
          <a:bodyPr wrap="square" lIns="0" tIns="0" rIns="0" bIns="0" anchor="ctr">
            <a:noAutofit/>
          </a:bodyPr>
          <a:lstStyle/>
          <a:p>
            <a:pPr algn="r">
              <a:defRPr sz="900" b="0" i="0">
                <a:solidFill>
                  <a:srgbClr val="5F7187"/>
                </a:solidFill>
                <a:latin typeface="Calibri"/>
                <a:ea typeface="Calibri"/>
                <a:cs typeface="Calibri"/>
              </a:defRPr>
            </a:pPr>
            <a:r>
              <a:rPr sz="900" b="0" i="0">
                <a:solidFill>
                  <a:srgbClr val="5F7187"/>
                </a:solidFill>
                <a:latin typeface="Calibri"/>
                <a:ea typeface="Calibri"/>
                <a:cs typeface="Calibri"/>
                <a:hlinkClick r:id="Rd1dddb02f4744cde" tooltip="Open the HDRL Framework website"/>
              </a:rPr>
              <a:t>hdrlframework.org</a:t>
            </a:r>
            <a:r>
              <a:rPr sz="900" b="0" i="0">
                <a:solidFill>
                  <a:srgbClr val="5F7187"/>
                </a:solidFill>
                <a:latin typeface="Calibri"/>
                <a:ea typeface="Calibri"/>
                <a:cs typeface="Calibri"/>
              </a:rPr>
              <a:t>  •  53</a:t>
            </a:r>
          </a:p>
        </p:txBody>
      </p:sp>
    </p:spTree>
    <p:extLst>
      <p:ext uri="{BB962C8B-B14F-4D97-AF65-F5344CB8AC3E}">
        <ns5:creationId val="1897597143"/>
      </p:ext>
    </p:extLst>
  </p:cSld>
</p:sld>
</file>

<file path=ppt/slides/slide54.xml><?xml version="1.0" encoding="utf-8"?>
<p:sld xmlns:a="http://schemas.openxmlformats.org/drawingml/2006/main" xmlns:adec="http://schemas.microsoft.com/office/drawing/2017/decorative" xmlns:ns2="http://schemas.microsoft.com/office/drawing/2014/main" xmlns:ns5="http://schemas.microsoft.com/office/powerpoint/2010/main" xmlns:p="http://schemas.openxmlformats.org/presentationml/2006/main" xmlns:r="http://schemas.openxmlformats.org/officeDocument/2006/relationships">
  <p:cSld>
    <p:bg>
      <p:bgPr>
        <a:solidFill>
          <a:srgbClr val="F5F8FA"/>
        </a:solidFill>
      </p:bgPr>
    </p:bg>
    <p:spTree>
      <p:nvGrpSpPr>
        <p:cNvPr id="1" name=""/>
        <p:cNvGrpSpPr/>
        <p:nvPr/>
      </p:nvGrpSpPr>
      <p:grpSpPr>
        <a:xfrm/>
      </p:grpSpPr>
      <p:sp>
        <p:nvSpPr>
          <p:cNvPr id="41" name="hdrl-mini-mark">
            <a:extLst>
              <a:ext uri="{FF2B5EF4-FFF2-40B4-BE49-F238E27FC236}">
                <ns2:creationId id="{ECB0614A-0FB3-4DFE-855E-D397881DEC3A}"/>
                <adec:decorative val="1"/>
              </a:ext>
            </a:extLst>
          </p:cNvPr>
          <p:cNvSpPr>
            <a:spLocks noGrp="1"/>
          </p:cNvSpPr>
          <p:nvPr/>
        </p:nvSpPr>
        <p:spPr>
          <a:xfrm>
            <a:off x="552450" y="361950"/>
            <a:ext cx="514350" cy="514350"/>
          </a:xfrm>
          <a:prstGeom prst="octagon">
            <a:avLst/>
          </a:prstGeom>
          <a:solidFill>
            <a:srgbClr val="0F766E"/>
          </a:solidFill>
          <a:ln w="0">
            <a:noFill/>
            <a:prstDash val="solid"/>
          </a:ln>
        </p:spPr>
      </p:sp>
      <p:sp>
        <p:nvSpPr>
          <p:cNvPr id="2" name="hdrl-mini-text">
            <a:extLst>
              <a:ext uri="{FF2B5EF4-FFF2-40B4-BE49-F238E27FC236}">
                <ns2:creationId id="{5E69CB4A-0312-4854-9EC8-59B7C8E24C8B}"/>
                <adec:decorative val="1"/>
              </a:ext>
            </a:extLst>
          </p:cNvPr>
          <p:cNvSpPr>
            <a:spLocks noGrp="1"/>
          </p:cNvSpPr>
          <p:nvPr/>
        </p:nvSpPr>
        <p:spPr>
          <a:xfrm>
            <a:off x="581025" y="504825"/>
            <a:ext cx="476250" cy="209550"/>
          </a:xfrm>
          <a:prstGeom prst="rect">
            <a:avLst/>
          </a:prstGeom>
          <a:noFill/>
          <a:ln w="0">
            <a:noFill/>
            <a:prstDash val="solid"/>
          </a:ln>
        </p:spPr>
        <p:txBody>
          <a:bodyPr wrap="square" lIns="0" tIns="0" rIns="0" bIns="0" anchor="ctr">
            <a:noAutofit/>
          </a:bodyPr>
          <a:lstStyle/>
          <a:p>
            <a:pPr algn="ctr">
              <a:defRPr sz="750" b="1" i="0">
                <a:solidFill>
                  <a:srgbClr val="FFFFFF"/>
                </a:solidFill>
                <a:latin typeface="Calibri"/>
                <a:ea typeface="Calibri"/>
                <a:cs typeface="Calibri"/>
              </a:defRPr>
            </a:pPr>
            <a:r>
              <a:rPr sz="750" b="1" i="0">
                <a:solidFill>
                  <a:srgbClr val="FFFFFF"/>
                </a:solidFill>
                <a:latin typeface="Calibri"/>
                <a:ea typeface="Calibri"/>
                <a:cs typeface="Calibri"/>
              </a:rPr>
              <a:t>HDRL</a:t>
            </a:r>
          </a:p>
        </p:txBody>
      </p:sp>
      <p:sp>
        <p:nvSpPr>
          <p:cNvPr id="3" name="brand-label">
            <a:extLst>
              <a:ext uri="{FF2B5EF4-FFF2-40B4-BE49-F238E27FC236}">
                <ns2:creationId id="{412095A0-AE20-4747-942E-A7139D09DEED}"/>
                <adec:decorative val="1"/>
              </a:ext>
            </a:extLst>
          </p:cNvPr>
          <p:cNvSpPr>
            <a:spLocks noGrp="1"/>
          </p:cNvSpPr>
          <p:nvPr/>
        </p:nvSpPr>
        <p:spPr>
          <a:xfrm>
            <a:off x="1257300" y="495300"/>
            <a:ext cx="4572000" cy="190500"/>
          </a:xfrm>
          <a:prstGeom prst="rect">
            <a:avLst/>
          </a:prstGeom>
          <a:noFill/>
          <a:ln w="0">
            <a:noFill/>
            <a:prstDash val="solid"/>
          </a:ln>
        </p:spPr>
        <p:txBody>
          <a:bodyPr wrap="square" lIns="0" tIns="0" rIns="0" bIns="0" anchor="ctr">
            <a:noAutofit/>
          </a:bodyPr>
          <a:lstStyle/>
          <a:p>
            <a:pPr algn="l">
              <a:defRPr sz="1200" b="1" i="0">
                <a:solidFill>
                  <a:srgbClr val="0F766E"/>
                </a:solidFill>
                <a:latin typeface="Calibri"/>
                <a:ea typeface="Calibri"/>
                <a:cs typeface="Calibri"/>
              </a:defRPr>
            </a:pPr>
            <a:r>
              <a:rPr sz="1200" b="1" i="0">
                <a:solidFill>
                  <a:srgbClr val="0F766E"/>
                </a:solidFill>
                <a:latin typeface="Calibri"/>
                <a:ea typeface="Calibri"/>
                <a:cs typeface="Calibri"/>
              </a:rPr>
              <a:t>DOMAIN D • INDICATOR DETAIL</a:t>
            </a:r>
          </a:p>
        </p:txBody>
      </p:sp>
      <p:sp>
        <p:nvSpPr>
          <p:cNvPr id="4" name="slide-title" title="D.2.1 · Researcher Support &amp; Helpdesk" descr="Slide title: D.2.1 · Researcher Support &amp; Helpdesk">
            <a:extLst>
              <a:ext uri="{FF2B5EF4-FFF2-40B4-BE49-F238E27FC236}">
                <ns2:creationId id="{E3194476-8BB2-42E6-81EF-D169821F5B50}"/>
              </a:ext>
            </a:extLst>
          </p:cNvPr>
          <p:cNvSpPr>
            <a:spLocks noGrp="1"/>
          </p:cNvSpPr>
          <p:nvPr>
            <p:ph type="title"/>
          </p:nvPr>
        </p:nvSpPr>
        <p:spPr>
          <a:xfrm>
            <a:off x="666750" y="1104900"/>
            <a:ext cx="10858500" cy="628650"/>
          </a:xfrm>
          <a:prstGeom prst="rect">
            <a:avLst/>
          </a:prstGeom>
          <a:noFill/>
          <a:ln w="0">
            <a:noFill/>
            <a:prstDash val="solid"/>
          </a:ln>
        </p:spPr>
        <p:txBody>
          <a:bodyPr wrap="square" lIns="0" tIns="0" rIns="0" bIns="0" anchor="t">
            <a:noAutofit/>
          </a:bodyPr>
          <a:lstStyle/>
          <a:p>
            <a:pPr algn="l">
              <a:defRPr sz="3150" b="1" i="0">
                <a:solidFill>
                  <a:srgbClr val="162B45"/>
                </a:solidFill>
                <a:latin typeface="Calibri"/>
                <a:ea typeface="Calibri"/>
                <a:cs typeface="Calibri"/>
              </a:defRPr>
            </a:pPr>
            <a:r>
              <a:rPr sz="3150" b="1" i="0">
                <a:solidFill>
                  <a:srgbClr val="162B45"/>
                </a:solidFill>
                <a:latin typeface="Calibri"/>
                <a:ea typeface="Calibri"/>
                <a:cs typeface="Calibri"/>
              </a:rPr>
              <a:t>D.2.1 · Researcher Support &amp; Helpdesk</a:t>
            </a:r>
          </a:p>
        </p:txBody>
      </p:sp>
      <p:sp>
        <p:nvSpPr>
          <p:cNvPr id="5" name="">
            <a:extLst>
              <a:ext uri="{FF2B5EF4-FFF2-40B4-BE49-F238E27FC236}">
                <ns2:creationId id="{8D6B58F4-78AE-446D-90DE-EAD2BA842CCC}"/>
              </a:ext>
            </a:extLst>
          </p:cNvPr>
          <p:cNvSpPr>
            <a:spLocks noGrp="1"/>
          </p:cNvSpPr>
          <p:nvPr/>
        </p:nvSpPr>
        <p:spPr>
          <a:xfrm>
            <a:off x="685800" y="1771650"/>
            <a:ext cx="10668000" cy="266700"/>
          </a:xfrm>
          <a:prstGeom prst="rect">
            <a:avLst/>
          </a:prstGeom>
          <a:noFill/>
          <a:ln w="0">
            <a:noFill/>
            <a:prstDash val="solid"/>
          </a:ln>
        </p:spPr>
        <p:txBody>
          <a:bodyPr wrap="square" lIns="0" tIns="0" rIns="0" bIns="0" anchor="t">
            <a:noAutofit/>
          </a:bodyPr>
          <a:lstStyle/>
          <a:p>
            <a:pPr algn="l">
              <a:defRPr sz="1350" b="1" i="0">
                <a:solidFill>
                  <a:srgbClr val="8B5CF6"/>
                </a:solidFill>
                <a:latin typeface="Calibri"/>
                <a:ea typeface="Calibri"/>
                <a:cs typeface="Calibri"/>
              </a:defRPr>
            </a:pPr>
            <a:r>
              <a:rPr sz="1350" b="1" i="0">
                <a:solidFill>
                  <a:srgbClr val="8B5CF6"/>
                </a:solidFill>
                <a:latin typeface="Calibri"/>
                <a:ea typeface="Calibri"/>
                <a:cs typeface="Calibri"/>
              </a:rPr>
              <a:t>Core indicator  •  Service level  •  HDRL class B0</a:t>
            </a:r>
          </a:p>
        </p:txBody>
      </p:sp>
      <p:sp>
        <p:nvSpPr>
          <p:cNvPr id="6" name="">
            <a:extLst>
              <a:ext uri="{FF2B5EF4-FFF2-40B4-BE49-F238E27FC236}">
                <ns2:creationId id="{916FD6A1-24CF-47D6-B1EC-891BA49F7793}"/>
              </a:ext>
            </a:extLst>
          </p:cNvPr>
          <p:cNvSpPr>
            <a:spLocks noGrp="1"/>
          </p:cNvSpPr>
          <p:nvPr/>
        </p:nvSpPr>
        <p:spPr>
          <a:xfrm>
            <a:off x="685800" y="2095500"/>
            <a:ext cx="10668000" cy="285750"/>
          </a:xfrm>
          <a:prstGeom prst="rect">
            <a:avLst/>
          </a:prstGeom>
          <a:noFill/>
          <a:ln w="0">
            <a:noFill/>
            <a:prstDash val="solid"/>
          </a:ln>
        </p:spPr>
        <p:txBody>
          <a:bodyPr wrap="square" lIns="0" tIns="0" rIns="0" bIns="0" anchor="t">
            <a:noAutofit/>
          </a:bodyPr>
          <a:lstStyle/>
          <a:p>
            <a:pPr algn="l">
              <a:defRPr sz="1350" b="0" i="1">
                <a:solidFill>
                  <a:srgbClr val="5F7187"/>
                </a:solidFill>
                <a:latin typeface="Calibri"/>
                <a:ea typeface="Calibri"/>
                <a:cs typeface="Calibri"/>
              </a:defRPr>
            </a:pPr>
            <a:r>
              <a:rPr sz="1350" b="0" i="1">
                <a:solidFill>
                  <a:srgbClr val="5F7187"/>
                </a:solidFill>
                <a:latin typeface="Calibri"/>
                <a:ea typeface="Calibri"/>
                <a:cs typeface="Calibri"/>
              </a:rPr>
              <a:t>The catalogue wording below is reproduced verbatim.</a:t>
            </a:r>
          </a:p>
        </p:txBody>
      </p:sp>
      <p:sp>
        <p:nvSpPr>
          <p:cNvPr id="7" name="">
            <a:extLst>
              <a:ext uri="{FF2B5EF4-FFF2-40B4-BE49-F238E27FC236}">
                <ns2:creationId id="{C3471783-EA8D-43A3-B843-26B6A0998B97}"/>
                <adec:decorative val="1"/>
              </a:ext>
            </a:extLst>
          </p:cNvPr>
          <p:cNvSpPr>
            <a:spLocks noGrp="1"/>
          </p:cNvSpPr>
          <p:nvPr/>
        </p:nvSpPr>
        <p:spPr>
          <a:xfrm>
            <a:off x="1428750" y="2647950"/>
            <a:ext cx="8763000" cy="0"/>
          </a:xfrm>
          <a:prstGeom prst="line">
            <a:avLst/>
          </a:prstGeom>
          <a:noFill/>
          <a:ln w="57150">
            <a:solidFill>
              <a:srgbClr val="A7E6DB"/>
            </a:solidFill>
            <a:prstDash val="solid"/>
          </a:ln>
        </p:spPr>
      </p:sp>
      <p:sp>
        <p:nvSpPr>
          <p:cNvPr id="8" name="">
            <a:extLst>
              <a:ext uri="{FF2B5EF4-FFF2-40B4-BE49-F238E27FC236}">
                <ns2:creationId id="{2EECD3B7-9CEF-442A-820A-7A859F9EA620}"/>
                <adec:decorative val="1"/>
              </a:ext>
            </a:extLst>
          </p:cNvPr>
          <p:cNvSpPr>
            <a:spLocks noGrp="1"/>
          </p:cNvSpPr>
          <p:nvPr/>
        </p:nvSpPr>
        <p:spPr>
          <a:xfrm>
            <a:off x="1219200" y="2419350"/>
            <a:ext cx="457200" cy="457200"/>
          </a:xfrm>
          <a:prstGeom prst="ellipse">
            <a:avLst/>
          </a:prstGeom>
          <a:solidFill>
            <a:srgbClr val="FFFFFF"/>
          </a:solidFill>
          <a:ln w="19050">
            <a:solidFill>
              <a:srgbClr val="8B5CF6"/>
            </a:solidFill>
            <a:prstDash val="solid"/>
          </a:ln>
        </p:spPr>
      </p:sp>
      <p:sp>
        <p:nvSpPr>
          <p:cNvPr id="9" name="">
            <a:extLst>
              <a:ext uri="{FF2B5EF4-FFF2-40B4-BE49-F238E27FC236}">
                <ns2:creationId id="{2810E47C-A3EE-42FB-A229-C04340F9FB3A}"/>
              </a:ext>
            </a:extLst>
          </p:cNvPr>
          <p:cNvSpPr>
            <a:spLocks noGrp="1"/>
          </p:cNvSpPr>
          <p:nvPr/>
        </p:nvSpPr>
        <p:spPr>
          <a:xfrm>
            <a:off x="1333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8B5CF6"/>
                </a:solidFill>
                <a:latin typeface="Calibri"/>
                <a:ea typeface="Calibri"/>
                <a:cs typeface="Calibri"/>
              </a:defRPr>
            </a:pPr>
            <a:r>
              <a:rPr sz="1500" b="1" i="0">
                <a:solidFill>
                  <a:srgbClr val="8B5CF6"/>
                </a:solidFill>
                <a:latin typeface="Calibri"/>
                <a:ea typeface="Calibri"/>
                <a:cs typeface="Calibri"/>
              </a:rPr>
              <a:t>1</a:t>
            </a:r>
          </a:p>
        </p:txBody>
      </p:sp>
      <p:sp>
        <p:nvSpPr>
          <p:cNvPr id="10" name="">
            <a:extLst>
              <a:ext uri="{FF2B5EF4-FFF2-40B4-BE49-F238E27FC236}">
                <ns2:creationId id="{5537E989-145E-426E-842C-39A959052D4E}"/>
              </a:ext>
            </a:extLst>
          </p:cNvPr>
          <p:cNvSpPr>
            <a:spLocks noGrp="1"/>
          </p:cNvSpPr>
          <p:nvPr/>
        </p:nvSpPr>
        <p:spPr>
          <a:xfrm>
            <a:off x="552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Initial</a:t>
            </a:r>
          </a:p>
        </p:txBody>
      </p:sp>
      <p:sp>
        <p:nvSpPr>
          <p:cNvPr id="11" name="">
            <a:extLst>
              <a:ext uri="{FF2B5EF4-FFF2-40B4-BE49-F238E27FC236}">
                <ns2:creationId id="{C72C5E43-FFE8-4E95-B9A0-08D0984DADAF}"/>
              </a:ext>
            </a:extLst>
          </p:cNvPr>
          <p:cNvSpPr>
            <a:spLocks noGrp="1"/>
          </p:cNvSpPr>
          <p:nvPr/>
        </p:nvSpPr>
        <p:spPr>
          <a:xfrm>
            <a:off x="552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No dedicated support. Researchers navigate independently.</a:t>
            </a:r>
          </a:p>
        </p:txBody>
      </p:sp>
      <p:sp>
        <p:nvSpPr>
          <p:cNvPr id="12" name="">
            <a:extLst>
              <a:ext uri="{FF2B5EF4-FFF2-40B4-BE49-F238E27FC236}">
                <ns2:creationId id="{E7C5D01B-92A4-4788-ADD0-50314AFBDC06}"/>
                <adec:decorative val="1"/>
              </a:ext>
            </a:extLst>
          </p:cNvPr>
          <p:cNvSpPr>
            <a:spLocks noGrp="1"/>
          </p:cNvSpPr>
          <p:nvPr/>
        </p:nvSpPr>
        <p:spPr>
          <a:xfrm>
            <a:off x="3409950" y="2419350"/>
            <a:ext cx="457200" cy="457200"/>
          </a:xfrm>
          <a:prstGeom prst="ellipse">
            <a:avLst/>
          </a:prstGeom>
          <a:solidFill>
            <a:srgbClr val="FFFFFF"/>
          </a:solidFill>
          <a:ln w="19050">
            <a:solidFill>
              <a:srgbClr val="8B5CF6"/>
            </a:solidFill>
            <a:prstDash val="solid"/>
          </a:ln>
        </p:spPr>
      </p:sp>
      <p:sp>
        <p:nvSpPr>
          <p:cNvPr id="13" name="">
            <a:extLst>
              <a:ext uri="{FF2B5EF4-FFF2-40B4-BE49-F238E27FC236}">
                <ns2:creationId id="{218A460A-AE51-417F-BE7F-AFA58491C53B}"/>
              </a:ext>
            </a:extLst>
          </p:cNvPr>
          <p:cNvSpPr>
            <a:spLocks noGrp="1"/>
          </p:cNvSpPr>
          <p:nvPr/>
        </p:nvSpPr>
        <p:spPr>
          <a:xfrm>
            <a:off x="3524250" y="2533650"/>
            <a:ext cx="228600" cy="228600"/>
          </a:xfrm>
          <a:prstGeom prst="rect">
            <a:avLst/>
          </a:prstGeom>
          <a:noFill/>
          <a:ln w="0">
            <a:noFill/>
            <a:prstDash val="solid"/>
          </a:ln>
        </p:spPr>
        <p:txBody>
          <a:bodyPr wrap="square" lIns="0" tIns="0" rIns="0" bIns="0" anchor="ctr">
            <a:noAutofit/>
          </a:bodyPr>
          <a:lstStyle/>
          <a:p>
            <a:pPr algn="ctr">
              <a:defRPr sz="1500" b="1" i="0">
                <a:solidFill>
                  <a:srgbClr val="8B5CF6"/>
                </a:solidFill>
                <a:latin typeface="Calibri"/>
                <a:ea typeface="Calibri"/>
                <a:cs typeface="Calibri"/>
              </a:defRPr>
            </a:pPr>
            <a:r>
              <a:rPr sz="1500" b="1" i="0">
                <a:solidFill>
                  <a:srgbClr val="8B5CF6"/>
                </a:solidFill>
                <a:latin typeface="Calibri"/>
                <a:ea typeface="Calibri"/>
                <a:cs typeface="Calibri"/>
              </a:rPr>
              <a:t>2</a:t>
            </a:r>
          </a:p>
        </p:txBody>
      </p:sp>
      <p:sp>
        <p:nvSpPr>
          <p:cNvPr id="14" name="">
            <a:extLst>
              <a:ext uri="{FF2B5EF4-FFF2-40B4-BE49-F238E27FC236}">
                <ns2:creationId id="{379DDB5E-7808-4DA3-8647-D1447D37CCF7}"/>
              </a:ext>
            </a:extLst>
          </p:cNvPr>
          <p:cNvSpPr>
            <a:spLocks noGrp="1"/>
          </p:cNvSpPr>
          <p:nvPr/>
        </p:nvSpPr>
        <p:spPr>
          <a:xfrm>
            <a:off x="27432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Developing</a:t>
            </a:r>
          </a:p>
        </p:txBody>
      </p:sp>
      <p:sp>
        <p:nvSpPr>
          <p:cNvPr id="15" name="">
            <a:extLst>
              <a:ext uri="{FF2B5EF4-FFF2-40B4-BE49-F238E27FC236}">
                <ns2:creationId id="{CBFBF7A3-4D5F-40F3-8C5F-371F33B46C02}"/>
              </a:ext>
            </a:extLst>
          </p:cNvPr>
          <p:cNvSpPr>
            <a:spLocks noGrp="1"/>
          </p:cNvSpPr>
          <p:nvPr/>
        </p:nvSpPr>
        <p:spPr>
          <a:xfrm>
            <a:off x="27432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Function identified. Basic documentation/FAQs. Variable response.</a:t>
            </a:r>
          </a:p>
        </p:txBody>
      </p:sp>
      <p:sp>
        <p:nvSpPr>
          <p:cNvPr id="16" name="">
            <a:extLst>
              <a:ext uri="{FF2B5EF4-FFF2-40B4-BE49-F238E27FC236}">
                <ns2:creationId id="{ADF51183-DB82-4B80-B892-DC27FB8509DF}"/>
                <adec:decorative val="1"/>
              </a:ext>
            </a:extLst>
          </p:cNvPr>
          <p:cNvSpPr>
            <a:spLocks noGrp="1"/>
          </p:cNvSpPr>
          <p:nvPr/>
        </p:nvSpPr>
        <p:spPr>
          <a:xfrm>
            <a:off x="5600700" y="2419350"/>
            <a:ext cx="457200" cy="457200"/>
          </a:xfrm>
          <a:prstGeom prst="ellipse">
            <a:avLst/>
          </a:prstGeom>
          <a:solidFill>
            <a:srgbClr val="FFFFFF"/>
          </a:solidFill>
          <a:ln w="19050">
            <a:solidFill>
              <a:srgbClr val="8B5CF6"/>
            </a:solidFill>
            <a:prstDash val="solid"/>
          </a:ln>
        </p:spPr>
      </p:sp>
      <p:sp>
        <p:nvSpPr>
          <p:cNvPr id="17" name="">
            <a:extLst>
              <a:ext uri="{FF2B5EF4-FFF2-40B4-BE49-F238E27FC236}">
                <ns2:creationId id="{CC6603FD-DDA6-4C5E-B50D-346BC8C6389D}"/>
              </a:ext>
            </a:extLst>
          </p:cNvPr>
          <p:cNvSpPr>
            <a:spLocks noGrp="1"/>
          </p:cNvSpPr>
          <p:nvPr/>
        </p:nvSpPr>
        <p:spPr>
          <a:xfrm>
            <a:off x="5715000" y="2533650"/>
            <a:ext cx="228600" cy="228600"/>
          </a:xfrm>
          <a:prstGeom prst="rect">
            <a:avLst/>
          </a:prstGeom>
          <a:noFill/>
          <a:ln w="0">
            <a:noFill/>
            <a:prstDash val="solid"/>
          </a:ln>
        </p:spPr>
        <p:txBody>
          <a:bodyPr wrap="square" lIns="0" tIns="0" rIns="0" bIns="0" anchor="ctr">
            <a:noAutofit/>
          </a:bodyPr>
          <a:lstStyle/>
          <a:p>
            <a:pPr algn="ctr">
              <a:defRPr sz="1500" b="1" i="0">
                <a:solidFill>
                  <a:srgbClr val="8B5CF6"/>
                </a:solidFill>
                <a:latin typeface="Calibri"/>
                <a:ea typeface="Calibri"/>
                <a:cs typeface="Calibri"/>
              </a:defRPr>
            </a:pPr>
            <a:r>
              <a:rPr sz="1500" b="1" i="0">
                <a:solidFill>
                  <a:srgbClr val="8B5CF6"/>
                </a:solidFill>
                <a:latin typeface="Calibri"/>
                <a:ea typeface="Calibri"/>
                <a:cs typeface="Calibri"/>
              </a:rPr>
              <a:t>3</a:t>
            </a:r>
          </a:p>
        </p:txBody>
      </p:sp>
      <p:sp>
        <p:nvSpPr>
          <p:cNvPr id="18" name="">
            <a:extLst>
              <a:ext uri="{FF2B5EF4-FFF2-40B4-BE49-F238E27FC236}">
                <ns2:creationId id="{3F74E2DC-8252-464D-B4F0-1FCA4E49A2B9}"/>
              </a:ext>
            </a:extLst>
          </p:cNvPr>
          <p:cNvSpPr>
            <a:spLocks noGrp="1"/>
          </p:cNvSpPr>
          <p:nvPr/>
        </p:nvSpPr>
        <p:spPr>
          <a:xfrm>
            <a:off x="49339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Defined</a:t>
            </a:r>
          </a:p>
        </p:txBody>
      </p:sp>
      <p:sp>
        <p:nvSpPr>
          <p:cNvPr id="19" name="">
            <a:extLst>
              <a:ext uri="{FF2B5EF4-FFF2-40B4-BE49-F238E27FC236}">
                <ns2:creationId id="{607F8CAB-A7AA-48D9-9834-0A0AA281B2DA}"/>
              </a:ext>
            </a:extLst>
          </p:cNvPr>
          <p:cNvSpPr>
            <a:spLocks noGrp="1"/>
          </p:cNvSpPr>
          <p:nvPr/>
        </p:nvSpPr>
        <p:spPr>
          <a:xfrm>
            <a:off x="49339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Dedicated helpdesk. Targets defined. Application and basic technical support.</a:t>
            </a:r>
          </a:p>
        </p:txBody>
      </p:sp>
      <p:sp>
        <p:nvSpPr>
          <p:cNvPr id="20" name="">
            <a:extLst>
              <a:ext uri="{FF2B5EF4-FFF2-40B4-BE49-F238E27FC236}">
                <ns2:creationId id="{CFE50A09-F8CE-4AE8-97DF-A344CD5478CC}"/>
                <adec:decorative val="1"/>
              </a:ext>
            </a:extLst>
          </p:cNvPr>
          <p:cNvSpPr>
            <a:spLocks noGrp="1"/>
          </p:cNvSpPr>
          <p:nvPr/>
        </p:nvSpPr>
        <p:spPr>
          <a:xfrm>
            <a:off x="7791450" y="2419350"/>
            <a:ext cx="457200" cy="457200"/>
          </a:xfrm>
          <a:prstGeom prst="ellipse">
            <a:avLst/>
          </a:prstGeom>
          <a:solidFill>
            <a:srgbClr val="FFFFFF"/>
          </a:solidFill>
          <a:ln w="19050">
            <a:solidFill>
              <a:srgbClr val="8B5CF6"/>
            </a:solidFill>
            <a:prstDash val="solid"/>
          </a:ln>
        </p:spPr>
      </p:sp>
      <p:sp>
        <p:nvSpPr>
          <p:cNvPr id="21" name="">
            <a:extLst>
              <a:ext uri="{FF2B5EF4-FFF2-40B4-BE49-F238E27FC236}">
                <ns2:creationId id="{278AEF77-1F31-420C-BA86-53D182A64E49}"/>
              </a:ext>
            </a:extLst>
          </p:cNvPr>
          <p:cNvSpPr>
            <a:spLocks noGrp="1"/>
          </p:cNvSpPr>
          <p:nvPr/>
        </p:nvSpPr>
        <p:spPr>
          <a:xfrm>
            <a:off x="7905750" y="2533650"/>
            <a:ext cx="228600" cy="228600"/>
          </a:xfrm>
          <a:prstGeom prst="rect">
            <a:avLst/>
          </a:prstGeom>
          <a:noFill/>
          <a:ln w="0">
            <a:noFill/>
            <a:prstDash val="solid"/>
          </a:ln>
        </p:spPr>
        <p:txBody>
          <a:bodyPr wrap="square" lIns="0" tIns="0" rIns="0" bIns="0" anchor="ctr">
            <a:noAutofit/>
          </a:bodyPr>
          <a:lstStyle/>
          <a:p>
            <a:pPr algn="ctr">
              <a:defRPr sz="1500" b="1" i="0">
                <a:solidFill>
                  <a:srgbClr val="8B5CF6"/>
                </a:solidFill>
                <a:latin typeface="Calibri"/>
                <a:ea typeface="Calibri"/>
                <a:cs typeface="Calibri"/>
              </a:defRPr>
            </a:pPr>
            <a:r>
              <a:rPr sz="1500" b="1" i="0">
                <a:solidFill>
                  <a:srgbClr val="8B5CF6"/>
                </a:solidFill>
                <a:latin typeface="Calibri"/>
                <a:ea typeface="Calibri"/>
                <a:cs typeface="Calibri"/>
              </a:rPr>
              <a:t>4</a:t>
            </a:r>
          </a:p>
        </p:txBody>
      </p:sp>
      <p:sp>
        <p:nvSpPr>
          <p:cNvPr id="22" name="">
            <a:extLst>
              <a:ext uri="{FF2B5EF4-FFF2-40B4-BE49-F238E27FC236}">
                <ns2:creationId id="{1632A4B5-F09A-414D-8942-DA28AE2EF86C}"/>
              </a:ext>
            </a:extLst>
          </p:cNvPr>
          <p:cNvSpPr>
            <a:spLocks noGrp="1"/>
          </p:cNvSpPr>
          <p:nvPr/>
        </p:nvSpPr>
        <p:spPr>
          <a:xfrm>
            <a:off x="71247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Managed</a:t>
            </a:r>
          </a:p>
        </p:txBody>
      </p:sp>
      <p:sp>
        <p:nvSpPr>
          <p:cNvPr id="23" name="">
            <a:extLst>
              <a:ext uri="{FF2B5EF4-FFF2-40B4-BE49-F238E27FC236}">
                <ns2:creationId id="{2BADD850-9AF1-464A-BDAA-7657D61A6406}"/>
              </a:ext>
            </a:extLst>
          </p:cNvPr>
          <p:cNvSpPr>
            <a:spLocks noGrp="1"/>
          </p:cNvSpPr>
          <p:nvPr/>
        </p:nvSpPr>
        <p:spPr>
          <a:xfrm>
            <a:off x="71247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Comprehensive: pre-submission, guidance, technical, analytical. SLAs (2-day response). Satisfaction surveyed.</a:t>
            </a:r>
          </a:p>
        </p:txBody>
      </p:sp>
      <p:sp>
        <p:nvSpPr>
          <p:cNvPr id="24" name="">
            <a:extLst>
              <a:ext uri="{FF2B5EF4-FFF2-40B4-BE49-F238E27FC236}">
                <ns2:creationId id="{E280F0D5-7F53-4733-8FFF-9D7B3A94345F}"/>
                <adec:decorative val="1"/>
              </a:ext>
            </a:extLst>
          </p:cNvPr>
          <p:cNvSpPr>
            <a:spLocks noGrp="1"/>
          </p:cNvSpPr>
          <p:nvPr/>
        </p:nvSpPr>
        <p:spPr>
          <a:xfrm>
            <a:off x="9982200" y="2419350"/>
            <a:ext cx="457200" cy="457200"/>
          </a:xfrm>
          <a:prstGeom prst="ellipse">
            <a:avLst/>
          </a:prstGeom>
          <a:solidFill>
            <a:srgbClr val="8B5CF6"/>
          </a:solidFill>
          <a:ln w="19050">
            <a:solidFill>
              <a:srgbClr val="8B5CF6"/>
            </a:solidFill>
            <a:prstDash val="solid"/>
          </a:ln>
        </p:spPr>
      </p:sp>
      <p:sp>
        <p:nvSpPr>
          <p:cNvPr id="25" name="">
            <a:extLst>
              <a:ext uri="{FF2B5EF4-FFF2-40B4-BE49-F238E27FC236}">
                <ns2:creationId id="{33566D03-88AE-49E2-A53A-BD1E14B9E34C}"/>
              </a:ext>
            </a:extLst>
          </p:cNvPr>
          <p:cNvSpPr>
            <a:spLocks noGrp="1"/>
          </p:cNvSpPr>
          <p:nvPr/>
        </p:nvSpPr>
        <p:spPr>
          <a:xfrm>
            <a:off x="10096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FFFFFF"/>
                </a:solidFill>
                <a:latin typeface="Calibri"/>
                <a:ea typeface="Calibri"/>
                <a:cs typeface="Calibri"/>
              </a:defRPr>
            </a:pPr>
            <a:r>
              <a:rPr sz="1500" b="1" i="0">
                <a:solidFill>
                  <a:srgbClr val="FFFFFF"/>
                </a:solidFill>
                <a:latin typeface="Calibri"/>
                <a:ea typeface="Calibri"/>
                <a:cs typeface="Calibri"/>
              </a:rPr>
              <a:t>5</a:t>
            </a:r>
          </a:p>
        </p:txBody>
      </p:sp>
      <p:sp>
        <p:nvSpPr>
          <p:cNvPr id="26" name="">
            <a:extLst>
              <a:ext uri="{FF2B5EF4-FFF2-40B4-BE49-F238E27FC236}">
                <ns2:creationId id="{D8623D9C-5368-4781-8252-0993038D5A76}"/>
              </a:ext>
            </a:extLst>
          </p:cNvPr>
          <p:cNvSpPr>
            <a:spLocks noGrp="1"/>
          </p:cNvSpPr>
          <p:nvPr/>
        </p:nvSpPr>
        <p:spPr>
          <a:xfrm>
            <a:off x="9315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Optimising</a:t>
            </a:r>
          </a:p>
        </p:txBody>
      </p:sp>
      <p:sp>
        <p:nvSpPr>
          <p:cNvPr id="27" name="">
            <a:extLst>
              <a:ext uri="{FF2B5EF4-FFF2-40B4-BE49-F238E27FC236}">
                <ns2:creationId id="{D2476AC8-A422-4E68-AA06-3BEC2C3AB513}"/>
              </a:ext>
            </a:extLst>
          </p:cNvPr>
          <p:cNvSpPr>
            <a:spLocks noGrp="1"/>
          </p:cNvSpPr>
          <p:nvPr/>
        </p:nvSpPr>
        <p:spPr>
          <a:xfrm>
            <a:off x="9315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Exemplary with proactive outreach. Account management. &gt;= 80% satisfaction.</a:t>
            </a:r>
          </a:p>
        </p:txBody>
      </p:sp>
      <p:sp>
        <p:nvSpPr>
          <p:cNvPr id="28" name="">
            <a:extLst>
              <a:ext uri="{FF2B5EF4-FFF2-40B4-BE49-F238E27FC236}">
                <ns2:creationId id="{E537A2C6-DB31-4000-80BB-F92FD74DD993}"/>
                <adec:decorative val="1"/>
              </a:ext>
            </a:extLst>
          </p:cNvPr>
          <p:cNvSpPr>
            <a:spLocks noGrp="1"/>
          </p:cNvSpPr>
          <p:nvPr/>
        </p:nvSpPr>
        <p:spPr>
          <a:xfrm>
            <a:off x="685800" y="5105400"/>
            <a:ext cx="10820400" cy="1047750"/>
          </a:xfrm>
          <a:prstGeom prst="roundRect">
            <a:avLst>
              <a:gd name="adj" fmla="val 7273"/>
            </a:avLst>
          </a:prstGeom>
          <a:solidFill>
            <a:srgbClr val="FFFFFF"/>
          </a:solidFill>
          <a:ln w="9525">
            <a:solidFill>
              <a:srgbClr val="D5E3E3"/>
            </a:solidFill>
            <a:prstDash val="solid"/>
          </a:ln>
        </p:spPr>
      </p:sp>
      <p:sp>
        <p:nvSpPr>
          <p:cNvPr id="29" name="">
            <a:extLst>
              <a:ext uri="{FF2B5EF4-FFF2-40B4-BE49-F238E27FC236}">
                <ns2:creationId id="{0E97DF54-8B15-40D0-BA80-B85567489336}"/>
              </a:ext>
            </a:extLst>
          </p:cNvPr>
          <p:cNvSpPr>
            <a:spLocks noGrp="1"/>
          </p:cNvSpPr>
          <p:nvPr/>
        </p:nvSpPr>
        <p:spPr>
          <a:xfrm>
            <a:off x="895350" y="5200650"/>
            <a:ext cx="6858000" cy="266700"/>
          </a:xfrm>
          <a:prstGeom prst="rect">
            <a:avLst/>
          </a:prstGeom>
          <a:noFill/>
          <a:ln w="0">
            <a:noFill/>
            <a:prstDash val="solid"/>
          </a:ln>
        </p:spPr>
        <p:txBody>
          <a:bodyPr wrap="square" lIns="0" tIns="0" rIns="0" bIns="0" anchor="t">
            <a:noAutofit/>
          </a:bodyPr>
          <a:lstStyle/>
          <a:p>
            <a:pPr algn="l">
              <a:defRPr sz="1575" b="1" i="0">
                <a:solidFill>
                  <a:srgbClr val="115E59"/>
                </a:solidFill>
                <a:latin typeface="Calibri"/>
                <a:ea typeface="Calibri"/>
                <a:cs typeface="Calibri"/>
              </a:defRPr>
            </a:pPr>
            <a:r>
              <a:rPr sz="1575" b="1" i="0">
                <a:solidFill>
                  <a:srgbClr val="115E59"/>
                </a:solidFill>
                <a:latin typeface="Calibri"/>
                <a:ea typeface="Calibri"/>
                <a:cs typeface="Calibri"/>
              </a:rPr>
              <a:t>Minimum evidence for a Level 4 judgement</a:t>
            </a:r>
          </a:p>
        </p:txBody>
      </p:sp>
      <p:sp>
        <p:nvSpPr>
          <p:cNvPr id="30" name="">
            <a:extLst>
              <a:ext uri="{FF2B5EF4-FFF2-40B4-BE49-F238E27FC236}">
                <ns2:creationId id="{27519E4E-9FC0-4878-87E6-1183BE8C7E76}"/>
                <adec:decorative val="1"/>
              </a:ext>
            </a:extLst>
          </p:cNvPr>
          <p:cNvSpPr>
            <a:spLocks noGrp="1"/>
          </p:cNvSpPr>
          <p:nvPr/>
        </p:nvSpPr>
        <p:spPr>
          <a:xfrm>
            <a:off x="895350" y="5581650"/>
            <a:ext cx="85725" cy="85725"/>
          </a:xfrm>
          <a:prstGeom prst="ellipse">
            <a:avLst/>
          </a:prstGeom>
          <a:solidFill>
            <a:srgbClr val="8B5CF6"/>
          </a:solidFill>
          <a:ln w="0">
            <a:noFill/>
            <a:prstDash val="solid"/>
          </a:ln>
        </p:spPr>
      </p:sp>
      <p:sp>
        <p:nvSpPr>
          <p:cNvPr id="31" name="">
            <a:extLst>
              <a:ext uri="{FF2B5EF4-FFF2-40B4-BE49-F238E27FC236}">
                <ns2:creationId id="{CA841D4B-F7B9-4CD0-83AC-C0F597A6E46E}"/>
              </a:ext>
            </a:extLst>
          </p:cNvPr>
          <p:cNvSpPr>
            <a:spLocks noGrp="1"/>
          </p:cNvSpPr>
          <p:nvPr/>
        </p:nvSpPr>
        <p:spPr>
          <a:xfrm>
            <a:off x="10858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Helpdesk SOP + ticketing system export showing SLA performance and volumes</a:t>
            </a:r>
          </a:p>
        </p:txBody>
      </p:sp>
      <p:sp>
        <p:nvSpPr>
          <p:cNvPr id="32" name="">
            <a:extLst>
              <a:ext uri="{FF2B5EF4-FFF2-40B4-BE49-F238E27FC236}">
                <ns2:creationId id="{C00E1A22-F989-404A-9848-1E81202B18FD}"/>
                <adec:decorative val="1"/>
              </a:ext>
            </a:extLst>
          </p:cNvPr>
          <p:cNvSpPr>
            <a:spLocks noGrp="1"/>
          </p:cNvSpPr>
          <p:nvPr/>
        </p:nvSpPr>
        <p:spPr>
          <a:xfrm>
            <a:off x="4438650" y="5581650"/>
            <a:ext cx="85725" cy="85725"/>
          </a:xfrm>
          <a:prstGeom prst="ellipse">
            <a:avLst/>
          </a:prstGeom>
          <a:solidFill>
            <a:srgbClr val="8B5CF6"/>
          </a:solidFill>
          <a:ln w="0">
            <a:noFill/>
            <a:prstDash val="solid"/>
          </a:ln>
        </p:spPr>
      </p:sp>
      <p:sp>
        <p:nvSpPr>
          <p:cNvPr id="33" name="">
            <a:extLst>
              <a:ext uri="{FF2B5EF4-FFF2-40B4-BE49-F238E27FC236}">
                <ns2:creationId id="{8CB0399F-38D7-449C-871F-14B4EF77CABF}"/>
              </a:ext>
            </a:extLst>
          </p:cNvPr>
          <p:cNvSpPr>
            <a:spLocks noGrp="1"/>
          </p:cNvSpPr>
          <p:nvPr/>
        </p:nvSpPr>
        <p:spPr>
          <a:xfrm>
            <a:off x="46291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Published support offer (pre-submission + technical/analytical) and staffing evidence</a:t>
            </a:r>
          </a:p>
        </p:txBody>
      </p:sp>
      <p:sp>
        <p:nvSpPr>
          <p:cNvPr id="34" name="">
            <a:extLst>
              <a:ext uri="{FF2B5EF4-FFF2-40B4-BE49-F238E27FC236}">
                <ns2:creationId id="{3D1FEA89-47EE-48A4-928B-AFE866AE532A}"/>
                <adec:decorative val="1"/>
              </a:ext>
            </a:extLst>
          </p:cNvPr>
          <p:cNvSpPr>
            <a:spLocks noGrp="1"/>
          </p:cNvSpPr>
          <p:nvPr/>
        </p:nvSpPr>
        <p:spPr>
          <a:xfrm>
            <a:off x="7981950" y="5581650"/>
            <a:ext cx="85725" cy="85725"/>
          </a:xfrm>
          <a:prstGeom prst="ellipse">
            <a:avLst/>
          </a:prstGeom>
          <a:solidFill>
            <a:srgbClr val="8B5CF6"/>
          </a:solidFill>
          <a:ln w="0">
            <a:noFill/>
            <a:prstDash val="solid"/>
          </a:ln>
        </p:spPr>
      </p:sp>
      <p:sp>
        <p:nvSpPr>
          <p:cNvPr id="35" name="">
            <a:extLst>
              <a:ext uri="{FF2B5EF4-FFF2-40B4-BE49-F238E27FC236}">
                <ns2:creationId id="{91EF62DF-6BFB-4BBD-9103-BF225A179364}"/>
              </a:ext>
            </a:extLst>
          </p:cNvPr>
          <p:cNvSpPr>
            <a:spLocks noGrp="1"/>
          </p:cNvSpPr>
          <p:nvPr/>
        </p:nvSpPr>
        <p:spPr>
          <a:xfrm>
            <a:off x="81724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User satisfaction survey results and improvement actions</a:t>
            </a:r>
          </a:p>
        </p:txBody>
      </p:sp>
      <p:sp>
        <p:nvSpPr>
          <p:cNvPr id="36" name="">
            <a:extLst>
              <a:ext uri="{FF2B5EF4-FFF2-40B4-BE49-F238E27FC236}">
                <ns2:creationId id="{EC611B40-0B46-4F37-8E82-2B31CF3EE05A}"/>
              </a:ext>
            </a:extLst>
          </p:cNvPr>
          <p:cNvSpPr>
            <a:spLocks noGrp="1"/>
          </p:cNvSpPr>
          <p:nvPr/>
        </p:nvSpPr>
        <p:spPr>
          <a:xfrm>
            <a:off x="762000" y="6153150"/>
            <a:ext cx="10668000" cy="171450"/>
          </a:xfrm>
          <a:prstGeom prst="rect">
            <a:avLst/>
          </a:prstGeom>
          <a:noFill/>
          <a:ln w="0">
            <a:noFill/>
            <a:prstDash val="solid"/>
          </a:ln>
        </p:spPr>
        <p:txBody>
          <a:bodyPr wrap="square" lIns="0" tIns="0" rIns="0" bIns="0" anchor="t">
            <a:noAutofit/>
          </a:bodyPr>
          <a:lstStyle/>
          <a:p>
            <a:pPr algn="ctr">
              <a:defRPr sz="900" b="0" i="1">
                <a:solidFill>
                  <a:srgbClr val="5F7187"/>
                </a:solidFill>
                <a:latin typeface="Calibri"/>
                <a:ea typeface="Calibri"/>
                <a:cs typeface="Calibri"/>
              </a:defRPr>
            </a:pPr>
            <a:r>
              <a:rPr sz="900" b="0" i="1">
                <a:solidFill>
                  <a:srgbClr val="5F7187"/>
                </a:solidFill>
                <a:latin typeface="Calibri"/>
                <a:ea typeface="Calibri"/>
                <a:cs typeface="Calibri"/>
              </a:rPr>
              <a:t>Catalogue v1.0.2  •  Source a6d0671c3297  •  Verbatim descriptors and evidence  •  HDRL classifications are not official programme requirements.</a:t>
            </a:r>
          </a:p>
        </p:txBody>
      </p:sp>
      <p:sp>
        <p:nvSpPr>
          <p:cNvPr id="37" name="">
            <a:extLst>
              <a:ext uri="{FF2B5EF4-FFF2-40B4-BE49-F238E27FC236}">
                <ns2:creationId id="{54726B03-A116-4314-89DF-69298AC05E40}"/>
                <adec:decorative val="1"/>
              </a:ext>
            </a:extLst>
          </p:cNvPr>
          <p:cNvSpPr>
            <a:spLocks noGrp="1"/>
          </p:cNvSpPr>
          <p:nvPr/>
        </p:nvSpPr>
        <p:spPr>
          <a:xfrm>
            <a:off x="552450" y="6419850"/>
            <a:ext cx="11087100" cy="0"/>
          </a:xfrm>
          <a:prstGeom prst="line">
            <a:avLst/>
          </a:prstGeom>
          <a:noFill/>
          <a:ln w="9525">
            <a:solidFill>
              <a:srgbClr val="D5E3E3"/>
            </a:solidFill>
            <a:prstDash val="solid"/>
          </a:ln>
        </p:spPr>
      </p:sp>
      <p:sp>
        <p:nvSpPr>
          <p:cNvPr id="38" name="">
            <a:extLst>
              <a:ext uri="{FF2B5EF4-FFF2-40B4-BE49-F238E27FC236}">
                <ns2:creationId id="{D2F1F30C-1E5C-49E6-8068-653FDE035E5A}"/>
              </a:ext>
            </a:extLst>
          </p:cNvPr>
          <p:cNvSpPr>
            <a:spLocks noGrp="1"/>
          </p:cNvSpPr>
          <p:nvPr/>
        </p:nvSpPr>
        <p:spPr>
          <a:xfrm>
            <a:off x="552450" y="6496050"/>
            <a:ext cx="2952750" cy="190500"/>
          </a:xfrm>
          <a:prstGeom prst="rect">
            <a:avLst/>
          </a:prstGeom>
          <a:noFill/>
          <a:ln w="0">
            <a:noFill/>
            <a:prstDash val="solid"/>
          </a:ln>
        </p:spPr>
        <p:txBody>
          <a:bodyPr wrap="square" lIns="0" tIns="0" rIns="0" bIns="0" anchor="ctr">
            <a:noAutofit/>
          </a:bodyPr>
          <a:lstStyle/>
          <a:p>
            <a:pPr algn="l">
              <a:defRPr sz="900" b="0" i="0">
                <a:solidFill>
                  <a:srgbClr val="5F7187"/>
                </a:solidFill>
                <a:latin typeface="Calibri"/>
                <a:ea typeface="Calibri"/>
                <a:cs typeface="Calibri"/>
              </a:defRPr>
            </a:pPr>
            <a:r>
              <a:rPr sz="900" b="0" i="0">
                <a:solidFill>
                  <a:srgbClr val="5F7187"/>
                </a:solidFill>
                <a:latin typeface="Calibri"/>
                <a:ea typeface="Calibri"/>
                <a:cs typeface="Calibri"/>
              </a:rPr>
              <a:t>HDRL v1.0.1  •  Kit v1.1.0  •  30 Jul 2026</a:t>
            </a:r>
          </a:p>
        </p:txBody>
      </p:sp>
      <p:sp>
        <p:nvSpPr>
          <p:cNvPr id="39" name="">
            <a:extLst>
              <a:ext uri="{FF2B5EF4-FFF2-40B4-BE49-F238E27FC236}">
                <ns2:creationId id="{54599788-C669-4685-8BBB-9DE3E7EEC8AB}"/>
              </a:ext>
            </a:extLst>
          </p:cNvPr>
          <p:cNvSpPr>
            <a:spLocks noGrp="1"/>
          </p:cNvSpPr>
          <p:nvPr/>
        </p:nvSpPr>
        <p:spPr>
          <a:xfrm>
            <a:off x="3524250" y="6496050"/>
            <a:ext cx="6096000" cy="190500"/>
          </a:xfrm>
          <a:prstGeom prst="rect">
            <a:avLst/>
          </a:prstGeom>
          <a:noFill/>
          <a:ln w="0">
            <a:noFill/>
            <a:prstDash val="solid"/>
          </a:ln>
        </p:spPr>
        <p:txBody>
          <a:bodyPr wrap="square" lIns="0" tIns="0" rIns="0" bIns="0" anchor="ctr">
            <a:noAutofit/>
          </a:bodyPr>
          <a:lstStyle/>
          <a:p>
            <a:pPr algn="ctr">
              <a:defRPr sz="825" b="0" i="0">
                <a:solidFill>
                  <a:srgbClr val="5F7187"/>
                </a:solidFill>
                <a:latin typeface="Calibri"/>
                <a:ea typeface="Calibri"/>
                <a:cs typeface="Calibri"/>
              </a:defRPr>
            </a:pPr>
            <a:r>
              <a:rPr sz="825" b="0" i="0">
                <a:solidFill>
                  <a:srgbClr val="5F7187"/>
                </a:solidFill>
                <a:latin typeface="Calibri"/>
                <a:ea typeface="Calibri"/>
                <a:cs typeface="Calibri"/>
              </a:rPr>
              <a:t>RDS: commissioner &amp; IP owner  •  OPL Advisory: originator &amp; developer  •  </a:t>
            </a:r>
            <a:r>
              <a:rPr sz="825" b="0" i="0">
                <a:solidFill>
                  <a:srgbClr val="5F7187"/>
                </a:solidFill>
                <a:latin typeface="Calibri"/>
                <a:ea typeface="Calibri"/>
                <a:cs typeface="Calibri"/>
                <a:hlinkClick r:id="Ra20a94876640429d" tooltip="Read the Creative Commons Attribution 4.0 licence"/>
              </a:rPr>
              <a:t>CC BY 4.0</a:t>
            </a:r>
          </a:p>
        </p:txBody>
      </p:sp>
      <p:sp>
        <p:nvSpPr>
          <p:cNvPr id="40" name="">
            <a:extLst>
              <a:ext uri="{FF2B5EF4-FFF2-40B4-BE49-F238E27FC236}">
                <ns2:creationId id="{79C2BBC4-B7C7-4D53-94EA-6180D451B5BC}"/>
              </a:ext>
            </a:extLst>
          </p:cNvPr>
          <p:cNvSpPr>
            <a:spLocks noGrp="1"/>
          </p:cNvSpPr>
          <p:nvPr/>
        </p:nvSpPr>
        <p:spPr>
          <a:xfrm>
            <a:off x="9048750" y="6496050"/>
            <a:ext cx="2590800" cy="190500"/>
          </a:xfrm>
          <a:prstGeom prst="rect">
            <a:avLst/>
          </a:prstGeom>
          <a:noFill/>
          <a:ln w="0">
            <a:noFill/>
            <a:prstDash val="solid"/>
          </a:ln>
        </p:spPr>
        <p:txBody>
          <a:bodyPr wrap="square" lIns="0" tIns="0" rIns="0" bIns="0" anchor="ctr">
            <a:noAutofit/>
          </a:bodyPr>
          <a:lstStyle/>
          <a:p>
            <a:pPr algn="r">
              <a:defRPr sz="900" b="0" i="0">
                <a:solidFill>
                  <a:srgbClr val="5F7187"/>
                </a:solidFill>
                <a:latin typeface="Calibri"/>
                <a:ea typeface="Calibri"/>
                <a:cs typeface="Calibri"/>
              </a:defRPr>
            </a:pPr>
            <a:r>
              <a:rPr sz="900" b="0" i="0">
                <a:solidFill>
                  <a:srgbClr val="5F7187"/>
                </a:solidFill>
                <a:latin typeface="Calibri"/>
                <a:ea typeface="Calibri"/>
                <a:cs typeface="Calibri"/>
                <a:hlinkClick r:id="R2a2c53255b454550" tooltip="Open the HDRL Framework website"/>
              </a:rPr>
              <a:t>hdrlframework.org</a:t>
            </a:r>
            <a:r>
              <a:rPr sz="900" b="0" i="0">
                <a:solidFill>
                  <a:srgbClr val="5F7187"/>
                </a:solidFill>
                <a:latin typeface="Calibri"/>
                <a:ea typeface="Calibri"/>
                <a:cs typeface="Calibri"/>
              </a:rPr>
              <a:t>  •  54</a:t>
            </a:r>
          </a:p>
        </p:txBody>
      </p:sp>
    </p:spTree>
    <p:extLst>
      <p:ext uri="{BB962C8B-B14F-4D97-AF65-F5344CB8AC3E}">
        <ns5:creationId val="712137915"/>
      </p:ext>
    </p:extLst>
  </p:cSld>
</p:sld>
</file>

<file path=ppt/slides/slide55.xml><?xml version="1.0" encoding="utf-8"?>
<p:sld xmlns:a="http://schemas.openxmlformats.org/drawingml/2006/main" xmlns:adec="http://schemas.microsoft.com/office/drawing/2017/decorative" xmlns:ns2="http://schemas.microsoft.com/office/drawing/2014/main" xmlns:ns5="http://schemas.microsoft.com/office/powerpoint/2010/main" xmlns:p="http://schemas.openxmlformats.org/presentationml/2006/main" xmlns:r="http://schemas.openxmlformats.org/officeDocument/2006/relationships">
  <p:cSld>
    <p:bg>
      <p:bgPr>
        <a:solidFill>
          <a:srgbClr val="F5F8FA"/>
        </a:solidFill>
      </p:bgPr>
    </p:bg>
    <p:spTree>
      <p:nvGrpSpPr>
        <p:cNvPr id="1" name=""/>
        <p:cNvGrpSpPr/>
        <p:nvPr/>
      </p:nvGrpSpPr>
      <p:grpSpPr>
        <a:xfrm/>
      </p:grpSpPr>
      <p:sp>
        <p:nvSpPr>
          <p:cNvPr id="41" name="hdrl-mini-mark">
            <a:extLst>
              <a:ext uri="{FF2B5EF4-FFF2-40B4-BE49-F238E27FC236}">
                <ns2:creationId id="{C448F7BE-E3B7-4F84-BF41-E6013B7965CC}"/>
                <adec:decorative val="1"/>
              </a:ext>
            </a:extLst>
          </p:cNvPr>
          <p:cNvSpPr>
            <a:spLocks noGrp="1"/>
          </p:cNvSpPr>
          <p:nvPr/>
        </p:nvSpPr>
        <p:spPr>
          <a:xfrm>
            <a:off x="552450" y="361950"/>
            <a:ext cx="514350" cy="514350"/>
          </a:xfrm>
          <a:prstGeom prst="octagon">
            <a:avLst/>
          </a:prstGeom>
          <a:solidFill>
            <a:srgbClr val="0F766E"/>
          </a:solidFill>
          <a:ln w="0">
            <a:noFill/>
            <a:prstDash val="solid"/>
          </a:ln>
        </p:spPr>
      </p:sp>
      <p:sp>
        <p:nvSpPr>
          <p:cNvPr id="2" name="hdrl-mini-text">
            <a:extLst>
              <a:ext uri="{FF2B5EF4-FFF2-40B4-BE49-F238E27FC236}">
                <ns2:creationId id="{64C23715-22F2-47E4-8CF0-21851B4AA6E6}"/>
                <adec:decorative val="1"/>
              </a:ext>
            </a:extLst>
          </p:cNvPr>
          <p:cNvSpPr>
            <a:spLocks noGrp="1"/>
          </p:cNvSpPr>
          <p:nvPr/>
        </p:nvSpPr>
        <p:spPr>
          <a:xfrm>
            <a:off x="581025" y="504825"/>
            <a:ext cx="476250" cy="209550"/>
          </a:xfrm>
          <a:prstGeom prst="rect">
            <a:avLst/>
          </a:prstGeom>
          <a:noFill/>
          <a:ln w="0">
            <a:noFill/>
            <a:prstDash val="solid"/>
          </a:ln>
        </p:spPr>
        <p:txBody>
          <a:bodyPr wrap="square" lIns="0" tIns="0" rIns="0" bIns="0" anchor="ctr">
            <a:noAutofit/>
          </a:bodyPr>
          <a:lstStyle/>
          <a:p>
            <a:pPr algn="ctr">
              <a:defRPr sz="750" b="1" i="0">
                <a:solidFill>
                  <a:srgbClr val="FFFFFF"/>
                </a:solidFill>
                <a:latin typeface="Calibri"/>
                <a:ea typeface="Calibri"/>
                <a:cs typeface="Calibri"/>
              </a:defRPr>
            </a:pPr>
            <a:r>
              <a:rPr sz="750" b="1" i="0">
                <a:solidFill>
                  <a:srgbClr val="FFFFFF"/>
                </a:solidFill>
                <a:latin typeface="Calibri"/>
                <a:ea typeface="Calibri"/>
                <a:cs typeface="Calibri"/>
              </a:rPr>
              <a:t>HDRL</a:t>
            </a:r>
          </a:p>
        </p:txBody>
      </p:sp>
      <p:sp>
        <p:nvSpPr>
          <p:cNvPr id="3" name="brand-label">
            <a:extLst>
              <a:ext uri="{FF2B5EF4-FFF2-40B4-BE49-F238E27FC236}">
                <ns2:creationId id="{9DF746BF-9823-4F9C-A373-2C9F6D1E5703}"/>
                <adec:decorative val="1"/>
              </a:ext>
            </a:extLst>
          </p:cNvPr>
          <p:cNvSpPr>
            <a:spLocks noGrp="1"/>
          </p:cNvSpPr>
          <p:nvPr/>
        </p:nvSpPr>
        <p:spPr>
          <a:xfrm>
            <a:off x="1257300" y="495300"/>
            <a:ext cx="4572000" cy="190500"/>
          </a:xfrm>
          <a:prstGeom prst="rect">
            <a:avLst/>
          </a:prstGeom>
          <a:noFill/>
          <a:ln w="0">
            <a:noFill/>
            <a:prstDash val="solid"/>
          </a:ln>
        </p:spPr>
        <p:txBody>
          <a:bodyPr wrap="square" lIns="0" tIns="0" rIns="0" bIns="0" anchor="ctr">
            <a:noAutofit/>
          </a:bodyPr>
          <a:lstStyle/>
          <a:p>
            <a:pPr algn="l">
              <a:defRPr sz="1200" b="1" i="0">
                <a:solidFill>
                  <a:srgbClr val="0F766E"/>
                </a:solidFill>
                <a:latin typeface="Calibri"/>
                <a:ea typeface="Calibri"/>
                <a:cs typeface="Calibri"/>
              </a:defRPr>
            </a:pPr>
            <a:r>
              <a:rPr sz="1200" b="1" i="0">
                <a:solidFill>
                  <a:srgbClr val="0F766E"/>
                </a:solidFill>
                <a:latin typeface="Calibri"/>
                <a:ea typeface="Calibri"/>
                <a:cs typeface="Calibri"/>
              </a:rPr>
              <a:t>DOMAIN D • INDICATOR DETAIL</a:t>
            </a:r>
          </a:p>
        </p:txBody>
      </p:sp>
      <p:sp>
        <p:nvSpPr>
          <p:cNvPr id="4" name="slide-title" title="D.2.2 · Training &amp; Capability Building" descr="Slide title: D.2.2 · Training &amp; Capability Building">
            <a:extLst>
              <a:ext uri="{FF2B5EF4-FFF2-40B4-BE49-F238E27FC236}">
                <ns2:creationId id="{FD0999B0-86DC-4BBD-81A8-2A491029D54C}"/>
              </a:ext>
            </a:extLst>
          </p:cNvPr>
          <p:cNvSpPr>
            <a:spLocks noGrp="1"/>
          </p:cNvSpPr>
          <p:nvPr>
            <p:ph type="title"/>
          </p:nvPr>
        </p:nvSpPr>
        <p:spPr>
          <a:xfrm>
            <a:off x="666750" y="1104900"/>
            <a:ext cx="10858500" cy="628650"/>
          </a:xfrm>
          <a:prstGeom prst="rect">
            <a:avLst/>
          </a:prstGeom>
          <a:noFill/>
          <a:ln w="0">
            <a:noFill/>
            <a:prstDash val="solid"/>
          </a:ln>
        </p:spPr>
        <p:txBody>
          <a:bodyPr wrap="square" lIns="0" tIns="0" rIns="0" bIns="0" anchor="t">
            <a:noAutofit/>
          </a:bodyPr>
          <a:lstStyle/>
          <a:p>
            <a:pPr algn="l">
              <a:defRPr sz="3150" b="1" i="0">
                <a:solidFill>
                  <a:srgbClr val="162B45"/>
                </a:solidFill>
                <a:latin typeface="Calibri"/>
                <a:ea typeface="Calibri"/>
                <a:cs typeface="Calibri"/>
              </a:defRPr>
            </a:pPr>
            <a:r>
              <a:rPr sz="3150" b="1" i="0">
                <a:solidFill>
                  <a:srgbClr val="162B45"/>
                </a:solidFill>
                <a:latin typeface="Calibri"/>
                <a:ea typeface="Calibri"/>
                <a:cs typeface="Calibri"/>
              </a:rPr>
              <a:t>D.2.2 · Training &amp; Capability Building</a:t>
            </a:r>
          </a:p>
        </p:txBody>
      </p:sp>
      <p:sp>
        <p:nvSpPr>
          <p:cNvPr id="5" name="">
            <a:extLst>
              <a:ext uri="{FF2B5EF4-FFF2-40B4-BE49-F238E27FC236}">
                <ns2:creationId id="{ABB98CFE-2E11-4525-9192-812DB0DC67FB}"/>
              </a:ext>
            </a:extLst>
          </p:cNvPr>
          <p:cNvSpPr>
            <a:spLocks noGrp="1"/>
          </p:cNvSpPr>
          <p:nvPr/>
        </p:nvSpPr>
        <p:spPr>
          <a:xfrm>
            <a:off x="685800" y="1771650"/>
            <a:ext cx="10668000" cy="266700"/>
          </a:xfrm>
          <a:prstGeom prst="rect">
            <a:avLst/>
          </a:prstGeom>
          <a:noFill/>
          <a:ln w="0">
            <a:noFill/>
            <a:prstDash val="solid"/>
          </a:ln>
        </p:spPr>
        <p:txBody>
          <a:bodyPr wrap="square" lIns="0" tIns="0" rIns="0" bIns="0" anchor="t">
            <a:noAutofit/>
          </a:bodyPr>
          <a:lstStyle/>
          <a:p>
            <a:pPr algn="l">
              <a:defRPr sz="1350" b="1" i="0">
                <a:solidFill>
                  <a:srgbClr val="8B5CF6"/>
                </a:solidFill>
                <a:latin typeface="Calibri"/>
                <a:ea typeface="Calibri"/>
                <a:cs typeface="Calibri"/>
              </a:defRPr>
            </a:pPr>
            <a:r>
              <a:rPr sz="1350" b="1" i="0">
                <a:solidFill>
                  <a:srgbClr val="8B5CF6"/>
                </a:solidFill>
                <a:latin typeface="Calibri"/>
                <a:ea typeface="Calibri"/>
                <a:cs typeface="Calibri"/>
              </a:rPr>
              <a:t>Enhancement indicator  •  Service level  •  HDRL class O</a:t>
            </a:r>
          </a:p>
        </p:txBody>
      </p:sp>
      <p:sp>
        <p:nvSpPr>
          <p:cNvPr id="6" name="">
            <a:extLst>
              <a:ext uri="{FF2B5EF4-FFF2-40B4-BE49-F238E27FC236}">
                <ns2:creationId id="{4027574A-FCE0-4608-8EAC-154129C24BA6}"/>
              </a:ext>
            </a:extLst>
          </p:cNvPr>
          <p:cNvSpPr>
            <a:spLocks noGrp="1"/>
          </p:cNvSpPr>
          <p:nvPr/>
        </p:nvSpPr>
        <p:spPr>
          <a:xfrm>
            <a:off x="685800" y="2095500"/>
            <a:ext cx="10668000" cy="285750"/>
          </a:xfrm>
          <a:prstGeom prst="rect">
            <a:avLst/>
          </a:prstGeom>
          <a:noFill/>
          <a:ln w="0">
            <a:noFill/>
            <a:prstDash val="solid"/>
          </a:ln>
        </p:spPr>
        <p:txBody>
          <a:bodyPr wrap="square" lIns="0" tIns="0" rIns="0" bIns="0" anchor="t">
            <a:noAutofit/>
          </a:bodyPr>
          <a:lstStyle/>
          <a:p>
            <a:pPr algn="l">
              <a:defRPr sz="1350" b="0" i="1">
                <a:solidFill>
                  <a:srgbClr val="5F7187"/>
                </a:solidFill>
                <a:latin typeface="Calibri"/>
                <a:ea typeface="Calibri"/>
                <a:cs typeface="Calibri"/>
              </a:defRPr>
            </a:pPr>
            <a:r>
              <a:rPr sz="1350" b="0" i="1">
                <a:solidFill>
                  <a:srgbClr val="5F7187"/>
                </a:solidFill>
                <a:latin typeface="Calibri"/>
                <a:ea typeface="Calibri"/>
                <a:cs typeface="Calibri"/>
              </a:rPr>
              <a:t>The catalogue wording below is reproduced verbatim.</a:t>
            </a:r>
          </a:p>
        </p:txBody>
      </p:sp>
      <p:sp>
        <p:nvSpPr>
          <p:cNvPr id="7" name="">
            <a:extLst>
              <a:ext uri="{FF2B5EF4-FFF2-40B4-BE49-F238E27FC236}">
                <ns2:creationId id="{1A84E3DA-1AA1-4BD5-B185-A73433424149}"/>
                <adec:decorative val="1"/>
              </a:ext>
            </a:extLst>
          </p:cNvPr>
          <p:cNvSpPr>
            <a:spLocks noGrp="1"/>
          </p:cNvSpPr>
          <p:nvPr/>
        </p:nvSpPr>
        <p:spPr>
          <a:xfrm>
            <a:off x="1428750" y="2647950"/>
            <a:ext cx="8763000" cy="0"/>
          </a:xfrm>
          <a:prstGeom prst="line">
            <a:avLst/>
          </a:prstGeom>
          <a:noFill/>
          <a:ln w="57150">
            <a:solidFill>
              <a:srgbClr val="A7E6DB"/>
            </a:solidFill>
            <a:prstDash val="solid"/>
          </a:ln>
        </p:spPr>
      </p:sp>
      <p:sp>
        <p:nvSpPr>
          <p:cNvPr id="8" name="">
            <a:extLst>
              <a:ext uri="{FF2B5EF4-FFF2-40B4-BE49-F238E27FC236}">
                <ns2:creationId id="{9070CED0-D8B1-4850-8BA8-DF0198F69AC0}"/>
                <adec:decorative val="1"/>
              </a:ext>
            </a:extLst>
          </p:cNvPr>
          <p:cNvSpPr>
            <a:spLocks noGrp="1"/>
          </p:cNvSpPr>
          <p:nvPr/>
        </p:nvSpPr>
        <p:spPr>
          <a:xfrm>
            <a:off x="1219200" y="2419350"/>
            <a:ext cx="457200" cy="457200"/>
          </a:xfrm>
          <a:prstGeom prst="ellipse">
            <a:avLst/>
          </a:prstGeom>
          <a:solidFill>
            <a:srgbClr val="FFFFFF"/>
          </a:solidFill>
          <a:ln w="19050">
            <a:solidFill>
              <a:srgbClr val="8B5CF6"/>
            </a:solidFill>
            <a:prstDash val="solid"/>
          </a:ln>
        </p:spPr>
      </p:sp>
      <p:sp>
        <p:nvSpPr>
          <p:cNvPr id="9" name="">
            <a:extLst>
              <a:ext uri="{FF2B5EF4-FFF2-40B4-BE49-F238E27FC236}">
                <ns2:creationId id="{CDF125DA-75CE-479E-8A25-BE8B86279609}"/>
              </a:ext>
            </a:extLst>
          </p:cNvPr>
          <p:cNvSpPr>
            <a:spLocks noGrp="1"/>
          </p:cNvSpPr>
          <p:nvPr/>
        </p:nvSpPr>
        <p:spPr>
          <a:xfrm>
            <a:off x="1333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8B5CF6"/>
                </a:solidFill>
                <a:latin typeface="Calibri"/>
                <a:ea typeface="Calibri"/>
                <a:cs typeface="Calibri"/>
              </a:defRPr>
            </a:pPr>
            <a:r>
              <a:rPr sz="1500" b="1" i="0">
                <a:solidFill>
                  <a:srgbClr val="8B5CF6"/>
                </a:solidFill>
                <a:latin typeface="Calibri"/>
                <a:ea typeface="Calibri"/>
                <a:cs typeface="Calibri"/>
              </a:rPr>
              <a:t>1</a:t>
            </a:r>
          </a:p>
        </p:txBody>
      </p:sp>
      <p:sp>
        <p:nvSpPr>
          <p:cNvPr id="10" name="">
            <a:extLst>
              <a:ext uri="{FF2B5EF4-FFF2-40B4-BE49-F238E27FC236}">
                <ns2:creationId id="{AC429B10-2250-4776-9107-09E21FBFB88F}"/>
              </a:ext>
            </a:extLst>
          </p:cNvPr>
          <p:cNvSpPr>
            <a:spLocks noGrp="1"/>
          </p:cNvSpPr>
          <p:nvPr/>
        </p:nvSpPr>
        <p:spPr>
          <a:xfrm>
            <a:off x="552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Initial</a:t>
            </a:r>
          </a:p>
        </p:txBody>
      </p:sp>
      <p:sp>
        <p:nvSpPr>
          <p:cNvPr id="11" name="">
            <a:extLst>
              <a:ext uri="{FF2B5EF4-FFF2-40B4-BE49-F238E27FC236}">
                <ns2:creationId id="{8F1F1460-B191-47AB-A8D0-DB5CC619A596}"/>
              </a:ext>
            </a:extLst>
          </p:cNvPr>
          <p:cNvSpPr>
            <a:spLocks noGrp="1"/>
          </p:cNvSpPr>
          <p:nvPr/>
        </p:nvSpPr>
        <p:spPr>
          <a:xfrm>
            <a:off x="552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No provision. Researchers expected to have skills.</a:t>
            </a:r>
          </a:p>
        </p:txBody>
      </p:sp>
      <p:sp>
        <p:nvSpPr>
          <p:cNvPr id="12" name="">
            <a:extLst>
              <a:ext uri="{FF2B5EF4-FFF2-40B4-BE49-F238E27FC236}">
                <ns2:creationId id="{500F9296-4457-4DF4-BB8D-56D2D1D31CFB}"/>
                <adec:decorative val="1"/>
              </a:ext>
            </a:extLst>
          </p:cNvPr>
          <p:cNvSpPr>
            <a:spLocks noGrp="1"/>
          </p:cNvSpPr>
          <p:nvPr/>
        </p:nvSpPr>
        <p:spPr>
          <a:xfrm>
            <a:off x="3409950" y="2419350"/>
            <a:ext cx="457200" cy="457200"/>
          </a:xfrm>
          <a:prstGeom prst="ellipse">
            <a:avLst/>
          </a:prstGeom>
          <a:solidFill>
            <a:srgbClr val="FFFFFF"/>
          </a:solidFill>
          <a:ln w="19050">
            <a:solidFill>
              <a:srgbClr val="8B5CF6"/>
            </a:solidFill>
            <a:prstDash val="solid"/>
          </a:ln>
        </p:spPr>
      </p:sp>
      <p:sp>
        <p:nvSpPr>
          <p:cNvPr id="13" name="">
            <a:extLst>
              <a:ext uri="{FF2B5EF4-FFF2-40B4-BE49-F238E27FC236}">
                <ns2:creationId id="{56773E13-413E-4E0C-962A-DD39CD20436E}"/>
              </a:ext>
            </a:extLst>
          </p:cNvPr>
          <p:cNvSpPr>
            <a:spLocks noGrp="1"/>
          </p:cNvSpPr>
          <p:nvPr/>
        </p:nvSpPr>
        <p:spPr>
          <a:xfrm>
            <a:off x="3524250" y="2533650"/>
            <a:ext cx="228600" cy="228600"/>
          </a:xfrm>
          <a:prstGeom prst="rect">
            <a:avLst/>
          </a:prstGeom>
          <a:noFill/>
          <a:ln w="0">
            <a:noFill/>
            <a:prstDash val="solid"/>
          </a:ln>
        </p:spPr>
        <p:txBody>
          <a:bodyPr wrap="square" lIns="0" tIns="0" rIns="0" bIns="0" anchor="ctr">
            <a:noAutofit/>
          </a:bodyPr>
          <a:lstStyle/>
          <a:p>
            <a:pPr algn="ctr">
              <a:defRPr sz="1500" b="1" i="0">
                <a:solidFill>
                  <a:srgbClr val="8B5CF6"/>
                </a:solidFill>
                <a:latin typeface="Calibri"/>
                <a:ea typeface="Calibri"/>
                <a:cs typeface="Calibri"/>
              </a:defRPr>
            </a:pPr>
            <a:r>
              <a:rPr sz="1500" b="1" i="0">
                <a:solidFill>
                  <a:srgbClr val="8B5CF6"/>
                </a:solidFill>
                <a:latin typeface="Calibri"/>
                <a:ea typeface="Calibri"/>
                <a:cs typeface="Calibri"/>
              </a:rPr>
              <a:t>2</a:t>
            </a:r>
          </a:p>
        </p:txBody>
      </p:sp>
      <p:sp>
        <p:nvSpPr>
          <p:cNvPr id="14" name="">
            <a:extLst>
              <a:ext uri="{FF2B5EF4-FFF2-40B4-BE49-F238E27FC236}">
                <ns2:creationId id="{D38B7541-A4D7-404A-9A55-B170F4051F73}"/>
              </a:ext>
            </a:extLst>
          </p:cNvPr>
          <p:cNvSpPr>
            <a:spLocks noGrp="1"/>
          </p:cNvSpPr>
          <p:nvPr/>
        </p:nvSpPr>
        <p:spPr>
          <a:xfrm>
            <a:off x="27432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Developing</a:t>
            </a:r>
          </a:p>
        </p:txBody>
      </p:sp>
      <p:sp>
        <p:nvSpPr>
          <p:cNvPr id="15" name="">
            <a:extLst>
              <a:ext uri="{FF2B5EF4-FFF2-40B4-BE49-F238E27FC236}">
                <ns2:creationId id="{97ACE273-EEC2-46AF-B7C0-38E6D0C29622}"/>
              </a:ext>
            </a:extLst>
          </p:cNvPr>
          <p:cNvSpPr>
            <a:spLocks noGrp="1"/>
          </p:cNvSpPr>
          <p:nvPr/>
        </p:nvSpPr>
        <p:spPr>
          <a:xfrm>
            <a:off x="27432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Needs identified. Ad-hoc training. Strategy developing.</a:t>
            </a:r>
          </a:p>
        </p:txBody>
      </p:sp>
      <p:sp>
        <p:nvSpPr>
          <p:cNvPr id="16" name="">
            <a:extLst>
              <a:ext uri="{FF2B5EF4-FFF2-40B4-BE49-F238E27FC236}">
                <ns2:creationId id="{C7D5DEAE-25B7-49C3-A455-CB219BDA6E5B}"/>
                <adec:decorative val="1"/>
              </a:ext>
            </a:extLst>
          </p:cNvPr>
          <p:cNvSpPr>
            <a:spLocks noGrp="1"/>
          </p:cNvSpPr>
          <p:nvPr/>
        </p:nvSpPr>
        <p:spPr>
          <a:xfrm>
            <a:off x="5600700" y="2419350"/>
            <a:ext cx="457200" cy="457200"/>
          </a:xfrm>
          <a:prstGeom prst="ellipse">
            <a:avLst/>
          </a:prstGeom>
          <a:solidFill>
            <a:srgbClr val="FFFFFF"/>
          </a:solidFill>
          <a:ln w="19050">
            <a:solidFill>
              <a:srgbClr val="8B5CF6"/>
            </a:solidFill>
            <a:prstDash val="solid"/>
          </a:ln>
        </p:spPr>
      </p:sp>
      <p:sp>
        <p:nvSpPr>
          <p:cNvPr id="17" name="">
            <a:extLst>
              <a:ext uri="{FF2B5EF4-FFF2-40B4-BE49-F238E27FC236}">
                <ns2:creationId id="{570F0183-0213-43B7-A25D-2A3FC273EF14}"/>
              </a:ext>
            </a:extLst>
          </p:cNvPr>
          <p:cNvSpPr>
            <a:spLocks noGrp="1"/>
          </p:cNvSpPr>
          <p:nvPr/>
        </p:nvSpPr>
        <p:spPr>
          <a:xfrm>
            <a:off x="5715000" y="2533650"/>
            <a:ext cx="228600" cy="228600"/>
          </a:xfrm>
          <a:prstGeom prst="rect">
            <a:avLst/>
          </a:prstGeom>
          <a:noFill/>
          <a:ln w="0">
            <a:noFill/>
            <a:prstDash val="solid"/>
          </a:ln>
        </p:spPr>
        <p:txBody>
          <a:bodyPr wrap="square" lIns="0" tIns="0" rIns="0" bIns="0" anchor="ctr">
            <a:noAutofit/>
          </a:bodyPr>
          <a:lstStyle/>
          <a:p>
            <a:pPr algn="ctr">
              <a:defRPr sz="1500" b="1" i="0">
                <a:solidFill>
                  <a:srgbClr val="8B5CF6"/>
                </a:solidFill>
                <a:latin typeface="Calibri"/>
                <a:ea typeface="Calibri"/>
                <a:cs typeface="Calibri"/>
              </a:defRPr>
            </a:pPr>
            <a:r>
              <a:rPr sz="1500" b="1" i="0">
                <a:solidFill>
                  <a:srgbClr val="8B5CF6"/>
                </a:solidFill>
                <a:latin typeface="Calibri"/>
                <a:ea typeface="Calibri"/>
                <a:cs typeface="Calibri"/>
              </a:rPr>
              <a:t>3</a:t>
            </a:r>
          </a:p>
        </p:txBody>
      </p:sp>
      <p:sp>
        <p:nvSpPr>
          <p:cNvPr id="18" name="">
            <a:extLst>
              <a:ext uri="{FF2B5EF4-FFF2-40B4-BE49-F238E27FC236}">
                <ns2:creationId id="{1A6ABA90-841E-4619-AA9A-520FAC3363EB}"/>
              </a:ext>
            </a:extLst>
          </p:cNvPr>
          <p:cNvSpPr>
            <a:spLocks noGrp="1"/>
          </p:cNvSpPr>
          <p:nvPr/>
        </p:nvSpPr>
        <p:spPr>
          <a:xfrm>
            <a:off x="49339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Defined</a:t>
            </a:r>
          </a:p>
        </p:txBody>
      </p:sp>
      <p:sp>
        <p:nvSpPr>
          <p:cNvPr id="19" name="">
            <a:extLst>
              <a:ext uri="{FF2B5EF4-FFF2-40B4-BE49-F238E27FC236}">
                <ns2:creationId id="{D6FB13F3-F615-4630-BEE4-EB0EE915CD15}"/>
              </a:ext>
            </a:extLst>
          </p:cNvPr>
          <p:cNvSpPr>
            <a:spLocks noGrp="1"/>
          </p:cNvSpPr>
          <p:nvPr/>
        </p:nvSpPr>
        <p:spPr>
          <a:xfrm>
            <a:off x="49339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Regular programme. Moderate uptake.</a:t>
            </a:r>
          </a:p>
        </p:txBody>
      </p:sp>
      <p:sp>
        <p:nvSpPr>
          <p:cNvPr id="20" name="">
            <a:extLst>
              <a:ext uri="{FF2B5EF4-FFF2-40B4-BE49-F238E27FC236}">
                <ns2:creationId id="{D979900C-9837-4B97-8DC8-6145E3843786}"/>
                <adec:decorative val="1"/>
              </a:ext>
            </a:extLst>
          </p:cNvPr>
          <p:cNvSpPr>
            <a:spLocks noGrp="1"/>
          </p:cNvSpPr>
          <p:nvPr/>
        </p:nvSpPr>
        <p:spPr>
          <a:xfrm>
            <a:off x="7791450" y="2419350"/>
            <a:ext cx="457200" cy="457200"/>
          </a:xfrm>
          <a:prstGeom prst="ellipse">
            <a:avLst/>
          </a:prstGeom>
          <a:solidFill>
            <a:srgbClr val="FFFFFF"/>
          </a:solidFill>
          <a:ln w="19050">
            <a:solidFill>
              <a:srgbClr val="8B5CF6"/>
            </a:solidFill>
            <a:prstDash val="solid"/>
          </a:ln>
        </p:spPr>
      </p:sp>
      <p:sp>
        <p:nvSpPr>
          <p:cNvPr id="21" name="">
            <a:extLst>
              <a:ext uri="{FF2B5EF4-FFF2-40B4-BE49-F238E27FC236}">
                <ns2:creationId id="{AE888B69-38C6-4E61-9A06-C7FB81FBCF57}"/>
              </a:ext>
            </a:extLst>
          </p:cNvPr>
          <p:cNvSpPr>
            <a:spLocks noGrp="1"/>
          </p:cNvSpPr>
          <p:nvPr/>
        </p:nvSpPr>
        <p:spPr>
          <a:xfrm>
            <a:off x="7905750" y="2533650"/>
            <a:ext cx="228600" cy="228600"/>
          </a:xfrm>
          <a:prstGeom prst="rect">
            <a:avLst/>
          </a:prstGeom>
          <a:noFill/>
          <a:ln w="0">
            <a:noFill/>
            <a:prstDash val="solid"/>
          </a:ln>
        </p:spPr>
        <p:txBody>
          <a:bodyPr wrap="square" lIns="0" tIns="0" rIns="0" bIns="0" anchor="ctr">
            <a:noAutofit/>
          </a:bodyPr>
          <a:lstStyle/>
          <a:p>
            <a:pPr algn="ctr">
              <a:defRPr sz="1500" b="1" i="0">
                <a:solidFill>
                  <a:srgbClr val="8B5CF6"/>
                </a:solidFill>
                <a:latin typeface="Calibri"/>
                <a:ea typeface="Calibri"/>
                <a:cs typeface="Calibri"/>
              </a:defRPr>
            </a:pPr>
            <a:r>
              <a:rPr sz="1500" b="1" i="0">
                <a:solidFill>
                  <a:srgbClr val="8B5CF6"/>
                </a:solidFill>
                <a:latin typeface="Calibri"/>
                <a:ea typeface="Calibri"/>
                <a:cs typeface="Calibri"/>
              </a:rPr>
              <a:t>4</a:t>
            </a:r>
          </a:p>
        </p:txBody>
      </p:sp>
      <p:sp>
        <p:nvSpPr>
          <p:cNvPr id="22" name="">
            <a:extLst>
              <a:ext uri="{FF2B5EF4-FFF2-40B4-BE49-F238E27FC236}">
                <ns2:creationId id="{AB60219A-C538-42C0-AF86-8AF298AD6F84}"/>
              </a:ext>
            </a:extLst>
          </p:cNvPr>
          <p:cNvSpPr>
            <a:spLocks noGrp="1"/>
          </p:cNvSpPr>
          <p:nvPr/>
        </p:nvSpPr>
        <p:spPr>
          <a:xfrm>
            <a:off x="71247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Managed</a:t>
            </a:r>
          </a:p>
        </p:txBody>
      </p:sp>
      <p:sp>
        <p:nvSpPr>
          <p:cNvPr id="23" name="">
            <a:extLst>
              <a:ext uri="{FF2B5EF4-FFF2-40B4-BE49-F238E27FC236}">
                <ns2:creationId id="{7309FA30-A157-4D0C-9AF0-1454D81BA67E}"/>
              </a:ext>
            </a:extLst>
          </p:cNvPr>
          <p:cNvSpPr>
            <a:spLocks noGrp="1"/>
          </p:cNvSpPr>
          <p:nvPr/>
        </p:nvSpPr>
        <p:spPr>
          <a:xfrm>
            <a:off x="71247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Comprehensive with multiple levels. Regular schedule. Linked to accreditation.</a:t>
            </a:r>
          </a:p>
        </p:txBody>
      </p:sp>
      <p:sp>
        <p:nvSpPr>
          <p:cNvPr id="24" name="">
            <a:extLst>
              <a:ext uri="{FF2B5EF4-FFF2-40B4-BE49-F238E27FC236}">
                <ns2:creationId id="{D92042E2-E140-4CB8-992E-CAE6B5F12B7B}"/>
                <adec:decorative val="1"/>
              </a:ext>
            </a:extLst>
          </p:cNvPr>
          <p:cNvSpPr>
            <a:spLocks noGrp="1"/>
          </p:cNvSpPr>
          <p:nvPr/>
        </p:nvSpPr>
        <p:spPr>
          <a:xfrm>
            <a:off x="9982200" y="2419350"/>
            <a:ext cx="457200" cy="457200"/>
          </a:xfrm>
          <a:prstGeom prst="ellipse">
            <a:avLst/>
          </a:prstGeom>
          <a:solidFill>
            <a:srgbClr val="8B5CF6"/>
          </a:solidFill>
          <a:ln w="19050">
            <a:solidFill>
              <a:srgbClr val="8B5CF6"/>
            </a:solidFill>
            <a:prstDash val="solid"/>
          </a:ln>
        </p:spPr>
      </p:sp>
      <p:sp>
        <p:nvSpPr>
          <p:cNvPr id="25" name="">
            <a:extLst>
              <a:ext uri="{FF2B5EF4-FFF2-40B4-BE49-F238E27FC236}">
                <ns2:creationId id="{3B3C350C-757E-4744-8A4B-113B075E9232}"/>
              </a:ext>
            </a:extLst>
          </p:cNvPr>
          <p:cNvSpPr>
            <a:spLocks noGrp="1"/>
          </p:cNvSpPr>
          <p:nvPr/>
        </p:nvSpPr>
        <p:spPr>
          <a:xfrm>
            <a:off x="10096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FFFFFF"/>
                </a:solidFill>
                <a:latin typeface="Calibri"/>
                <a:ea typeface="Calibri"/>
                <a:cs typeface="Calibri"/>
              </a:defRPr>
            </a:pPr>
            <a:r>
              <a:rPr sz="1500" b="1" i="0">
                <a:solidFill>
                  <a:srgbClr val="FFFFFF"/>
                </a:solidFill>
                <a:latin typeface="Calibri"/>
                <a:ea typeface="Calibri"/>
                <a:cs typeface="Calibri"/>
              </a:rPr>
              <a:t>5</a:t>
            </a:r>
          </a:p>
        </p:txBody>
      </p:sp>
      <p:sp>
        <p:nvSpPr>
          <p:cNvPr id="26" name="">
            <a:extLst>
              <a:ext uri="{FF2B5EF4-FFF2-40B4-BE49-F238E27FC236}">
                <ns2:creationId id="{834B35C5-DC45-41DA-9E87-1A69226F0973}"/>
              </a:ext>
            </a:extLst>
          </p:cNvPr>
          <p:cNvSpPr>
            <a:spLocks noGrp="1"/>
          </p:cNvSpPr>
          <p:nvPr/>
        </p:nvSpPr>
        <p:spPr>
          <a:xfrm>
            <a:off x="9315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Optimising</a:t>
            </a:r>
          </a:p>
        </p:txBody>
      </p:sp>
      <p:sp>
        <p:nvSpPr>
          <p:cNvPr id="27" name="">
            <a:extLst>
              <a:ext uri="{FF2B5EF4-FFF2-40B4-BE49-F238E27FC236}">
                <ns2:creationId id="{995F1EC9-9AF3-482A-A255-95D001F91146}"/>
              </a:ext>
            </a:extLst>
          </p:cNvPr>
          <p:cNvSpPr>
            <a:spLocks noGrp="1"/>
          </p:cNvSpPr>
          <p:nvPr/>
        </p:nvSpPr>
        <p:spPr>
          <a:xfrm>
            <a:off x="9315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Extensive ecosystem. Co-developed. NHS analyst capacity building. Shared UK-wide.</a:t>
            </a:r>
          </a:p>
        </p:txBody>
      </p:sp>
      <p:sp>
        <p:nvSpPr>
          <p:cNvPr id="28" name="">
            <a:extLst>
              <a:ext uri="{FF2B5EF4-FFF2-40B4-BE49-F238E27FC236}">
                <ns2:creationId id="{D32223F6-0713-43DC-98E9-E6448ABB8D63}"/>
                <adec:decorative val="1"/>
              </a:ext>
            </a:extLst>
          </p:cNvPr>
          <p:cNvSpPr>
            <a:spLocks noGrp="1"/>
          </p:cNvSpPr>
          <p:nvPr/>
        </p:nvSpPr>
        <p:spPr>
          <a:xfrm>
            <a:off x="685800" y="5105400"/>
            <a:ext cx="10820400" cy="1047750"/>
          </a:xfrm>
          <a:prstGeom prst="roundRect">
            <a:avLst>
              <a:gd name="adj" fmla="val 7273"/>
            </a:avLst>
          </a:prstGeom>
          <a:solidFill>
            <a:srgbClr val="FFFFFF"/>
          </a:solidFill>
          <a:ln w="9525">
            <a:solidFill>
              <a:srgbClr val="D5E3E3"/>
            </a:solidFill>
            <a:prstDash val="solid"/>
          </a:ln>
        </p:spPr>
      </p:sp>
      <p:sp>
        <p:nvSpPr>
          <p:cNvPr id="29" name="">
            <a:extLst>
              <a:ext uri="{FF2B5EF4-FFF2-40B4-BE49-F238E27FC236}">
                <ns2:creationId id="{53EB5B0F-DD26-4AFF-A4F4-BB89DDBBD0BD}"/>
              </a:ext>
            </a:extLst>
          </p:cNvPr>
          <p:cNvSpPr>
            <a:spLocks noGrp="1"/>
          </p:cNvSpPr>
          <p:nvPr/>
        </p:nvSpPr>
        <p:spPr>
          <a:xfrm>
            <a:off x="895350" y="5200650"/>
            <a:ext cx="6858000" cy="266700"/>
          </a:xfrm>
          <a:prstGeom prst="rect">
            <a:avLst/>
          </a:prstGeom>
          <a:noFill/>
          <a:ln w="0">
            <a:noFill/>
            <a:prstDash val="solid"/>
          </a:ln>
        </p:spPr>
        <p:txBody>
          <a:bodyPr wrap="square" lIns="0" tIns="0" rIns="0" bIns="0" anchor="t">
            <a:noAutofit/>
          </a:bodyPr>
          <a:lstStyle/>
          <a:p>
            <a:pPr algn="l">
              <a:defRPr sz="1575" b="1" i="0">
                <a:solidFill>
                  <a:srgbClr val="115E59"/>
                </a:solidFill>
                <a:latin typeface="Calibri"/>
                <a:ea typeface="Calibri"/>
                <a:cs typeface="Calibri"/>
              </a:defRPr>
            </a:pPr>
            <a:r>
              <a:rPr sz="1575" b="1" i="0">
                <a:solidFill>
                  <a:srgbClr val="115E59"/>
                </a:solidFill>
                <a:latin typeface="Calibri"/>
                <a:ea typeface="Calibri"/>
                <a:cs typeface="Calibri"/>
              </a:rPr>
              <a:t>Minimum evidence for a Level 4 judgement</a:t>
            </a:r>
          </a:p>
        </p:txBody>
      </p:sp>
      <p:sp>
        <p:nvSpPr>
          <p:cNvPr id="30" name="">
            <a:extLst>
              <a:ext uri="{FF2B5EF4-FFF2-40B4-BE49-F238E27FC236}">
                <ns2:creationId id="{2769380C-F6DE-4868-8A7C-DD34134E33C0}"/>
                <adec:decorative val="1"/>
              </a:ext>
            </a:extLst>
          </p:cNvPr>
          <p:cNvSpPr>
            <a:spLocks noGrp="1"/>
          </p:cNvSpPr>
          <p:nvPr/>
        </p:nvSpPr>
        <p:spPr>
          <a:xfrm>
            <a:off x="895350" y="5581650"/>
            <a:ext cx="85725" cy="85725"/>
          </a:xfrm>
          <a:prstGeom prst="ellipse">
            <a:avLst/>
          </a:prstGeom>
          <a:solidFill>
            <a:srgbClr val="8B5CF6"/>
          </a:solidFill>
          <a:ln w="0">
            <a:noFill/>
            <a:prstDash val="solid"/>
          </a:ln>
        </p:spPr>
      </p:sp>
      <p:sp>
        <p:nvSpPr>
          <p:cNvPr id="31" name="">
            <a:extLst>
              <a:ext uri="{FF2B5EF4-FFF2-40B4-BE49-F238E27FC236}">
                <ns2:creationId id="{C852D7CC-D535-4558-A91F-426DFCFA1D73}"/>
              </a:ext>
            </a:extLst>
          </p:cNvPr>
          <p:cNvSpPr>
            <a:spLocks noGrp="1"/>
          </p:cNvSpPr>
          <p:nvPr/>
        </p:nvSpPr>
        <p:spPr>
          <a:xfrm>
            <a:off x="10858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Training curriculum + schedule + attendance records</a:t>
            </a:r>
          </a:p>
        </p:txBody>
      </p:sp>
      <p:sp>
        <p:nvSpPr>
          <p:cNvPr id="32" name="">
            <a:extLst>
              <a:ext uri="{FF2B5EF4-FFF2-40B4-BE49-F238E27FC236}">
                <ns2:creationId id="{1E1C8792-34C4-4F74-A333-1891E7C75B14}"/>
                <adec:decorative val="1"/>
              </a:ext>
            </a:extLst>
          </p:cNvPr>
          <p:cNvSpPr>
            <a:spLocks noGrp="1"/>
          </p:cNvSpPr>
          <p:nvPr/>
        </p:nvSpPr>
        <p:spPr>
          <a:xfrm>
            <a:off x="4438650" y="5581650"/>
            <a:ext cx="85725" cy="85725"/>
          </a:xfrm>
          <a:prstGeom prst="ellipse">
            <a:avLst/>
          </a:prstGeom>
          <a:solidFill>
            <a:srgbClr val="8B5CF6"/>
          </a:solidFill>
          <a:ln w="0">
            <a:noFill/>
            <a:prstDash val="solid"/>
          </a:ln>
        </p:spPr>
      </p:sp>
      <p:sp>
        <p:nvSpPr>
          <p:cNvPr id="33" name="">
            <a:extLst>
              <a:ext uri="{FF2B5EF4-FFF2-40B4-BE49-F238E27FC236}">
                <ns2:creationId id="{E0D6C3BD-4A35-4E1C-BB00-B2270CFE9A20}"/>
              </a:ext>
            </a:extLst>
          </p:cNvPr>
          <p:cNvSpPr>
            <a:spLocks noGrp="1"/>
          </p:cNvSpPr>
          <p:nvPr/>
        </p:nvSpPr>
        <p:spPr>
          <a:xfrm>
            <a:off x="46291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Evaluation evidence (feedback scores; learning outcomes where measured)</a:t>
            </a:r>
          </a:p>
        </p:txBody>
      </p:sp>
      <p:sp>
        <p:nvSpPr>
          <p:cNvPr id="34" name="">
            <a:extLst>
              <a:ext uri="{FF2B5EF4-FFF2-40B4-BE49-F238E27FC236}">
                <ns2:creationId id="{9AD9DC03-E8AC-4375-9231-E325C1BC4201}"/>
                <adec:decorative val="1"/>
              </a:ext>
            </a:extLst>
          </p:cNvPr>
          <p:cNvSpPr>
            <a:spLocks noGrp="1"/>
          </p:cNvSpPr>
          <p:nvPr/>
        </p:nvSpPr>
        <p:spPr>
          <a:xfrm>
            <a:off x="7981950" y="5581650"/>
            <a:ext cx="85725" cy="85725"/>
          </a:xfrm>
          <a:prstGeom prst="ellipse">
            <a:avLst/>
          </a:prstGeom>
          <a:solidFill>
            <a:srgbClr val="8B5CF6"/>
          </a:solidFill>
          <a:ln w="0">
            <a:noFill/>
            <a:prstDash val="solid"/>
          </a:ln>
        </p:spPr>
      </p:sp>
      <p:sp>
        <p:nvSpPr>
          <p:cNvPr id="35" name="">
            <a:extLst>
              <a:ext uri="{FF2B5EF4-FFF2-40B4-BE49-F238E27FC236}">
                <ns2:creationId id="{46A20244-7302-4830-91D5-5184F192650E}"/>
              </a:ext>
            </a:extLst>
          </p:cNvPr>
          <p:cNvSpPr>
            <a:spLocks noGrp="1"/>
          </p:cNvSpPr>
          <p:nvPr/>
        </p:nvSpPr>
        <p:spPr>
          <a:xfrm>
            <a:off x="81724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Evidence of linkage to accreditation or capability plans</a:t>
            </a:r>
          </a:p>
        </p:txBody>
      </p:sp>
      <p:sp>
        <p:nvSpPr>
          <p:cNvPr id="36" name="">
            <a:extLst>
              <a:ext uri="{FF2B5EF4-FFF2-40B4-BE49-F238E27FC236}">
                <ns2:creationId id="{7C7196BA-FBB6-4B25-A920-D60FA309F75D}"/>
              </a:ext>
            </a:extLst>
          </p:cNvPr>
          <p:cNvSpPr>
            <a:spLocks noGrp="1"/>
          </p:cNvSpPr>
          <p:nvPr/>
        </p:nvSpPr>
        <p:spPr>
          <a:xfrm>
            <a:off x="762000" y="6153150"/>
            <a:ext cx="10668000" cy="171450"/>
          </a:xfrm>
          <a:prstGeom prst="rect">
            <a:avLst/>
          </a:prstGeom>
          <a:noFill/>
          <a:ln w="0">
            <a:noFill/>
            <a:prstDash val="solid"/>
          </a:ln>
        </p:spPr>
        <p:txBody>
          <a:bodyPr wrap="square" lIns="0" tIns="0" rIns="0" bIns="0" anchor="t">
            <a:noAutofit/>
          </a:bodyPr>
          <a:lstStyle/>
          <a:p>
            <a:pPr algn="ctr">
              <a:defRPr sz="900" b="0" i="1">
                <a:solidFill>
                  <a:srgbClr val="5F7187"/>
                </a:solidFill>
                <a:latin typeface="Calibri"/>
                <a:ea typeface="Calibri"/>
                <a:cs typeface="Calibri"/>
              </a:defRPr>
            </a:pPr>
            <a:r>
              <a:rPr sz="900" b="0" i="1">
                <a:solidFill>
                  <a:srgbClr val="5F7187"/>
                </a:solidFill>
                <a:latin typeface="Calibri"/>
                <a:ea typeface="Calibri"/>
                <a:cs typeface="Calibri"/>
              </a:rPr>
              <a:t>Catalogue v1.0.2  •  Source a6d0671c3297  •  Verbatim descriptors and evidence  •  HDRL classifications are not official programme requirements.</a:t>
            </a:r>
          </a:p>
        </p:txBody>
      </p:sp>
      <p:sp>
        <p:nvSpPr>
          <p:cNvPr id="37" name="">
            <a:extLst>
              <a:ext uri="{FF2B5EF4-FFF2-40B4-BE49-F238E27FC236}">
                <ns2:creationId id="{4AE95981-E210-4207-8EF6-BAADCCD49023}"/>
                <adec:decorative val="1"/>
              </a:ext>
            </a:extLst>
          </p:cNvPr>
          <p:cNvSpPr>
            <a:spLocks noGrp="1"/>
          </p:cNvSpPr>
          <p:nvPr/>
        </p:nvSpPr>
        <p:spPr>
          <a:xfrm>
            <a:off x="552450" y="6419850"/>
            <a:ext cx="11087100" cy="0"/>
          </a:xfrm>
          <a:prstGeom prst="line">
            <a:avLst/>
          </a:prstGeom>
          <a:noFill/>
          <a:ln w="9525">
            <a:solidFill>
              <a:srgbClr val="D5E3E3"/>
            </a:solidFill>
            <a:prstDash val="solid"/>
          </a:ln>
        </p:spPr>
      </p:sp>
      <p:sp>
        <p:nvSpPr>
          <p:cNvPr id="38" name="">
            <a:extLst>
              <a:ext uri="{FF2B5EF4-FFF2-40B4-BE49-F238E27FC236}">
                <ns2:creationId id="{69CD7C68-CD6F-4EFD-98CF-69D19CAC5344}"/>
              </a:ext>
            </a:extLst>
          </p:cNvPr>
          <p:cNvSpPr>
            <a:spLocks noGrp="1"/>
          </p:cNvSpPr>
          <p:nvPr/>
        </p:nvSpPr>
        <p:spPr>
          <a:xfrm>
            <a:off x="552450" y="6496050"/>
            <a:ext cx="2952750" cy="190500"/>
          </a:xfrm>
          <a:prstGeom prst="rect">
            <a:avLst/>
          </a:prstGeom>
          <a:noFill/>
          <a:ln w="0">
            <a:noFill/>
            <a:prstDash val="solid"/>
          </a:ln>
        </p:spPr>
        <p:txBody>
          <a:bodyPr wrap="square" lIns="0" tIns="0" rIns="0" bIns="0" anchor="ctr">
            <a:noAutofit/>
          </a:bodyPr>
          <a:lstStyle/>
          <a:p>
            <a:pPr algn="l">
              <a:defRPr sz="900" b="0" i="0">
                <a:solidFill>
                  <a:srgbClr val="5F7187"/>
                </a:solidFill>
                <a:latin typeface="Calibri"/>
                <a:ea typeface="Calibri"/>
                <a:cs typeface="Calibri"/>
              </a:defRPr>
            </a:pPr>
            <a:r>
              <a:rPr sz="900" b="0" i="0">
                <a:solidFill>
                  <a:srgbClr val="5F7187"/>
                </a:solidFill>
                <a:latin typeface="Calibri"/>
                <a:ea typeface="Calibri"/>
                <a:cs typeface="Calibri"/>
              </a:rPr>
              <a:t>HDRL v1.0.1  •  Kit v1.1.0  •  30 Jul 2026</a:t>
            </a:r>
          </a:p>
        </p:txBody>
      </p:sp>
      <p:sp>
        <p:nvSpPr>
          <p:cNvPr id="39" name="">
            <a:extLst>
              <a:ext uri="{FF2B5EF4-FFF2-40B4-BE49-F238E27FC236}">
                <ns2:creationId id="{444B2056-4AA1-4FEB-AAEE-E72ADFB0A768}"/>
              </a:ext>
            </a:extLst>
          </p:cNvPr>
          <p:cNvSpPr>
            <a:spLocks noGrp="1"/>
          </p:cNvSpPr>
          <p:nvPr/>
        </p:nvSpPr>
        <p:spPr>
          <a:xfrm>
            <a:off x="3524250" y="6496050"/>
            <a:ext cx="6096000" cy="190500"/>
          </a:xfrm>
          <a:prstGeom prst="rect">
            <a:avLst/>
          </a:prstGeom>
          <a:noFill/>
          <a:ln w="0">
            <a:noFill/>
            <a:prstDash val="solid"/>
          </a:ln>
        </p:spPr>
        <p:txBody>
          <a:bodyPr wrap="square" lIns="0" tIns="0" rIns="0" bIns="0" anchor="ctr">
            <a:noAutofit/>
          </a:bodyPr>
          <a:lstStyle/>
          <a:p>
            <a:pPr algn="ctr">
              <a:defRPr sz="825" b="0" i="0">
                <a:solidFill>
                  <a:srgbClr val="5F7187"/>
                </a:solidFill>
                <a:latin typeface="Calibri"/>
                <a:ea typeface="Calibri"/>
                <a:cs typeface="Calibri"/>
              </a:defRPr>
            </a:pPr>
            <a:r>
              <a:rPr sz="825" b="0" i="0">
                <a:solidFill>
                  <a:srgbClr val="5F7187"/>
                </a:solidFill>
                <a:latin typeface="Calibri"/>
                <a:ea typeface="Calibri"/>
                <a:cs typeface="Calibri"/>
              </a:rPr>
              <a:t>RDS: commissioner &amp; IP owner  •  OPL Advisory: originator &amp; developer  •  </a:t>
            </a:r>
            <a:r>
              <a:rPr sz="825" b="0" i="0">
                <a:solidFill>
                  <a:srgbClr val="5F7187"/>
                </a:solidFill>
                <a:latin typeface="Calibri"/>
                <a:ea typeface="Calibri"/>
                <a:cs typeface="Calibri"/>
                <a:hlinkClick r:id="Rfe0ce9f2cdbd40d9" tooltip="Read the Creative Commons Attribution 4.0 licence"/>
              </a:rPr>
              <a:t>CC BY 4.0</a:t>
            </a:r>
          </a:p>
        </p:txBody>
      </p:sp>
      <p:sp>
        <p:nvSpPr>
          <p:cNvPr id="40" name="">
            <a:extLst>
              <a:ext uri="{FF2B5EF4-FFF2-40B4-BE49-F238E27FC236}">
                <ns2:creationId id="{BC08355C-06CD-43BA-88A7-B4B4AE542704}"/>
              </a:ext>
            </a:extLst>
          </p:cNvPr>
          <p:cNvSpPr>
            <a:spLocks noGrp="1"/>
          </p:cNvSpPr>
          <p:nvPr/>
        </p:nvSpPr>
        <p:spPr>
          <a:xfrm>
            <a:off x="9048750" y="6496050"/>
            <a:ext cx="2590800" cy="190500"/>
          </a:xfrm>
          <a:prstGeom prst="rect">
            <a:avLst/>
          </a:prstGeom>
          <a:noFill/>
          <a:ln w="0">
            <a:noFill/>
            <a:prstDash val="solid"/>
          </a:ln>
        </p:spPr>
        <p:txBody>
          <a:bodyPr wrap="square" lIns="0" tIns="0" rIns="0" bIns="0" anchor="ctr">
            <a:noAutofit/>
          </a:bodyPr>
          <a:lstStyle/>
          <a:p>
            <a:pPr algn="r">
              <a:defRPr sz="900" b="0" i="0">
                <a:solidFill>
                  <a:srgbClr val="5F7187"/>
                </a:solidFill>
                <a:latin typeface="Calibri"/>
                <a:ea typeface="Calibri"/>
                <a:cs typeface="Calibri"/>
              </a:defRPr>
            </a:pPr>
            <a:r>
              <a:rPr sz="900" b="0" i="0">
                <a:solidFill>
                  <a:srgbClr val="5F7187"/>
                </a:solidFill>
                <a:latin typeface="Calibri"/>
                <a:ea typeface="Calibri"/>
                <a:cs typeface="Calibri"/>
                <a:hlinkClick r:id="R47a6e02d1cfb477b" tooltip="Open the HDRL Framework website"/>
              </a:rPr>
              <a:t>hdrlframework.org</a:t>
            </a:r>
            <a:r>
              <a:rPr sz="900" b="0" i="0">
                <a:solidFill>
                  <a:srgbClr val="5F7187"/>
                </a:solidFill>
                <a:latin typeface="Calibri"/>
                <a:ea typeface="Calibri"/>
                <a:cs typeface="Calibri"/>
              </a:rPr>
              <a:t>  •  55</a:t>
            </a:r>
          </a:p>
        </p:txBody>
      </p:sp>
    </p:spTree>
    <p:extLst>
      <p:ext uri="{BB962C8B-B14F-4D97-AF65-F5344CB8AC3E}">
        <ns5:creationId val="776300009"/>
      </p:ext>
    </p:extLst>
  </p:cSld>
</p:sld>
</file>

<file path=ppt/slides/slide56.xml><?xml version="1.0" encoding="utf-8"?>
<p:sld xmlns:a="http://schemas.openxmlformats.org/drawingml/2006/main" xmlns:adec="http://schemas.microsoft.com/office/drawing/2017/decorative" xmlns:ns2="http://schemas.microsoft.com/office/drawing/2014/main" xmlns:ns5="http://schemas.microsoft.com/office/powerpoint/2010/main" xmlns:p="http://schemas.openxmlformats.org/presentationml/2006/main" xmlns:r="http://schemas.openxmlformats.org/officeDocument/2006/relationships">
  <p:cSld>
    <p:bg>
      <p:bgPr>
        <a:solidFill>
          <a:srgbClr val="F5F8FA"/>
        </a:solidFill>
      </p:bgPr>
    </p:bg>
    <p:spTree>
      <p:nvGrpSpPr>
        <p:cNvPr id="1" name=""/>
        <p:cNvGrpSpPr/>
        <p:nvPr/>
      </p:nvGrpSpPr>
      <p:grpSpPr>
        <a:xfrm/>
      </p:grpSpPr>
      <p:sp>
        <p:nvSpPr>
          <p:cNvPr id="41" name="hdrl-mini-mark">
            <a:extLst>
              <a:ext uri="{FF2B5EF4-FFF2-40B4-BE49-F238E27FC236}">
                <ns2:creationId id="{639FFC8F-C31A-456F-99F9-9A18D4FF5A53}"/>
                <adec:decorative val="1"/>
              </a:ext>
            </a:extLst>
          </p:cNvPr>
          <p:cNvSpPr>
            <a:spLocks noGrp="1"/>
          </p:cNvSpPr>
          <p:nvPr/>
        </p:nvSpPr>
        <p:spPr>
          <a:xfrm>
            <a:off x="552450" y="361950"/>
            <a:ext cx="514350" cy="514350"/>
          </a:xfrm>
          <a:prstGeom prst="octagon">
            <a:avLst/>
          </a:prstGeom>
          <a:solidFill>
            <a:srgbClr val="0F766E"/>
          </a:solidFill>
          <a:ln w="0">
            <a:noFill/>
            <a:prstDash val="solid"/>
          </a:ln>
        </p:spPr>
      </p:sp>
      <p:sp>
        <p:nvSpPr>
          <p:cNvPr id="2" name="hdrl-mini-text">
            <a:extLst>
              <a:ext uri="{FF2B5EF4-FFF2-40B4-BE49-F238E27FC236}">
                <ns2:creationId id="{F1FDC6DF-4211-4456-A1AF-FA60A50A2670}"/>
                <adec:decorative val="1"/>
              </a:ext>
            </a:extLst>
          </p:cNvPr>
          <p:cNvSpPr>
            <a:spLocks noGrp="1"/>
          </p:cNvSpPr>
          <p:nvPr/>
        </p:nvSpPr>
        <p:spPr>
          <a:xfrm>
            <a:off x="581025" y="504825"/>
            <a:ext cx="476250" cy="209550"/>
          </a:xfrm>
          <a:prstGeom prst="rect">
            <a:avLst/>
          </a:prstGeom>
          <a:noFill/>
          <a:ln w="0">
            <a:noFill/>
            <a:prstDash val="solid"/>
          </a:ln>
        </p:spPr>
        <p:txBody>
          <a:bodyPr wrap="square" lIns="0" tIns="0" rIns="0" bIns="0" anchor="ctr">
            <a:noAutofit/>
          </a:bodyPr>
          <a:lstStyle/>
          <a:p>
            <a:pPr algn="ctr">
              <a:defRPr sz="750" b="1" i="0">
                <a:solidFill>
                  <a:srgbClr val="FFFFFF"/>
                </a:solidFill>
                <a:latin typeface="Calibri"/>
                <a:ea typeface="Calibri"/>
                <a:cs typeface="Calibri"/>
              </a:defRPr>
            </a:pPr>
            <a:r>
              <a:rPr sz="750" b="1" i="0">
                <a:solidFill>
                  <a:srgbClr val="FFFFFF"/>
                </a:solidFill>
                <a:latin typeface="Calibri"/>
                <a:ea typeface="Calibri"/>
                <a:cs typeface="Calibri"/>
              </a:rPr>
              <a:t>HDRL</a:t>
            </a:r>
          </a:p>
        </p:txBody>
      </p:sp>
      <p:sp>
        <p:nvSpPr>
          <p:cNvPr id="3" name="brand-label">
            <a:extLst>
              <a:ext uri="{FF2B5EF4-FFF2-40B4-BE49-F238E27FC236}">
                <ns2:creationId id="{86321D0F-2F7D-4696-9BB9-433D6C317978}"/>
                <adec:decorative val="1"/>
              </a:ext>
            </a:extLst>
          </p:cNvPr>
          <p:cNvSpPr>
            <a:spLocks noGrp="1"/>
          </p:cNvSpPr>
          <p:nvPr/>
        </p:nvSpPr>
        <p:spPr>
          <a:xfrm>
            <a:off x="1257300" y="495300"/>
            <a:ext cx="4572000" cy="190500"/>
          </a:xfrm>
          <a:prstGeom prst="rect">
            <a:avLst/>
          </a:prstGeom>
          <a:noFill/>
          <a:ln w="0">
            <a:noFill/>
            <a:prstDash val="solid"/>
          </a:ln>
        </p:spPr>
        <p:txBody>
          <a:bodyPr wrap="square" lIns="0" tIns="0" rIns="0" bIns="0" anchor="ctr">
            <a:noAutofit/>
          </a:bodyPr>
          <a:lstStyle/>
          <a:p>
            <a:pPr algn="l">
              <a:defRPr sz="1200" b="1" i="0">
                <a:solidFill>
                  <a:srgbClr val="0F766E"/>
                </a:solidFill>
                <a:latin typeface="Calibri"/>
                <a:ea typeface="Calibri"/>
                <a:cs typeface="Calibri"/>
              </a:defRPr>
            </a:pPr>
            <a:r>
              <a:rPr sz="1200" b="1" i="0">
                <a:solidFill>
                  <a:srgbClr val="0F766E"/>
                </a:solidFill>
                <a:latin typeface="Calibri"/>
                <a:ea typeface="Calibri"/>
                <a:cs typeface="Calibri"/>
              </a:rPr>
              <a:t>DOMAIN D • INDICATOR DETAIL</a:t>
            </a:r>
          </a:p>
        </p:txBody>
      </p:sp>
      <p:sp>
        <p:nvSpPr>
          <p:cNvPr id="4" name="slide-title" title="D.2.3 · Reproducibility &amp; Analytic Provenance Support" descr="Slide title: D.2.3 · Reproducibility &amp; Analytic Provenance Support">
            <a:extLst>
              <a:ext uri="{FF2B5EF4-FFF2-40B4-BE49-F238E27FC236}">
                <ns2:creationId id="{FD85BFFC-E24C-4644-98B8-C82125CBDA7B}"/>
              </a:ext>
            </a:extLst>
          </p:cNvPr>
          <p:cNvSpPr>
            <a:spLocks noGrp="1"/>
          </p:cNvSpPr>
          <p:nvPr>
            <p:ph type="title"/>
          </p:nvPr>
        </p:nvSpPr>
        <p:spPr>
          <a:xfrm>
            <a:off x="666750" y="1104900"/>
            <a:ext cx="10858500" cy="628650"/>
          </a:xfrm>
          <a:prstGeom prst="rect">
            <a:avLst/>
          </a:prstGeom>
          <a:noFill/>
          <a:ln w="0">
            <a:noFill/>
            <a:prstDash val="solid"/>
          </a:ln>
        </p:spPr>
        <p:txBody>
          <a:bodyPr wrap="square" lIns="0" tIns="0" rIns="0" bIns="0" anchor="t">
            <a:noAutofit/>
          </a:bodyPr>
          <a:lstStyle/>
          <a:p>
            <a:pPr algn="l">
              <a:defRPr sz="3150" b="1" i="0">
                <a:solidFill>
                  <a:srgbClr val="162B45"/>
                </a:solidFill>
                <a:latin typeface="Calibri"/>
                <a:ea typeface="Calibri"/>
                <a:cs typeface="Calibri"/>
              </a:defRPr>
            </a:pPr>
            <a:r>
              <a:rPr sz="3150" b="1" i="0">
                <a:solidFill>
                  <a:srgbClr val="162B45"/>
                </a:solidFill>
                <a:latin typeface="Calibri"/>
                <a:ea typeface="Calibri"/>
                <a:cs typeface="Calibri"/>
              </a:rPr>
              <a:t>D.2.3 · Reproducibility &amp; Analytic Provenance Support</a:t>
            </a:r>
          </a:p>
        </p:txBody>
      </p:sp>
      <p:sp>
        <p:nvSpPr>
          <p:cNvPr id="5" name="">
            <a:extLst>
              <a:ext uri="{FF2B5EF4-FFF2-40B4-BE49-F238E27FC236}">
                <ns2:creationId id="{A3D8D212-9590-444D-8524-4B0147086A0A}"/>
              </a:ext>
            </a:extLst>
          </p:cNvPr>
          <p:cNvSpPr>
            <a:spLocks noGrp="1"/>
          </p:cNvSpPr>
          <p:nvPr/>
        </p:nvSpPr>
        <p:spPr>
          <a:xfrm>
            <a:off x="685800" y="1771650"/>
            <a:ext cx="10668000" cy="266700"/>
          </a:xfrm>
          <a:prstGeom prst="rect">
            <a:avLst/>
          </a:prstGeom>
          <a:noFill/>
          <a:ln w="0">
            <a:noFill/>
            <a:prstDash val="solid"/>
          </a:ln>
        </p:spPr>
        <p:txBody>
          <a:bodyPr wrap="square" lIns="0" tIns="0" rIns="0" bIns="0" anchor="t">
            <a:noAutofit/>
          </a:bodyPr>
          <a:lstStyle/>
          <a:p>
            <a:pPr algn="l">
              <a:defRPr sz="1350" b="1" i="0">
                <a:solidFill>
                  <a:srgbClr val="8B5CF6"/>
                </a:solidFill>
                <a:latin typeface="Calibri"/>
                <a:ea typeface="Calibri"/>
                <a:cs typeface="Calibri"/>
              </a:defRPr>
            </a:pPr>
            <a:r>
              <a:rPr sz="1350" b="1" i="0">
                <a:solidFill>
                  <a:srgbClr val="8B5CF6"/>
                </a:solidFill>
                <a:latin typeface="Calibri"/>
                <a:ea typeface="Calibri"/>
                <a:cs typeface="Calibri"/>
              </a:rPr>
              <a:t>Core indicator  •  Service level  •  HDRL class B0</a:t>
            </a:r>
          </a:p>
        </p:txBody>
      </p:sp>
      <p:sp>
        <p:nvSpPr>
          <p:cNvPr id="6" name="">
            <a:extLst>
              <a:ext uri="{FF2B5EF4-FFF2-40B4-BE49-F238E27FC236}">
                <ns2:creationId id="{5822B812-461D-4D8E-AEB2-349D3AF99313}"/>
              </a:ext>
            </a:extLst>
          </p:cNvPr>
          <p:cNvSpPr>
            <a:spLocks noGrp="1"/>
          </p:cNvSpPr>
          <p:nvPr/>
        </p:nvSpPr>
        <p:spPr>
          <a:xfrm>
            <a:off x="685800" y="2095500"/>
            <a:ext cx="10668000" cy="285750"/>
          </a:xfrm>
          <a:prstGeom prst="rect">
            <a:avLst/>
          </a:prstGeom>
          <a:noFill/>
          <a:ln w="0">
            <a:noFill/>
            <a:prstDash val="solid"/>
          </a:ln>
        </p:spPr>
        <p:txBody>
          <a:bodyPr wrap="square" lIns="0" tIns="0" rIns="0" bIns="0" anchor="t">
            <a:noAutofit/>
          </a:bodyPr>
          <a:lstStyle/>
          <a:p>
            <a:pPr algn="l">
              <a:defRPr sz="1350" b="0" i="1">
                <a:solidFill>
                  <a:srgbClr val="5F7187"/>
                </a:solidFill>
                <a:latin typeface="Calibri"/>
                <a:ea typeface="Calibri"/>
                <a:cs typeface="Calibri"/>
              </a:defRPr>
            </a:pPr>
            <a:r>
              <a:rPr sz="1350" b="0" i="1">
                <a:solidFill>
                  <a:srgbClr val="5F7187"/>
                </a:solidFill>
                <a:latin typeface="Calibri"/>
                <a:ea typeface="Calibri"/>
                <a:cs typeface="Calibri"/>
              </a:rPr>
              <a:t>The catalogue wording below is reproduced verbatim.</a:t>
            </a:r>
          </a:p>
        </p:txBody>
      </p:sp>
      <p:sp>
        <p:nvSpPr>
          <p:cNvPr id="7" name="">
            <a:extLst>
              <a:ext uri="{FF2B5EF4-FFF2-40B4-BE49-F238E27FC236}">
                <ns2:creationId id="{CD4FE440-260B-4751-B0CE-C023D2D7C34C}"/>
                <adec:decorative val="1"/>
              </a:ext>
            </a:extLst>
          </p:cNvPr>
          <p:cNvSpPr>
            <a:spLocks noGrp="1"/>
          </p:cNvSpPr>
          <p:nvPr/>
        </p:nvSpPr>
        <p:spPr>
          <a:xfrm>
            <a:off x="1428750" y="2647950"/>
            <a:ext cx="8763000" cy="0"/>
          </a:xfrm>
          <a:prstGeom prst="line">
            <a:avLst/>
          </a:prstGeom>
          <a:noFill/>
          <a:ln w="57150">
            <a:solidFill>
              <a:srgbClr val="A7E6DB"/>
            </a:solidFill>
            <a:prstDash val="solid"/>
          </a:ln>
        </p:spPr>
      </p:sp>
      <p:sp>
        <p:nvSpPr>
          <p:cNvPr id="8" name="">
            <a:extLst>
              <a:ext uri="{FF2B5EF4-FFF2-40B4-BE49-F238E27FC236}">
                <ns2:creationId id="{96F2464A-B9D0-4AA2-9908-7D858BFF0A5C}"/>
                <adec:decorative val="1"/>
              </a:ext>
            </a:extLst>
          </p:cNvPr>
          <p:cNvSpPr>
            <a:spLocks noGrp="1"/>
          </p:cNvSpPr>
          <p:nvPr/>
        </p:nvSpPr>
        <p:spPr>
          <a:xfrm>
            <a:off x="1219200" y="2419350"/>
            <a:ext cx="457200" cy="457200"/>
          </a:xfrm>
          <a:prstGeom prst="ellipse">
            <a:avLst/>
          </a:prstGeom>
          <a:solidFill>
            <a:srgbClr val="FFFFFF"/>
          </a:solidFill>
          <a:ln w="19050">
            <a:solidFill>
              <a:srgbClr val="8B5CF6"/>
            </a:solidFill>
            <a:prstDash val="solid"/>
          </a:ln>
        </p:spPr>
      </p:sp>
      <p:sp>
        <p:nvSpPr>
          <p:cNvPr id="9" name="">
            <a:extLst>
              <a:ext uri="{FF2B5EF4-FFF2-40B4-BE49-F238E27FC236}">
                <ns2:creationId id="{E2ADC24E-C258-4813-B80C-3DBB806B78AC}"/>
              </a:ext>
            </a:extLst>
          </p:cNvPr>
          <p:cNvSpPr>
            <a:spLocks noGrp="1"/>
          </p:cNvSpPr>
          <p:nvPr/>
        </p:nvSpPr>
        <p:spPr>
          <a:xfrm>
            <a:off x="1333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8B5CF6"/>
                </a:solidFill>
                <a:latin typeface="Calibri"/>
                <a:ea typeface="Calibri"/>
                <a:cs typeface="Calibri"/>
              </a:defRPr>
            </a:pPr>
            <a:r>
              <a:rPr sz="1500" b="1" i="0">
                <a:solidFill>
                  <a:srgbClr val="8B5CF6"/>
                </a:solidFill>
                <a:latin typeface="Calibri"/>
                <a:ea typeface="Calibri"/>
                <a:cs typeface="Calibri"/>
              </a:rPr>
              <a:t>1</a:t>
            </a:r>
          </a:p>
        </p:txBody>
      </p:sp>
      <p:sp>
        <p:nvSpPr>
          <p:cNvPr id="10" name="">
            <a:extLst>
              <a:ext uri="{FF2B5EF4-FFF2-40B4-BE49-F238E27FC236}">
                <ns2:creationId id="{50076D81-6242-47A6-8390-05193FFF3A48}"/>
              </a:ext>
            </a:extLst>
          </p:cNvPr>
          <p:cNvSpPr>
            <a:spLocks noGrp="1"/>
          </p:cNvSpPr>
          <p:nvPr/>
        </p:nvSpPr>
        <p:spPr>
          <a:xfrm>
            <a:off x="552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Initial</a:t>
            </a:r>
          </a:p>
        </p:txBody>
      </p:sp>
      <p:sp>
        <p:nvSpPr>
          <p:cNvPr id="11" name="">
            <a:extLst>
              <a:ext uri="{FF2B5EF4-FFF2-40B4-BE49-F238E27FC236}">
                <ns2:creationId id="{FAA04E7E-0FF4-45A6-994F-122ADA8AB708}"/>
              </a:ext>
            </a:extLst>
          </p:cNvPr>
          <p:cNvSpPr>
            <a:spLocks noGrp="1"/>
          </p:cNvSpPr>
          <p:nvPr/>
        </p:nvSpPr>
        <p:spPr>
          <a:xfrm>
            <a:off x="552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No reproducibility support. Code/data/environments not versioned.</a:t>
            </a:r>
          </a:p>
        </p:txBody>
      </p:sp>
      <p:sp>
        <p:nvSpPr>
          <p:cNvPr id="12" name="">
            <a:extLst>
              <a:ext uri="{FF2B5EF4-FFF2-40B4-BE49-F238E27FC236}">
                <ns2:creationId id="{B428253A-8221-4982-BB0B-42DF715699D4}"/>
                <adec:decorative val="1"/>
              </a:ext>
            </a:extLst>
          </p:cNvPr>
          <p:cNvSpPr>
            <a:spLocks noGrp="1"/>
          </p:cNvSpPr>
          <p:nvPr/>
        </p:nvSpPr>
        <p:spPr>
          <a:xfrm>
            <a:off x="3409950" y="2419350"/>
            <a:ext cx="457200" cy="457200"/>
          </a:xfrm>
          <a:prstGeom prst="ellipse">
            <a:avLst/>
          </a:prstGeom>
          <a:solidFill>
            <a:srgbClr val="FFFFFF"/>
          </a:solidFill>
          <a:ln w="19050">
            <a:solidFill>
              <a:srgbClr val="8B5CF6"/>
            </a:solidFill>
            <a:prstDash val="solid"/>
          </a:ln>
        </p:spPr>
      </p:sp>
      <p:sp>
        <p:nvSpPr>
          <p:cNvPr id="13" name="">
            <a:extLst>
              <a:ext uri="{FF2B5EF4-FFF2-40B4-BE49-F238E27FC236}">
                <ns2:creationId id="{A24BBE67-E7AD-4E88-9311-029D5F3987AB}"/>
              </a:ext>
            </a:extLst>
          </p:cNvPr>
          <p:cNvSpPr>
            <a:spLocks noGrp="1"/>
          </p:cNvSpPr>
          <p:nvPr/>
        </p:nvSpPr>
        <p:spPr>
          <a:xfrm>
            <a:off x="3524250" y="2533650"/>
            <a:ext cx="228600" cy="228600"/>
          </a:xfrm>
          <a:prstGeom prst="rect">
            <a:avLst/>
          </a:prstGeom>
          <a:noFill/>
          <a:ln w="0">
            <a:noFill/>
            <a:prstDash val="solid"/>
          </a:ln>
        </p:spPr>
        <p:txBody>
          <a:bodyPr wrap="square" lIns="0" tIns="0" rIns="0" bIns="0" anchor="ctr">
            <a:noAutofit/>
          </a:bodyPr>
          <a:lstStyle/>
          <a:p>
            <a:pPr algn="ctr">
              <a:defRPr sz="1500" b="1" i="0">
                <a:solidFill>
                  <a:srgbClr val="8B5CF6"/>
                </a:solidFill>
                <a:latin typeface="Calibri"/>
                <a:ea typeface="Calibri"/>
                <a:cs typeface="Calibri"/>
              </a:defRPr>
            </a:pPr>
            <a:r>
              <a:rPr sz="1500" b="1" i="0">
                <a:solidFill>
                  <a:srgbClr val="8B5CF6"/>
                </a:solidFill>
                <a:latin typeface="Calibri"/>
                <a:ea typeface="Calibri"/>
                <a:cs typeface="Calibri"/>
              </a:rPr>
              <a:t>2</a:t>
            </a:r>
          </a:p>
        </p:txBody>
      </p:sp>
      <p:sp>
        <p:nvSpPr>
          <p:cNvPr id="14" name="">
            <a:extLst>
              <a:ext uri="{FF2B5EF4-FFF2-40B4-BE49-F238E27FC236}">
                <ns2:creationId id="{B0A071FE-BD88-47CB-8EDC-9C871ED5961B}"/>
              </a:ext>
            </a:extLst>
          </p:cNvPr>
          <p:cNvSpPr>
            <a:spLocks noGrp="1"/>
          </p:cNvSpPr>
          <p:nvPr/>
        </p:nvSpPr>
        <p:spPr>
          <a:xfrm>
            <a:off x="27432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Developing</a:t>
            </a:r>
          </a:p>
        </p:txBody>
      </p:sp>
      <p:sp>
        <p:nvSpPr>
          <p:cNvPr id="15" name="">
            <a:extLst>
              <a:ext uri="{FF2B5EF4-FFF2-40B4-BE49-F238E27FC236}">
                <ns2:creationId id="{F99F62EB-FD0C-49A0-A3B0-0AE5BF96DC77}"/>
              </a:ext>
            </a:extLst>
          </p:cNvPr>
          <p:cNvSpPr>
            <a:spLocks noGrp="1"/>
          </p:cNvSpPr>
          <p:nvPr/>
        </p:nvSpPr>
        <p:spPr>
          <a:xfrm>
            <a:off x="27432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Basic expectations documented. Tooling limited; relies on individuals.</a:t>
            </a:r>
          </a:p>
        </p:txBody>
      </p:sp>
      <p:sp>
        <p:nvSpPr>
          <p:cNvPr id="16" name="">
            <a:extLst>
              <a:ext uri="{FF2B5EF4-FFF2-40B4-BE49-F238E27FC236}">
                <ns2:creationId id="{D75EB344-F1A5-4731-89E3-0B1B1605D1B4}"/>
                <adec:decorative val="1"/>
              </a:ext>
            </a:extLst>
          </p:cNvPr>
          <p:cNvSpPr>
            <a:spLocks noGrp="1"/>
          </p:cNvSpPr>
          <p:nvPr/>
        </p:nvSpPr>
        <p:spPr>
          <a:xfrm>
            <a:off x="5600700" y="2419350"/>
            <a:ext cx="457200" cy="457200"/>
          </a:xfrm>
          <a:prstGeom prst="ellipse">
            <a:avLst/>
          </a:prstGeom>
          <a:solidFill>
            <a:srgbClr val="FFFFFF"/>
          </a:solidFill>
          <a:ln w="19050">
            <a:solidFill>
              <a:srgbClr val="8B5CF6"/>
            </a:solidFill>
            <a:prstDash val="solid"/>
          </a:ln>
        </p:spPr>
      </p:sp>
      <p:sp>
        <p:nvSpPr>
          <p:cNvPr id="17" name="">
            <a:extLst>
              <a:ext uri="{FF2B5EF4-FFF2-40B4-BE49-F238E27FC236}">
                <ns2:creationId id="{C08294F8-37FA-4295-9D2D-D99C30EDEDA4}"/>
              </a:ext>
            </a:extLst>
          </p:cNvPr>
          <p:cNvSpPr>
            <a:spLocks noGrp="1"/>
          </p:cNvSpPr>
          <p:nvPr/>
        </p:nvSpPr>
        <p:spPr>
          <a:xfrm>
            <a:off x="5715000" y="2533650"/>
            <a:ext cx="228600" cy="228600"/>
          </a:xfrm>
          <a:prstGeom prst="rect">
            <a:avLst/>
          </a:prstGeom>
          <a:noFill/>
          <a:ln w="0">
            <a:noFill/>
            <a:prstDash val="solid"/>
          </a:ln>
        </p:spPr>
        <p:txBody>
          <a:bodyPr wrap="square" lIns="0" tIns="0" rIns="0" bIns="0" anchor="ctr">
            <a:noAutofit/>
          </a:bodyPr>
          <a:lstStyle/>
          <a:p>
            <a:pPr algn="ctr">
              <a:defRPr sz="1500" b="1" i="0">
                <a:solidFill>
                  <a:srgbClr val="8B5CF6"/>
                </a:solidFill>
                <a:latin typeface="Calibri"/>
                <a:ea typeface="Calibri"/>
                <a:cs typeface="Calibri"/>
              </a:defRPr>
            </a:pPr>
            <a:r>
              <a:rPr sz="1500" b="1" i="0">
                <a:solidFill>
                  <a:srgbClr val="8B5CF6"/>
                </a:solidFill>
                <a:latin typeface="Calibri"/>
                <a:ea typeface="Calibri"/>
                <a:cs typeface="Calibri"/>
              </a:rPr>
              <a:t>3</a:t>
            </a:r>
          </a:p>
        </p:txBody>
      </p:sp>
      <p:sp>
        <p:nvSpPr>
          <p:cNvPr id="18" name="">
            <a:extLst>
              <a:ext uri="{FF2B5EF4-FFF2-40B4-BE49-F238E27FC236}">
                <ns2:creationId id="{E49229D9-7BAF-47E2-A9C6-BC870B37334F}"/>
              </a:ext>
            </a:extLst>
          </p:cNvPr>
          <p:cNvSpPr>
            <a:spLocks noGrp="1"/>
          </p:cNvSpPr>
          <p:nvPr/>
        </p:nvSpPr>
        <p:spPr>
          <a:xfrm>
            <a:off x="49339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Defined</a:t>
            </a:r>
          </a:p>
        </p:txBody>
      </p:sp>
      <p:sp>
        <p:nvSpPr>
          <p:cNvPr id="19" name="">
            <a:extLst>
              <a:ext uri="{FF2B5EF4-FFF2-40B4-BE49-F238E27FC236}">
                <ns2:creationId id="{6F2DC47C-914E-4069-A8AF-58A9F9B048E8}"/>
              </a:ext>
            </a:extLst>
          </p:cNvPr>
          <p:cNvSpPr>
            <a:spLocks noGrp="1"/>
          </p:cNvSpPr>
          <p:nvPr/>
        </p:nvSpPr>
        <p:spPr>
          <a:xfrm>
            <a:off x="49339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Standard tools available. Partial provenance; inconsistent adoption.</a:t>
            </a:r>
          </a:p>
        </p:txBody>
      </p:sp>
      <p:sp>
        <p:nvSpPr>
          <p:cNvPr id="20" name="">
            <a:extLst>
              <a:ext uri="{FF2B5EF4-FFF2-40B4-BE49-F238E27FC236}">
                <ns2:creationId id="{A28A3BE4-E300-4A54-8207-5C7EF3829A28}"/>
                <adec:decorative val="1"/>
              </a:ext>
            </a:extLst>
          </p:cNvPr>
          <p:cNvSpPr>
            <a:spLocks noGrp="1"/>
          </p:cNvSpPr>
          <p:nvPr/>
        </p:nvSpPr>
        <p:spPr>
          <a:xfrm>
            <a:off x="7791450" y="2419350"/>
            <a:ext cx="457200" cy="457200"/>
          </a:xfrm>
          <a:prstGeom prst="ellipse">
            <a:avLst/>
          </a:prstGeom>
          <a:solidFill>
            <a:srgbClr val="FFFFFF"/>
          </a:solidFill>
          <a:ln w="19050">
            <a:solidFill>
              <a:srgbClr val="8B5CF6"/>
            </a:solidFill>
            <a:prstDash val="solid"/>
          </a:ln>
        </p:spPr>
      </p:sp>
      <p:sp>
        <p:nvSpPr>
          <p:cNvPr id="21" name="">
            <a:extLst>
              <a:ext uri="{FF2B5EF4-FFF2-40B4-BE49-F238E27FC236}">
                <ns2:creationId id="{08F718C5-B75B-4710-9468-8613BB109F3D}"/>
              </a:ext>
            </a:extLst>
          </p:cNvPr>
          <p:cNvSpPr>
            <a:spLocks noGrp="1"/>
          </p:cNvSpPr>
          <p:nvPr/>
        </p:nvSpPr>
        <p:spPr>
          <a:xfrm>
            <a:off x="7905750" y="2533650"/>
            <a:ext cx="228600" cy="228600"/>
          </a:xfrm>
          <a:prstGeom prst="rect">
            <a:avLst/>
          </a:prstGeom>
          <a:noFill/>
          <a:ln w="0">
            <a:noFill/>
            <a:prstDash val="solid"/>
          </a:ln>
        </p:spPr>
        <p:txBody>
          <a:bodyPr wrap="square" lIns="0" tIns="0" rIns="0" bIns="0" anchor="ctr">
            <a:noAutofit/>
          </a:bodyPr>
          <a:lstStyle/>
          <a:p>
            <a:pPr algn="ctr">
              <a:defRPr sz="1500" b="1" i="0">
                <a:solidFill>
                  <a:srgbClr val="8B5CF6"/>
                </a:solidFill>
                <a:latin typeface="Calibri"/>
                <a:ea typeface="Calibri"/>
                <a:cs typeface="Calibri"/>
              </a:defRPr>
            </a:pPr>
            <a:r>
              <a:rPr sz="1500" b="1" i="0">
                <a:solidFill>
                  <a:srgbClr val="8B5CF6"/>
                </a:solidFill>
                <a:latin typeface="Calibri"/>
                <a:ea typeface="Calibri"/>
                <a:cs typeface="Calibri"/>
              </a:rPr>
              <a:t>4</a:t>
            </a:r>
          </a:p>
        </p:txBody>
      </p:sp>
      <p:sp>
        <p:nvSpPr>
          <p:cNvPr id="22" name="">
            <a:extLst>
              <a:ext uri="{FF2B5EF4-FFF2-40B4-BE49-F238E27FC236}">
                <ns2:creationId id="{38FD7223-219C-48BF-8F30-3D0784021C95}"/>
              </a:ext>
            </a:extLst>
          </p:cNvPr>
          <p:cNvSpPr>
            <a:spLocks noGrp="1"/>
          </p:cNvSpPr>
          <p:nvPr/>
        </p:nvSpPr>
        <p:spPr>
          <a:xfrm>
            <a:off x="71247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Managed</a:t>
            </a:r>
          </a:p>
        </p:txBody>
      </p:sp>
      <p:sp>
        <p:nvSpPr>
          <p:cNvPr id="23" name="">
            <a:extLst>
              <a:ext uri="{FF2B5EF4-FFF2-40B4-BE49-F238E27FC236}">
                <ns2:creationId id="{D2159680-5EA6-4C8B-BAC3-35441AC86CC2}"/>
              </a:ext>
            </a:extLst>
          </p:cNvPr>
          <p:cNvSpPr>
            <a:spLocks noGrp="1"/>
          </p:cNvSpPr>
          <p:nvPr/>
        </p:nvSpPr>
        <p:spPr>
          <a:xfrm>
            <a:off x="71247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Reproducibility-by-design. Versioned data/environments and provenance capture supported.</a:t>
            </a:r>
          </a:p>
        </p:txBody>
      </p:sp>
      <p:sp>
        <p:nvSpPr>
          <p:cNvPr id="24" name="">
            <a:extLst>
              <a:ext uri="{FF2B5EF4-FFF2-40B4-BE49-F238E27FC236}">
                <ns2:creationId id="{4125CC3A-8B66-4D7B-8034-427382D1D1DF}"/>
                <adec:decorative val="1"/>
              </a:ext>
            </a:extLst>
          </p:cNvPr>
          <p:cNvSpPr>
            <a:spLocks noGrp="1"/>
          </p:cNvSpPr>
          <p:nvPr/>
        </p:nvSpPr>
        <p:spPr>
          <a:xfrm>
            <a:off x="9982200" y="2419350"/>
            <a:ext cx="457200" cy="457200"/>
          </a:xfrm>
          <a:prstGeom prst="ellipse">
            <a:avLst/>
          </a:prstGeom>
          <a:solidFill>
            <a:srgbClr val="8B5CF6"/>
          </a:solidFill>
          <a:ln w="19050">
            <a:solidFill>
              <a:srgbClr val="8B5CF6"/>
            </a:solidFill>
            <a:prstDash val="solid"/>
          </a:ln>
        </p:spPr>
      </p:sp>
      <p:sp>
        <p:nvSpPr>
          <p:cNvPr id="25" name="">
            <a:extLst>
              <a:ext uri="{FF2B5EF4-FFF2-40B4-BE49-F238E27FC236}">
                <ns2:creationId id="{34134103-DC5C-4C01-9A2F-8465729D1094}"/>
              </a:ext>
            </a:extLst>
          </p:cNvPr>
          <p:cNvSpPr>
            <a:spLocks noGrp="1"/>
          </p:cNvSpPr>
          <p:nvPr/>
        </p:nvSpPr>
        <p:spPr>
          <a:xfrm>
            <a:off x="10096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FFFFFF"/>
                </a:solidFill>
                <a:latin typeface="Calibri"/>
                <a:ea typeface="Calibri"/>
                <a:cs typeface="Calibri"/>
              </a:defRPr>
            </a:pPr>
            <a:r>
              <a:rPr sz="1500" b="1" i="0">
                <a:solidFill>
                  <a:srgbClr val="FFFFFF"/>
                </a:solidFill>
                <a:latin typeface="Calibri"/>
                <a:ea typeface="Calibri"/>
                <a:cs typeface="Calibri"/>
              </a:rPr>
              <a:t>5</a:t>
            </a:r>
          </a:p>
        </p:txBody>
      </p:sp>
      <p:sp>
        <p:nvSpPr>
          <p:cNvPr id="26" name="">
            <a:extLst>
              <a:ext uri="{FF2B5EF4-FFF2-40B4-BE49-F238E27FC236}">
                <ns2:creationId id="{8535A32E-B950-4136-AE3F-083D5C745A60}"/>
              </a:ext>
            </a:extLst>
          </p:cNvPr>
          <p:cNvSpPr>
            <a:spLocks noGrp="1"/>
          </p:cNvSpPr>
          <p:nvPr/>
        </p:nvSpPr>
        <p:spPr>
          <a:xfrm>
            <a:off x="9315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Optimising</a:t>
            </a:r>
          </a:p>
        </p:txBody>
      </p:sp>
      <p:sp>
        <p:nvSpPr>
          <p:cNvPr id="27" name="">
            <a:extLst>
              <a:ext uri="{FF2B5EF4-FFF2-40B4-BE49-F238E27FC236}">
                <ns2:creationId id="{A28F2CCC-07D2-4C8A-B4B2-D4E95AD47D2F}"/>
              </a:ext>
            </a:extLst>
          </p:cNvPr>
          <p:cNvSpPr>
            <a:spLocks noGrp="1"/>
          </p:cNvSpPr>
          <p:nvPr/>
        </p:nvSpPr>
        <p:spPr>
          <a:xfrm>
            <a:off x="9315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Automated provenance and reusable pipelines. Routine reproducibility audit and sharing.</a:t>
            </a:r>
          </a:p>
        </p:txBody>
      </p:sp>
      <p:sp>
        <p:nvSpPr>
          <p:cNvPr id="28" name="">
            <a:extLst>
              <a:ext uri="{FF2B5EF4-FFF2-40B4-BE49-F238E27FC236}">
                <ns2:creationId id="{158DF2AD-C900-4744-8267-A301F106E4B7}"/>
                <adec:decorative val="1"/>
              </a:ext>
            </a:extLst>
          </p:cNvPr>
          <p:cNvSpPr>
            <a:spLocks noGrp="1"/>
          </p:cNvSpPr>
          <p:nvPr/>
        </p:nvSpPr>
        <p:spPr>
          <a:xfrm>
            <a:off x="685800" y="5105400"/>
            <a:ext cx="10820400" cy="1047750"/>
          </a:xfrm>
          <a:prstGeom prst="roundRect">
            <a:avLst>
              <a:gd name="adj" fmla="val 7273"/>
            </a:avLst>
          </a:prstGeom>
          <a:solidFill>
            <a:srgbClr val="FFFFFF"/>
          </a:solidFill>
          <a:ln w="9525">
            <a:solidFill>
              <a:srgbClr val="D5E3E3"/>
            </a:solidFill>
            <a:prstDash val="solid"/>
          </a:ln>
        </p:spPr>
      </p:sp>
      <p:sp>
        <p:nvSpPr>
          <p:cNvPr id="29" name="">
            <a:extLst>
              <a:ext uri="{FF2B5EF4-FFF2-40B4-BE49-F238E27FC236}">
                <ns2:creationId id="{D35603BD-2E61-4137-8312-09CF9621F785}"/>
              </a:ext>
            </a:extLst>
          </p:cNvPr>
          <p:cNvSpPr>
            <a:spLocks noGrp="1"/>
          </p:cNvSpPr>
          <p:nvPr/>
        </p:nvSpPr>
        <p:spPr>
          <a:xfrm>
            <a:off x="895350" y="5200650"/>
            <a:ext cx="6858000" cy="266700"/>
          </a:xfrm>
          <a:prstGeom prst="rect">
            <a:avLst/>
          </a:prstGeom>
          <a:noFill/>
          <a:ln w="0">
            <a:noFill/>
            <a:prstDash val="solid"/>
          </a:ln>
        </p:spPr>
        <p:txBody>
          <a:bodyPr wrap="square" lIns="0" tIns="0" rIns="0" bIns="0" anchor="t">
            <a:noAutofit/>
          </a:bodyPr>
          <a:lstStyle/>
          <a:p>
            <a:pPr algn="l">
              <a:defRPr sz="1575" b="1" i="0">
                <a:solidFill>
                  <a:srgbClr val="115E59"/>
                </a:solidFill>
                <a:latin typeface="Calibri"/>
                <a:ea typeface="Calibri"/>
                <a:cs typeface="Calibri"/>
              </a:defRPr>
            </a:pPr>
            <a:r>
              <a:rPr sz="1575" b="1" i="0">
                <a:solidFill>
                  <a:srgbClr val="115E59"/>
                </a:solidFill>
                <a:latin typeface="Calibri"/>
                <a:ea typeface="Calibri"/>
                <a:cs typeface="Calibri"/>
              </a:rPr>
              <a:t>Minimum evidence for a Level 4 judgement</a:t>
            </a:r>
          </a:p>
        </p:txBody>
      </p:sp>
      <p:sp>
        <p:nvSpPr>
          <p:cNvPr id="30" name="">
            <a:extLst>
              <a:ext uri="{FF2B5EF4-FFF2-40B4-BE49-F238E27FC236}">
                <ns2:creationId id="{D90771E7-5693-449D-9898-5759AB7C9423}"/>
                <adec:decorative val="1"/>
              </a:ext>
            </a:extLst>
          </p:cNvPr>
          <p:cNvSpPr>
            <a:spLocks noGrp="1"/>
          </p:cNvSpPr>
          <p:nvPr/>
        </p:nvSpPr>
        <p:spPr>
          <a:xfrm>
            <a:off x="895350" y="5581650"/>
            <a:ext cx="85725" cy="85725"/>
          </a:xfrm>
          <a:prstGeom prst="ellipse">
            <a:avLst/>
          </a:prstGeom>
          <a:solidFill>
            <a:srgbClr val="8B5CF6"/>
          </a:solidFill>
          <a:ln w="0">
            <a:noFill/>
            <a:prstDash val="solid"/>
          </a:ln>
        </p:spPr>
      </p:sp>
      <p:sp>
        <p:nvSpPr>
          <p:cNvPr id="31" name="">
            <a:extLst>
              <a:ext uri="{FF2B5EF4-FFF2-40B4-BE49-F238E27FC236}">
                <ns2:creationId id="{81DE9AC8-D8A2-47D7-96D6-75061C4F87EE}"/>
              </a:ext>
            </a:extLst>
          </p:cNvPr>
          <p:cNvSpPr>
            <a:spLocks noGrp="1"/>
          </p:cNvSpPr>
          <p:nvPr/>
        </p:nvSpPr>
        <p:spPr>
          <a:xfrm>
            <a:off x="10858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Project template standards + guidance for reproducible analysis</a:t>
            </a:r>
          </a:p>
        </p:txBody>
      </p:sp>
      <p:sp>
        <p:nvSpPr>
          <p:cNvPr id="32" name="">
            <a:extLst>
              <a:ext uri="{FF2B5EF4-FFF2-40B4-BE49-F238E27FC236}">
                <ns2:creationId id="{834ADFED-6FB9-4044-97AD-F3CB19EFF535}"/>
                <adec:decorative val="1"/>
              </a:ext>
            </a:extLst>
          </p:cNvPr>
          <p:cNvSpPr>
            <a:spLocks noGrp="1"/>
          </p:cNvSpPr>
          <p:nvPr/>
        </p:nvSpPr>
        <p:spPr>
          <a:xfrm>
            <a:off x="4438650" y="5581650"/>
            <a:ext cx="85725" cy="85725"/>
          </a:xfrm>
          <a:prstGeom prst="ellipse">
            <a:avLst/>
          </a:prstGeom>
          <a:solidFill>
            <a:srgbClr val="8B5CF6"/>
          </a:solidFill>
          <a:ln w="0">
            <a:noFill/>
            <a:prstDash val="solid"/>
          </a:ln>
        </p:spPr>
      </p:sp>
      <p:sp>
        <p:nvSpPr>
          <p:cNvPr id="33" name="">
            <a:extLst>
              <a:ext uri="{FF2B5EF4-FFF2-40B4-BE49-F238E27FC236}">
                <ns2:creationId id="{5C12FFFC-4F81-4568-A590-28E63DD5A9DF}"/>
              </a:ext>
            </a:extLst>
          </p:cNvPr>
          <p:cNvSpPr>
            <a:spLocks noGrp="1"/>
          </p:cNvSpPr>
          <p:nvPr/>
        </p:nvSpPr>
        <p:spPr>
          <a:xfrm>
            <a:off x="46291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Evidence of versioned datasets and environments (release tags, snapshots, package locks)</a:t>
            </a:r>
          </a:p>
        </p:txBody>
      </p:sp>
      <p:sp>
        <p:nvSpPr>
          <p:cNvPr id="34" name="">
            <a:extLst>
              <a:ext uri="{FF2B5EF4-FFF2-40B4-BE49-F238E27FC236}">
                <ns2:creationId id="{B7B38D9D-FFF7-47B3-8E9E-48CD9B32D437}"/>
                <adec:decorative val="1"/>
              </a:ext>
            </a:extLst>
          </p:cNvPr>
          <p:cNvSpPr>
            <a:spLocks noGrp="1"/>
          </p:cNvSpPr>
          <p:nvPr/>
        </p:nvSpPr>
        <p:spPr>
          <a:xfrm>
            <a:off x="7981950" y="5581650"/>
            <a:ext cx="85725" cy="85725"/>
          </a:xfrm>
          <a:prstGeom prst="ellipse">
            <a:avLst/>
          </a:prstGeom>
          <a:solidFill>
            <a:srgbClr val="8B5CF6"/>
          </a:solidFill>
          <a:ln w="0">
            <a:noFill/>
            <a:prstDash val="solid"/>
          </a:ln>
        </p:spPr>
      </p:sp>
      <p:sp>
        <p:nvSpPr>
          <p:cNvPr id="35" name="">
            <a:extLst>
              <a:ext uri="{FF2B5EF4-FFF2-40B4-BE49-F238E27FC236}">
                <ns2:creationId id="{46EB0FB4-279C-4FB3-9F79-43D77FD1D6B3}"/>
              </a:ext>
            </a:extLst>
          </p:cNvPr>
          <p:cNvSpPr>
            <a:spLocks noGrp="1"/>
          </p:cNvSpPr>
          <p:nvPr/>
        </p:nvSpPr>
        <p:spPr>
          <a:xfrm>
            <a:off x="81724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Provenance/audit logging evidence (who ran what, when, with which data/version)</a:t>
            </a:r>
          </a:p>
        </p:txBody>
      </p:sp>
      <p:sp>
        <p:nvSpPr>
          <p:cNvPr id="36" name="">
            <a:extLst>
              <a:ext uri="{FF2B5EF4-FFF2-40B4-BE49-F238E27FC236}">
                <ns2:creationId id="{752A90AD-370E-4935-BEA9-A9CE946DBF84}"/>
              </a:ext>
            </a:extLst>
          </p:cNvPr>
          <p:cNvSpPr>
            <a:spLocks noGrp="1"/>
          </p:cNvSpPr>
          <p:nvPr/>
        </p:nvSpPr>
        <p:spPr>
          <a:xfrm>
            <a:off x="762000" y="6153150"/>
            <a:ext cx="10668000" cy="171450"/>
          </a:xfrm>
          <a:prstGeom prst="rect">
            <a:avLst/>
          </a:prstGeom>
          <a:noFill/>
          <a:ln w="0">
            <a:noFill/>
            <a:prstDash val="solid"/>
          </a:ln>
        </p:spPr>
        <p:txBody>
          <a:bodyPr wrap="square" lIns="0" tIns="0" rIns="0" bIns="0" anchor="t">
            <a:noAutofit/>
          </a:bodyPr>
          <a:lstStyle/>
          <a:p>
            <a:pPr algn="ctr">
              <a:defRPr sz="900" b="0" i="1">
                <a:solidFill>
                  <a:srgbClr val="5F7187"/>
                </a:solidFill>
                <a:latin typeface="Calibri"/>
                <a:ea typeface="Calibri"/>
                <a:cs typeface="Calibri"/>
              </a:defRPr>
            </a:pPr>
            <a:r>
              <a:rPr sz="900" b="0" i="1">
                <a:solidFill>
                  <a:srgbClr val="5F7187"/>
                </a:solidFill>
                <a:latin typeface="Calibri"/>
                <a:ea typeface="Calibri"/>
                <a:cs typeface="Calibri"/>
              </a:rPr>
              <a:t>Catalogue v1.0.2  •  Source a6d0671c3297  •  Verbatim descriptors and evidence  •  HDRL classifications are not official programme requirements.</a:t>
            </a:r>
          </a:p>
        </p:txBody>
      </p:sp>
      <p:sp>
        <p:nvSpPr>
          <p:cNvPr id="37" name="">
            <a:extLst>
              <a:ext uri="{FF2B5EF4-FFF2-40B4-BE49-F238E27FC236}">
                <ns2:creationId id="{1D6A6991-2B57-4E06-BD05-84C15B3C069B}"/>
                <adec:decorative val="1"/>
              </a:ext>
            </a:extLst>
          </p:cNvPr>
          <p:cNvSpPr>
            <a:spLocks noGrp="1"/>
          </p:cNvSpPr>
          <p:nvPr/>
        </p:nvSpPr>
        <p:spPr>
          <a:xfrm>
            <a:off x="552450" y="6419850"/>
            <a:ext cx="11087100" cy="0"/>
          </a:xfrm>
          <a:prstGeom prst="line">
            <a:avLst/>
          </a:prstGeom>
          <a:noFill/>
          <a:ln w="9525">
            <a:solidFill>
              <a:srgbClr val="D5E3E3"/>
            </a:solidFill>
            <a:prstDash val="solid"/>
          </a:ln>
        </p:spPr>
      </p:sp>
      <p:sp>
        <p:nvSpPr>
          <p:cNvPr id="38" name="">
            <a:extLst>
              <a:ext uri="{FF2B5EF4-FFF2-40B4-BE49-F238E27FC236}">
                <ns2:creationId id="{1AF3EF7A-13C5-471B-A755-A0D79404CCF6}"/>
              </a:ext>
            </a:extLst>
          </p:cNvPr>
          <p:cNvSpPr>
            <a:spLocks noGrp="1"/>
          </p:cNvSpPr>
          <p:nvPr/>
        </p:nvSpPr>
        <p:spPr>
          <a:xfrm>
            <a:off x="552450" y="6496050"/>
            <a:ext cx="2952750" cy="190500"/>
          </a:xfrm>
          <a:prstGeom prst="rect">
            <a:avLst/>
          </a:prstGeom>
          <a:noFill/>
          <a:ln w="0">
            <a:noFill/>
            <a:prstDash val="solid"/>
          </a:ln>
        </p:spPr>
        <p:txBody>
          <a:bodyPr wrap="square" lIns="0" tIns="0" rIns="0" bIns="0" anchor="ctr">
            <a:noAutofit/>
          </a:bodyPr>
          <a:lstStyle/>
          <a:p>
            <a:pPr algn="l">
              <a:defRPr sz="900" b="0" i="0">
                <a:solidFill>
                  <a:srgbClr val="5F7187"/>
                </a:solidFill>
                <a:latin typeface="Calibri"/>
                <a:ea typeface="Calibri"/>
                <a:cs typeface="Calibri"/>
              </a:defRPr>
            </a:pPr>
            <a:r>
              <a:rPr sz="900" b="0" i="0">
                <a:solidFill>
                  <a:srgbClr val="5F7187"/>
                </a:solidFill>
                <a:latin typeface="Calibri"/>
                <a:ea typeface="Calibri"/>
                <a:cs typeface="Calibri"/>
              </a:rPr>
              <a:t>HDRL v1.0.1  •  Kit v1.1.0  •  30 Jul 2026</a:t>
            </a:r>
          </a:p>
        </p:txBody>
      </p:sp>
      <p:sp>
        <p:nvSpPr>
          <p:cNvPr id="39" name="">
            <a:extLst>
              <a:ext uri="{FF2B5EF4-FFF2-40B4-BE49-F238E27FC236}">
                <ns2:creationId id="{C8B6AC8B-DDE9-4195-9574-3E5F824B23ED}"/>
              </a:ext>
            </a:extLst>
          </p:cNvPr>
          <p:cNvSpPr>
            <a:spLocks noGrp="1"/>
          </p:cNvSpPr>
          <p:nvPr/>
        </p:nvSpPr>
        <p:spPr>
          <a:xfrm>
            <a:off x="3524250" y="6496050"/>
            <a:ext cx="6096000" cy="190500"/>
          </a:xfrm>
          <a:prstGeom prst="rect">
            <a:avLst/>
          </a:prstGeom>
          <a:noFill/>
          <a:ln w="0">
            <a:noFill/>
            <a:prstDash val="solid"/>
          </a:ln>
        </p:spPr>
        <p:txBody>
          <a:bodyPr wrap="square" lIns="0" tIns="0" rIns="0" bIns="0" anchor="ctr">
            <a:noAutofit/>
          </a:bodyPr>
          <a:lstStyle/>
          <a:p>
            <a:pPr algn="ctr">
              <a:defRPr sz="825" b="0" i="0">
                <a:solidFill>
                  <a:srgbClr val="5F7187"/>
                </a:solidFill>
                <a:latin typeface="Calibri"/>
                <a:ea typeface="Calibri"/>
                <a:cs typeface="Calibri"/>
              </a:defRPr>
            </a:pPr>
            <a:r>
              <a:rPr sz="825" b="0" i="0">
                <a:solidFill>
                  <a:srgbClr val="5F7187"/>
                </a:solidFill>
                <a:latin typeface="Calibri"/>
                <a:ea typeface="Calibri"/>
                <a:cs typeface="Calibri"/>
              </a:rPr>
              <a:t>RDS: commissioner &amp; IP owner  •  OPL Advisory: originator &amp; developer  •  </a:t>
            </a:r>
            <a:r>
              <a:rPr sz="825" b="0" i="0">
                <a:solidFill>
                  <a:srgbClr val="5F7187"/>
                </a:solidFill>
                <a:latin typeface="Calibri"/>
                <a:ea typeface="Calibri"/>
                <a:cs typeface="Calibri"/>
                <a:hlinkClick r:id="Rb3c8e6c022264866" tooltip="Read the Creative Commons Attribution 4.0 licence"/>
              </a:rPr>
              <a:t>CC BY 4.0</a:t>
            </a:r>
          </a:p>
        </p:txBody>
      </p:sp>
      <p:sp>
        <p:nvSpPr>
          <p:cNvPr id="40" name="">
            <a:extLst>
              <a:ext uri="{FF2B5EF4-FFF2-40B4-BE49-F238E27FC236}">
                <ns2:creationId id="{F5A2F36A-BB24-4723-B73D-AC99812BC448}"/>
              </a:ext>
            </a:extLst>
          </p:cNvPr>
          <p:cNvSpPr>
            <a:spLocks noGrp="1"/>
          </p:cNvSpPr>
          <p:nvPr/>
        </p:nvSpPr>
        <p:spPr>
          <a:xfrm>
            <a:off x="9048750" y="6496050"/>
            <a:ext cx="2590800" cy="190500"/>
          </a:xfrm>
          <a:prstGeom prst="rect">
            <a:avLst/>
          </a:prstGeom>
          <a:noFill/>
          <a:ln w="0">
            <a:noFill/>
            <a:prstDash val="solid"/>
          </a:ln>
        </p:spPr>
        <p:txBody>
          <a:bodyPr wrap="square" lIns="0" tIns="0" rIns="0" bIns="0" anchor="ctr">
            <a:noAutofit/>
          </a:bodyPr>
          <a:lstStyle/>
          <a:p>
            <a:pPr algn="r">
              <a:defRPr sz="900" b="0" i="0">
                <a:solidFill>
                  <a:srgbClr val="5F7187"/>
                </a:solidFill>
                <a:latin typeface="Calibri"/>
                <a:ea typeface="Calibri"/>
                <a:cs typeface="Calibri"/>
              </a:defRPr>
            </a:pPr>
            <a:r>
              <a:rPr sz="900" b="0" i="0">
                <a:solidFill>
                  <a:srgbClr val="5F7187"/>
                </a:solidFill>
                <a:latin typeface="Calibri"/>
                <a:ea typeface="Calibri"/>
                <a:cs typeface="Calibri"/>
                <a:hlinkClick r:id="Rbbf8e90b66fd4a0c" tooltip="Open the HDRL Framework website"/>
              </a:rPr>
              <a:t>hdrlframework.org</a:t>
            </a:r>
            <a:r>
              <a:rPr sz="900" b="0" i="0">
                <a:solidFill>
                  <a:srgbClr val="5F7187"/>
                </a:solidFill>
                <a:latin typeface="Calibri"/>
                <a:ea typeface="Calibri"/>
                <a:cs typeface="Calibri"/>
              </a:rPr>
              <a:t>  •  56</a:t>
            </a:r>
          </a:p>
        </p:txBody>
      </p:sp>
    </p:spTree>
    <p:extLst>
      <p:ext uri="{BB962C8B-B14F-4D97-AF65-F5344CB8AC3E}">
        <ns5:creationId val="751266641"/>
      </p:ext>
    </p:extLst>
  </p:cSld>
</p:sld>
</file>

<file path=ppt/slides/slide57.xml><?xml version="1.0" encoding="utf-8"?>
<p:sld xmlns:a="http://schemas.openxmlformats.org/drawingml/2006/main" xmlns:adec="http://schemas.microsoft.com/office/drawing/2017/decorative" xmlns:ns2="http://schemas.microsoft.com/office/drawing/2014/main" xmlns:ns5="http://schemas.microsoft.com/office/powerpoint/2010/main" xmlns:p="http://schemas.openxmlformats.org/presentationml/2006/main" xmlns:r="http://schemas.openxmlformats.org/officeDocument/2006/relationships">
  <p:cSld>
    <p:bg>
      <p:bgPr>
        <a:solidFill>
          <a:srgbClr val="F5F8FA"/>
        </a:solidFill>
      </p:bgPr>
    </p:bg>
    <p:spTree>
      <p:nvGrpSpPr>
        <p:cNvPr id="1" name=""/>
        <p:cNvGrpSpPr/>
        <p:nvPr/>
      </p:nvGrpSpPr>
      <p:grpSpPr>
        <a:xfrm/>
      </p:grpSpPr>
      <p:sp>
        <p:nvSpPr>
          <p:cNvPr id="41" name="hdrl-mini-mark">
            <a:extLst>
              <a:ext uri="{FF2B5EF4-FFF2-40B4-BE49-F238E27FC236}">
                <ns2:creationId id="{5AD9A8D6-E9B9-47BF-8EF5-9F5D735E6535}"/>
                <adec:decorative val="1"/>
              </a:ext>
            </a:extLst>
          </p:cNvPr>
          <p:cNvSpPr>
            <a:spLocks noGrp="1"/>
          </p:cNvSpPr>
          <p:nvPr/>
        </p:nvSpPr>
        <p:spPr>
          <a:xfrm>
            <a:off x="552450" y="361950"/>
            <a:ext cx="514350" cy="514350"/>
          </a:xfrm>
          <a:prstGeom prst="octagon">
            <a:avLst/>
          </a:prstGeom>
          <a:solidFill>
            <a:srgbClr val="0F766E"/>
          </a:solidFill>
          <a:ln w="0">
            <a:noFill/>
            <a:prstDash val="solid"/>
          </a:ln>
        </p:spPr>
      </p:sp>
      <p:sp>
        <p:nvSpPr>
          <p:cNvPr id="2" name="hdrl-mini-text">
            <a:extLst>
              <a:ext uri="{FF2B5EF4-FFF2-40B4-BE49-F238E27FC236}">
                <ns2:creationId id="{9DC9714A-B106-4463-8D70-5ED65F5094EF}"/>
                <adec:decorative val="1"/>
              </a:ext>
            </a:extLst>
          </p:cNvPr>
          <p:cNvSpPr>
            <a:spLocks noGrp="1"/>
          </p:cNvSpPr>
          <p:nvPr/>
        </p:nvSpPr>
        <p:spPr>
          <a:xfrm>
            <a:off x="581025" y="504825"/>
            <a:ext cx="476250" cy="209550"/>
          </a:xfrm>
          <a:prstGeom prst="rect">
            <a:avLst/>
          </a:prstGeom>
          <a:noFill/>
          <a:ln w="0">
            <a:noFill/>
            <a:prstDash val="solid"/>
          </a:ln>
        </p:spPr>
        <p:txBody>
          <a:bodyPr wrap="square" lIns="0" tIns="0" rIns="0" bIns="0" anchor="ctr">
            <a:noAutofit/>
          </a:bodyPr>
          <a:lstStyle/>
          <a:p>
            <a:pPr algn="ctr">
              <a:defRPr sz="750" b="1" i="0">
                <a:solidFill>
                  <a:srgbClr val="FFFFFF"/>
                </a:solidFill>
                <a:latin typeface="Calibri"/>
                <a:ea typeface="Calibri"/>
                <a:cs typeface="Calibri"/>
              </a:defRPr>
            </a:pPr>
            <a:r>
              <a:rPr sz="750" b="1" i="0">
                <a:solidFill>
                  <a:srgbClr val="FFFFFF"/>
                </a:solidFill>
                <a:latin typeface="Calibri"/>
                <a:ea typeface="Calibri"/>
                <a:cs typeface="Calibri"/>
              </a:rPr>
              <a:t>HDRL</a:t>
            </a:r>
          </a:p>
        </p:txBody>
      </p:sp>
      <p:sp>
        <p:nvSpPr>
          <p:cNvPr id="3" name="brand-label">
            <a:extLst>
              <a:ext uri="{FF2B5EF4-FFF2-40B4-BE49-F238E27FC236}">
                <ns2:creationId id="{ED2E45C8-08E0-4D76-B61D-4F5130786183}"/>
                <adec:decorative val="1"/>
              </a:ext>
            </a:extLst>
          </p:cNvPr>
          <p:cNvSpPr>
            <a:spLocks noGrp="1"/>
          </p:cNvSpPr>
          <p:nvPr/>
        </p:nvSpPr>
        <p:spPr>
          <a:xfrm>
            <a:off x="1257300" y="495300"/>
            <a:ext cx="4572000" cy="190500"/>
          </a:xfrm>
          <a:prstGeom prst="rect">
            <a:avLst/>
          </a:prstGeom>
          <a:noFill/>
          <a:ln w="0">
            <a:noFill/>
            <a:prstDash val="solid"/>
          </a:ln>
        </p:spPr>
        <p:txBody>
          <a:bodyPr wrap="square" lIns="0" tIns="0" rIns="0" bIns="0" anchor="ctr">
            <a:noAutofit/>
          </a:bodyPr>
          <a:lstStyle/>
          <a:p>
            <a:pPr algn="l">
              <a:defRPr sz="1200" b="1" i="0">
                <a:solidFill>
                  <a:srgbClr val="0F766E"/>
                </a:solidFill>
                <a:latin typeface="Calibri"/>
                <a:ea typeface="Calibri"/>
                <a:cs typeface="Calibri"/>
              </a:defRPr>
            </a:pPr>
            <a:r>
              <a:rPr sz="1200" b="1" i="0">
                <a:solidFill>
                  <a:srgbClr val="0F766E"/>
                </a:solidFill>
                <a:latin typeface="Calibri"/>
                <a:ea typeface="Calibri"/>
                <a:cs typeface="Calibri"/>
              </a:rPr>
              <a:t>DOMAIN D • INDICATOR DETAIL</a:t>
            </a:r>
          </a:p>
        </p:txBody>
      </p:sp>
      <p:sp>
        <p:nvSpPr>
          <p:cNvPr id="4" name="slide-title" title="D.3.1 · Multi-Site Research Capability" descr="Slide title: D.3.1 · Multi-Site Research Capability">
            <a:extLst>
              <a:ext uri="{FF2B5EF4-FFF2-40B4-BE49-F238E27FC236}">
                <ns2:creationId id="{A5296AA0-DA4F-47EA-B0E9-F59CC79DF6F1}"/>
              </a:ext>
            </a:extLst>
          </p:cNvPr>
          <p:cNvSpPr>
            <a:spLocks noGrp="1"/>
          </p:cNvSpPr>
          <p:nvPr>
            <p:ph type="title"/>
          </p:nvPr>
        </p:nvSpPr>
        <p:spPr>
          <a:xfrm>
            <a:off x="666750" y="1104900"/>
            <a:ext cx="10858500" cy="628650"/>
          </a:xfrm>
          <a:prstGeom prst="rect">
            <a:avLst/>
          </a:prstGeom>
          <a:noFill/>
          <a:ln w="0">
            <a:noFill/>
            <a:prstDash val="solid"/>
          </a:ln>
        </p:spPr>
        <p:txBody>
          <a:bodyPr wrap="square" lIns="0" tIns="0" rIns="0" bIns="0" anchor="t">
            <a:noAutofit/>
          </a:bodyPr>
          <a:lstStyle/>
          <a:p>
            <a:pPr algn="l">
              <a:defRPr sz="3150" b="1" i="0">
                <a:solidFill>
                  <a:srgbClr val="162B45"/>
                </a:solidFill>
                <a:latin typeface="Calibri"/>
                <a:ea typeface="Calibri"/>
                <a:cs typeface="Calibri"/>
              </a:defRPr>
            </a:pPr>
            <a:r>
              <a:rPr sz="3150" b="1" i="0">
                <a:solidFill>
                  <a:srgbClr val="162B45"/>
                </a:solidFill>
                <a:latin typeface="Calibri"/>
                <a:ea typeface="Calibri"/>
                <a:cs typeface="Calibri"/>
              </a:rPr>
              <a:t>D.3.1 · Multi-Site Research Capability</a:t>
            </a:r>
          </a:p>
        </p:txBody>
      </p:sp>
      <p:sp>
        <p:nvSpPr>
          <p:cNvPr id="5" name="">
            <a:extLst>
              <a:ext uri="{FF2B5EF4-FFF2-40B4-BE49-F238E27FC236}">
                <ns2:creationId id="{B073D436-7F7D-437A-8D4C-28C3E8114EB6}"/>
              </a:ext>
            </a:extLst>
          </p:cNvPr>
          <p:cNvSpPr>
            <a:spLocks noGrp="1"/>
          </p:cNvSpPr>
          <p:nvPr/>
        </p:nvSpPr>
        <p:spPr>
          <a:xfrm>
            <a:off x="685800" y="1771650"/>
            <a:ext cx="10668000" cy="266700"/>
          </a:xfrm>
          <a:prstGeom prst="rect">
            <a:avLst/>
          </a:prstGeom>
          <a:noFill/>
          <a:ln w="0">
            <a:noFill/>
            <a:prstDash val="solid"/>
          </a:ln>
        </p:spPr>
        <p:txBody>
          <a:bodyPr wrap="square" lIns="0" tIns="0" rIns="0" bIns="0" anchor="t">
            <a:noAutofit/>
          </a:bodyPr>
          <a:lstStyle/>
          <a:p>
            <a:pPr algn="l">
              <a:defRPr sz="1350" b="1" i="0">
                <a:solidFill>
                  <a:srgbClr val="8B5CF6"/>
                </a:solidFill>
                <a:latin typeface="Calibri"/>
                <a:ea typeface="Calibri"/>
                <a:cs typeface="Calibri"/>
              </a:defRPr>
            </a:pPr>
            <a:r>
              <a:rPr sz="1350" b="1" i="0">
                <a:solidFill>
                  <a:srgbClr val="8B5CF6"/>
                </a:solidFill>
                <a:latin typeface="Calibri"/>
                <a:ea typeface="Calibri"/>
                <a:cs typeface="Calibri"/>
              </a:rPr>
              <a:t>Core indicator  •  Both level  •  HDRL class B0</a:t>
            </a:r>
          </a:p>
        </p:txBody>
      </p:sp>
      <p:sp>
        <p:nvSpPr>
          <p:cNvPr id="6" name="">
            <a:extLst>
              <a:ext uri="{FF2B5EF4-FFF2-40B4-BE49-F238E27FC236}">
                <ns2:creationId id="{2C5AAA34-7E4D-4CC9-94D6-FCAB5BE81C41}"/>
              </a:ext>
            </a:extLst>
          </p:cNvPr>
          <p:cNvSpPr>
            <a:spLocks noGrp="1"/>
          </p:cNvSpPr>
          <p:nvPr/>
        </p:nvSpPr>
        <p:spPr>
          <a:xfrm>
            <a:off x="685800" y="2095500"/>
            <a:ext cx="10668000" cy="285750"/>
          </a:xfrm>
          <a:prstGeom prst="rect">
            <a:avLst/>
          </a:prstGeom>
          <a:noFill/>
          <a:ln w="0">
            <a:noFill/>
            <a:prstDash val="solid"/>
          </a:ln>
        </p:spPr>
        <p:txBody>
          <a:bodyPr wrap="square" lIns="0" tIns="0" rIns="0" bIns="0" anchor="t">
            <a:noAutofit/>
          </a:bodyPr>
          <a:lstStyle/>
          <a:p>
            <a:pPr algn="l">
              <a:defRPr sz="1350" b="0" i="1">
                <a:solidFill>
                  <a:srgbClr val="5F7187"/>
                </a:solidFill>
                <a:latin typeface="Calibri"/>
                <a:ea typeface="Calibri"/>
                <a:cs typeface="Calibri"/>
              </a:defRPr>
            </a:pPr>
            <a:r>
              <a:rPr sz="1350" b="0" i="1">
                <a:solidFill>
                  <a:srgbClr val="5F7187"/>
                </a:solidFill>
                <a:latin typeface="Calibri"/>
                <a:ea typeface="Calibri"/>
                <a:cs typeface="Calibri"/>
              </a:rPr>
              <a:t>The catalogue wording below is reproduced verbatim.</a:t>
            </a:r>
          </a:p>
        </p:txBody>
      </p:sp>
      <p:sp>
        <p:nvSpPr>
          <p:cNvPr id="7" name="">
            <a:extLst>
              <a:ext uri="{FF2B5EF4-FFF2-40B4-BE49-F238E27FC236}">
                <ns2:creationId id="{58217822-E631-4D0C-993B-AA8E5B3AEDD4}"/>
                <adec:decorative val="1"/>
              </a:ext>
            </a:extLst>
          </p:cNvPr>
          <p:cNvSpPr>
            <a:spLocks noGrp="1"/>
          </p:cNvSpPr>
          <p:nvPr/>
        </p:nvSpPr>
        <p:spPr>
          <a:xfrm>
            <a:off x="1428750" y="2647950"/>
            <a:ext cx="8763000" cy="0"/>
          </a:xfrm>
          <a:prstGeom prst="line">
            <a:avLst/>
          </a:prstGeom>
          <a:noFill/>
          <a:ln w="57150">
            <a:solidFill>
              <a:srgbClr val="A7E6DB"/>
            </a:solidFill>
            <a:prstDash val="solid"/>
          </a:ln>
        </p:spPr>
      </p:sp>
      <p:sp>
        <p:nvSpPr>
          <p:cNvPr id="8" name="">
            <a:extLst>
              <a:ext uri="{FF2B5EF4-FFF2-40B4-BE49-F238E27FC236}">
                <ns2:creationId id="{D1EA8D0D-09F8-4AC1-AF4D-9C52D89C0AD3}"/>
                <adec:decorative val="1"/>
              </a:ext>
            </a:extLst>
          </p:cNvPr>
          <p:cNvSpPr>
            <a:spLocks noGrp="1"/>
          </p:cNvSpPr>
          <p:nvPr/>
        </p:nvSpPr>
        <p:spPr>
          <a:xfrm>
            <a:off x="1219200" y="2419350"/>
            <a:ext cx="457200" cy="457200"/>
          </a:xfrm>
          <a:prstGeom prst="ellipse">
            <a:avLst/>
          </a:prstGeom>
          <a:solidFill>
            <a:srgbClr val="FFFFFF"/>
          </a:solidFill>
          <a:ln w="19050">
            <a:solidFill>
              <a:srgbClr val="8B5CF6"/>
            </a:solidFill>
            <a:prstDash val="solid"/>
          </a:ln>
        </p:spPr>
      </p:sp>
      <p:sp>
        <p:nvSpPr>
          <p:cNvPr id="9" name="">
            <a:extLst>
              <a:ext uri="{FF2B5EF4-FFF2-40B4-BE49-F238E27FC236}">
                <ns2:creationId id="{51619FBC-5552-4798-8603-2B254D2DC0A8}"/>
              </a:ext>
            </a:extLst>
          </p:cNvPr>
          <p:cNvSpPr>
            <a:spLocks noGrp="1"/>
          </p:cNvSpPr>
          <p:nvPr/>
        </p:nvSpPr>
        <p:spPr>
          <a:xfrm>
            <a:off x="1333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8B5CF6"/>
                </a:solidFill>
                <a:latin typeface="Calibri"/>
                <a:ea typeface="Calibri"/>
                <a:cs typeface="Calibri"/>
              </a:defRPr>
            </a:pPr>
            <a:r>
              <a:rPr sz="1500" b="1" i="0">
                <a:solidFill>
                  <a:srgbClr val="8B5CF6"/>
                </a:solidFill>
                <a:latin typeface="Calibri"/>
                <a:ea typeface="Calibri"/>
                <a:cs typeface="Calibri"/>
              </a:rPr>
              <a:t>1</a:t>
            </a:r>
          </a:p>
        </p:txBody>
      </p:sp>
      <p:sp>
        <p:nvSpPr>
          <p:cNvPr id="10" name="">
            <a:extLst>
              <a:ext uri="{FF2B5EF4-FFF2-40B4-BE49-F238E27FC236}">
                <ns2:creationId id="{962A74C2-EB01-4C93-BB74-30CBE3E512D6}"/>
              </a:ext>
            </a:extLst>
          </p:cNvPr>
          <p:cNvSpPr>
            <a:spLocks noGrp="1"/>
          </p:cNvSpPr>
          <p:nvPr/>
        </p:nvSpPr>
        <p:spPr>
          <a:xfrm>
            <a:off x="552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Initial</a:t>
            </a:r>
          </a:p>
        </p:txBody>
      </p:sp>
      <p:sp>
        <p:nvSpPr>
          <p:cNvPr id="11" name="">
            <a:extLst>
              <a:ext uri="{FF2B5EF4-FFF2-40B4-BE49-F238E27FC236}">
                <ns2:creationId id="{64E66D9F-1AF8-474D-B551-E17E2462632A}"/>
              </a:ext>
            </a:extLst>
          </p:cNvPr>
          <p:cNvSpPr>
            <a:spLocks noGrp="1"/>
          </p:cNvSpPr>
          <p:nvPr/>
        </p:nvSpPr>
        <p:spPr>
          <a:xfrm>
            <a:off x="552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No multi-site. Cannot combine with other UK nodes.</a:t>
            </a:r>
          </a:p>
        </p:txBody>
      </p:sp>
      <p:sp>
        <p:nvSpPr>
          <p:cNvPr id="12" name="">
            <a:extLst>
              <a:ext uri="{FF2B5EF4-FFF2-40B4-BE49-F238E27FC236}">
                <ns2:creationId id="{36882939-1DC3-4C51-97BA-66CCCA914CA2}"/>
                <adec:decorative val="1"/>
              </a:ext>
            </a:extLst>
          </p:cNvPr>
          <p:cNvSpPr>
            <a:spLocks noGrp="1"/>
          </p:cNvSpPr>
          <p:nvPr/>
        </p:nvSpPr>
        <p:spPr>
          <a:xfrm>
            <a:off x="3409950" y="2419350"/>
            <a:ext cx="457200" cy="457200"/>
          </a:xfrm>
          <a:prstGeom prst="ellipse">
            <a:avLst/>
          </a:prstGeom>
          <a:solidFill>
            <a:srgbClr val="FFFFFF"/>
          </a:solidFill>
          <a:ln w="19050">
            <a:solidFill>
              <a:srgbClr val="8B5CF6"/>
            </a:solidFill>
            <a:prstDash val="solid"/>
          </a:ln>
        </p:spPr>
      </p:sp>
      <p:sp>
        <p:nvSpPr>
          <p:cNvPr id="13" name="">
            <a:extLst>
              <a:ext uri="{FF2B5EF4-FFF2-40B4-BE49-F238E27FC236}">
                <ns2:creationId id="{E2D7B4D4-5A3A-4F13-9E7B-3B063CB9DC43}"/>
              </a:ext>
            </a:extLst>
          </p:cNvPr>
          <p:cNvSpPr>
            <a:spLocks noGrp="1"/>
          </p:cNvSpPr>
          <p:nvPr/>
        </p:nvSpPr>
        <p:spPr>
          <a:xfrm>
            <a:off x="3524250" y="2533650"/>
            <a:ext cx="228600" cy="228600"/>
          </a:xfrm>
          <a:prstGeom prst="rect">
            <a:avLst/>
          </a:prstGeom>
          <a:noFill/>
          <a:ln w="0">
            <a:noFill/>
            <a:prstDash val="solid"/>
          </a:ln>
        </p:spPr>
        <p:txBody>
          <a:bodyPr wrap="square" lIns="0" tIns="0" rIns="0" bIns="0" anchor="ctr">
            <a:noAutofit/>
          </a:bodyPr>
          <a:lstStyle/>
          <a:p>
            <a:pPr algn="ctr">
              <a:defRPr sz="1500" b="1" i="0">
                <a:solidFill>
                  <a:srgbClr val="8B5CF6"/>
                </a:solidFill>
                <a:latin typeface="Calibri"/>
                <a:ea typeface="Calibri"/>
                <a:cs typeface="Calibri"/>
              </a:defRPr>
            </a:pPr>
            <a:r>
              <a:rPr sz="1500" b="1" i="0">
                <a:solidFill>
                  <a:srgbClr val="8B5CF6"/>
                </a:solidFill>
                <a:latin typeface="Calibri"/>
                <a:ea typeface="Calibri"/>
                <a:cs typeface="Calibri"/>
              </a:rPr>
              <a:t>2</a:t>
            </a:r>
          </a:p>
        </p:txBody>
      </p:sp>
      <p:sp>
        <p:nvSpPr>
          <p:cNvPr id="14" name="">
            <a:extLst>
              <a:ext uri="{FF2B5EF4-FFF2-40B4-BE49-F238E27FC236}">
                <ns2:creationId id="{2C9404A4-FCA5-4061-B000-3ADC045150B8}"/>
              </a:ext>
            </a:extLst>
          </p:cNvPr>
          <p:cNvSpPr>
            <a:spLocks noGrp="1"/>
          </p:cNvSpPr>
          <p:nvPr/>
        </p:nvSpPr>
        <p:spPr>
          <a:xfrm>
            <a:off x="27432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Developing</a:t>
            </a:r>
          </a:p>
        </p:txBody>
      </p:sp>
      <p:sp>
        <p:nvSpPr>
          <p:cNvPr id="15" name="">
            <a:extLst>
              <a:ext uri="{FF2B5EF4-FFF2-40B4-BE49-F238E27FC236}">
                <ns2:creationId id="{0C1B4F4B-B7DD-4869-838B-0F16B1FBE50E}"/>
              </a:ext>
            </a:extLst>
          </p:cNvPr>
          <p:cNvSpPr>
            <a:spLocks noGrp="1"/>
          </p:cNvSpPr>
          <p:nvPr/>
        </p:nvSpPr>
        <p:spPr>
          <a:xfrm>
            <a:off x="27432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Requirements understood. Barriers identified. Pilot planned.</a:t>
            </a:r>
          </a:p>
        </p:txBody>
      </p:sp>
      <p:sp>
        <p:nvSpPr>
          <p:cNvPr id="16" name="">
            <a:extLst>
              <a:ext uri="{FF2B5EF4-FFF2-40B4-BE49-F238E27FC236}">
                <ns2:creationId id="{561C90CE-1E96-4844-B882-7194627C36F3}"/>
                <adec:decorative val="1"/>
              </a:ext>
            </a:extLst>
          </p:cNvPr>
          <p:cNvSpPr>
            <a:spLocks noGrp="1"/>
          </p:cNvSpPr>
          <p:nvPr/>
        </p:nvSpPr>
        <p:spPr>
          <a:xfrm>
            <a:off x="5600700" y="2419350"/>
            <a:ext cx="457200" cy="457200"/>
          </a:xfrm>
          <a:prstGeom prst="ellipse">
            <a:avLst/>
          </a:prstGeom>
          <a:solidFill>
            <a:srgbClr val="FFFFFF"/>
          </a:solidFill>
          <a:ln w="19050">
            <a:solidFill>
              <a:srgbClr val="8B5CF6"/>
            </a:solidFill>
            <a:prstDash val="solid"/>
          </a:ln>
        </p:spPr>
      </p:sp>
      <p:sp>
        <p:nvSpPr>
          <p:cNvPr id="17" name="">
            <a:extLst>
              <a:ext uri="{FF2B5EF4-FFF2-40B4-BE49-F238E27FC236}">
                <ns2:creationId id="{F29D53FC-60FC-4F9F-8FB7-DD7C8D6598D0}"/>
              </a:ext>
            </a:extLst>
          </p:cNvPr>
          <p:cNvSpPr>
            <a:spLocks noGrp="1"/>
          </p:cNvSpPr>
          <p:nvPr/>
        </p:nvSpPr>
        <p:spPr>
          <a:xfrm>
            <a:off x="5715000" y="2533650"/>
            <a:ext cx="228600" cy="228600"/>
          </a:xfrm>
          <a:prstGeom prst="rect">
            <a:avLst/>
          </a:prstGeom>
          <a:noFill/>
          <a:ln w="0">
            <a:noFill/>
            <a:prstDash val="solid"/>
          </a:ln>
        </p:spPr>
        <p:txBody>
          <a:bodyPr wrap="square" lIns="0" tIns="0" rIns="0" bIns="0" anchor="ctr">
            <a:noAutofit/>
          </a:bodyPr>
          <a:lstStyle/>
          <a:p>
            <a:pPr algn="ctr">
              <a:defRPr sz="1500" b="1" i="0">
                <a:solidFill>
                  <a:srgbClr val="8B5CF6"/>
                </a:solidFill>
                <a:latin typeface="Calibri"/>
                <a:ea typeface="Calibri"/>
                <a:cs typeface="Calibri"/>
              </a:defRPr>
            </a:pPr>
            <a:r>
              <a:rPr sz="1500" b="1" i="0">
                <a:solidFill>
                  <a:srgbClr val="8B5CF6"/>
                </a:solidFill>
                <a:latin typeface="Calibri"/>
                <a:ea typeface="Calibri"/>
                <a:cs typeface="Calibri"/>
              </a:rPr>
              <a:t>3</a:t>
            </a:r>
          </a:p>
        </p:txBody>
      </p:sp>
      <p:sp>
        <p:nvSpPr>
          <p:cNvPr id="18" name="">
            <a:extLst>
              <a:ext uri="{FF2B5EF4-FFF2-40B4-BE49-F238E27FC236}">
                <ns2:creationId id="{F60A9580-CABB-4BBA-8962-136F66C8D0C0}"/>
              </a:ext>
            </a:extLst>
          </p:cNvPr>
          <p:cNvSpPr>
            <a:spLocks noGrp="1"/>
          </p:cNvSpPr>
          <p:nvPr/>
        </p:nvSpPr>
        <p:spPr>
          <a:xfrm>
            <a:off x="49339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Defined</a:t>
            </a:r>
          </a:p>
        </p:txBody>
      </p:sp>
      <p:sp>
        <p:nvSpPr>
          <p:cNvPr id="19" name="">
            <a:extLst>
              <a:ext uri="{FF2B5EF4-FFF2-40B4-BE49-F238E27FC236}">
                <ns2:creationId id="{AD932DED-85A5-45E3-A263-2D47E5CC3573}"/>
              </a:ext>
            </a:extLst>
          </p:cNvPr>
          <p:cNvSpPr>
            <a:spLocks noGrp="1"/>
          </p:cNvSpPr>
          <p:nvPr/>
        </p:nvSpPr>
        <p:spPr>
          <a:xfrm>
            <a:off x="49339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Possible with bespoke arrangements. &gt;= 2 projects delivered. Effortful.</a:t>
            </a:r>
          </a:p>
        </p:txBody>
      </p:sp>
      <p:sp>
        <p:nvSpPr>
          <p:cNvPr id="20" name="">
            <a:extLst>
              <a:ext uri="{FF2B5EF4-FFF2-40B4-BE49-F238E27FC236}">
                <ns2:creationId id="{980C3EE2-5A66-4991-A9AA-67EBD669F299}"/>
                <adec:decorative val="1"/>
              </a:ext>
            </a:extLst>
          </p:cNvPr>
          <p:cNvSpPr>
            <a:spLocks noGrp="1"/>
          </p:cNvSpPr>
          <p:nvPr/>
        </p:nvSpPr>
        <p:spPr>
          <a:xfrm>
            <a:off x="7791450" y="2419350"/>
            <a:ext cx="457200" cy="457200"/>
          </a:xfrm>
          <a:prstGeom prst="ellipse">
            <a:avLst/>
          </a:prstGeom>
          <a:solidFill>
            <a:srgbClr val="FFFFFF"/>
          </a:solidFill>
          <a:ln w="19050">
            <a:solidFill>
              <a:srgbClr val="8B5CF6"/>
            </a:solidFill>
            <a:prstDash val="solid"/>
          </a:ln>
        </p:spPr>
      </p:sp>
      <p:sp>
        <p:nvSpPr>
          <p:cNvPr id="21" name="">
            <a:extLst>
              <a:ext uri="{FF2B5EF4-FFF2-40B4-BE49-F238E27FC236}">
                <ns2:creationId id="{86180E9F-50C5-497F-AFA2-F8D6A3B5F27F}"/>
              </a:ext>
            </a:extLst>
          </p:cNvPr>
          <p:cNvSpPr>
            <a:spLocks noGrp="1"/>
          </p:cNvSpPr>
          <p:nvPr/>
        </p:nvSpPr>
        <p:spPr>
          <a:xfrm>
            <a:off x="7905750" y="2533650"/>
            <a:ext cx="228600" cy="228600"/>
          </a:xfrm>
          <a:prstGeom prst="rect">
            <a:avLst/>
          </a:prstGeom>
          <a:noFill/>
          <a:ln w="0">
            <a:noFill/>
            <a:prstDash val="solid"/>
          </a:ln>
        </p:spPr>
        <p:txBody>
          <a:bodyPr wrap="square" lIns="0" tIns="0" rIns="0" bIns="0" anchor="ctr">
            <a:noAutofit/>
          </a:bodyPr>
          <a:lstStyle/>
          <a:p>
            <a:pPr algn="ctr">
              <a:defRPr sz="1500" b="1" i="0">
                <a:solidFill>
                  <a:srgbClr val="8B5CF6"/>
                </a:solidFill>
                <a:latin typeface="Calibri"/>
                <a:ea typeface="Calibri"/>
                <a:cs typeface="Calibri"/>
              </a:defRPr>
            </a:pPr>
            <a:r>
              <a:rPr sz="1500" b="1" i="0">
                <a:solidFill>
                  <a:srgbClr val="8B5CF6"/>
                </a:solidFill>
                <a:latin typeface="Calibri"/>
                <a:ea typeface="Calibri"/>
                <a:cs typeface="Calibri"/>
              </a:rPr>
              <a:t>4</a:t>
            </a:r>
          </a:p>
        </p:txBody>
      </p:sp>
      <p:sp>
        <p:nvSpPr>
          <p:cNvPr id="22" name="">
            <a:extLst>
              <a:ext uri="{FF2B5EF4-FFF2-40B4-BE49-F238E27FC236}">
                <ns2:creationId id="{4639BCC6-2CD8-4CA0-825C-DE68E25B467F}"/>
              </a:ext>
            </a:extLst>
          </p:cNvPr>
          <p:cNvSpPr>
            <a:spLocks noGrp="1"/>
          </p:cNvSpPr>
          <p:nvPr/>
        </p:nvSpPr>
        <p:spPr>
          <a:xfrm>
            <a:off x="71247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Managed</a:t>
            </a:r>
          </a:p>
        </p:txBody>
      </p:sp>
      <p:sp>
        <p:nvSpPr>
          <p:cNvPr id="23" name="">
            <a:extLst>
              <a:ext uri="{FF2B5EF4-FFF2-40B4-BE49-F238E27FC236}">
                <ns2:creationId id="{C89C3A48-C17A-48FE-A2D0-31F69C64E5D7}"/>
              </a:ext>
            </a:extLst>
          </p:cNvPr>
          <p:cNvSpPr>
            <a:spLocks noGrp="1"/>
          </p:cNvSpPr>
          <p:nvPr/>
        </p:nvSpPr>
        <p:spPr>
          <a:xfrm>
            <a:off x="71247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Routine capability. Standard processes. Participating in federated networks.</a:t>
            </a:r>
          </a:p>
        </p:txBody>
      </p:sp>
      <p:sp>
        <p:nvSpPr>
          <p:cNvPr id="24" name="">
            <a:extLst>
              <a:ext uri="{FF2B5EF4-FFF2-40B4-BE49-F238E27FC236}">
                <ns2:creationId id="{705C23A8-2182-4668-9AFF-624EA5E6CD79}"/>
                <adec:decorative val="1"/>
              </a:ext>
            </a:extLst>
          </p:cNvPr>
          <p:cNvSpPr>
            <a:spLocks noGrp="1"/>
          </p:cNvSpPr>
          <p:nvPr/>
        </p:nvSpPr>
        <p:spPr>
          <a:xfrm>
            <a:off x="9982200" y="2419350"/>
            <a:ext cx="457200" cy="457200"/>
          </a:xfrm>
          <a:prstGeom prst="ellipse">
            <a:avLst/>
          </a:prstGeom>
          <a:solidFill>
            <a:srgbClr val="8B5CF6"/>
          </a:solidFill>
          <a:ln w="19050">
            <a:solidFill>
              <a:srgbClr val="8B5CF6"/>
            </a:solidFill>
            <a:prstDash val="solid"/>
          </a:ln>
        </p:spPr>
      </p:sp>
      <p:sp>
        <p:nvSpPr>
          <p:cNvPr id="25" name="">
            <a:extLst>
              <a:ext uri="{FF2B5EF4-FFF2-40B4-BE49-F238E27FC236}">
                <ns2:creationId id="{9CF65EE2-38B7-4566-866B-C8DBFAE19DF8}"/>
              </a:ext>
            </a:extLst>
          </p:cNvPr>
          <p:cNvSpPr>
            <a:spLocks noGrp="1"/>
          </p:cNvSpPr>
          <p:nvPr/>
        </p:nvSpPr>
        <p:spPr>
          <a:xfrm>
            <a:off x="10096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FFFFFF"/>
                </a:solidFill>
                <a:latin typeface="Calibri"/>
                <a:ea typeface="Calibri"/>
                <a:cs typeface="Calibri"/>
              </a:defRPr>
            </a:pPr>
            <a:r>
              <a:rPr sz="1500" b="1" i="0">
                <a:solidFill>
                  <a:srgbClr val="FFFFFF"/>
                </a:solidFill>
                <a:latin typeface="Calibri"/>
                <a:ea typeface="Calibri"/>
                <a:cs typeface="Calibri"/>
              </a:rPr>
              <a:t>5</a:t>
            </a:r>
          </a:p>
        </p:txBody>
      </p:sp>
      <p:sp>
        <p:nvSpPr>
          <p:cNvPr id="26" name="">
            <a:extLst>
              <a:ext uri="{FF2B5EF4-FFF2-40B4-BE49-F238E27FC236}">
                <ns2:creationId id="{7D749633-4923-4D6D-9FED-644AF822EC33}"/>
              </a:ext>
            </a:extLst>
          </p:cNvPr>
          <p:cNvSpPr>
            <a:spLocks noGrp="1"/>
          </p:cNvSpPr>
          <p:nvPr/>
        </p:nvSpPr>
        <p:spPr>
          <a:xfrm>
            <a:off x="9315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Optimising</a:t>
            </a:r>
          </a:p>
        </p:txBody>
      </p:sp>
      <p:sp>
        <p:nvSpPr>
          <p:cNvPr id="27" name="">
            <a:extLst>
              <a:ext uri="{FF2B5EF4-FFF2-40B4-BE49-F238E27FC236}">
                <ns2:creationId id="{88A60038-2B01-4F80-8241-C282456C60BF}"/>
              </a:ext>
            </a:extLst>
          </p:cNvPr>
          <p:cNvSpPr>
            <a:spLocks noGrp="1"/>
          </p:cNvSpPr>
          <p:nvPr/>
        </p:nvSpPr>
        <p:spPr>
          <a:xfrm>
            <a:off x="9315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Leading capability. Proactively supporting UK-wide. Advanced federated. International.</a:t>
            </a:r>
          </a:p>
        </p:txBody>
      </p:sp>
      <p:sp>
        <p:nvSpPr>
          <p:cNvPr id="28" name="">
            <a:extLst>
              <a:ext uri="{FF2B5EF4-FFF2-40B4-BE49-F238E27FC236}">
                <ns2:creationId id="{4FD2C39B-6FA8-4896-B4EA-04194CC9BCB9}"/>
                <adec:decorative val="1"/>
              </a:ext>
            </a:extLst>
          </p:cNvPr>
          <p:cNvSpPr>
            <a:spLocks noGrp="1"/>
          </p:cNvSpPr>
          <p:nvPr/>
        </p:nvSpPr>
        <p:spPr>
          <a:xfrm>
            <a:off x="685800" y="5105400"/>
            <a:ext cx="10820400" cy="1047750"/>
          </a:xfrm>
          <a:prstGeom prst="roundRect">
            <a:avLst>
              <a:gd name="adj" fmla="val 7273"/>
            </a:avLst>
          </a:prstGeom>
          <a:solidFill>
            <a:srgbClr val="FFFFFF"/>
          </a:solidFill>
          <a:ln w="9525">
            <a:solidFill>
              <a:srgbClr val="D5E3E3"/>
            </a:solidFill>
            <a:prstDash val="solid"/>
          </a:ln>
        </p:spPr>
      </p:sp>
      <p:sp>
        <p:nvSpPr>
          <p:cNvPr id="29" name="">
            <a:extLst>
              <a:ext uri="{FF2B5EF4-FFF2-40B4-BE49-F238E27FC236}">
                <ns2:creationId id="{95F3D145-39CE-4900-BBEB-D76A4DF777AC}"/>
              </a:ext>
            </a:extLst>
          </p:cNvPr>
          <p:cNvSpPr>
            <a:spLocks noGrp="1"/>
          </p:cNvSpPr>
          <p:nvPr/>
        </p:nvSpPr>
        <p:spPr>
          <a:xfrm>
            <a:off x="895350" y="5200650"/>
            <a:ext cx="6858000" cy="266700"/>
          </a:xfrm>
          <a:prstGeom prst="rect">
            <a:avLst/>
          </a:prstGeom>
          <a:noFill/>
          <a:ln w="0">
            <a:noFill/>
            <a:prstDash val="solid"/>
          </a:ln>
        </p:spPr>
        <p:txBody>
          <a:bodyPr wrap="square" lIns="0" tIns="0" rIns="0" bIns="0" anchor="t">
            <a:noAutofit/>
          </a:bodyPr>
          <a:lstStyle/>
          <a:p>
            <a:pPr algn="l">
              <a:defRPr sz="1575" b="1" i="0">
                <a:solidFill>
                  <a:srgbClr val="115E59"/>
                </a:solidFill>
                <a:latin typeface="Calibri"/>
                <a:ea typeface="Calibri"/>
                <a:cs typeface="Calibri"/>
              </a:defRPr>
            </a:pPr>
            <a:r>
              <a:rPr sz="1575" b="1" i="0">
                <a:solidFill>
                  <a:srgbClr val="115E59"/>
                </a:solidFill>
                <a:latin typeface="Calibri"/>
                <a:ea typeface="Calibri"/>
                <a:cs typeface="Calibri"/>
              </a:rPr>
              <a:t>Minimum evidence for a Level 4 judgement</a:t>
            </a:r>
          </a:p>
        </p:txBody>
      </p:sp>
      <p:sp>
        <p:nvSpPr>
          <p:cNvPr id="30" name="">
            <a:extLst>
              <a:ext uri="{FF2B5EF4-FFF2-40B4-BE49-F238E27FC236}">
                <ns2:creationId id="{E6F62F0C-86B6-489C-970B-C700EBAEAD1B}"/>
                <adec:decorative val="1"/>
              </a:ext>
            </a:extLst>
          </p:cNvPr>
          <p:cNvSpPr>
            <a:spLocks noGrp="1"/>
          </p:cNvSpPr>
          <p:nvPr/>
        </p:nvSpPr>
        <p:spPr>
          <a:xfrm>
            <a:off x="895350" y="5581650"/>
            <a:ext cx="85725" cy="85725"/>
          </a:xfrm>
          <a:prstGeom prst="ellipse">
            <a:avLst/>
          </a:prstGeom>
          <a:solidFill>
            <a:srgbClr val="8B5CF6"/>
          </a:solidFill>
          <a:ln w="0">
            <a:noFill/>
            <a:prstDash val="solid"/>
          </a:ln>
        </p:spPr>
      </p:sp>
      <p:sp>
        <p:nvSpPr>
          <p:cNvPr id="31" name="">
            <a:extLst>
              <a:ext uri="{FF2B5EF4-FFF2-40B4-BE49-F238E27FC236}">
                <ns2:creationId id="{25EE5230-9C35-4C41-8F54-10ECF6F98803}"/>
              </a:ext>
            </a:extLst>
          </p:cNvPr>
          <p:cNvSpPr>
            <a:spLocks noGrp="1"/>
          </p:cNvSpPr>
          <p:nvPr/>
        </p:nvSpPr>
        <p:spPr>
          <a:xfrm>
            <a:off x="10858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Standard multi-site/federated process documentation + template agreements</a:t>
            </a:r>
          </a:p>
        </p:txBody>
      </p:sp>
      <p:sp>
        <p:nvSpPr>
          <p:cNvPr id="32" name="">
            <a:extLst>
              <a:ext uri="{FF2B5EF4-FFF2-40B4-BE49-F238E27FC236}">
                <ns2:creationId id="{6B0F2531-4B3B-4D15-9DE7-77808AFF9858}"/>
                <adec:decorative val="1"/>
              </a:ext>
            </a:extLst>
          </p:cNvPr>
          <p:cNvSpPr>
            <a:spLocks noGrp="1"/>
          </p:cNvSpPr>
          <p:nvPr/>
        </p:nvSpPr>
        <p:spPr>
          <a:xfrm>
            <a:off x="4438650" y="5581650"/>
            <a:ext cx="85725" cy="85725"/>
          </a:xfrm>
          <a:prstGeom prst="ellipse">
            <a:avLst/>
          </a:prstGeom>
          <a:solidFill>
            <a:srgbClr val="8B5CF6"/>
          </a:solidFill>
          <a:ln w="0">
            <a:noFill/>
            <a:prstDash val="solid"/>
          </a:ln>
        </p:spPr>
      </p:sp>
      <p:sp>
        <p:nvSpPr>
          <p:cNvPr id="33" name="">
            <a:extLst>
              <a:ext uri="{FF2B5EF4-FFF2-40B4-BE49-F238E27FC236}">
                <ns2:creationId id="{D4435EC0-B743-49C0-95BF-F30C767CB80F}"/>
              </a:ext>
            </a:extLst>
          </p:cNvPr>
          <p:cNvSpPr>
            <a:spLocks noGrp="1"/>
          </p:cNvSpPr>
          <p:nvPr/>
        </p:nvSpPr>
        <p:spPr>
          <a:xfrm>
            <a:off x="46291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Evidence of routine delivery (projects, networks participated in)</a:t>
            </a:r>
          </a:p>
        </p:txBody>
      </p:sp>
      <p:sp>
        <p:nvSpPr>
          <p:cNvPr id="34" name="">
            <a:extLst>
              <a:ext uri="{FF2B5EF4-FFF2-40B4-BE49-F238E27FC236}">
                <ns2:creationId id="{BA616360-5371-408A-81E9-79DB386B35FC}"/>
                <adec:decorative val="1"/>
              </a:ext>
            </a:extLst>
          </p:cNvPr>
          <p:cNvSpPr>
            <a:spLocks noGrp="1"/>
          </p:cNvSpPr>
          <p:nvPr/>
        </p:nvSpPr>
        <p:spPr>
          <a:xfrm>
            <a:off x="7981950" y="5581650"/>
            <a:ext cx="85725" cy="85725"/>
          </a:xfrm>
          <a:prstGeom prst="ellipse">
            <a:avLst/>
          </a:prstGeom>
          <a:solidFill>
            <a:srgbClr val="8B5CF6"/>
          </a:solidFill>
          <a:ln w="0">
            <a:noFill/>
            <a:prstDash val="solid"/>
          </a:ln>
        </p:spPr>
      </p:sp>
      <p:sp>
        <p:nvSpPr>
          <p:cNvPr id="35" name="">
            <a:extLst>
              <a:ext uri="{FF2B5EF4-FFF2-40B4-BE49-F238E27FC236}">
                <ns2:creationId id="{6A1094F4-0E80-49FF-BCE6-975D6E84E32C}"/>
              </a:ext>
            </a:extLst>
          </p:cNvPr>
          <p:cNvSpPr>
            <a:spLocks noGrp="1"/>
          </p:cNvSpPr>
          <p:nvPr/>
        </p:nvSpPr>
        <p:spPr>
          <a:xfrm>
            <a:off x="81724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Interoperability testing evidence (data model alignment, gateway/federation tests)</a:t>
            </a:r>
          </a:p>
        </p:txBody>
      </p:sp>
      <p:sp>
        <p:nvSpPr>
          <p:cNvPr id="36" name="">
            <a:extLst>
              <a:ext uri="{FF2B5EF4-FFF2-40B4-BE49-F238E27FC236}">
                <ns2:creationId id="{0B9EA29E-783C-46F7-B0E6-0EFA4BA6D7B5}"/>
              </a:ext>
            </a:extLst>
          </p:cNvPr>
          <p:cNvSpPr>
            <a:spLocks noGrp="1"/>
          </p:cNvSpPr>
          <p:nvPr/>
        </p:nvSpPr>
        <p:spPr>
          <a:xfrm>
            <a:off x="762000" y="6153150"/>
            <a:ext cx="10668000" cy="171450"/>
          </a:xfrm>
          <a:prstGeom prst="rect">
            <a:avLst/>
          </a:prstGeom>
          <a:noFill/>
          <a:ln w="0">
            <a:noFill/>
            <a:prstDash val="solid"/>
          </a:ln>
        </p:spPr>
        <p:txBody>
          <a:bodyPr wrap="square" lIns="0" tIns="0" rIns="0" bIns="0" anchor="t">
            <a:noAutofit/>
          </a:bodyPr>
          <a:lstStyle/>
          <a:p>
            <a:pPr algn="ctr">
              <a:defRPr sz="900" b="0" i="1">
                <a:solidFill>
                  <a:srgbClr val="5F7187"/>
                </a:solidFill>
                <a:latin typeface="Calibri"/>
                <a:ea typeface="Calibri"/>
                <a:cs typeface="Calibri"/>
              </a:defRPr>
            </a:pPr>
            <a:r>
              <a:rPr sz="900" b="0" i="1">
                <a:solidFill>
                  <a:srgbClr val="5F7187"/>
                </a:solidFill>
                <a:latin typeface="Calibri"/>
                <a:ea typeface="Calibri"/>
                <a:cs typeface="Calibri"/>
              </a:rPr>
              <a:t>Catalogue v1.0.2  •  Source a6d0671c3297  •  Verbatim descriptors and evidence  •  HDRL classifications are not official programme requirements.</a:t>
            </a:r>
          </a:p>
        </p:txBody>
      </p:sp>
      <p:sp>
        <p:nvSpPr>
          <p:cNvPr id="37" name="">
            <a:extLst>
              <a:ext uri="{FF2B5EF4-FFF2-40B4-BE49-F238E27FC236}">
                <ns2:creationId id="{346E5EAB-F0EA-44F5-A5EE-18C27A8AFF66}"/>
                <adec:decorative val="1"/>
              </a:ext>
            </a:extLst>
          </p:cNvPr>
          <p:cNvSpPr>
            <a:spLocks noGrp="1"/>
          </p:cNvSpPr>
          <p:nvPr/>
        </p:nvSpPr>
        <p:spPr>
          <a:xfrm>
            <a:off x="552450" y="6419850"/>
            <a:ext cx="11087100" cy="0"/>
          </a:xfrm>
          <a:prstGeom prst="line">
            <a:avLst/>
          </a:prstGeom>
          <a:noFill/>
          <a:ln w="9525">
            <a:solidFill>
              <a:srgbClr val="D5E3E3"/>
            </a:solidFill>
            <a:prstDash val="solid"/>
          </a:ln>
        </p:spPr>
      </p:sp>
      <p:sp>
        <p:nvSpPr>
          <p:cNvPr id="38" name="">
            <a:extLst>
              <a:ext uri="{FF2B5EF4-FFF2-40B4-BE49-F238E27FC236}">
                <ns2:creationId id="{12668802-2A10-4172-94CF-77094C0AFD06}"/>
              </a:ext>
            </a:extLst>
          </p:cNvPr>
          <p:cNvSpPr>
            <a:spLocks noGrp="1"/>
          </p:cNvSpPr>
          <p:nvPr/>
        </p:nvSpPr>
        <p:spPr>
          <a:xfrm>
            <a:off x="552450" y="6496050"/>
            <a:ext cx="2952750" cy="190500"/>
          </a:xfrm>
          <a:prstGeom prst="rect">
            <a:avLst/>
          </a:prstGeom>
          <a:noFill/>
          <a:ln w="0">
            <a:noFill/>
            <a:prstDash val="solid"/>
          </a:ln>
        </p:spPr>
        <p:txBody>
          <a:bodyPr wrap="square" lIns="0" tIns="0" rIns="0" bIns="0" anchor="ctr">
            <a:noAutofit/>
          </a:bodyPr>
          <a:lstStyle/>
          <a:p>
            <a:pPr algn="l">
              <a:defRPr sz="900" b="0" i="0">
                <a:solidFill>
                  <a:srgbClr val="5F7187"/>
                </a:solidFill>
                <a:latin typeface="Calibri"/>
                <a:ea typeface="Calibri"/>
                <a:cs typeface="Calibri"/>
              </a:defRPr>
            </a:pPr>
            <a:r>
              <a:rPr sz="900" b="0" i="0">
                <a:solidFill>
                  <a:srgbClr val="5F7187"/>
                </a:solidFill>
                <a:latin typeface="Calibri"/>
                <a:ea typeface="Calibri"/>
                <a:cs typeface="Calibri"/>
              </a:rPr>
              <a:t>HDRL v1.0.1  •  Kit v1.1.0  •  30 Jul 2026</a:t>
            </a:r>
          </a:p>
        </p:txBody>
      </p:sp>
      <p:sp>
        <p:nvSpPr>
          <p:cNvPr id="39" name="">
            <a:extLst>
              <a:ext uri="{FF2B5EF4-FFF2-40B4-BE49-F238E27FC236}">
                <ns2:creationId id="{B54F0052-A356-47B5-819A-E31B81CCB786}"/>
              </a:ext>
            </a:extLst>
          </p:cNvPr>
          <p:cNvSpPr>
            <a:spLocks noGrp="1"/>
          </p:cNvSpPr>
          <p:nvPr/>
        </p:nvSpPr>
        <p:spPr>
          <a:xfrm>
            <a:off x="3524250" y="6496050"/>
            <a:ext cx="6096000" cy="190500"/>
          </a:xfrm>
          <a:prstGeom prst="rect">
            <a:avLst/>
          </a:prstGeom>
          <a:noFill/>
          <a:ln w="0">
            <a:noFill/>
            <a:prstDash val="solid"/>
          </a:ln>
        </p:spPr>
        <p:txBody>
          <a:bodyPr wrap="square" lIns="0" tIns="0" rIns="0" bIns="0" anchor="ctr">
            <a:noAutofit/>
          </a:bodyPr>
          <a:lstStyle/>
          <a:p>
            <a:pPr algn="ctr">
              <a:defRPr sz="825" b="0" i="0">
                <a:solidFill>
                  <a:srgbClr val="5F7187"/>
                </a:solidFill>
                <a:latin typeface="Calibri"/>
                <a:ea typeface="Calibri"/>
                <a:cs typeface="Calibri"/>
              </a:defRPr>
            </a:pPr>
            <a:r>
              <a:rPr sz="825" b="0" i="0">
                <a:solidFill>
                  <a:srgbClr val="5F7187"/>
                </a:solidFill>
                <a:latin typeface="Calibri"/>
                <a:ea typeface="Calibri"/>
                <a:cs typeface="Calibri"/>
              </a:rPr>
              <a:t>RDS: commissioner &amp; IP owner  •  OPL Advisory: originator &amp; developer  •  </a:t>
            </a:r>
            <a:r>
              <a:rPr sz="825" b="0" i="0">
                <a:solidFill>
                  <a:srgbClr val="5F7187"/>
                </a:solidFill>
                <a:latin typeface="Calibri"/>
                <a:ea typeface="Calibri"/>
                <a:cs typeface="Calibri"/>
                <a:hlinkClick r:id="R7449f5b8f0ca4a71" tooltip="Read the Creative Commons Attribution 4.0 licence"/>
              </a:rPr>
              <a:t>CC BY 4.0</a:t>
            </a:r>
          </a:p>
        </p:txBody>
      </p:sp>
      <p:sp>
        <p:nvSpPr>
          <p:cNvPr id="40" name="">
            <a:extLst>
              <a:ext uri="{FF2B5EF4-FFF2-40B4-BE49-F238E27FC236}">
                <ns2:creationId id="{0B4B34E7-0E98-474E-9A29-7C58218C81E6}"/>
              </a:ext>
            </a:extLst>
          </p:cNvPr>
          <p:cNvSpPr>
            <a:spLocks noGrp="1"/>
          </p:cNvSpPr>
          <p:nvPr/>
        </p:nvSpPr>
        <p:spPr>
          <a:xfrm>
            <a:off x="9048750" y="6496050"/>
            <a:ext cx="2590800" cy="190500"/>
          </a:xfrm>
          <a:prstGeom prst="rect">
            <a:avLst/>
          </a:prstGeom>
          <a:noFill/>
          <a:ln w="0">
            <a:noFill/>
            <a:prstDash val="solid"/>
          </a:ln>
        </p:spPr>
        <p:txBody>
          <a:bodyPr wrap="square" lIns="0" tIns="0" rIns="0" bIns="0" anchor="ctr">
            <a:noAutofit/>
          </a:bodyPr>
          <a:lstStyle/>
          <a:p>
            <a:pPr algn="r">
              <a:defRPr sz="900" b="0" i="0">
                <a:solidFill>
                  <a:srgbClr val="5F7187"/>
                </a:solidFill>
                <a:latin typeface="Calibri"/>
                <a:ea typeface="Calibri"/>
                <a:cs typeface="Calibri"/>
              </a:defRPr>
            </a:pPr>
            <a:r>
              <a:rPr sz="900" b="0" i="0">
                <a:solidFill>
                  <a:srgbClr val="5F7187"/>
                </a:solidFill>
                <a:latin typeface="Calibri"/>
                <a:ea typeface="Calibri"/>
                <a:cs typeface="Calibri"/>
                <a:hlinkClick r:id="R916960f2d0094e97" tooltip="Open the HDRL Framework website"/>
              </a:rPr>
              <a:t>hdrlframework.org</a:t>
            </a:r>
            <a:r>
              <a:rPr sz="900" b="0" i="0">
                <a:solidFill>
                  <a:srgbClr val="5F7187"/>
                </a:solidFill>
                <a:latin typeface="Calibri"/>
                <a:ea typeface="Calibri"/>
                <a:cs typeface="Calibri"/>
              </a:rPr>
              <a:t>  •  57</a:t>
            </a:r>
          </a:p>
        </p:txBody>
      </p:sp>
    </p:spTree>
    <p:extLst>
      <p:ext uri="{BB962C8B-B14F-4D97-AF65-F5344CB8AC3E}">
        <ns5:creationId val="1834078942"/>
      </p:ext>
    </p:extLst>
  </p:cSld>
</p:sld>
</file>

<file path=ppt/slides/slide58.xml><?xml version="1.0" encoding="utf-8"?>
<p:sld xmlns:a="http://schemas.openxmlformats.org/drawingml/2006/main" xmlns:adec="http://schemas.microsoft.com/office/drawing/2017/decorative" xmlns:ns2="http://schemas.microsoft.com/office/drawing/2014/main" xmlns:ns5="http://schemas.microsoft.com/office/powerpoint/2010/main" xmlns:p="http://schemas.openxmlformats.org/presentationml/2006/main" xmlns:r="http://schemas.openxmlformats.org/officeDocument/2006/relationships">
  <p:cSld>
    <p:bg>
      <p:bgPr>
        <a:solidFill>
          <a:srgbClr val="F5F8FA"/>
        </a:solidFill>
      </p:bgPr>
    </p:bg>
    <p:spTree>
      <p:nvGrpSpPr>
        <p:cNvPr id="1" name=""/>
        <p:cNvGrpSpPr/>
        <p:nvPr/>
      </p:nvGrpSpPr>
      <p:grpSpPr>
        <a:xfrm/>
      </p:grpSpPr>
      <p:sp>
        <p:nvSpPr>
          <p:cNvPr id="41" name="hdrl-mini-mark">
            <a:extLst>
              <a:ext uri="{FF2B5EF4-FFF2-40B4-BE49-F238E27FC236}">
                <ns2:creationId id="{9526A372-8760-4971-812A-8780FD6B08E0}"/>
                <adec:decorative val="1"/>
              </a:ext>
            </a:extLst>
          </p:cNvPr>
          <p:cNvSpPr>
            <a:spLocks noGrp="1"/>
          </p:cNvSpPr>
          <p:nvPr/>
        </p:nvSpPr>
        <p:spPr>
          <a:xfrm>
            <a:off x="552450" y="361950"/>
            <a:ext cx="514350" cy="514350"/>
          </a:xfrm>
          <a:prstGeom prst="octagon">
            <a:avLst/>
          </a:prstGeom>
          <a:solidFill>
            <a:srgbClr val="0F766E"/>
          </a:solidFill>
          <a:ln w="0">
            <a:noFill/>
            <a:prstDash val="solid"/>
          </a:ln>
        </p:spPr>
      </p:sp>
      <p:sp>
        <p:nvSpPr>
          <p:cNvPr id="2" name="hdrl-mini-text">
            <a:extLst>
              <a:ext uri="{FF2B5EF4-FFF2-40B4-BE49-F238E27FC236}">
                <ns2:creationId id="{EEA8ED89-B213-42BA-8E9B-221A691D55B4}"/>
                <adec:decorative val="1"/>
              </a:ext>
            </a:extLst>
          </p:cNvPr>
          <p:cNvSpPr>
            <a:spLocks noGrp="1"/>
          </p:cNvSpPr>
          <p:nvPr/>
        </p:nvSpPr>
        <p:spPr>
          <a:xfrm>
            <a:off x="581025" y="504825"/>
            <a:ext cx="476250" cy="209550"/>
          </a:xfrm>
          <a:prstGeom prst="rect">
            <a:avLst/>
          </a:prstGeom>
          <a:noFill/>
          <a:ln w="0">
            <a:noFill/>
            <a:prstDash val="solid"/>
          </a:ln>
        </p:spPr>
        <p:txBody>
          <a:bodyPr wrap="square" lIns="0" tIns="0" rIns="0" bIns="0" anchor="ctr">
            <a:noAutofit/>
          </a:bodyPr>
          <a:lstStyle/>
          <a:p>
            <a:pPr algn="ctr">
              <a:defRPr sz="750" b="1" i="0">
                <a:solidFill>
                  <a:srgbClr val="FFFFFF"/>
                </a:solidFill>
                <a:latin typeface="Calibri"/>
                <a:ea typeface="Calibri"/>
                <a:cs typeface="Calibri"/>
              </a:defRPr>
            </a:pPr>
            <a:r>
              <a:rPr sz="750" b="1" i="0">
                <a:solidFill>
                  <a:srgbClr val="FFFFFF"/>
                </a:solidFill>
                <a:latin typeface="Calibri"/>
                <a:ea typeface="Calibri"/>
                <a:cs typeface="Calibri"/>
              </a:rPr>
              <a:t>HDRL</a:t>
            </a:r>
          </a:p>
        </p:txBody>
      </p:sp>
      <p:sp>
        <p:nvSpPr>
          <p:cNvPr id="3" name="brand-label">
            <a:extLst>
              <a:ext uri="{FF2B5EF4-FFF2-40B4-BE49-F238E27FC236}">
                <ns2:creationId id="{258FC1D1-6209-4CC2-BB92-35DF9EB6F276}"/>
                <adec:decorative val="1"/>
              </a:ext>
            </a:extLst>
          </p:cNvPr>
          <p:cNvSpPr>
            <a:spLocks noGrp="1"/>
          </p:cNvSpPr>
          <p:nvPr/>
        </p:nvSpPr>
        <p:spPr>
          <a:xfrm>
            <a:off x="1257300" y="495300"/>
            <a:ext cx="4572000" cy="190500"/>
          </a:xfrm>
          <a:prstGeom prst="rect">
            <a:avLst/>
          </a:prstGeom>
          <a:noFill/>
          <a:ln w="0">
            <a:noFill/>
            <a:prstDash val="solid"/>
          </a:ln>
        </p:spPr>
        <p:txBody>
          <a:bodyPr wrap="square" lIns="0" tIns="0" rIns="0" bIns="0" anchor="ctr">
            <a:noAutofit/>
          </a:bodyPr>
          <a:lstStyle/>
          <a:p>
            <a:pPr algn="l">
              <a:defRPr sz="1200" b="1" i="0">
                <a:solidFill>
                  <a:srgbClr val="0F766E"/>
                </a:solidFill>
                <a:latin typeface="Calibri"/>
                <a:ea typeface="Calibri"/>
                <a:cs typeface="Calibri"/>
              </a:defRPr>
            </a:pPr>
            <a:r>
              <a:rPr sz="1200" b="1" i="0">
                <a:solidFill>
                  <a:srgbClr val="0F766E"/>
                </a:solidFill>
                <a:latin typeface="Calibri"/>
                <a:ea typeface="Calibri"/>
                <a:cs typeface="Calibri"/>
              </a:rPr>
              <a:t>DOMAIN D • INDICATOR DETAIL</a:t>
            </a:r>
          </a:p>
        </p:txBody>
      </p:sp>
      <p:sp>
        <p:nvSpPr>
          <p:cNvPr id="4" name="slide-title" title="D.3.2 · Commercial Access Framework" descr="Slide title: D.3.2 · Commercial Access Framework">
            <a:extLst>
              <a:ext uri="{FF2B5EF4-FFF2-40B4-BE49-F238E27FC236}">
                <ns2:creationId id="{9037E801-A0CB-466C-88A0-FD599BE90324}"/>
              </a:ext>
            </a:extLst>
          </p:cNvPr>
          <p:cNvSpPr>
            <a:spLocks noGrp="1"/>
          </p:cNvSpPr>
          <p:nvPr>
            <p:ph type="title"/>
          </p:nvPr>
        </p:nvSpPr>
        <p:spPr>
          <a:xfrm>
            <a:off x="666750" y="1104900"/>
            <a:ext cx="10858500" cy="628650"/>
          </a:xfrm>
          <a:prstGeom prst="rect">
            <a:avLst/>
          </a:prstGeom>
          <a:noFill/>
          <a:ln w="0">
            <a:noFill/>
            <a:prstDash val="solid"/>
          </a:ln>
        </p:spPr>
        <p:txBody>
          <a:bodyPr wrap="square" lIns="0" tIns="0" rIns="0" bIns="0" anchor="t">
            <a:noAutofit/>
          </a:bodyPr>
          <a:lstStyle/>
          <a:p>
            <a:pPr algn="l">
              <a:defRPr sz="3150" b="1" i="0">
                <a:solidFill>
                  <a:srgbClr val="162B45"/>
                </a:solidFill>
                <a:latin typeface="Calibri"/>
                <a:ea typeface="Calibri"/>
                <a:cs typeface="Calibri"/>
              </a:defRPr>
            </a:pPr>
            <a:r>
              <a:rPr sz="3150" b="1" i="0">
                <a:solidFill>
                  <a:srgbClr val="162B45"/>
                </a:solidFill>
                <a:latin typeface="Calibri"/>
                <a:ea typeface="Calibri"/>
                <a:cs typeface="Calibri"/>
              </a:rPr>
              <a:t>D.3.2 · Commercial Access Framework</a:t>
            </a:r>
          </a:p>
        </p:txBody>
      </p:sp>
      <p:sp>
        <p:nvSpPr>
          <p:cNvPr id="5" name="">
            <a:extLst>
              <a:ext uri="{FF2B5EF4-FFF2-40B4-BE49-F238E27FC236}">
                <ns2:creationId id="{87DF065F-EAFB-4D7E-8653-726777785E22}"/>
              </a:ext>
            </a:extLst>
          </p:cNvPr>
          <p:cNvSpPr>
            <a:spLocks noGrp="1"/>
          </p:cNvSpPr>
          <p:nvPr/>
        </p:nvSpPr>
        <p:spPr>
          <a:xfrm>
            <a:off x="685800" y="1771650"/>
            <a:ext cx="10668000" cy="266700"/>
          </a:xfrm>
          <a:prstGeom prst="rect">
            <a:avLst/>
          </a:prstGeom>
          <a:noFill/>
          <a:ln w="0">
            <a:noFill/>
            <a:prstDash val="solid"/>
          </a:ln>
        </p:spPr>
        <p:txBody>
          <a:bodyPr wrap="square" lIns="0" tIns="0" rIns="0" bIns="0" anchor="t">
            <a:noAutofit/>
          </a:bodyPr>
          <a:lstStyle/>
          <a:p>
            <a:pPr algn="l">
              <a:defRPr sz="1350" b="1" i="0">
                <a:solidFill>
                  <a:srgbClr val="8B5CF6"/>
                </a:solidFill>
                <a:latin typeface="Calibri"/>
                <a:ea typeface="Calibri"/>
                <a:cs typeface="Calibri"/>
              </a:defRPr>
            </a:pPr>
            <a:r>
              <a:rPr sz="1350" b="1" i="0">
                <a:solidFill>
                  <a:srgbClr val="8B5CF6"/>
                </a:solidFill>
                <a:latin typeface="Calibri"/>
                <a:ea typeface="Calibri"/>
                <a:cs typeface="Calibri"/>
              </a:rPr>
              <a:t>Enhancement indicator  •  Both level  •  HDRL class O</a:t>
            </a:r>
          </a:p>
        </p:txBody>
      </p:sp>
      <p:sp>
        <p:nvSpPr>
          <p:cNvPr id="6" name="">
            <a:extLst>
              <a:ext uri="{FF2B5EF4-FFF2-40B4-BE49-F238E27FC236}">
                <ns2:creationId id="{7F832090-4432-405D-945C-9A999B83C23D}"/>
              </a:ext>
            </a:extLst>
          </p:cNvPr>
          <p:cNvSpPr>
            <a:spLocks noGrp="1"/>
          </p:cNvSpPr>
          <p:nvPr/>
        </p:nvSpPr>
        <p:spPr>
          <a:xfrm>
            <a:off x="685800" y="2095500"/>
            <a:ext cx="10668000" cy="285750"/>
          </a:xfrm>
          <a:prstGeom prst="rect">
            <a:avLst/>
          </a:prstGeom>
          <a:noFill/>
          <a:ln w="0">
            <a:noFill/>
            <a:prstDash val="solid"/>
          </a:ln>
        </p:spPr>
        <p:txBody>
          <a:bodyPr wrap="square" lIns="0" tIns="0" rIns="0" bIns="0" anchor="t">
            <a:noAutofit/>
          </a:bodyPr>
          <a:lstStyle/>
          <a:p>
            <a:pPr algn="l">
              <a:defRPr sz="1350" b="0" i="1">
                <a:solidFill>
                  <a:srgbClr val="5F7187"/>
                </a:solidFill>
                <a:latin typeface="Calibri"/>
                <a:ea typeface="Calibri"/>
                <a:cs typeface="Calibri"/>
              </a:defRPr>
            </a:pPr>
            <a:r>
              <a:rPr sz="1350" b="0" i="1">
                <a:solidFill>
                  <a:srgbClr val="5F7187"/>
                </a:solidFill>
                <a:latin typeface="Calibri"/>
                <a:ea typeface="Calibri"/>
                <a:cs typeface="Calibri"/>
              </a:rPr>
              <a:t>The catalogue wording below is reproduced verbatim.</a:t>
            </a:r>
          </a:p>
        </p:txBody>
      </p:sp>
      <p:sp>
        <p:nvSpPr>
          <p:cNvPr id="7" name="">
            <a:extLst>
              <a:ext uri="{FF2B5EF4-FFF2-40B4-BE49-F238E27FC236}">
                <ns2:creationId id="{D8D547F8-C497-4699-B7B1-7138D9E90EEB}"/>
                <adec:decorative val="1"/>
              </a:ext>
            </a:extLst>
          </p:cNvPr>
          <p:cNvSpPr>
            <a:spLocks noGrp="1"/>
          </p:cNvSpPr>
          <p:nvPr/>
        </p:nvSpPr>
        <p:spPr>
          <a:xfrm>
            <a:off x="1428750" y="2647950"/>
            <a:ext cx="8763000" cy="0"/>
          </a:xfrm>
          <a:prstGeom prst="line">
            <a:avLst/>
          </a:prstGeom>
          <a:noFill/>
          <a:ln w="57150">
            <a:solidFill>
              <a:srgbClr val="A7E6DB"/>
            </a:solidFill>
            <a:prstDash val="solid"/>
          </a:ln>
        </p:spPr>
      </p:sp>
      <p:sp>
        <p:nvSpPr>
          <p:cNvPr id="8" name="">
            <a:extLst>
              <a:ext uri="{FF2B5EF4-FFF2-40B4-BE49-F238E27FC236}">
                <ns2:creationId id="{196B38C3-5C21-4737-BAA3-B298EB0EDA33}"/>
                <adec:decorative val="1"/>
              </a:ext>
            </a:extLst>
          </p:cNvPr>
          <p:cNvSpPr>
            <a:spLocks noGrp="1"/>
          </p:cNvSpPr>
          <p:nvPr/>
        </p:nvSpPr>
        <p:spPr>
          <a:xfrm>
            <a:off x="1219200" y="2419350"/>
            <a:ext cx="457200" cy="457200"/>
          </a:xfrm>
          <a:prstGeom prst="ellipse">
            <a:avLst/>
          </a:prstGeom>
          <a:solidFill>
            <a:srgbClr val="FFFFFF"/>
          </a:solidFill>
          <a:ln w="19050">
            <a:solidFill>
              <a:srgbClr val="8B5CF6"/>
            </a:solidFill>
            <a:prstDash val="solid"/>
          </a:ln>
        </p:spPr>
      </p:sp>
      <p:sp>
        <p:nvSpPr>
          <p:cNvPr id="9" name="">
            <a:extLst>
              <a:ext uri="{FF2B5EF4-FFF2-40B4-BE49-F238E27FC236}">
                <ns2:creationId id="{17927EF3-A074-4BE1-872B-89101DB32E4E}"/>
              </a:ext>
            </a:extLst>
          </p:cNvPr>
          <p:cNvSpPr>
            <a:spLocks noGrp="1"/>
          </p:cNvSpPr>
          <p:nvPr/>
        </p:nvSpPr>
        <p:spPr>
          <a:xfrm>
            <a:off x="1333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8B5CF6"/>
                </a:solidFill>
                <a:latin typeface="Calibri"/>
                <a:ea typeface="Calibri"/>
                <a:cs typeface="Calibri"/>
              </a:defRPr>
            </a:pPr>
            <a:r>
              <a:rPr sz="1500" b="1" i="0">
                <a:solidFill>
                  <a:srgbClr val="8B5CF6"/>
                </a:solidFill>
                <a:latin typeface="Calibri"/>
                <a:ea typeface="Calibri"/>
                <a:cs typeface="Calibri"/>
              </a:rPr>
              <a:t>1</a:t>
            </a:r>
          </a:p>
        </p:txBody>
      </p:sp>
      <p:sp>
        <p:nvSpPr>
          <p:cNvPr id="10" name="">
            <a:extLst>
              <a:ext uri="{FF2B5EF4-FFF2-40B4-BE49-F238E27FC236}">
                <ns2:creationId id="{CD1564C3-927C-4BC0-B12C-82E629B0323A}"/>
              </a:ext>
            </a:extLst>
          </p:cNvPr>
          <p:cNvSpPr>
            <a:spLocks noGrp="1"/>
          </p:cNvSpPr>
          <p:nvPr/>
        </p:nvSpPr>
        <p:spPr>
          <a:xfrm>
            <a:off x="552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Initial</a:t>
            </a:r>
          </a:p>
        </p:txBody>
      </p:sp>
      <p:sp>
        <p:nvSpPr>
          <p:cNvPr id="11" name="">
            <a:extLst>
              <a:ext uri="{FF2B5EF4-FFF2-40B4-BE49-F238E27FC236}">
                <ns2:creationId id="{50790C79-617C-4860-AAA9-A107232E3E73}"/>
              </a:ext>
            </a:extLst>
          </p:cNvPr>
          <p:cNvSpPr>
            <a:spLocks noGrp="1"/>
          </p:cNvSpPr>
          <p:nvPr/>
        </p:nvSpPr>
        <p:spPr>
          <a:xfrm>
            <a:off x="552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No framework. Commercial access unclear. No IP policy.</a:t>
            </a:r>
          </a:p>
        </p:txBody>
      </p:sp>
      <p:sp>
        <p:nvSpPr>
          <p:cNvPr id="12" name="">
            <a:extLst>
              <a:ext uri="{FF2B5EF4-FFF2-40B4-BE49-F238E27FC236}">
                <ns2:creationId id="{429D2BF0-C9BB-4DDD-8A5A-29A2A4EF7A7A}"/>
                <adec:decorative val="1"/>
              </a:ext>
            </a:extLst>
          </p:cNvPr>
          <p:cNvSpPr>
            <a:spLocks noGrp="1"/>
          </p:cNvSpPr>
          <p:nvPr/>
        </p:nvSpPr>
        <p:spPr>
          <a:xfrm>
            <a:off x="3409950" y="2419350"/>
            <a:ext cx="457200" cy="457200"/>
          </a:xfrm>
          <a:prstGeom prst="ellipse">
            <a:avLst/>
          </a:prstGeom>
          <a:solidFill>
            <a:srgbClr val="FFFFFF"/>
          </a:solidFill>
          <a:ln w="19050">
            <a:solidFill>
              <a:srgbClr val="8B5CF6"/>
            </a:solidFill>
            <a:prstDash val="solid"/>
          </a:ln>
        </p:spPr>
      </p:sp>
      <p:sp>
        <p:nvSpPr>
          <p:cNvPr id="13" name="">
            <a:extLst>
              <a:ext uri="{FF2B5EF4-FFF2-40B4-BE49-F238E27FC236}">
                <ns2:creationId id="{2BF79CED-50B8-463A-8703-C5FE1B5261D4}"/>
              </a:ext>
            </a:extLst>
          </p:cNvPr>
          <p:cNvSpPr>
            <a:spLocks noGrp="1"/>
          </p:cNvSpPr>
          <p:nvPr/>
        </p:nvSpPr>
        <p:spPr>
          <a:xfrm>
            <a:off x="3524250" y="2533650"/>
            <a:ext cx="228600" cy="228600"/>
          </a:xfrm>
          <a:prstGeom prst="rect">
            <a:avLst/>
          </a:prstGeom>
          <a:noFill/>
          <a:ln w="0">
            <a:noFill/>
            <a:prstDash val="solid"/>
          </a:ln>
        </p:spPr>
        <p:txBody>
          <a:bodyPr wrap="square" lIns="0" tIns="0" rIns="0" bIns="0" anchor="ctr">
            <a:noAutofit/>
          </a:bodyPr>
          <a:lstStyle/>
          <a:p>
            <a:pPr algn="ctr">
              <a:defRPr sz="1500" b="1" i="0">
                <a:solidFill>
                  <a:srgbClr val="8B5CF6"/>
                </a:solidFill>
                <a:latin typeface="Calibri"/>
                <a:ea typeface="Calibri"/>
                <a:cs typeface="Calibri"/>
              </a:defRPr>
            </a:pPr>
            <a:r>
              <a:rPr sz="1500" b="1" i="0">
                <a:solidFill>
                  <a:srgbClr val="8B5CF6"/>
                </a:solidFill>
                <a:latin typeface="Calibri"/>
                <a:ea typeface="Calibri"/>
                <a:cs typeface="Calibri"/>
              </a:rPr>
              <a:t>2</a:t>
            </a:r>
          </a:p>
        </p:txBody>
      </p:sp>
      <p:sp>
        <p:nvSpPr>
          <p:cNvPr id="14" name="">
            <a:extLst>
              <a:ext uri="{FF2B5EF4-FFF2-40B4-BE49-F238E27FC236}">
                <ns2:creationId id="{321CE192-F111-4A0E-9C91-6552925A9FC7}"/>
              </a:ext>
            </a:extLst>
          </p:cNvPr>
          <p:cNvSpPr>
            <a:spLocks noGrp="1"/>
          </p:cNvSpPr>
          <p:nvPr/>
        </p:nvSpPr>
        <p:spPr>
          <a:xfrm>
            <a:off x="27432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Developing</a:t>
            </a:r>
          </a:p>
        </p:txBody>
      </p:sp>
      <p:sp>
        <p:nvSpPr>
          <p:cNvPr id="15" name="">
            <a:extLst>
              <a:ext uri="{FF2B5EF4-FFF2-40B4-BE49-F238E27FC236}">
                <ns2:creationId id="{2135E080-352E-4821-A612-B4413DADBB4C}"/>
              </a:ext>
            </a:extLst>
          </p:cNvPr>
          <p:cNvSpPr>
            <a:spLocks noGrp="1"/>
          </p:cNvSpPr>
          <p:nvPr/>
        </p:nvSpPr>
        <p:spPr>
          <a:xfrm>
            <a:off x="27432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Policy developing. Pricing discussed. IP under review. Pilots exploring.</a:t>
            </a:r>
          </a:p>
        </p:txBody>
      </p:sp>
      <p:sp>
        <p:nvSpPr>
          <p:cNvPr id="16" name="">
            <a:extLst>
              <a:ext uri="{FF2B5EF4-FFF2-40B4-BE49-F238E27FC236}">
                <ns2:creationId id="{88B433C5-E874-43C4-A930-B566922A1723}"/>
                <adec:decorative val="1"/>
              </a:ext>
            </a:extLst>
          </p:cNvPr>
          <p:cNvSpPr>
            <a:spLocks noGrp="1"/>
          </p:cNvSpPr>
          <p:nvPr/>
        </p:nvSpPr>
        <p:spPr>
          <a:xfrm>
            <a:off x="5600700" y="2419350"/>
            <a:ext cx="457200" cy="457200"/>
          </a:xfrm>
          <a:prstGeom prst="ellipse">
            <a:avLst/>
          </a:prstGeom>
          <a:solidFill>
            <a:srgbClr val="FFFFFF"/>
          </a:solidFill>
          <a:ln w="19050">
            <a:solidFill>
              <a:srgbClr val="8B5CF6"/>
            </a:solidFill>
            <a:prstDash val="solid"/>
          </a:ln>
        </p:spPr>
      </p:sp>
      <p:sp>
        <p:nvSpPr>
          <p:cNvPr id="17" name="">
            <a:extLst>
              <a:ext uri="{FF2B5EF4-FFF2-40B4-BE49-F238E27FC236}">
                <ns2:creationId id="{ED7E2A48-8551-484B-8CFA-ECE7196CBFD7}"/>
              </a:ext>
            </a:extLst>
          </p:cNvPr>
          <p:cNvSpPr>
            <a:spLocks noGrp="1"/>
          </p:cNvSpPr>
          <p:nvPr/>
        </p:nvSpPr>
        <p:spPr>
          <a:xfrm>
            <a:off x="5715000" y="2533650"/>
            <a:ext cx="228600" cy="228600"/>
          </a:xfrm>
          <a:prstGeom prst="rect">
            <a:avLst/>
          </a:prstGeom>
          <a:noFill/>
          <a:ln w="0">
            <a:noFill/>
            <a:prstDash val="solid"/>
          </a:ln>
        </p:spPr>
        <p:txBody>
          <a:bodyPr wrap="square" lIns="0" tIns="0" rIns="0" bIns="0" anchor="ctr">
            <a:noAutofit/>
          </a:bodyPr>
          <a:lstStyle/>
          <a:p>
            <a:pPr algn="ctr">
              <a:defRPr sz="1500" b="1" i="0">
                <a:solidFill>
                  <a:srgbClr val="8B5CF6"/>
                </a:solidFill>
                <a:latin typeface="Calibri"/>
                <a:ea typeface="Calibri"/>
                <a:cs typeface="Calibri"/>
              </a:defRPr>
            </a:pPr>
            <a:r>
              <a:rPr sz="1500" b="1" i="0">
                <a:solidFill>
                  <a:srgbClr val="8B5CF6"/>
                </a:solidFill>
                <a:latin typeface="Calibri"/>
                <a:ea typeface="Calibri"/>
                <a:cs typeface="Calibri"/>
              </a:rPr>
              <a:t>3</a:t>
            </a:r>
          </a:p>
        </p:txBody>
      </p:sp>
      <p:sp>
        <p:nvSpPr>
          <p:cNvPr id="18" name="">
            <a:extLst>
              <a:ext uri="{FF2B5EF4-FFF2-40B4-BE49-F238E27FC236}">
                <ns2:creationId id="{F7811BE6-8F99-4CDA-937C-42352E2769C2}"/>
              </a:ext>
            </a:extLst>
          </p:cNvPr>
          <p:cNvSpPr>
            <a:spLocks noGrp="1"/>
          </p:cNvSpPr>
          <p:nvPr/>
        </p:nvSpPr>
        <p:spPr>
          <a:xfrm>
            <a:off x="49339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Defined</a:t>
            </a:r>
          </a:p>
        </p:txBody>
      </p:sp>
      <p:sp>
        <p:nvSpPr>
          <p:cNvPr id="19" name="">
            <a:extLst>
              <a:ext uri="{FF2B5EF4-FFF2-40B4-BE49-F238E27FC236}">
                <ns2:creationId id="{36B2D7CD-E223-4F77-B531-849946FF769B}"/>
              </a:ext>
            </a:extLst>
          </p:cNvPr>
          <p:cNvSpPr>
            <a:spLocks noGrp="1"/>
          </p:cNvSpPr>
          <p:nvPr/>
        </p:nvSpPr>
        <p:spPr>
          <a:xfrm>
            <a:off x="49339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Access permitted under conditions. Pricing exists. IP policy drafted.</a:t>
            </a:r>
          </a:p>
        </p:txBody>
      </p:sp>
      <p:sp>
        <p:nvSpPr>
          <p:cNvPr id="20" name="">
            <a:extLst>
              <a:ext uri="{FF2B5EF4-FFF2-40B4-BE49-F238E27FC236}">
                <ns2:creationId id="{58FDD7E3-A3F2-4173-8F78-AA8AE0362305}"/>
                <adec:decorative val="1"/>
              </a:ext>
            </a:extLst>
          </p:cNvPr>
          <p:cNvSpPr>
            <a:spLocks noGrp="1"/>
          </p:cNvSpPr>
          <p:nvPr/>
        </p:nvSpPr>
        <p:spPr>
          <a:xfrm>
            <a:off x="7791450" y="2419350"/>
            <a:ext cx="457200" cy="457200"/>
          </a:xfrm>
          <a:prstGeom prst="ellipse">
            <a:avLst/>
          </a:prstGeom>
          <a:solidFill>
            <a:srgbClr val="FFFFFF"/>
          </a:solidFill>
          <a:ln w="19050">
            <a:solidFill>
              <a:srgbClr val="8B5CF6"/>
            </a:solidFill>
            <a:prstDash val="solid"/>
          </a:ln>
        </p:spPr>
      </p:sp>
      <p:sp>
        <p:nvSpPr>
          <p:cNvPr id="21" name="">
            <a:extLst>
              <a:ext uri="{FF2B5EF4-FFF2-40B4-BE49-F238E27FC236}">
                <ns2:creationId id="{034C9B71-4414-4866-8911-0346F4242542}"/>
              </a:ext>
            </a:extLst>
          </p:cNvPr>
          <p:cNvSpPr>
            <a:spLocks noGrp="1"/>
          </p:cNvSpPr>
          <p:nvPr/>
        </p:nvSpPr>
        <p:spPr>
          <a:xfrm>
            <a:off x="7905750" y="2533650"/>
            <a:ext cx="228600" cy="228600"/>
          </a:xfrm>
          <a:prstGeom prst="rect">
            <a:avLst/>
          </a:prstGeom>
          <a:noFill/>
          <a:ln w="0">
            <a:noFill/>
            <a:prstDash val="solid"/>
          </a:ln>
        </p:spPr>
        <p:txBody>
          <a:bodyPr wrap="square" lIns="0" tIns="0" rIns="0" bIns="0" anchor="ctr">
            <a:noAutofit/>
          </a:bodyPr>
          <a:lstStyle/>
          <a:p>
            <a:pPr algn="ctr">
              <a:defRPr sz="1500" b="1" i="0">
                <a:solidFill>
                  <a:srgbClr val="8B5CF6"/>
                </a:solidFill>
                <a:latin typeface="Calibri"/>
                <a:ea typeface="Calibri"/>
                <a:cs typeface="Calibri"/>
              </a:defRPr>
            </a:pPr>
            <a:r>
              <a:rPr sz="1500" b="1" i="0">
                <a:solidFill>
                  <a:srgbClr val="8B5CF6"/>
                </a:solidFill>
                <a:latin typeface="Calibri"/>
                <a:ea typeface="Calibri"/>
                <a:cs typeface="Calibri"/>
              </a:rPr>
              <a:t>4</a:t>
            </a:r>
          </a:p>
        </p:txBody>
      </p:sp>
      <p:sp>
        <p:nvSpPr>
          <p:cNvPr id="22" name="">
            <a:extLst>
              <a:ext uri="{FF2B5EF4-FFF2-40B4-BE49-F238E27FC236}">
                <ns2:creationId id="{3D2B7F57-DA69-4D4C-8DF2-4EB8C4B126B5}"/>
              </a:ext>
            </a:extLst>
          </p:cNvPr>
          <p:cNvSpPr>
            <a:spLocks noGrp="1"/>
          </p:cNvSpPr>
          <p:nvPr/>
        </p:nvSpPr>
        <p:spPr>
          <a:xfrm>
            <a:off x="71247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Managed</a:t>
            </a:r>
          </a:p>
        </p:txBody>
      </p:sp>
      <p:sp>
        <p:nvSpPr>
          <p:cNvPr id="23" name="">
            <a:extLst>
              <a:ext uri="{FF2B5EF4-FFF2-40B4-BE49-F238E27FC236}">
                <ns2:creationId id="{ED42123B-8FD6-4711-A5C9-82F21A611357}"/>
              </a:ext>
            </a:extLst>
          </p:cNvPr>
          <p:cNvSpPr>
            <a:spLocks noGrp="1"/>
          </p:cNvSpPr>
          <p:nvPr/>
        </p:nvSpPr>
        <p:spPr>
          <a:xfrm>
            <a:off x="71247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Clear framework with published pricing/terms. IP aligned with Fair Value principles. Revenue contributing.</a:t>
            </a:r>
          </a:p>
        </p:txBody>
      </p:sp>
      <p:sp>
        <p:nvSpPr>
          <p:cNvPr id="24" name="">
            <a:extLst>
              <a:ext uri="{FF2B5EF4-FFF2-40B4-BE49-F238E27FC236}">
                <ns2:creationId id="{CF04CF69-DF2B-4C69-9F09-11EF2C3CF99A}"/>
                <adec:decorative val="1"/>
              </a:ext>
            </a:extLst>
          </p:cNvPr>
          <p:cNvSpPr>
            <a:spLocks noGrp="1"/>
          </p:cNvSpPr>
          <p:nvPr/>
        </p:nvSpPr>
        <p:spPr>
          <a:xfrm>
            <a:off x="9982200" y="2419350"/>
            <a:ext cx="457200" cy="457200"/>
          </a:xfrm>
          <a:prstGeom prst="ellipse">
            <a:avLst/>
          </a:prstGeom>
          <a:solidFill>
            <a:srgbClr val="8B5CF6"/>
          </a:solidFill>
          <a:ln w="19050">
            <a:solidFill>
              <a:srgbClr val="8B5CF6"/>
            </a:solidFill>
            <a:prstDash val="solid"/>
          </a:ln>
        </p:spPr>
      </p:sp>
      <p:sp>
        <p:nvSpPr>
          <p:cNvPr id="25" name="">
            <a:extLst>
              <a:ext uri="{FF2B5EF4-FFF2-40B4-BE49-F238E27FC236}">
                <ns2:creationId id="{FACFB438-D13F-4341-9645-6D19797D8AAD}"/>
              </a:ext>
            </a:extLst>
          </p:cNvPr>
          <p:cNvSpPr>
            <a:spLocks noGrp="1"/>
          </p:cNvSpPr>
          <p:nvPr/>
        </p:nvSpPr>
        <p:spPr>
          <a:xfrm>
            <a:off x="10096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FFFFFF"/>
                </a:solidFill>
                <a:latin typeface="Calibri"/>
                <a:ea typeface="Calibri"/>
                <a:cs typeface="Calibri"/>
              </a:defRPr>
            </a:pPr>
            <a:r>
              <a:rPr sz="1500" b="1" i="0">
                <a:solidFill>
                  <a:srgbClr val="FFFFFF"/>
                </a:solidFill>
                <a:latin typeface="Calibri"/>
                <a:ea typeface="Calibri"/>
                <a:cs typeface="Calibri"/>
              </a:rPr>
              <a:t>5</a:t>
            </a:r>
          </a:p>
        </p:txBody>
      </p:sp>
      <p:sp>
        <p:nvSpPr>
          <p:cNvPr id="26" name="">
            <a:extLst>
              <a:ext uri="{FF2B5EF4-FFF2-40B4-BE49-F238E27FC236}">
                <ns2:creationId id="{743500CF-71F0-49B3-B0AB-DD00BFF99A24}"/>
              </a:ext>
            </a:extLst>
          </p:cNvPr>
          <p:cNvSpPr>
            <a:spLocks noGrp="1"/>
          </p:cNvSpPr>
          <p:nvPr/>
        </p:nvSpPr>
        <p:spPr>
          <a:xfrm>
            <a:off x="9315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Optimising</a:t>
            </a:r>
          </a:p>
        </p:txBody>
      </p:sp>
      <p:sp>
        <p:nvSpPr>
          <p:cNvPr id="27" name="">
            <a:extLst>
              <a:ext uri="{FF2B5EF4-FFF2-40B4-BE49-F238E27FC236}">
                <ns2:creationId id="{E602116A-819C-4FE8-9502-89BE85FC0B27}"/>
              </a:ext>
            </a:extLst>
          </p:cNvPr>
          <p:cNvSpPr>
            <a:spLocks noGrp="1"/>
          </p:cNvSpPr>
          <p:nvPr/>
        </p:nvSpPr>
        <p:spPr>
          <a:xfrm>
            <a:off x="9315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Mature offering. Competitive. Comprehensive IP. Diverse partnership models. Good practice.</a:t>
            </a:r>
          </a:p>
        </p:txBody>
      </p:sp>
      <p:sp>
        <p:nvSpPr>
          <p:cNvPr id="28" name="">
            <a:extLst>
              <a:ext uri="{FF2B5EF4-FFF2-40B4-BE49-F238E27FC236}">
                <ns2:creationId id="{56EE1893-2CF1-4A8A-BE08-7776229A2967}"/>
                <adec:decorative val="1"/>
              </a:ext>
            </a:extLst>
          </p:cNvPr>
          <p:cNvSpPr>
            <a:spLocks noGrp="1"/>
          </p:cNvSpPr>
          <p:nvPr/>
        </p:nvSpPr>
        <p:spPr>
          <a:xfrm>
            <a:off x="685800" y="5105400"/>
            <a:ext cx="10820400" cy="1047750"/>
          </a:xfrm>
          <a:prstGeom prst="roundRect">
            <a:avLst>
              <a:gd name="adj" fmla="val 7273"/>
            </a:avLst>
          </a:prstGeom>
          <a:solidFill>
            <a:srgbClr val="FFFFFF"/>
          </a:solidFill>
          <a:ln w="9525">
            <a:solidFill>
              <a:srgbClr val="D5E3E3"/>
            </a:solidFill>
            <a:prstDash val="solid"/>
          </a:ln>
        </p:spPr>
      </p:sp>
      <p:sp>
        <p:nvSpPr>
          <p:cNvPr id="29" name="">
            <a:extLst>
              <a:ext uri="{FF2B5EF4-FFF2-40B4-BE49-F238E27FC236}">
                <ns2:creationId id="{B6669DD2-D4B8-48CD-BF87-9A8A3DBE7F68}"/>
              </a:ext>
            </a:extLst>
          </p:cNvPr>
          <p:cNvSpPr>
            <a:spLocks noGrp="1"/>
          </p:cNvSpPr>
          <p:nvPr/>
        </p:nvSpPr>
        <p:spPr>
          <a:xfrm>
            <a:off x="895350" y="5200650"/>
            <a:ext cx="6858000" cy="266700"/>
          </a:xfrm>
          <a:prstGeom prst="rect">
            <a:avLst/>
          </a:prstGeom>
          <a:noFill/>
          <a:ln w="0">
            <a:noFill/>
            <a:prstDash val="solid"/>
          </a:ln>
        </p:spPr>
        <p:txBody>
          <a:bodyPr wrap="square" lIns="0" tIns="0" rIns="0" bIns="0" anchor="t">
            <a:noAutofit/>
          </a:bodyPr>
          <a:lstStyle/>
          <a:p>
            <a:pPr algn="l">
              <a:defRPr sz="1575" b="1" i="0">
                <a:solidFill>
                  <a:srgbClr val="115E59"/>
                </a:solidFill>
                <a:latin typeface="Calibri"/>
                <a:ea typeface="Calibri"/>
                <a:cs typeface="Calibri"/>
              </a:defRPr>
            </a:pPr>
            <a:r>
              <a:rPr sz="1575" b="1" i="0">
                <a:solidFill>
                  <a:srgbClr val="115E59"/>
                </a:solidFill>
                <a:latin typeface="Calibri"/>
                <a:ea typeface="Calibri"/>
                <a:cs typeface="Calibri"/>
              </a:rPr>
              <a:t>Minimum evidence for a Level 4 judgement</a:t>
            </a:r>
          </a:p>
        </p:txBody>
      </p:sp>
      <p:sp>
        <p:nvSpPr>
          <p:cNvPr id="30" name="">
            <a:extLst>
              <a:ext uri="{FF2B5EF4-FFF2-40B4-BE49-F238E27FC236}">
                <ns2:creationId id="{672C85F3-8E49-49CD-8B38-9D8011C0241E}"/>
                <adec:decorative val="1"/>
              </a:ext>
            </a:extLst>
          </p:cNvPr>
          <p:cNvSpPr>
            <a:spLocks noGrp="1"/>
          </p:cNvSpPr>
          <p:nvPr/>
        </p:nvSpPr>
        <p:spPr>
          <a:xfrm>
            <a:off x="895350" y="5581650"/>
            <a:ext cx="85725" cy="85725"/>
          </a:xfrm>
          <a:prstGeom prst="ellipse">
            <a:avLst/>
          </a:prstGeom>
          <a:solidFill>
            <a:srgbClr val="8B5CF6"/>
          </a:solidFill>
          <a:ln w="0">
            <a:noFill/>
            <a:prstDash val="solid"/>
          </a:ln>
        </p:spPr>
      </p:sp>
      <p:sp>
        <p:nvSpPr>
          <p:cNvPr id="31" name="">
            <a:extLst>
              <a:ext uri="{FF2B5EF4-FFF2-40B4-BE49-F238E27FC236}">
                <ns2:creationId id="{E46A950E-AC0C-421B-B526-FBEA98250AAE}"/>
              </a:ext>
            </a:extLst>
          </p:cNvPr>
          <p:cNvSpPr>
            <a:spLocks noGrp="1"/>
          </p:cNvSpPr>
          <p:nvPr/>
        </p:nvSpPr>
        <p:spPr>
          <a:xfrm>
            <a:off x="10858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Published commercial terms/pricing and IP policy aligned to Fair Value principles</a:t>
            </a:r>
          </a:p>
        </p:txBody>
      </p:sp>
      <p:sp>
        <p:nvSpPr>
          <p:cNvPr id="32" name="">
            <a:extLst>
              <a:ext uri="{FF2B5EF4-FFF2-40B4-BE49-F238E27FC236}">
                <ns2:creationId id="{36AD011D-6130-4A62-B177-BB972DC231B5}"/>
                <adec:decorative val="1"/>
              </a:ext>
            </a:extLst>
          </p:cNvPr>
          <p:cNvSpPr>
            <a:spLocks noGrp="1"/>
          </p:cNvSpPr>
          <p:nvPr/>
        </p:nvSpPr>
        <p:spPr>
          <a:xfrm>
            <a:off x="4438650" y="5581650"/>
            <a:ext cx="85725" cy="85725"/>
          </a:xfrm>
          <a:prstGeom prst="ellipse">
            <a:avLst/>
          </a:prstGeom>
          <a:solidFill>
            <a:srgbClr val="8B5CF6"/>
          </a:solidFill>
          <a:ln w="0">
            <a:noFill/>
            <a:prstDash val="solid"/>
          </a:ln>
        </p:spPr>
      </p:sp>
      <p:sp>
        <p:nvSpPr>
          <p:cNvPr id="33" name="">
            <a:extLst>
              <a:ext uri="{FF2B5EF4-FFF2-40B4-BE49-F238E27FC236}">
                <ns2:creationId id="{14673A5F-3721-42CC-87FC-A972DCE738AD}"/>
              </a:ext>
            </a:extLst>
          </p:cNvPr>
          <p:cNvSpPr>
            <a:spLocks noGrp="1"/>
          </p:cNvSpPr>
          <p:nvPr/>
        </p:nvSpPr>
        <p:spPr>
          <a:xfrm>
            <a:off x="46291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Governance evidence showing non-preferential access decisions and transparency</a:t>
            </a:r>
          </a:p>
        </p:txBody>
      </p:sp>
      <p:sp>
        <p:nvSpPr>
          <p:cNvPr id="34" name="">
            <a:extLst>
              <a:ext uri="{FF2B5EF4-FFF2-40B4-BE49-F238E27FC236}">
                <ns2:creationId id="{CE16161E-6AAC-487A-BA6C-375AFD0FD392}"/>
                <adec:decorative val="1"/>
              </a:ext>
            </a:extLst>
          </p:cNvPr>
          <p:cNvSpPr>
            <a:spLocks noGrp="1"/>
          </p:cNvSpPr>
          <p:nvPr/>
        </p:nvSpPr>
        <p:spPr>
          <a:xfrm>
            <a:off x="7981950" y="5581650"/>
            <a:ext cx="85725" cy="85725"/>
          </a:xfrm>
          <a:prstGeom prst="ellipse">
            <a:avLst/>
          </a:prstGeom>
          <a:solidFill>
            <a:srgbClr val="8B5CF6"/>
          </a:solidFill>
          <a:ln w="0">
            <a:noFill/>
            <a:prstDash val="solid"/>
          </a:ln>
        </p:spPr>
      </p:sp>
      <p:sp>
        <p:nvSpPr>
          <p:cNvPr id="35" name="">
            <a:extLst>
              <a:ext uri="{FF2B5EF4-FFF2-40B4-BE49-F238E27FC236}">
                <ns2:creationId id="{1339DFC6-CD2C-45ED-B418-D9590B9D9078}"/>
              </a:ext>
            </a:extLst>
          </p:cNvPr>
          <p:cNvSpPr>
            <a:spLocks noGrp="1"/>
          </p:cNvSpPr>
          <p:nvPr/>
        </p:nvSpPr>
        <p:spPr>
          <a:xfrm>
            <a:off x="81724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Revenue/usage reporting and reinvestment approach (where applicable)</a:t>
            </a:r>
          </a:p>
        </p:txBody>
      </p:sp>
      <p:sp>
        <p:nvSpPr>
          <p:cNvPr id="36" name="">
            <a:extLst>
              <a:ext uri="{FF2B5EF4-FFF2-40B4-BE49-F238E27FC236}">
                <ns2:creationId id="{EE7958ED-E645-4276-9950-C4D0D4312203}"/>
              </a:ext>
            </a:extLst>
          </p:cNvPr>
          <p:cNvSpPr>
            <a:spLocks noGrp="1"/>
          </p:cNvSpPr>
          <p:nvPr/>
        </p:nvSpPr>
        <p:spPr>
          <a:xfrm>
            <a:off x="762000" y="6153150"/>
            <a:ext cx="10668000" cy="171450"/>
          </a:xfrm>
          <a:prstGeom prst="rect">
            <a:avLst/>
          </a:prstGeom>
          <a:noFill/>
          <a:ln w="0">
            <a:noFill/>
            <a:prstDash val="solid"/>
          </a:ln>
        </p:spPr>
        <p:txBody>
          <a:bodyPr wrap="square" lIns="0" tIns="0" rIns="0" bIns="0" anchor="t">
            <a:noAutofit/>
          </a:bodyPr>
          <a:lstStyle/>
          <a:p>
            <a:pPr algn="ctr">
              <a:defRPr sz="900" b="0" i="1">
                <a:solidFill>
                  <a:srgbClr val="5F7187"/>
                </a:solidFill>
                <a:latin typeface="Calibri"/>
                <a:ea typeface="Calibri"/>
                <a:cs typeface="Calibri"/>
              </a:defRPr>
            </a:pPr>
            <a:r>
              <a:rPr sz="900" b="0" i="1">
                <a:solidFill>
                  <a:srgbClr val="5F7187"/>
                </a:solidFill>
                <a:latin typeface="Calibri"/>
                <a:ea typeface="Calibri"/>
                <a:cs typeface="Calibri"/>
              </a:rPr>
              <a:t>Catalogue v1.0.2  •  Source a6d0671c3297  •  Verbatim descriptors and evidence  •  HDRL classifications are not official programme requirements.</a:t>
            </a:r>
          </a:p>
        </p:txBody>
      </p:sp>
      <p:sp>
        <p:nvSpPr>
          <p:cNvPr id="37" name="">
            <a:extLst>
              <a:ext uri="{FF2B5EF4-FFF2-40B4-BE49-F238E27FC236}">
                <ns2:creationId id="{5E90857B-2030-4C4E-9A76-08B92A397BBB}"/>
                <adec:decorative val="1"/>
              </a:ext>
            </a:extLst>
          </p:cNvPr>
          <p:cNvSpPr>
            <a:spLocks noGrp="1"/>
          </p:cNvSpPr>
          <p:nvPr/>
        </p:nvSpPr>
        <p:spPr>
          <a:xfrm>
            <a:off x="552450" y="6419850"/>
            <a:ext cx="11087100" cy="0"/>
          </a:xfrm>
          <a:prstGeom prst="line">
            <a:avLst/>
          </a:prstGeom>
          <a:noFill/>
          <a:ln w="9525">
            <a:solidFill>
              <a:srgbClr val="D5E3E3"/>
            </a:solidFill>
            <a:prstDash val="solid"/>
          </a:ln>
        </p:spPr>
      </p:sp>
      <p:sp>
        <p:nvSpPr>
          <p:cNvPr id="38" name="">
            <a:extLst>
              <a:ext uri="{FF2B5EF4-FFF2-40B4-BE49-F238E27FC236}">
                <ns2:creationId id="{1F462997-AF99-4672-B75C-0D1F94B1BD80}"/>
              </a:ext>
            </a:extLst>
          </p:cNvPr>
          <p:cNvSpPr>
            <a:spLocks noGrp="1"/>
          </p:cNvSpPr>
          <p:nvPr/>
        </p:nvSpPr>
        <p:spPr>
          <a:xfrm>
            <a:off x="552450" y="6496050"/>
            <a:ext cx="2952750" cy="190500"/>
          </a:xfrm>
          <a:prstGeom prst="rect">
            <a:avLst/>
          </a:prstGeom>
          <a:noFill/>
          <a:ln w="0">
            <a:noFill/>
            <a:prstDash val="solid"/>
          </a:ln>
        </p:spPr>
        <p:txBody>
          <a:bodyPr wrap="square" lIns="0" tIns="0" rIns="0" bIns="0" anchor="ctr">
            <a:noAutofit/>
          </a:bodyPr>
          <a:lstStyle/>
          <a:p>
            <a:pPr algn="l">
              <a:defRPr sz="900" b="0" i="0">
                <a:solidFill>
                  <a:srgbClr val="5F7187"/>
                </a:solidFill>
                <a:latin typeface="Calibri"/>
                <a:ea typeface="Calibri"/>
                <a:cs typeface="Calibri"/>
              </a:defRPr>
            </a:pPr>
            <a:r>
              <a:rPr sz="900" b="0" i="0">
                <a:solidFill>
                  <a:srgbClr val="5F7187"/>
                </a:solidFill>
                <a:latin typeface="Calibri"/>
                <a:ea typeface="Calibri"/>
                <a:cs typeface="Calibri"/>
              </a:rPr>
              <a:t>HDRL v1.0.1  •  Kit v1.1.0  •  30 Jul 2026</a:t>
            </a:r>
          </a:p>
        </p:txBody>
      </p:sp>
      <p:sp>
        <p:nvSpPr>
          <p:cNvPr id="39" name="">
            <a:extLst>
              <a:ext uri="{FF2B5EF4-FFF2-40B4-BE49-F238E27FC236}">
                <ns2:creationId id="{A241C5FC-5D7F-473D-8931-81EF280BB1A1}"/>
              </a:ext>
            </a:extLst>
          </p:cNvPr>
          <p:cNvSpPr>
            <a:spLocks noGrp="1"/>
          </p:cNvSpPr>
          <p:nvPr/>
        </p:nvSpPr>
        <p:spPr>
          <a:xfrm>
            <a:off x="3524250" y="6496050"/>
            <a:ext cx="6096000" cy="190500"/>
          </a:xfrm>
          <a:prstGeom prst="rect">
            <a:avLst/>
          </a:prstGeom>
          <a:noFill/>
          <a:ln w="0">
            <a:noFill/>
            <a:prstDash val="solid"/>
          </a:ln>
        </p:spPr>
        <p:txBody>
          <a:bodyPr wrap="square" lIns="0" tIns="0" rIns="0" bIns="0" anchor="ctr">
            <a:noAutofit/>
          </a:bodyPr>
          <a:lstStyle/>
          <a:p>
            <a:pPr algn="ctr">
              <a:defRPr sz="825" b="0" i="0">
                <a:solidFill>
                  <a:srgbClr val="5F7187"/>
                </a:solidFill>
                <a:latin typeface="Calibri"/>
                <a:ea typeface="Calibri"/>
                <a:cs typeface="Calibri"/>
              </a:defRPr>
            </a:pPr>
            <a:r>
              <a:rPr sz="825" b="0" i="0">
                <a:solidFill>
                  <a:srgbClr val="5F7187"/>
                </a:solidFill>
                <a:latin typeface="Calibri"/>
                <a:ea typeface="Calibri"/>
                <a:cs typeface="Calibri"/>
              </a:rPr>
              <a:t>RDS: commissioner &amp; IP owner  •  OPL Advisory: originator &amp; developer  •  </a:t>
            </a:r>
            <a:r>
              <a:rPr sz="825" b="0" i="0">
                <a:solidFill>
                  <a:srgbClr val="5F7187"/>
                </a:solidFill>
                <a:latin typeface="Calibri"/>
                <a:ea typeface="Calibri"/>
                <a:cs typeface="Calibri"/>
                <a:hlinkClick r:id="Ra12c0448ece54272" tooltip="Read the Creative Commons Attribution 4.0 licence"/>
              </a:rPr>
              <a:t>CC BY 4.0</a:t>
            </a:r>
          </a:p>
        </p:txBody>
      </p:sp>
      <p:sp>
        <p:nvSpPr>
          <p:cNvPr id="40" name="">
            <a:extLst>
              <a:ext uri="{FF2B5EF4-FFF2-40B4-BE49-F238E27FC236}">
                <ns2:creationId id="{9E0B0D6F-44ED-4E53-8EE6-79F1FD92F6FB}"/>
              </a:ext>
            </a:extLst>
          </p:cNvPr>
          <p:cNvSpPr>
            <a:spLocks noGrp="1"/>
          </p:cNvSpPr>
          <p:nvPr/>
        </p:nvSpPr>
        <p:spPr>
          <a:xfrm>
            <a:off x="9048750" y="6496050"/>
            <a:ext cx="2590800" cy="190500"/>
          </a:xfrm>
          <a:prstGeom prst="rect">
            <a:avLst/>
          </a:prstGeom>
          <a:noFill/>
          <a:ln w="0">
            <a:noFill/>
            <a:prstDash val="solid"/>
          </a:ln>
        </p:spPr>
        <p:txBody>
          <a:bodyPr wrap="square" lIns="0" tIns="0" rIns="0" bIns="0" anchor="ctr">
            <a:noAutofit/>
          </a:bodyPr>
          <a:lstStyle/>
          <a:p>
            <a:pPr algn="r">
              <a:defRPr sz="900" b="0" i="0">
                <a:solidFill>
                  <a:srgbClr val="5F7187"/>
                </a:solidFill>
                <a:latin typeface="Calibri"/>
                <a:ea typeface="Calibri"/>
                <a:cs typeface="Calibri"/>
              </a:defRPr>
            </a:pPr>
            <a:r>
              <a:rPr sz="900" b="0" i="0">
                <a:solidFill>
                  <a:srgbClr val="5F7187"/>
                </a:solidFill>
                <a:latin typeface="Calibri"/>
                <a:ea typeface="Calibri"/>
                <a:cs typeface="Calibri"/>
                <a:hlinkClick r:id="Ra4fd344955d04952" tooltip="Open the HDRL Framework website"/>
              </a:rPr>
              <a:t>hdrlframework.org</a:t>
            </a:r>
            <a:r>
              <a:rPr sz="900" b="0" i="0">
                <a:solidFill>
                  <a:srgbClr val="5F7187"/>
                </a:solidFill>
                <a:latin typeface="Calibri"/>
                <a:ea typeface="Calibri"/>
                <a:cs typeface="Calibri"/>
              </a:rPr>
              <a:t>  •  58</a:t>
            </a:r>
          </a:p>
        </p:txBody>
      </p:sp>
    </p:spTree>
    <p:extLst>
      <p:ext uri="{BB962C8B-B14F-4D97-AF65-F5344CB8AC3E}">
        <ns5:creationId val="396982700"/>
      </p:ext>
    </p:extLst>
  </p:cSld>
</p:sld>
</file>

<file path=ppt/slides/slide59.xml><?xml version="1.0" encoding="utf-8"?>
<p:sld xmlns:a="http://schemas.openxmlformats.org/drawingml/2006/main" xmlns:adec="http://schemas.microsoft.com/office/drawing/2017/decorative" xmlns:ns2="http://schemas.microsoft.com/office/drawing/2014/main" xmlns:ns5="http://schemas.microsoft.com/office/powerpoint/2010/main" xmlns:p="http://schemas.openxmlformats.org/presentationml/2006/main" xmlns:r="http://schemas.openxmlformats.org/officeDocument/2006/relationships">
  <p:cSld>
    <p:bg>
      <p:bgPr>
        <a:solidFill>
          <a:srgbClr val="F5F8FA"/>
        </a:solidFill>
      </p:bgPr>
    </p:bg>
    <p:spTree>
      <p:nvGrpSpPr>
        <p:cNvPr id="1" name=""/>
        <p:cNvGrpSpPr/>
        <p:nvPr/>
      </p:nvGrpSpPr>
      <p:grpSpPr>
        <a:xfrm/>
      </p:grpSpPr>
      <p:sp>
        <p:nvSpPr>
          <p:cNvPr id="41" name="hdrl-mini-mark">
            <a:extLst>
              <a:ext uri="{FF2B5EF4-FFF2-40B4-BE49-F238E27FC236}">
                <ns2:creationId id="{87CE1BD2-8B53-4C19-B007-CF8EBB2A25FC}"/>
                <adec:decorative val="1"/>
              </a:ext>
            </a:extLst>
          </p:cNvPr>
          <p:cNvSpPr>
            <a:spLocks noGrp="1"/>
          </p:cNvSpPr>
          <p:nvPr/>
        </p:nvSpPr>
        <p:spPr>
          <a:xfrm>
            <a:off x="552450" y="361950"/>
            <a:ext cx="514350" cy="514350"/>
          </a:xfrm>
          <a:prstGeom prst="octagon">
            <a:avLst/>
          </a:prstGeom>
          <a:solidFill>
            <a:srgbClr val="0F766E"/>
          </a:solidFill>
          <a:ln w="0">
            <a:noFill/>
            <a:prstDash val="solid"/>
          </a:ln>
        </p:spPr>
      </p:sp>
      <p:sp>
        <p:nvSpPr>
          <p:cNvPr id="2" name="hdrl-mini-text">
            <a:extLst>
              <a:ext uri="{FF2B5EF4-FFF2-40B4-BE49-F238E27FC236}">
                <ns2:creationId id="{D77F12A8-9623-4153-9CD5-F2BF09DD9E38}"/>
                <adec:decorative val="1"/>
              </a:ext>
            </a:extLst>
          </p:cNvPr>
          <p:cNvSpPr>
            <a:spLocks noGrp="1"/>
          </p:cNvSpPr>
          <p:nvPr/>
        </p:nvSpPr>
        <p:spPr>
          <a:xfrm>
            <a:off x="581025" y="504825"/>
            <a:ext cx="476250" cy="209550"/>
          </a:xfrm>
          <a:prstGeom prst="rect">
            <a:avLst/>
          </a:prstGeom>
          <a:noFill/>
          <a:ln w="0">
            <a:noFill/>
            <a:prstDash val="solid"/>
          </a:ln>
        </p:spPr>
        <p:txBody>
          <a:bodyPr wrap="square" lIns="0" tIns="0" rIns="0" bIns="0" anchor="ctr">
            <a:noAutofit/>
          </a:bodyPr>
          <a:lstStyle/>
          <a:p>
            <a:pPr algn="ctr">
              <a:defRPr sz="750" b="1" i="0">
                <a:solidFill>
                  <a:srgbClr val="FFFFFF"/>
                </a:solidFill>
                <a:latin typeface="Calibri"/>
                <a:ea typeface="Calibri"/>
                <a:cs typeface="Calibri"/>
              </a:defRPr>
            </a:pPr>
            <a:r>
              <a:rPr sz="750" b="1" i="0">
                <a:solidFill>
                  <a:srgbClr val="FFFFFF"/>
                </a:solidFill>
                <a:latin typeface="Calibri"/>
                <a:ea typeface="Calibri"/>
                <a:cs typeface="Calibri"/>
              </a:rPr>
              <a:t>HDRL</a:t>
            </a:r>
          </a:p>
        </p:txBody>
      </p:sp>
      <p:sp>
        <p:nvSpPr>
          <p:cNvPr id="3" name="brand-label">
            <a:extLst>
              <a:ext uri="{FF2B5EF4-FFF2-40B4-BE49-F238E27FC236}">
                <ns2:creationId id="{281EB635-7D04-4D90-AD82-A199FE7BAE70}"/>
                <adec:decorative val="1"/>
              </a:ext>
            </a:extLst>
          </p:cNvPr>
          <p:cNvSpPr>
            <a:spLocks noGrp="1"/>
          </p:cNvSpPr>
          <p:nvPr/>
        </p:nvSpPr>
        <p:spPr>
          <a:xfrm>
            <a:off x="1257300" y="495300"/>
            <a:ext cx="4572000" cy="190500"/>
          </a:xfrm>
          <a:prstGeom prst="rect">
            <a:avLst/>
          </a:prstGeom>
          <a:noFill/>
          <a:ln w="0">
            <a:noFill/>
            <a:prstDash val="solid"/>
          </a:ln>
        </p:spPr>
        <p:txBody>
          <a:bodyPr wrap="square" lIns="0" tIns="0" rIns="0" bIns="0" anchor="ctr">
            <a:noAutofit/>
          </a:bodyPr>
          <a:lstStyle/>
          <a:p>
            <a:pPr algn="l">
              <a:defRPr sz="1200" b="1" i="0">
                <a:solidFill>
                  <a:srgbClr val="0F766E"/>
                </a:solidFill>
                <a:latin typeface="Calibri"/>
                <a:ea typeface="Calibri"/>
                <a:cs typeface="Calibri"/>
              </a:defRPr>
            </a:pPr>
            <a:r>
              <a:rPr sz="1200" b="1" i="0">
                <a:solidFill>
                  <a:srgbClr val="0F766E"/>
                </a:solidFill>
                <a:latin typeface="Calibri"/>
                <a:ea typeface="Calibri"/>
                <a:cs typeface="Calibri"/>
              </a:rPr>
              <a:t>DOMAIN D • INDICATOR DETAIL</a:t>
            </a:r>
          </a:p>
        </p:txBody>
      </p:sp>
      <p:sp>
        <p:nvSpPr>
          <p:cNvPr id="4" name="slide-title" title="D.4.1 · Trial Data &amp; Recruitment" descr="Slide title: D.4.1 · Trial Data &amp; Recruitment">
            <a:extLst>
              <a:ext uri="{FF2B5EF4-FFF2-40B4-BE49-F238E27FC236}">
                <ns2:creationId id="{F6367758-B796-4D26-B8A6-C70DF334E625}"/>
              </a:ext>
            </a:extLst>
          </p:cNvPr>
          <p:cNvSpPr>
            <a:spLocks noGrp="1"/>
          </p:cNvSpPr>
          <p:nvPr>
            <p:ph type="title"/>
          </p:nvPr>
        </p:nvSpPr>
        <p:spPr>
          <a:xfrm>
            <a:off x="666750" y="1104900"/>
            <a:ext cx="10858500" cy="628650"/>
          </a:xfrm>
          <a:prstGeom prst="rect">
            <a:avLst/>
          </a:prstGeom>
          <a:noFill/>
          <a:ln w="0">
            <a:noFill/>
            <a:prstDash val="solid"/>
          </a:ln>
        </p:spPr>
        <p:txBody>
          <a:bodyPr wrap="square" lIns="0" tIns="0" rIns="0" bIns="0" anchor="t">
            <a:noAutofit/>
          </a:bodyPr>
          <a:lstStyle/>
          <a:p>
            <a:pPr algn="l">
              <a:defRPr sz="3150" b="1" i="0">
                <a:solidFill>
                  <a:srgbClr val="162B45"/>
                </a:solidFill>
                <a:latin typeface="Calibri"/>
                <a:ea typeface="Calibri"/>
                <a:cs typeface="Calibri"/>
              </a:defRPr>
            </a:pPr>
            <a:r>
              <a:rPr sz="3150" b="1" i="0">
                <a:solidFill>
                  <a:srgbClr val="162B45"/>
                </a:solidFill>
                <a:latin typeface="Calibri"/>
                <a:ea typeface="Calibri"/>
                <a:cs typeface="Calibri"/>
              </a:rPr>
              <a:t>D.4.1 · Trial Data &amp; Recruitment</a:t>
            </a:r>
          </a:p>
        </p:txBody>
      </p:sp>
      <p:sp>
        <p:nvSpPr>
          <p:cNvPr id="5" name="">
            <a:extLst>
              <a:ext uri="{FF2B5EF4-FFF2-40B4-BE49-F238E27FC236}">
                <ns2:creationId id="{C14437F4-F5EF-42BD-B895-E2E3F0A00B5A}"/>
              </a:ext>
            </a:extLst>
          </p:cNvPr>
          <p:cNvSpPr>
            <a:spLocks noGrp="1"/>
          </p:cNvSpPr>
          <p:nvPr/>
        </p:nvSpPr>
        <p:spPr>
          <a:xfrm>
            <a:off x="685800" y="1771650"/>
            <a:ext cx="10668000" cy="266700"/>
          </a:xfrm>
          <a:prstGeom prst="rect">
            <a:avLst/>
          </a:prstGeom>
          <a:noFill/>
          <a:ln w="0">
            <a:noFill/>
            <a:prstDash val="solid"/>
          </a:ln>
        </p:spPr>
        <p:txBody>
          <a:bodyPr wrap="square" lIns="0" tIns="0" rIns="0" bIns="0" anchor="t">
            <a:noAutofit/>
          </a:bodyPr>
          <a:lstStyle/>
          <a:p>
            <a:pPr algn="l">
              <a:defRPr sz="1350" b="1" i="0">
                <a:solidFill>
                  <a:srgbClr val="8B5CF6"/>
                </a:solidFill>
                <a:latin typeface="Calibri"/>
                <a:ea typeface="Calibri"/>
                <a:cs typeface="Calibri"/>
              </a:defRPr>
            </a:pPr>
            <a:r>
              <a:rPr sz="1350" b="1" i="0">
                <a:solidFill>
                  <a:srgbClr val="8B5CF6"/>
                </a:solidFill>
                <a:latin typeface="Calibri"/>
                <a:ea typeface="Calibri"/>
                <a:cs typeface="Calibri"/>
              </a:rPr>
              <a:t>Enhancement indicator  •  Both level  •  HDRL class C4</a:t>
            </a:r>
          </a:p>
        </p:txBody>
      </p:sp>
      <p:sp>
        <p:nvSpPr>
          <p:cNvPr id="6" name="">
            <a:extLst>
              <a:ext uri="{FF2B5EF4-FFF2-40B4-BE49-F238E27FC236}">
                <ns2:creationId id="{C1759B2C-B32E-485F-AB9B-8443619B9CFE}"/>
              </a:ext>
            </a:extLst>
          </p:cNvPr>
          <p:cNvSpPr>
            <a:spLocks noGrp="1"/>
          </p:cNvSpPr>
          <p:nvPr/>
        </p:nvSpPr>
        <p:spPr>
          <a:xfrm>
            <a:off x="685800" y="2095500"/>
            <a:ext cx="10668000" cy="285750"/>
          </a:xfrm>
          <a:prstGeom prst="rect">
            <a:avLst/>
          </a:prstGeom>
          <a:noFill/>
          <a:ln w="0">
            <a:noFill/>
            <a:prstDash val="solid"/>
          </a:ln>
        </p:spPr>
        <p:txBody>
          <a:bodyPr wrap="square" lIns="0" tIns="0" rIns="0" bIns="0" anchor="t">
            <a:noAutofit/>
          </a:bodyPr>
          <a:lstStyle/>
          <a:p>
            <a:pPr algn="l">
              <a:defRPr sz="1350" b="0" i="1">
                <a:solidFill>
                  <a:srgbClr val="5F7187"/>
                </a:solidFill>
                <a:latin typeface="Calibri"/>
                <a:ea typeface="Calibri"/>
                <a:cs typeface="Calibri"/>
              </a:defRPr>
            </a:pPr>
            <a:r>
              <a:rPr sz="1350" b="0" i="1">
                <a:solidFill>
                  <a:srgbClr val="5F7187"/>
                </a:solidFill>
                <a:latin typeface="Calibri"/>
                <a:ea typeface="Calibri"/>
                <a:cs typeface="Calibri"/>
              </a:rPr>
              <a:t>The catalogue wording below is reproduced verbatim.</a:t>
            </a:r>
          </a:p>
        </p:txBody>
      </p:sp>
      <p:sp>
        <p:nvSpPr>
          <p:cNvPr id="7" name="">
            <a:extLst>
              <a:ext uri="{FF2B5EF4-FFF2-40B4-BE49-F238E27FC236}">
                <ns2:creationId id="{D9AEF5F5-F7A8-41D0-ACFE-69EB8C8DC110}"/>
                <adec:decorative val="1"/>
              </a:ext>
            </a:extLst>
          </p:cNvPr>
          <p:cNvSpPr>
            <a:spLocks noGrp="1"/>
          </p:cNvSpPr>
          <p:nvPr/>
        </p:nvSpPr>
        <p:spPr>
          <a:xfrm>
            <a:off x="1428750" y="2647950"/>
            <a:ext cx="8763000" cy="0"/>
          </a:xfrm>
          <a:prstGeom prst="line">
            <a:avLst/>
          </a:prstGeom>
          <a:noFill/>
          <a:ln w="57150">
            <a:solidFill>
              <a:srgbClr val="A7E6DB"/>
            </a:solidFill>
            <a:prstDash val="solid"/>
          </a:ln>
        </p:spPr>
      </p:sp>
      <p:sp>
        <p:nvSpPr>
          <p:cNvPr id="8" name="">
            <a:extLst>
              <a:ext uri="{FF2B5EF4-FFF2-40B4-BE49-F238E27FC236}">
                <ns2:creationId id="{373E3EDD-4C62-4EA8-BFCE-6F1E426CFB81}"/>
                <adec:decorative val="1"/>
              </a:ext>
            </a:extLst>
          </p:cNvPr>
          <p:cNvSpPr>
            <a:spLocks noGrp="1"/>
          </p:cNvSpPr>
          <p:nvPr/>
        </p:nvSpPr>
        <p:spPr>
          <a:xfrm>
            <a:off x="1219200" y="2419350"/>
            <a:ext cx="457200" cy="457200"/>
          </a:xfrm>
          <a:prstGeom prst="ellipse">
            <a:avLst/>
          </a:prstGeom>
          <a:solidFill>
            <a:srgbClr val="FFFFFF"/>
          </a:solidFill>
          <a:ln w="19050">
            <a:solidFill>
              <a:srgbClr val="8B5CF6"/>
            </a:solidFill>
            <a:prstDash val="solid"/>
          </a:ln>
        </p:spPr>
      </p:sp>
      <p:sp>
        <p:nvSpPr>
          <p:cNvPr id="9" name="">
            <a:extLst>
              <a:ext uri="{FF2B5EF4-FFF2-40B4-BE49-F238E27FC236}">
                <ns2:creationId id="{3EF76FA8-2796-4C0B-AA9E-EE8C571EE41C}"/>
              </a:ext>
            </a:extLst>
          </p:cNvPr>
          <p:cNvSpPr>
            <a:spLocks noGrp="1"/>
          </p:cNvSpPr>
          <p:nvPr/>
        </p:nvSpPr>
        <p:spPr>
          <a:xfrm>
            <a:off x="1333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8B5CF6"/>
                </a:solidFill>
                <a:latin typeface="Calibri"/>
                <a:ea typeface="Calibri"/>
                <a:cs typeface="Calibri"/>
              </a:defRPr>
            </a:pPr>
            <a:r>
              <a:rPr sz="1500" b="1" i="0">
                <a:solidFill>
                  <a:srgbClr val="8B5CF6"/>
                </a:solidFill>
                <a:latin typeface="Calibri"/>
                <a:ea typeface="Calibri"/>
                <a:cs typeface="Calibri"/>
              </a:rPr>
              <a:t>1</a:t>
            </a:r>
          </a:p>
        </p:txBody>
      </p:sp>
      <p:sp>
        <p:nvSpPr>
          <p:cNvPr id="10" name="">
            <a:extLst>
              <a:ext uri="{FF2B5EF4-FFF2-40B4-BE49-F238E27FC236}">
                <ns2:creationId id="{C4982F5A-AFAC-4548-801F-FA096DA95F61}"/>
              </a:ext>
            </a:extLst>
          </p:cNvPr>
          <p:cNvSpPr>
            <a:spLocks noGrp="1"/>
          </p:cNvSpPr>
          <p:nvPr/>
        </p:nvSpPr>
        <p:spPr>
          <a:xfrm>
            <a:off x="552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Initial</a:t>
            </a:r>
          </a:p>
        </p:txBody>
      </p:sp>
      <p:sp>
        <p:nvSpPr>
          <p:cNvPr id="11" name="">
            <a:extLst>
              <a:ext uri="{FF2B5EF4-FFF2-40B4-BE49-F238E27FC236}">
                <ns2:creationId id="{D6EAFE45-896A-4D54-81F6-67659BA9A752}"/>
              </a:ext>
            </a:extLst>
          </p:cNvPr>
          <p:cNvSpPr>
            <a:spLocks noGrp="1"/>
          </p:cNvSpPr>
          <p:nvPr/>
        </p:nvSpPr>
        <p:spPr>
          <a:xfrm>
            <a:off x="552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No integration. Trial data flows separate.</a:t>
            </a:r>
          </a:p>
        </p:txBody>
      </p:sp>
      <p:sp>
        <p:nvSpPr>
          <p:cNvPr id="12" name="">
            <a:extLst>
              <a:ext uri="{FF2B5EF4-FFF2-40B4-BE49-F238E27FC236}">
                <ns2:creationId id="{A3929748-2705-4461-B92B-39FD1E6F7202}"/>
                <adec:decorative val="1"/>
              </a:ext>
            </a:extLst>
          </p:cNvPr>
          <p:cNvSpPr>
            <a:spLocks noGrp="1"/>
          </p:cNvSpPr>
          <p:nvPr/>
        </p:nvSpPr>
        <p:spPr>
          <a:xfrm>
            <a:off x="3409950" y="2419350"/>
            <a:ext cx="457200" cy="457200"/>
          </a:xfrm>
          <a:prstGeom prst="ellipse">
            <a:avLst/>
          </a:prstGeom>
          <a:solidFill>
            <a:srgbClr val="FFFFFF"/>
          </a:solidFill>
          <a:ln w="19050">
            <a:solidFill>
              <a:srgbClr val="8B5CF6"/>
            </a:solidFill>
            <a:prstDash val="solid"/>
          </a:ln>
        </p:spPr>
      </p:sp>
      <p:sp>
        <p:nvSpPr>
          <p:cNvPr id="13" name="">
            <a:extLst>
              <a:ext uri="{FF2B5EF4-FFF2-40B4-BE49-F238E27FC236}">
                <ns2:creationId id="{512C326F-525F-4D23-B411-F813AF9312E2}"/>
              </a:ext>
            </a:extLst>
          </p:cNvPr>
          <p:cNvSpPr>
            <a:spLocks noGrp="1"/>
          </p:cNvSpPr>
          <p:nvPr/>
        </p:nvSpPr>
        <p:spPr>
          <a:xfrm>
            <a:off x="3524250" y="2533650"/>
            <a:ext cx="228600" cy="228600"/>
          </a:xfrm>
          <a:prstGeom prst="rect">
            <a:avLst/>
          </a:prstGeom>
          <a:noFill/>
          <a:ln w="0">
            <a:noFill/>
            <a:prstDash val="solid"/>
          </a:ln>
        </p:spPr>
        <p:txBody>
          <a:bodyPr wrap="square" lIns="0" tIns="0" rIns="0" bIns="0" anchor="ctr">
            <a:noAutofit/>
          </a:bodyPr>
          <a:lstStyle/>
          <a:p>
            <a:pPr algn="ctr">
              <a:defRPr sz="1500" b="1" i="0">
                <a:solidFill>
                  <a:srgbClr val="8B5CF6"/>
                </a:solidFill>
                <a:latin typeface="Calibri"/>
                <a:ea typeface="Calibri"/>
                <a:cs typeface="Calibri"/>
              </a:defRPr>
            </a:pPr>
            <a:r>
              <a:rPr sz="1500" b="1" i="0">
                <a:solidFill>
                  <a:srgbClr val="8B5CF6"/>
                </a:solidFill>
                <a:latin typeface="Calibri"/>
                <a:ea typeface="Calibri"/>
                <a:cs typeface="Calibri"/>
              </a:rPr>
              <a:t>2</a:t>
            </a:r>
          </a:p>
        </p:txBody>
      </p:sp>
      <p:sp>
        <p:nvSpPr>
          <p:cNvPr id="14" name="">
            <a:extLst>
              <a:ext uri="{FF2B5EF4-FFF2-40B4-BE49-F238E27FC236}">
                <ns2:creationId id="{71A46F01-79F6-4052-BB59-A20566306D55}"/>
              </a:ext>
            </a:extLst>
          </p:cNvPr>
          <p:cNvSpPr>
            <a:spLocks noGrp="1"/>
          </p:cNvSpPr>
          <p:nvPr/>
        </p:nvSpPr>
        <p:spPr>
          <a:xfrm>
            <a:off x="27432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Developing</a:t>
            </a:r>
          </a:p>
        </p:txBody>
      </p:sp>
      <p:sp>
        <p:nvSpPr>
          <p:cNvPr id="15" name="">
            <a:extLst>
              <a:ext uri="{FF2B5EF4-FFF2-40B4-BE49-F238E27FC236}">
                <ns2:creationId id="{B10FE172-412A-4DB8-BF77-3939C920D413}"/>
              </a:ext>
            </a:extLst>
          </p:cNvPr>
          <p:cNvSpPr>
            <a:spLocks noGrp="1"/>
          </p:cNvSpPr>
          <p:nvPr/>
        </p:nvSpPr>
        <p:spPr>
          <a:xfrm>
            <a:off x="27432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Opportunities identified. Trials unit discussions. Feasibility assessed.</a:t>
            </a:r>
          </a:p>
        </p:txBody>
      </p:sp>
      <p:sp>
        <p:nvSpPr>
          <p:cNvPr id="16" name="">
            <a:extLst>
              <a:ext uri="{FF2B5EF4-FFF2-40B4-BE49-F238E27FC236}">
                <ns2:creationId id="{F3ED49E6-2364-4CE1-8134-7F5750AFD770}"/>
                <adec:decorative val="1"/>
              </a:ext>
            </a:extLst>
          </p:cNvPr>
          <p:cNvSpPr>
            <a:spLocks noGrp="1"/>
          </p:cNvSpPr>
          <p:nvPr/>
        </p:nvSpPr>
        <p:spPr>
          <a:xfrm>
            <a:off x="5600700" y="2419350"/>
            <a:ext cx="457200" cy="457200"/>
          </a:xfrm>
          <a:prstGeom prst="ellipse">
            <a:avLst/>
          </a:prstGeom>
          <a:solidFill>
            <a:srgbClr val="FFFFFF"/>
          </a:solidFill>
          <a:ln w="19050">
            <a:solidFill>
              <a:srgbClr val="8B5CF6"/>
            </a:solidFill>
            <a:prstDash val="solid"/>
          </a:ln>
        </p:spPr>
      </p:sp>
      <p:sp>
        <p:nvSpPr>
          <p:cNvPr id="17" name="">
            <a:extLst>
              <a:ext uri="{FF2B5EF4-FFF2-40B4-BE49-F238E27FC236}">
                <ns2:creationId id="{C623B2FE-DF04-4B20-A991-F9E1CA0A1B5A}"/>
              </a:ext>
            </a:extLst>
          </p:cNvPr>
          <p:cNvSpPr>
            <a:spLocks noGrp="1"/>
          </p:cNvSpPr>
          <p:nvPr/>
        </p:nvSpPr>
        <p:spPr>
          <a:xfrm>
            <a:off x="5715000" y="2533650"/>
            <a:ext cx="228600" cy="228600"/>
          </a:xfrm>
          <a:prstGeom prst="rect">
            <a:avLst/>
          </a:prstGeom>
          <a:noFill/>
          <a:ln w="0">
            <a:noFill/>
            <a:prstDash val="solid"/>
          </a:ln>
        </p:spPr>
        <p:txBody>
          <a:bodyPr wrap="square" lIns="0" tIns="0" rIns="0" bIns="0" anchor="ctr">
            <a:noAutofit/>
          </a:bodyPr>
          <a:lstStyle/>
          <a:p>
            <a:pPr algn="ctr">
              <a:defRPr sz="1500" b="1" i="0">
                <a:solidFill>
                  <a:srgbClr val="8B5CF6"/>
                </a:solidFill>
                <a:latin typeface="Calibri"/>
                <a:ea typeface="Calibri"/>
                <a:cs typeface="Calibri"/>
              </a:defRPr>
            </a:pPr>
            <a:r>
              <a:rPr sz="1500" b="1" i="0">
                <a:solidFill>
                  <a:srgbClr val="8B5CF6"/>
                </a:solidFill>
                <a:latin typeface="Calibri"/>
                <a:ea typeface="Calibri"/>
                <a:cs typeface="Calibri"/>
              </a:rPr>
              <a:t>3</a:t>
            </a:r>
          </a:p>
        </p:txBody>
      </p:sp>
      <p:sp>
        <p:nvSpPr>
          <p:cNvPr id="18" name="">
            <a:extLst>
              <a:ext uri="{FF2B5EF4-FFF2-40B4-BE49-F238E27FC236}">
                <ns2:creationId id="{99179476-1EBF-4E28-A372-4E83EF64CEC7}"/>
              </a:ext>
            </a:extLst>
          </p:cNvPr>
          <p:cNvSpPr>
            <a:spLocks noGrp="1"/>
          </p:cNvSpPr>
          <p:nvPr/>
        </p:nvSpPr>
        <p:spPr>
          <a:xfrm>
            <a:off x="49339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Defined</a:t>
            </a:r>
          </a:p>
        </p:txBody>
      </p:sp>
      <p:sp>
        <p:nvSpPr>
          <p:cNvPr id="19" name="">
            <a:extLst>
              <a:ext uri="{FF2B5EF4-FFF2-40B4-BE49-F238E27FC236}">
                <ns2:creationId id="{B131C62B-F744-4EC0-92DE-526131C05787}"/>
              </a:ext>
            </a:extLst>
          </p:cNvPr>
          <p:cNvSpPr>
            <a:spLocks noGrp="1"/>
          </p:cNvSpPr>
          <p:nvPr/>
        </p:nvSpPr>
        <p:spPr>
          <a:xfrm>
            <a:off x="49339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Selected services (feasibility, site identification). Some trial data flows.</a:t>
            </a:r>
          </a:p>
        </p:txBody>
      </p:sp>
      <p:sp>
        <p:nvSpPr>
          <p:cNvPr id="20" name="">
            <a:extLst>
              <a:ext uri="{FF2B5EF4-FFF2-40B4-BE49-F238E27FC236}">
                <ns2:creationId id="{690FC3AA-D940-471C-8640-5ECA1252021A}"/>
                <adec:decorative val="1"/>
              </a:ext>
            </a:extLst>
          </p:cNvPr>
          <p:cNvSpPr>
            <a:spLocks noGrp="1"/>
          </p:cNvSpPr>
          <p:nvPr/>
        </p:nvSpPr>
        <p:spPr>
          <a:xfrm>
            <a:off x="7791450" y="2419350"/>
            <a:ext cx="457200" cy="457200"/>
          </a:xfrm>
          <a:prstGeom prst="ellipse">
            <a:avLst/>
          </a:prstGeom>
          <a:solidFill>
            <a:srgbClr val="FFFFFF"/>
          </a:solidFill>
          <a:ln w="19050">
            <a:solidFill>
              <a:srgbClr val="8B5CF6"/>
            </a:solidFill>
            <a:prstDash val="solid"/>
          </a:ln>
        </p:spPr>
      </p:sp>
      <p:sp>
        <p:nvSpPr>
          <p:cNvPr id="21" name="">
            <a:extLst>
              <a:ext uri="{FF2B5EF4-FFF2-40B4-BE49-F238E27FC236}">
                <ns2:creationId id="{39617858-CE90-4FDB-A924-E6E4CC8F6144}"/>
              </a:ext>
            </a:extLst>
          </p:cNvPr>
          <p:cNvSpPr>
            <a:spLocks noGrp="1"/>
          </p:cNvSpPr>
          <p:nvPr/>
        </p:nvSpPr>
        <p:spPr>
          <a:xfrm>
            <a:off x="7905750" y="2533650"/>
            <a:ext cx="228600" cy="228600"/>
          </a:xfrm>
          <a:prstGeom prst="rect">
            <a:avLst/>
          </a:prstGeom>
          <a:noFill/>
          <a:ln w="0">
            <a:noFill/>
            <a:prstDash val="solid"/>
          </a:ln>
        </p:spPr>
        <p:txBody>
          <a:bodyPr wrap="square" lIns="0" tIns="0" rIns="0" bIns="0" anchor="ctr">
            <a:noAutofit/>
          </a:bodyPr>
          <a:lstStyle/>
          <a:p>
            <a:pPr algn="ctr">
              <a:defRPr sz="1500" b="1" i="0">
                <a:solidFill>
                  <a:srgbClr val="8B5CF6"/>
                </a:solidFill>
                <a:latin typeface="Calibri"/>
                <a:ea typeface="Calibri"/>
                <a:cs typeface="Calibri"/>
              </a:defRPr>
            </a:pPr>
            <a:r>
              <a:rPr sz="1500" b="1" i="0">
                <a:solidFill>
                  <a:srgbClr val="8B5CF6"/>
                </a:solidFill>
                <a:latin typeface="Calibri"/>
                <a:ea typeface="Calibri"/>
                <a:cs typeface="Calibri"/>
              </a:rPr>
              <a:t>4</a:t>
            </a:r>
          </a:p>
        </p:txBody>
      </p:sp>
      <p:sp>
        <p:nvSpPr>
          <p:cNvPr id="22" name="">
            <a:extLst>
              <a:ext uri="{FF2B5EF4-FFF2-40B4-BE49-F238E27FC236}">
                <ns2:creationId id="{5F8C3336-4698-419B-9155-0B66851B99B7}"/>
              </a:ext>
            </a:extLst>
          </p:cNvPr>
          <p:cNvSpPr>
            <a:spLocks noGrp="1"/>
          </p:cNvSpPr>
          <p:nvPr/>
        </p:nvSpPr>
        <p:spPr>
          <a:xfrm>
            <a:off x="71247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Managed</a:t>
            </a:r>
          </a:p>
        </p:txBody>
      </p:sp>
      <p:sp>
        <p:nvSpPr>
          <p:cNvPr id="23" name="">
            <a:extLst>
              <a:ext uri="{FF2B5EF4-FFF2-40B4-BE49-F238E27FC236}">
                <ns2:creationId id="{C3CB13D8-8B36-47F1-BEF2-2D905B5209FE}"/>
              </a:ext>
            </a:extLst>
          </p:cNvPr>
          <p:cNvSpPr>
            <a:spLocks noGrp="1"/>
          </p:cNvSpPr>
          <p:nvPr/>
        </p:nvSpPr>
        <p:spPr>
          <a:xfrm>
            <a:off x="71247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Routine services. Follow-up linkable. IRAS/REC integration.</a:t>
            </a:r>
          </a:p>
        </p:txBody>
      </p:sp>
      <p:sp>
        <p:nvSpPr>
          <p:cNvPr id="24" name="">
            <a:extLst>
              <a:ext uri="{FF2B5EF4-FFF2-40B4-BE49-F238E27FC236}">
                <ns2:creationId id="{EC7A566A-8AE6-4A30-95F5-7C90215AD5A3}"/>
                <adec:decorative val="1"/>
              </a:ext>
            </a:extLst>
          </p:cNvPr>
          <p:cNvSpPr>
            <a:spLocks noGrp="1"/>
          </p:cNvSpPr>
          <p:nvPr/>
        </p:nvSpPr>
        <p:spPr>
          <a:xfrm>
            <a:off x="9982200" y="2419350"/>
            <a:ext cx="457200" cy="457200"/>
          </a:xfrm>
          <a:prstGeom prst="ellipse">
            <a:avLst/>
          </a:prstGeom>
          <a:solidFill>
            <a:srgbClr val="8B5CF6"/>
          </a:solidFill>
          <a:ln w="19050">
            <a:solidFill>
              <a:srgbClr val="8B5CF6"/>
            </a:solidFill>
            <a:prstDash val="solid"/>
          </a:ln>
        </p:spPr>
      </p:sp>
      <p:sp>
        <p:nvSpPr>
          <p:cNvPr id="25" name="">
            <a:extLst>
              <a:ext uri="{FF2B5EF4-FFF2-40B4-BE49-F238E27FC236}">
                <ns2:creationId id="{8F091778-CD0E-4D21-86C4-D0C56E45493C}"/>
              </a:ext>
            </a:extLst>
          </p:cNvPr>
          <p:cNvSpPr>
            <a:spLocks noGrp="1"/>
          </p:cNvSpPr>
          <p:nvPr/>
        </p:nvSpPr>
        <p:spPr>
          <a:xfrm>
            <a:off x="10096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FFFFFF"/>
                </a:solidFill>
                <a:latin typeface="Calibri"/>
                <a:ea typeface="Calibri"/>
                <a:cs typeface="Calibri"/>
              </a:defRPr>
            </a:pPr>
            <a:r>
              <a:rPr sz="1500" b="1" i="0">
                <a:solidFill>
                  <a:srgbClr val="FFFFFF"/>
                </a:solidFill>
                <a:latin typeface="Calibri"/>
                <a:ea typeface="Calibri"/>
                <a:cs typeface="Calibri"/>
              </a:rPr>
              <a:t>5</a:t>
            </a:r>
          </a:p>
        </p:txBody>
      </p:sp>
      <p:sp>
        <p:nvSpPr>
          <p:cNvPr id="26" name="">
            <a:extLst>
              <a:ext uri="{FF2B5EF4-FFF2-40B4-BE49-F238E27FC236}">
                <ns2:creationId id="{E4BD5973-203C-4BFA-B957-F45AC6A98D8C}"/>
              </a:ext>
            </a:extLst>
          </p:cNvPr>
          <p:cNvSpPr>
            <a:spLocks noGrp="1"/>
          </p:cNvSpPr>
          <p:nvPr/>
        </p:nvSpPr>
        <p:spPr>
          <a:xfrm>
            <a:off x="9315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Optimising</a:t>
            </a:r>
          </a:p>
        </p:txBody>
      </p:sp>
      <p:sp>
        <p:nvSpPr>
          <p:cNvPr id="27" name="">
            <a:extLst>
              <a:ext uri="{FF2B5EF4-FFF2-40B4-BE49-F238E27FC236}">
                <ns2:creationId id="{F5E0366B-6DD9-4EB7-9AFC-81A3C7BA2006}"/>
              </a:ext>
            </a:extLst>
          </p:cNvPr>
          <p:cNvSpPr>
            <a:spLocks noGrp="1"/>
          </p:cNvSpPr>
          <p:nvPr/>
        </p:nvSpPr>
        <p:spPr>
          <a:xfrm>
            <a:off x="9315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Comprehensive integration. Real-time recruitment. Contributing to UK trial acceleration.</a:t>
            </a:r>
          </a:p>
        </p:txBody>
      </p:sp>
      <p:sp>
        <p:nvSpPr>
          <p:cNvPr id="28" name="">
            <a:extLst>
              <a:ext uri="{FF2B5EF4-FFF2-40B4-BE49-F238E27FC236}">
                <ns2:creationId id="{AF911C16-C29F-460D-B0F5-2EF6E66FCE2E}"/>
                <adec:decorative val="1"/>
              </a:ext>
            </a:extLst>
          </p:cNvPr>
          <p:cNvSpPr>
            <a:spLocks noGrp="1"/>
          </p:cNvSpPr>
          <p:nvPr/>
        </p:nvSpPr>
        <p:spPr>
          <a:xfrm>
            <a:off x="685800" y="5105400"/>
            <a:ext cx="10820400" cy="1047750"/>
          </a:xfrm>
          <a:prstGeom prst="roundRect">
            <a:avLst>
              <a:gd name="adj" fmla="val 7273"/>
            </a:avLst>
          </a:prstGeom>
          <a:solidFill>
            <a:srgbClr val="FFFFFF"/>
          </a:solidFill>
          <a:ln w="9525">
            <a:solidFill>
              <a:srgbClr val="D5E3E3"/>
            </a:solidFill>
            <a:prstDash val="solid"/>
          </a:ln>
        </p:spPr>
      </p:sp>
      <p:sp>
        <p:nvSpPr>
          <p:cNvPr id="29" name="">
            <a:extLst>
              <a:ext uri="{FF2B5EF4-FFF2-40B4-BE49-F238E27FC236}">
                <ns2:creationId id="{58D2C2D4-B34A-4F7E-A34D-41A39E5D25EA}"/>
              </a:ext>
            </a:extLst>
          </p:cNvPr>
          <p:cNvSpPr>
            <a:spLocks noGrp="1"/>
          </p:cNvSpPr>
          <p:nvPr/>
        </p:nvSpPr>
        <p:spPr>
          <a:xfrm>
            <a:off x="895350" y="5200650"/>
            <a:ext cx="6858000" cy="266700"/>
          </a:xfrm>
          <a:prstGeom prst="rect">
            <a:avLst/>
          </a:prstGeom>
          <a:noFill/>
          <a:ln w="0">
            <a:noFill/>
            <a:prstDash val="solid"/>
          </a:ln>
        </p:spPr>
        <p:txBody>
          <a:bodyPr wrap="square" lIns="0" tIns="0" rIns="0" bIns="0" anchor="t">
            <a:noAutofit/>
          </a:bodyPr>
          <a:lstStyle/>
          <a:p>
            <a:pPr algn="l">
              <a:defRPr sz="1575" b="1" i="0">
                <a:solidFill>
                  <a:srgbClr val="115E59"/>
                </a:solidFill>
                <a:latin typeface="Calibri"/>
                <a:ea typeface="Calibri"/>
                <a:cs typeface="Calibri"/>
              </a:defRPr>
            </a:pPr>
            <a:r>
              <a:rPr sz="1575" b="1" i="0">
                <a:solidFill>
                  <a:srgbClr val="115E59"/>
                </a:solidFill>
                <a:latin typeface="Calibri"/>
                <a:ea typeface="Calibri"/>
                <a:cs typeface="Calibri"/>
              </a:rPr>
              <a:t>Minimum evidence for a Level 4 judgement</a:t>
            </a:r>
          </a:p>
        </p:txBody>
      </p:sp>
      <p:sp>
        <p:nvSpPr>
          <p:cNvPr id="30" name="">
            <a:extLst>
              <a:ext uri="{FF2B5EF4-FFF2-40B4-BE49-F238E27FC236}">
                <ns2:creationId id="{5C9BBB07-CC06-439E-9AA4-6FA76609861A}"/>
                <adec:decorative val="1"/>
              </a:ext>
            </a:extLst>
          </p:cNvPr>
          <p:cNvSpPr>
            <a:spLocks noGrp="1"/>
          </p:cNvSpPr>
          <p:nvPr/>
        </p:nvSpPr>
        <p:spPr>
          <a:xfrm>
            <a:off x="895350" y="5581650"/>
            <a:ext cx="85725" cy="85725"/>
          </a:xfrm>
          <a:prstGeom prst="ellipse">
            <a:avLst/>
          </a:prstGeom>
          <a:solidFill>
            <a:srgbClr val="8B5CF6"/>
          </a:solidFill>
          <a:ln w="0">
            <a:noFill/>
            <a:prstDash val="solid"/>
          </a:ln>
        </p:spPr>
      </p:sp>
      <p:sp>
        <p:nvSpPr>
          <p:cNvPr id="31" name="">
            <a:extLst>
              <a:ext uri="{FF2B5EF4-FFF2-40B4-BE49-F238E27FC236}">
                <ns2:creationId id="{DD166714-B897-4E11-86FA-D57F22A3C25F}"/>
              </a:ext>
            </a:extLst>
          </p:cNvPr>
          <p:cNvSpPr>
            <a:spLocks noGrp="1"/>
          </p:cNvSpPr>
          <p:nvPr/>
        </p:nvSpPr>
        <p:spPr>
          <a:xfrm>
            <a:off x="10858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Documented trial support offer integrated with access (feasibility, recruitment, follow-up linkage)</a:t>
            </a:r>
          </a:p>
        </p:txBody>
      </p:sp>
      <p:sp>
        <p:nvSpPr>
          <p:cNvPr id="32" name="">
            <a:extLst>
              <a:ext uri="{FF2B5EF4-FFF2-40B4-BE49-F238E27FC236}">
                <ns2:creationId id="{E5F9736F-226B-466F-8F0F-9D6E81D0A343}"/>
                <adec:decorative val="1"/>
              </a:ext>
            </a:extLst>
          </p:cNvPr>
          <p:cNvSpPr>
            <a:spLocks noGrp="1"/>
          </p:cNvSpPr>
          <p:nvPr/>
        </p:nvSpPr>
        <p:spPr>
          <a:xfrm>
            <a:off x="4438650" y="5581650"/>
            <a:ext cx="85725" cy="85725"/>
          </a:xfrm>
          <a:prstGeom prst="ellipse">
            <a:avLst/>
          </a:prstGeom>
          <a:solidFill>
            <a:srgbClr val="8B5CF6"/>
          </a:solidFill>
          <a:ln w="0">
            <a:noFill/>
            <a:prstDash val="solid"/>
          </a:ln>
        </p:spPr>
      </p:sp>
      <p:sp>
        <p:nvSpPr>
          <p:cNvPr id="33" name="">
            <a:extLst>
              <a:ext uri="{FF2B5EF4-FFF2-40B4-BE49-F238E27FC236}">
                <ns2:creationId id="{EED22A3D-F0F4-48FC-BE98-C303B20F3148}"/>
              </a:ext>
            </a:extLst>
          </p:cNvPr>
          <p:cNvSpPr>
            <a:spLocks noGrp="1"/>
          </p:cNvSpPr>
          <p:nvPr/>
        </p:nvSpPr>
        <p:spPr>
          <a:xfrm>
            <a:off x="46291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Evidence of IRAS/REC alignment where applicable (process map + cases)</a:t>
            </a:r>
          </a:p>
        </p:txBody>
      </p:sp>
      <p:sp>
        <p:nvSpPr>
          <p:cNvPr id="34" name="">
            <a:extLst>
              <a:ext uri="{FF2B5EF4-FFF2-40B4-BE49-F238E27FC236}">
                <ns2:creationId id="{77918332-D29F-4D6B-BCCD-B79B8FC3BA4D}"/>
                <adec:decorative val="1"/>
              </a:ext>
            </a:extLst>
          </p:cNvPr>
          <p:cNvSpPr>
            <a:spLocks noGrp="1"/>
          </p:cNvSpPr>
          <p:nvPr/>
        </p:nvSpPr>
        <p:spPr>
          <a:xfrm>
            <a:off x="7981950" y="5581650"/>
            <a:ext cx="85725" cy="85725"/>
          </a:xfrm>
          <a:prstGeom prst="ellipse">
            <a:avLst/>
          </a:prstGeom>
          <a:solidFill>
            <a:srgbClr val="8B5CF6"/>
          </a:solidFill>
          <a:ln w="0">
            <a:noFill/>
            <a:prstDash val="solid"/>
          </a:ln>
        </p:spPr>
      </p:sp>
      <p:sp>
        <p:nvSpPr>
          <p:cNvPr id="35" name="">
            <a:extLst>
              <a:ext uri="{FF2B5EF4-FFF2-40B4-BE49-F238E27FC236}">
                <ns2:creationId id="{429E60D4-ECB0-4D8D-A9F3-D33FA7E3A1E7}"/>
              </a:ext>
            </a:extLst>
          </p:cNvPr>
          <p:cNvSpPr>
            <a:spLocks noGrp="1"/>
          </p:cNvSpPr>
          <p:nvPr/>
        </p:nvSpPr>
        <p:spPr>
          <a:xfrm>
            <a:off x="81724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Performance evidence (cycle times, number of supported studies)</a:t>
            </a:r>
          </a:p>
        </p:txBody>
      </p:sp>
      <p:sp>
        <p:nvSpPr>
          <p:cNvPr id="36" name="">
            <a:extLst>
              <a:ext uri="{FF2B5EF4-FFF2-40B4-BE49-F238E27FC236}">
                <ns2:creationId id="{18443579-5E5C-4EB5-9F59-EDFC036E59F3}"/>
              </a:ext>
            </a:extLst>
          </p:cNvPr>
          <p:cNvSpPr>
            <a:spLocks noGrp="1"/>
          </p:cNvSpPr>
          <p:nvPr/>
        </p:nvSpPr>
        <p:spPr>
          <a:xfrm>
            <a:off x="762000" y="6153150"/>
            <a:ext cx="10668000" cy="171450"/>
          </a:xfrm>
          <a:prstGeom prst="rect">
            <a:avLst/>
          </a:prstGeom>
          <a:noFill/>
          <a:ln w="0">
            <a:noFill/>
            <a:prstDash val="solid"/>
          </a:ln>
        </p:spPr>
        <p:txBody>
          <a:bodyPr wrap="square" lIns="0" tIns="0" rIns="0" bIns="0" anchor="t">
            <a:noAutofit/>
          </a:bodyPr>
          <a:lstStyle/>
          <a:p>
            <a:pPr algn="ctr">
              <a:defRPr sz="900" b="0" i="1">
                <a:solidFill>
                  <a:srgbClr val="5F7187"/>
                </a:solidFill>
                <a:latin typeface="Calibri"/>
                <a:ea typeface="Calibri"/>
                <a:cs typeface="Calibri"/>
              </a:defRPr>
            </a:pPr>
            <a:r>
              <a:rPr sz="900" b="0" i="1">
                <a:solidFill>
                  <a:srgbClr val="5F7187"/>
                </a:solidFill>
                <a:latin typeface="Calibri"/>
                <a:ea typeface="Calibri"/>
                <a:cs typeface="Calibri"/>
              </a:rPr>
              <a:t>Catalogue v1.0.2  •  Source a6d0671c3297  •  Verbatim descriptors and evidence  •  HDRL classifications are not official programme requirements.</a:t>
            </a:r>
          </a:p>
        </p:txBody>
      </p:sp>
      <p:sp>
        <p:nvSpPr>
          <p:cNvPr id="37" name="">
            <a:extLst>
              <a:ext uri="{FF2B5EF4-FFF2-40B4-BE49-F238E27FC236}">
                <ns2:creationId id="{9EE1F0DE-2EFB-41B3-87CB-9516CE9EFA75}"/>
                <adec:decorative val="1"/>
              </a:ext>
            </a:extLst>
          </p:cNvPr>
          <p:cNvSpPr>
            <a:spLocks noGrp="1"/>
          </p:cNvSpPr>
          <p:nvPr/>
        </p:nvSpPr>
        <p:spPr>
          <a:xfrm>
            <a:off x="552450" y="6419850"/>
            <a:ext cx="11087100" cy="0"/>
          </a:xfrm>
          <a:prstGeom prst="line">
            <a:avLst/>
          </a:prstGeom>
          <a:noFill/>
          <a:ln w="9525">
            <a:solidFill>
              <a:srgbClr val="D5E3E3"/>
            </a:solidFill>
            <a:prstDash val="solid"/>
          </a:ln>
        </p:spPr>
      </p:sp>
      <p:sp>
        <p:nvSpPr>
          <p:cNvPr id="38" name="">
            <a:extLst>
              <a:ext uri="{FF2B5EF4-FFF2-40B4-BE49-F238E27FC236}">
                <ns2:creationId id="{50C9DDAD-3BBA-4E4D-B169-AB8DE69CC9B5}"/>
              </a:ext>
            </a:extLst>
          </p:cNvPr>
          <p:cNvSpPr>
            <a:spLocks noGrp="1"/>
          </p:cNvSpPr>
          <p:nvPr/>
        </p:nvSpPr>
        <p:spPr>
          <a:xfrm>
            <a:off x="552450" y="6496050"/>
            <a:ext cx="2952750" cy="190500"/>
          </a:xfrm>
          <a:prstGeom prst="rect">
            <a:avLst/>
          </a:prstGeom>
          <a:noFill/>
          <a:ln w="0">
            <a:noFill/>
            <a:prstDash val="solid"/>
          </a:ln>
        </p:spPr>
        <p:txBody>
          <a:bodyPr wrap="square" lIns="0" tIns="0" rIns="0" bIns="0" anchor="ctr">
            <a:noAutofit/>
          </a:bodyPr>
          <a:lstStyle/>
          <a:p>
            <a:pPr algn="l">
              <a:defRPr sz="900" b="0" i="0">
                <a:solidFill>
                  <a:srgbClr val="5F7187"/>
                </a:solidFill>
                <a:latin typeface="Calibri"/>
                <a:ea typeface="Calibri"/>
                <a:cs typeface="Calibri"/>
              </a:defRPr>
            </a:pPr>
            <a:r>
              <a:rPr sz="900" b="0" i="0">
                <a:solidFill>
                  <a:srgbClr val="5F7187"/>
                </a:solidFill>
                <a:latin typeface="Calibri"/>
                <a:ea typeface="Calibri"/>
                <a:cs typeface="Calibri"/>
              </a:rPr>
              <a:t>HDRL v1.0.1  •  Kit v1.1.0  •  30 Jul 2026</a:t>
            </a:r>
          </a:p>
        </p:txBody>
      </p:sp>
      <p:sp>
        <p:nvSpPr>
          <p:cNvPr id="39" name="">
            <a:extLst>
              <a:ext uri="{FF2B5EF4-FFF2-40B4-BE49-F238E27FC236}">
                <ns2:creationId id="{1D64B43D-A737-4FBB-B7F2-A631E31F9BF4}"/>
              </a:ext>
            </a:extLst>
          </p:cNvPr>
          <p:cNvSpPr>
            <a:spLocks noGrp="1"/>
          </p:cNvSpPr>
          <p:nvPr/>
        </p:nvSpPr>
        <p:spPr>
          <a:xfrm>
            <a:off x="3524250" y="6496050"/>
            <a:ext cx="6096000" cy="190500"/>
          </a:xfrm>
          <a:prstGeom prst="rect">
            <a:avLst/>
          </a:prstGeom>
          <a:noFill/>
          <a:ln w="0">
            <a:noFill/>
            <a:prstDash val="solid"/>
          </a:ln>
        </p:spPr>
        <p:txBody>
          <a:bodyPr wrap="square" lIns="0" tIns="0" rIns="0" bIns="0" anchor="ctr">
            <a:noAutofit/>
          </a:bodyPr>
          <a:lstStyle/>
          <a:p>
            <a:pPr algn="ctr">
              <a:defRPr sz="825" b="0" i="0">
                <a:solidFill>
                  <a:srgbClr val="5F7187"/>
                </a:solidFill>
                <a:latin typeface="Calibri"/>
                <a:ea typeface="Calibri"/>
                <a:cs typeface="Calibri"/>
              </a:defRPr>
            </a:pPr>
            <a:r>
              <a:rPr sz="825" b="0" i="0">
                <a:solidFill>
                  <a:srgbClr val="5F7187"/>
                </a:solidFill>
                <a:latin typeface="Calibri"/>
                <a:ea typeface="Calibri"/>
                <a:cs typeface="Calibri"/>
              </a:rPr>
              <a:t>RDS: commissioner &amp; IP owner  •  OPL Advisory: originator &amp; developer  •  </a:t>
            </a:r>
            <a:r>
              <a:rPr sz="825" b="0" i="0">
                <a:solidFill>
                  <a:srgbClr val="5F7187"/>
                </a:solidFill>
                <a:latin typeface="Calibri"/>
                <a:ea typeface="Calibri"/>
                <a:cs typeface="Calibri"/>
                <a:hlinkClick r:id="R68e57feb3a084122" tooltip="Read the Creative Commons Attribution 4.0 licence"/>
              </a:rPr>
              <a:t>CC BY 4.0</a:t>
            </a:r>
          </a:p>
        </p:txBody>
      </p:sp>
      <p:sp>
        <p:nvSpPr>
          <p:cNvPr id="40" name="">
            <a:extLst>
              <a:ext uri="{FF2B5EF4-FFF2-40B4-BE49-F238E27FC236}">
                <ns2:creationId id="{AEFBA437-0545-47A1-8335-C4E2C573A14B}"/>
              </a:ext>
            </a:extLst>
          </p:cNvPr>
          <p:cNvSpPr>
            <a:spLocks noGrp="1"/>
          </p:cNvSpPr>
          <p:nvPr/>
        </p:nvSpPr>
        <p:spPr>
          <a:xfrm>
            <a:off x="9048750" y="6496050"/>
            <a:ext cx="2590800" cy="190500"/>
          </a:xfrm>
          <a:prstGeom prst="rect">
            <a:avLst/>
          </a:prstGeom>
          <a:noFill/>
          <a:ln w="0">
            <a:noFill/>
            <a:prstDash val="solid"/>
          </a:ln>
        </p:spPr>
        <p:txBody>
          <a:bodyPr wrap="square" lIns="0" tIns="0" rIns="0" bIns="0" anchor="ctr">
            <a:noAutofit/>
          </a:bodyPr>
          <a:lstStyle/>
          <a:p>
            <a:pPr algn="r">
              <a:defRPr sz="900" b="0" i="0">
                <a:solidFill>
                  <a:srgbClr val="5F7187"/>
                </a:solidFill>
                <a:latin typeface="Calibri"/>
                <a:ea typeface="Calibri"/>
                <a:cs typeface="Calibri"/>
              </a:defRPr>
            </a:pPr>
            <a:r>
              <a:rPr sz="900" b="0" i="0">
                <a:solidFill>
                  <a:srgbClr val="5F7187"/>
                </a:solidFill>
                <a:latin typeface="Calibri"/>
                <a:ea typeface="Calibri"/>
                <a:cs typeface="Calibri"/>
                <a:hlinkClick r:id="Rb0fff10bc2de48da" tooltip="Open the HDRL Framework website"/>
              </a:rPr>
              <a:t>hdrlframework.org</a:t>
            </a:r>
            <a:r>
              <a:rPr sz="900" b="0" i="0">
                <a:solidFill>
                  <a:srgbClr val="5F7187"/>
                </a:solidFill>
                <a:latin typeface="Calibri"/>
                <a:ea typeface="Calibri"/>
                <a:cs typeface="Calibri"/>
              </a:rPr>
              <a:t>  •  59</a:t>
            </a:r>
          </a:p>
        </p:txBody>
      </p:sp>
    </p:spTree>
    <p:extLst>
      <p:ext uri="{BB962C8B-B14F-4D97-AF65-F5344CB8AC3E}">
        <ns5:creationId val="1143170685"/>
      </p:ext>
    </p:extLst>
  </p:cSld>
</p:sld>
</file>

<file path=ppt/slides/slide6.xml><?xml version="1.0" encoding="utf-8"?>
<p:sld xmlns:a="http://schemas.openxmlformats.org/drawingml/2006/main" xmlns:adec="http://schemas.microsoft.com/office/drawing/2017/decorative" xmlns:ns2="http://schemas.microsoft.com/office/drawing/2014/main" xmlns:ns5="http://schemas.microsoft.com/office/powerpoint/2010/main" xmlns:p="http://schemas.openxmlformats.org/presentationml/2006/main" xmlns:r="http://schemas.openxmlformats.org/officeDocument/2006/relationships">
  <p:cSld>
    <p:bg>
      <p:bgPr>
        <a:solidFill>
          <a:srgbClr val="FFFFFF"/>
        </a:solidFill>
      </p:bgPr>
    </p:bg>
    <p:spTree>
      <p:nvGrpSpPr>
        <p:cNvPr id="1" name=""/>
        <p:cNvGrpSpPr/>
        <p:nvPr/>
      </p:nvGrpSpPr>
      <p:grpSpPr>
        <a:xfrm/>
      </p:grpSpPr>
      <p:sp>
        <p:nvSpPr>
          <p:cNvPr id="43" name="hdrl-mini-mark">
            <a:extLst>
              <a:ext uri="{FF2B5EF4-FFF2-40B4-BE49-F238E27FC236}">
                <ns2:creationId id="{657BDA63-FE7E-4866-A3AF-F51F5CE1A342}"/>
                <adec:decorative val="1"/>
              </a:ext>
            </a:extLst>
          </p:cNvPr>
          <p:cNvSpPr>
            <a:spLocks noGrp="1"/>
          </p:cNvSpPr>
          <p:nvPr/>
        </p:nvSpPr>
        <p:spPr>
          <a:xfrm>
            <a:off x="552450" y="361950"/>
            <a:ext cx="514350" cy="514350"/>
          </a:xfrm>
          <a:prstGeom prst="octagon">
            <a:avLst/>
          </a:prstGeom>
          <a:solidFill>
            <a:srgbClr val="0F766E"/>
          </a:solidFill>
          <a:ln w="0">
            <a:noFill/>
            <a:prstDash val="solid"/>
          </a:ln>
        </p:spPr>
      </p:sp>
      <p:sp>
        <p:nvSpPr>
          <p:cNvPr id="2" name="hdrl-mini-text">
            <a:extLst>
              <a:ext uri="{FF2B5EF4-FFF2-40B4-BE49-F238E27FC236}">
                <ns2:creationId id="{56E1A3AB-B4AD-4BF3-953E-684267B0EDBA}"/>
                <adec:decorative val="1"/>
              </a:ext>
            </a:extLst>
          </p:cNvPr>
          <p:cNvSpPr>
            <a:spLocks noGrp="1"/>
          </p:cNvSpPr>
          <p:nvPr/>
        </p:nvSpPr>
        <p:spPr>
          <a:xfrm>
            <a:off x="581025" y="504825"/>
            <a:ext cx="476250" cy="209550"/>
          </a:xfrm>
          <a:prstGeom prst="rect">
            <a:avLst/>
          </a:prstGeom>
          <a:noFill/>
          <a:ln w="0">
            <a:noFill/>
            <a:prstDash val="solid"/>
          </a:ln>
        </p:spPr>
        <p:txBody>
          <a:bodyPr wrap="square" lIns="0" tIns="0" rIns="0" bIns="0" anchor="ctr">
            <a:noAutofit/>
          </a:bodyPr>
          <a:lstStyle/>
          <a:p>
            <a:pPr algn="ctr">
              <a:defRPr sz="750" b="1" i="0">
                <a:solidFill>
                  <a:srgbClr val="FFFFFF"/>
                </a:solidFill>
                <a:latin typeface="Calibri"/>
                <a:ea typeface="Calibri"/>
                <a:cs typeface="Calibri"/>
              </a:defRPr>
            </a:pPr>
            <a:r>
              <a:rPr sz="750" b="1" i="0">
                <a:solidFill>
                  <a:srgbClr val="FFFFFF"/>
                </a:solidFill>
                <a:latin typeface="Calibri"/>
                <a:ea typeface="Calibri"/>
                <a:cs typeface="Calibri"/>
              </a:rPr>
              <a:t>HDRL</a:t>
            </a:r>
          </a:p>
        </p:txBody>
      </p:sp>
      <p:sp>
        <p:nvSpPr>
          <p:cNvPr id="3" name="brand-label">
            <a:extLst>
              <a:ext uri="{FF2B5EF4-FFF2-40B4-BE49-F238E27FC236}">
                <ns2:creationId id="{CC5B26C3-A168-4045-9C1B-4271DB63B1E0}"/>
                <adec:decorative val="1"/>
              </a:ext>
            </a:extLst>
          </p:cNvPr>
          <p:cNvSpPr>
            <a:spLocks noGrp="1"/>
          </p:cNvSpPr>
          <p:nvPr/>
        </p:nvSpPr>
        <p:spPr>
          <a:xfrm>
            <a:off x="1257300" y="495300"/>
            <a:ext cx="4572000" cy="190500"/>
          </a:xfrm>
          <a:prstGeom prst="rect">
            <a:avLst/>
          </a:prstGeom>
          <a:noFill/>
          <a:ln w="0">
            <a:noFill/>
            <a:prstDash val="solid"/>
          </a:ln>
        </p:spPr>
        <p:txBody>
          <a:bodyPr wrap="square" lIns="0" tIns="0" rIns="0" bIns="0" anchor="ctr">
            <a:noAutofit/>
          </a:bodyPr>
          <a:lstStyle/>
          <a:p>
            <a:pPr algn="l">
              <a:defRPr sz="1200" b="1" i="0">
                <a:solidFill>
                  <a:srgbClr val="0F766E"/>
                </a:solidFill>
                <a:latin typeface="Calibri"/>
                <a:ea typeface="Calibri"/>
                <a:cs typeface="Calibri"/>
              </a:defRPr>
            </a:pPr>
            <a:r>
              <a:rPr sz="1200" b="1" i="0">
                <a:solidFill>
                  <a:srgbClr val="0F766E"/>
                </a:solidFill>
                <a:latin typeface="Calibri"/>
                <a:ea typeface="Calibri"/>
                <a:cs typeface="Calibri"/>
              </a:rPr>
              <a:t>HEALTH DATA READINESS LEVEL FRAMEWORK</a:t>
            </a:r>
          </a:p>
        </p:txBody>
      </p:sp>
      <p:sp>
        <p:nvSpPr>
          <p:cNvPr id="4" name="slide-title" title="Readiness depends on eight conditions working together" descr="Slide title: Readiness depends on eight conditions working together">
            <a:extLst>
              <a:ext uri="{FF2B5EF4-FFF2-40B4-BE49-F238E27FC236}">
                <ns2:creationId id="{8827BD00-83BF-48BC-9C84-D77C2FB53206}"/>
              </a:ext>
            </a:extLst>
          </p:cNvPr>
          <p:cNvSpPr>
            <a:spLocks noGrp="1"/>
          </p:cNvSpPr>
          <p:nvPr>
            <p:ph type="title"/>
          </p:nvPr>
        </p:nvSpPr>
        <p:spPr>
          <a:xfrm>
            <a:off x="666750" y="1104900"/>
            <a:ext cx="10858500" cy="990600"/>
          </a:xfrm>
          <a:prstGeom prst="rect">
            <a:avLst/>
          </a:prstGeom>
          <a:noFill/>
          <a:ln w="0">
            <a:noFill/>
            <a:prstDash val="solid"/>
          </a:ln>
        </p:spPr>
        <p:txBody>
          <a:bodyPr wrap="square" lIns="0" tIns="0" rIns="0" bIns="0" anchor="t">
            <a:noAutofit/>
          </a:bodyPr>
          <a:lstStyle/>
          <a:p>
            <a:pPr algn="l">
              <a:defRPr sz="3675" b="1" i="0">
                <a:solidFill>
                  <a:srgbClr val="162B45"/>
                </a:solidFill>
                <a:latin typeface="Calibri"/>
                <a:ea typeface="Calibri"/>
                <a:cs typeface="Calibri"/>
              </a:defRPr>
            </a:pPr>
            <a:r>
              <a:rPr sz="3675" b="1" i="0">
                <a:solidFill>
                  <a:srgbClr val="162B45"/>
                </a:solidFill>
                <a:latin typeface="Calibri"/>
                <a:ea typeface="Calibri"/>
                <a:cs typeface="Calibri"/>
              </a:rPr>
              <a:t>Readiness depends on eight conditions working together</a:t>
            </a:r>
          </a:p>
        </p:txBody>
      </p:sp>
      <p:sp>
        <p:nvSpPr>
          <p:cNvPr id="5" name="">
            <a:extLst>
              <a:ext uri="{FF2B5EF4-FFF2-40B4-BE49-F238E27FC236}">
                <ns2:creationId id="{1604EB59-6EFD-49BF-8F11-87D0FF38C3CC}"/>
                <adec:decorative val="1"/>
              </a:ext>
            </a:extLst>
          </p:cNvPr>
          <p:cNvSpPr>
            <a:spLocks noGrp="1"/>
          </p:cNvSpPr>
          <p:nvPr/>
        </p:nvSpPr>
        <p:spPr>
          <a:xfrm>
            <a:off x="685800" y="2705100"/>
            <a:ext cx="495300" cy="495300"/>
          </a:xfrm>
          <a:prstGeom prst="ellipse">
            <a:avLst/>
          </a:prstGeom>
          <a:solidFill>
            <a:srgbClr val="3B82F6"/>
          </a:solidFill>
          <a:ln w="0">
            <a:noFill/>
            <a:prstDash val="solid"/>
          </a:ln>
        </p:spPr>
      </p:sp>
      <p:sp>
        <p:nvSpPr>
          <p:cNvPr id="6" name="">
            <a:extLst>
              <a:ext uri="{FF2B5EF4-FFF2-40B4-BE49-F238E27FC236}">
                <ns2:creationId id="{7AD100A2-47E4-4B07-82E8-28DF6C49B2C2}"/>
              </a:ext>
            </a:extLst>
          </p:cNvPr>
          <p:cNvSpPr>
            <a:spLocks noGrp="1"/>
          </p:cNvSpPr>
          <p:nvPr/>
        </p:nvSpPr>
        <p:spPr>
          <a:xfrm>
            <a:off x="752475" y="2809875"/>
            <a:ext cx="361950" cy="228600"/>
          </a:xfrm>
          <a:prstGeom prst="rect">
            <a:avLst/>
          </a:prstGeom>
          <a:noFill/>
          <a:ln w="0">
            <a:noFill/>
            <a:prstDash val="solid"/>
          </a:ln>
        </p:spPr>
        <p:txBody>
          <a:bodyPr wrap="square" lIns="0" tIns="0" rIns="0" bIns="0" anchor="ctr">
            <a:noAutofit/>
          </a:bodyPr>
          <a:lstStyle/>
          <a:p>
            <a:pPr algn="ctr">
              <a:defRPr sz="1500" b="1" i="0">
                <a:solidFill>
                  <a:srgbClr val="FFFFFF"/>
                </a:solidFill>
                <a:latin typeface="Calibri"/>
                <a:ea typeface="Calibri"/>
                <a:cs typeface="Calibri"/>
              </a:defRPr>
            </a:pPr>
            <a:r>
              <a:rPr sz="1500" b="1" i="0">
                <a:solidFill>
                  <a:srgbClr val="FFFFFF"/>
                </a:solidFill>
                <a:latin typeface="Calibri"/>
                <a:ea typeface="Calibri"/>
                <a:cs typeface="Calibri"/>
              </a:rPr>
              <a:t>A</a:t>
            </a:r>
          </a:p>
        </p:txBody>
      </p:sp>
      <p:sp>
        <p:nvSpPr>
          <p:cNvPr id="7" name="">
            <a:extLst>
              <a:ext uri="{FF2B5EF4-FFF2-40B4-BE49-F238E27FC236}">
                <ns2:creationId id="{7D2E6084-B8F8-423F-99BC-43E9BC0D3A2F}"/>
              </a:ext>
            </a:extLst>
          </p:cNvPr>
          <p:cNvSpPr>
            <a:spLocks noGrp="1"/>
          </p:cNvSpPr>
          <p:nvPr/>
        </p:nvSpPr>
        <p:spPr>
          <a:xfrm>
            <a:off x="1352550" y="2571750"/>
            <a:ext cx="1943100" cy="762000"/>
          </a:xfrm>
          <a:prstGeom prst="rect">
            <a:avLst/>
          </a:prstGeom>
          <a:noFill/>
          <a:ln w="0">
            <a:noFill/>
            <a:prstDash val="solid"/>
          </a:ln>
        </p:spPr>
        <p:txBody>
          <a:bodyPr wrap="square" lIns="0" tIns="0" rIns="0" bIns="0" anchor="ctr">
            <a:noAutofit/>
          </a:bodyPr>
          <a:lstStyle/>
          <a:p>
            <a:pPr algn="l">
              <a:defRPr sz="1725" b="1" i="0">
                <a:solidFill>
                  <a:srgbClr val="162B45"/>
                </a:solidFill>
                <a:latin typeface="Calibri"/>
                <a:ea typeface="Calibri"/>
                <a:cs typeface="Calibri"/>
              </a:defRPr>
            </a:pPr>
            <a:r>
              <a:rPr sz="1725" b="1" i="0">
                <a:solidFill>
                  <a:srgbClr val="162B45"/>
                </a:solidFill>
                <a:latin typeface="Calibri"/>
                <a:ea typeface="Calibri"/>
                <a:cs typeface="Calibri"/>
              </a:rPr>
              <a:t>Data coverage</a:t>
            </a:r>
          </a:p>
          <a:p>
            <a:pPr algn="l">
              <a:defRPr sz="1725" b="1" i="0">
                <a:solidFill>
                  <a:srgbClr val="162B45"/>
                </a:solidFill>
                <a:latin typeface="Calibri"/>
                <a:ea typeface="Calibri"/>
                <a:cs typeface="Calibri"/>
              </a:defRPr>
            </a:pPr>
            <a:r>
              <a:rPr sz="1725" b="1" i="0">
                <a:solidFill>
                  <a:srgbClr val="162B45"/>
                </a:solidFill>
                <a:latin typeface="Calibri"/>
                <a:ea typeface="Calibri"/>
                <a:cs typeface="Calibri"/>
              </a:rPr>
              <a:t>&amp; federation</a:t>
            </a:r>
          </a:p>
        </p:txBody>
      </p:sp>
      <p:sp>
        <p:nvSpPr>
          <p:cNvPr id="8" name="">
            <a:extLst>
              <a:ext uri="{FF2B5EF4-FFF2-40B4-BE49-F238E27FC236}">
                <ns2:creationId id="{5CC199E6-B7A3-42BC-AFFA-4D84904DFCFF}"/>
                <adec:decorative val="1"/>
              </a:ext>
            </a:extLst>
          </p:cNvPr>
          <p:cNvSpPr>
            <a:spLocks noGrp="1"/>
          </p:cNvSpPr>
          <p:nvPr/>
        </p:nvSpPr>
        <p:spPr>
          <a:xfrm>
            <a:off x="1352550" y="3409950"/>
            <a:ext cx="1943100" cy="0"/>
          </a:xfrm>
          <a:prstGeom prst="line">
            <a:avLst/>
          </a:prstGeom>
          <a:noFill/>
          <a:ln w="28575">
            <a:solidFill>
              <a:srgbClr val="3B82F6"/>
            </a:solidFill>
            <a:prstDash val="solid"/>
          </a:ln>
        </p:spPr>
      </p:sp>
      <p:sp>
        <p:nvSpPr>
          <p:cNvPr id="9" name="">
            <a:extLst>
              <a:ext uri="{FF2B5EF4-FFF2-40B4-BE49-F238E27FC236}">
                <ns2:creationId id="{541470E3-A996-4EA9-A272-619FE6EAB017}"/>
                <adec:decorative val="1"/>
              </a:ext>
            </a:extLst>
          </p:cNvPr>
          <p:cNvSpPr>
            <a:spLocks noGrp="1"/>
          </p:cNvSpPr>
          <p:nvPr/>
        </p:nvSpPr>
        <p:spPr>
          <a:xfrm>
            <a:off x="3467100" y="2705100"/>
            <a:ext cx="495300" cy="495300"/>
          </a:xfrm>
          <a:prstGeom prst="ellipse">
            <a:avLst/>
          </a:prstGeom>
          <a:solidFill>
            <a:srgbClr val="06B6D4"/>
          </a:solidFill>
          <a:ln w="0">
            <a:noFill/>
            <a:prstDash val="solid"/>
          </a:ln>
        </p:spPr>
      </p:sp>
      <p:sp>
        <p:nvSpPr>
          <p:cNvPr id="10" name="">
            <a:extLst>
              <a:ext uri="{FF2B5EF4-FFF2-40B4-BE49-F238E27FC236}">
                <ns2:creationId id="{C2E492D7-5057-48FA-8EB2-BDD6DA5E72A2}"/>
              </a:ext>
            </a:extLst>
          </p:cNvPr>
          <p:cNvSpPr>
            <a:spLocks noGrp="1"/>
          </p:cNvSpPr>
          <p:nvPr/>
        </p:nvSpPr>
        <p:spPr>
          <a:xfrm>
            <a:off x="3533775" y="2809875"/>
            <a:ext cx="361950" cy="228600"/>
          </a:xfrm>
          <a:prstGeom prst="rect">
            <a:avLst/>
          </a:prstGeom>
          <a:noFill/>
          <a:ln w="0">
            <a:noFill/>
            <a:prstDash val="solid"/>
          </a:ln>
        </p:spPr>
        <p:txBody>
          <a:bodyPr wrap="square" lIns="0" tIns="0" rIns="0" bIns="0" anchor="ctr">
            <a:noAutofit/>
          </a:bodyPr>
          <a:lstStyle/>
          <a:p>
            <a:pPr algn="ctr">
              <a:defRPr sz="1500" b="1" i="0">
                <a:solidFill>
                  <a:srgbClr val="FFFFFF"/>
                </a:solidFill>
                <a:latin typeface="Calibri"/>
                <a:ea typeface="Calibri"/>
                <a:cs typeface="Calibri"/>
              </a:defRPr>
            </a:pPr>
            <a:r>
              <a:rPr sz="1500" b="1" i="0">
                <a:solidFill>
                  <a:srgbClr val="FFFFFF"/>
                </a:solidFill>
                <a:latin typeface="Calibri"/>
                <a:ea typeface="Calibri"/>
                <a:cs typeface="Calibri"/>
              </a:rPr>
              <a:t>B</a:t>
            </a:r>
          </a:p>
        </p:txBody>
      </p:sp>
      <p:sp>
        <p:nvSpPr>
          <p:cNvPr id="11" name="">
            <a:extLst>
              <a:ext uri="{FF2B5EF4-FFF2-40B4-BE49-F238E27FC236}">
                <ns2:creationId id="{D25BFBCF-DEF3-4072-BC82-C8A1B84BB189}"/>
              </a:ext>
            </a:extLst>
          </p:cNvPr>
          <p:cNvSpPr>
            <a:spLocks noGrp="1"/>
          </p:cNvSpPr>
          <p:nvPr/>
        </p:nvSpPr>
        <p:spPr>
          <a:xfrm>
            <a:off x="4133850" y="2571750"/>
            <a:ext cx="1943100" cy="762000"/>
          </a:xfrm>
          <a:prstGeom prst="rect">
            <a:avLst/>
          </a:prstGeom>
          <a:noFill/>
          <a:ln w="0">
            <a:noFill/>
            <a:prstDash val="solid"/>
          </a:ln>
        </p:spPr>
        <p:txBody>
          <a:bodyPr wrap="square" lIns="0" tIns="0" rIns="0" bIns="0" anchor="ctr">
            <a:noAutofit/>
          </a:bodyPr>
          <a:lstStyle/>
          <a:p>
            <a:pPr algn="l">
              <a:defRPr sz="1725" b="1" i="0">
                <a:solidFill>
                  <a:srgbClr val="162B45"/>
                </a:solidFill>
                <a:latin typeface="Calibri"/>
                <a:ea typeface="Calibri"/>
                <a:cs typeface="Calibri"/>
              </a:defRPr>
            </a:pPr>
            <a:r>
              <a:rPr sz="1725" b="1" i="0">
                <a:solidFill>
                  <a:srgbClr val="162B45"/>
                </a:solidFill>
                <a:latin typeface="Calibri"/>
                <a:ea typeface="Calibri"/>
                <a:cs typeface="Calibri"/>
              </a:rPr>
              <a:t>Data semantics</a:t>
            </a:r>
          </a:p>
          <a:p>
            <a:pPr algn="l">
              <a:defRPr sz="1725" b="1" i="0">
                <a:solidFill>
                  <a:srgbClr val="162B45"/>
                </a:solidFill>
                <a:latin typeface="Calibri"/>
                <a:ea typeface="Calibri"/>
                <a:cs typeface="Calibri"/>
              </a:defRPr>
            </a:pPr>
            <a:r>
              <a:rPr sz="1725" b="1" i="0">
                <a:solidFill>
                  <a:srgbClr val="162B45"/>
                </a:solidFill>
                <a:latin typeface="Calibri"/>
                <a:ea typeface="Calibri"/>
                <a:cs typeface="Calibri"/>
              </a:rPr>
              <a:t>&amp; quality</a:t>
            </a:r>
          </a:p>
        </p:txBody>
      </p:sp>
      <p:sp>
        <p:nvSpPr>
          <p:cNvPr id="12" name="">
            <a:extLst>
              <a:ext uri="{FF2B5EF4-FFF2-40B4-BE49-F238E27FC236}">
                <ns2:creationId id="{AA5B37F3-E149-4751-BFC3-DD773A4508B3}"/>
                <adec:decorative val="1"/>
              </a:ext>
            </a:extLst>
          </p:cNvPr>
          <p:cNvSpPr>
            <a:spLocks noGrp="1"/>
          </p:cNvSpPr>
          <p:nvPr/>
        </p:nvSpPr>
        <p:spPr>
          <a:xfrm>
            <a:off x="4133850" y="3409950"/>
            <a:ext cx="1943100" cy="0"/>
          </a:xfrm>
          <a:prstGeom prst="line">
            <a:avLst/>
          </a:prstGeom>
          <a:noFill/>
          <a:ln w="28575">
            <a:solidFill>
              <a:srgbClr val="06B6D4"/>
            </a:solidFill>
            <a:prstDash val="solid"/>
          </a:ln>
        </p:spPr>
      </p:sp>
      <p:sp>
        <p:nvSpPr>
          <p:cNvPr id="13" name="">
            <a:extLst>
              <a:ext uri="{FF2B5EF4-FFF2-40B4-BE49-F238E27FC236}">
                <ns2:creationId id="{D92E9D9E-604D-4EDB-9E9E-BB2F36C7252F}"/>
                <adec:decorative val="1"/>
              </a:ext>
            </a:extLst>
          </p:cNvPr>
          <p:cNvSpPr>
            <a:spLocks noGrp="1"/>
          </p:cNvSpPr>
          <p:nvPr/>
        </p:nvSpPr>
        <p:spPr>
          <a:xfrm>
            <a:off x="6248400" y="2705100"/>
            <a:ext cx="495300" cy="495300"/>
          </a:xfrm>
          <a:prstGeom prst="ellipse">
            <a:avLst/>
          </a:prstGeom>
          <a:solidFill>
            <a:srgbClr val="6366F1"/>
          </a:solidFill>
          <a:ln w="0">
            <a:noFill/>
            <a:prstDash val="solid"/>
          </a:ln>
        </p:spPr>
      </p:sp>
      <p:sp>
        <p:nvSpPr>
          <p:cNvPr id="14" name="">
            <a:extLst>
              <a:ext uri="{FF2B5EF4-FFF2-40B4-BE49-F238E27FC236}">
                <ns2:creationId id="{3D585C3B-2C91-4395-AC48-92CB8AF6B3DA}"/>
              </a:ext>
            </a:extLst>
          </p:cNvPr>
          <p:cNvSpPr>
            <a:spLocks noGrp="1"/>
          </p:cNvSpPr>
          <p:nvPr/>
        </p:nvSpPr>
        <p:spPr>
          <a:xfrm>
            <a:off x="6315075" y="2809875"/>
            <a:ext cx="361950" cy="228600"/>
          </a:xfrm>
          <a:prstGeom prst="rect">
            <a:avLst/>
          </a:prstGeom>
          <a:noFill/>
          <a:ln w="0">
            <a:noFill/>
            <a:prstDash val="solid"/>
          </a:ln>
        </p:spPr>
        <p:txBody>
          <a:bodyPr wrap="square" lIns="0" tIns="0" rIns="0" bIns="0" anchor="ctr">
            <a:noAutofit/>
          </a:bodyPr>
          <a:lstStyle/>
          <a:p>
            <a:pPr algn="ctr">
              <a:defRPr sz="1500" b="1" i="0">
                <a:solidFill>
                  <a:srgbClr val="FFFFFF"/>
                </a:solidFill>
                <a:latin typeface="Calibri"/>
                <a:ea typeface="Calibri"/>
                <a:cs typeface="Calibri"/>
              </a:defRPr>
            </a:pPr>
            <a:r>
              <a:rPr sz="1500" b="1" i="0">
                <a:solidFill>
                  <a:srgbClr val="FFFFFF"/>
                </a:solidFill>
                <a:latin typeface="Calibri"/>
                <a:ea typeface="Calibri"/>
                <a:cs typeface="Calibri"/>
              </a:rPr>
              <a:t>C</a:t>
            </a:r>
          </a:p>
        </p:txBody>
      </p:sp>
      <p:sp>
        <p:nvSpPr>
          <p:cNvPr id="15" name="">
            <a:extLst>
              <a:ext uri="{FF2B5EF4-FFF2-40B4-BE49-F238E27FC236}">
                <ns2:creationId id="{8FD59960-732A-4347-94A2-7F0BB0792629}"/>
              </a:ext>
            </a:extLst>
          </p:cNvPr>
          <p:cNvSpPr>
            <a:spLocks noGrp="1"/>
          </p:cNvSpPr>
          <p:nvPr/>
        </p:nvSpPr>
        <p:spPr>
          <a:xfrm>
            <a:off x="6915150" y="2571750"/>
            <a:ext cx="1943100" cy="762000"/>
          </a:xfrm>
          <a:prstGeom prst="rect">
            <a:avLst/>
          </a:prstGeom>
          <a:noFill/>
          <a:ln w="0">
            <a:noFill/>
            <a:prstDash val="solid"/>
          </a:ln>
        </p:spPr>
        <p:txBody>
          <a:bodyPr wrap="square" lIns="0" tIns="0" rIns="0" bIns="0" anchor="ctr">
            <a:noAutofit/>
          </a:bodyPr>
          <a:lstStyle/>
          <a:p>
            <a:pPr algn="l">
              <a:defRPr sz="1725" b="1" i="0">
                <a:solidFill>
                  <a:srgbClr val="162B45"/>
                </a:solidFill>
                <a:latin typeface="Calibri"/>
                <a:ea typeface="Calibri"/>
                <a:cs typeface="Calibri"/>
              </a:defRPr>
            </a:pPr>
            <a:r>
              <a:rPr sz="1725" b="1" i="0">
                <a:solidFill>
                  <a:srgbClr val="162B45"/>
                </a:solidFill>
                <a:latin typeface="Calibri"/>
                <a:ea typeface="Calibri"/>
                <a:cs typeface="Calibri"/>
              </a:rPr>
              <a:t>Governance</a:t>
            </a:r>
          </a:p>
          <a:p>
            <a:pPr algn="l">
              <a:defRPr sz="1725" b="1" i="0">
                <a:solidFill>
                  <a:srgbClr val="162B45"/>
                </a:solidFill>
                <a:latin typeface="Calibri"/>
                <a:ea typeface="Calibri"/>
                <a:cs typeface="Calibri"/>
              </a:defRPr>
            </a:pPr>
            <a:r>
              <a:rPr sz="1725" b="1" i="0">
                <a:solidFill>
                  <a:srgbClr val="162B45"/>
                </a:solidFill>
                <a:latin typeface="Calibri"/>
                <a:ea typeface="Calibri"/>
                <a:cs typeface="Calibri"/>
              </a:rPr>
              <a:t>&amp; access</a:t>
            </a:r>
          </a:p>
        </p:txBody>
      </p:sp>
      <p:sp>
        <p:nvSpPr>
          <p:cNvPr id="16" name="">
            <a:extLst>
              <a:ext uri="{FF2B5EF4-FFF2-40B4-BE49-F238E27FC236}">
                <ns2:creationId id="{14A6A9D9-D0A8-4419-A0DD-63C710D399EF}"/>
                <adec:decorative val="1"/>
              </a:ext>
            </a:extLst>
          </p:cNvPr>
          <p:cNvSpPr>
            <a:spLocks noGrp="1"/>
          </p:cNvSpPr>
          <p:nvPr/>
        </p:nvSpPr>
        <p:spPr>
          <a:xfrm>
            <a:off x="6915150" y="3409950"/>
            <a:ext cx="1943100" cy="0"/>
          </a:xfrm>
          <a:prstGeom prst="line">
            <a:avLst/>
          </a:prstGeom>
          <a:noFill/>
          <a:ln w="28575">
            <a:solidFill>
              <a:srgbClr val="6366F1"/>
            </a:solidFill>
            <a:prstDash val="solid"/>
          </a:ln>
        </p:spPr>
      </p:sp>
      <p:sp>
        <p:nvSpPr>
          <p:cNvPr id="17" name="">
            <a:extLst>
              <a:ext uri="{FF2B5EF4-FFF2-40B4-BE49-F238E27FC236}">
                <ns2:creationId id="{BBE6A3AF-70DD-4360-BDCF-C302F47A78F1}"/>
                <adec:decorative val="1"/>
              </a:ext>
            </a:extLst>
          </p:cNvPr>
          <p:cNvSpPr>
            <a:spLocks noGrp="1"/>
          </p:cNvSpPr>
          <p:nvPr/>
        </p:nvSpPr>
        <p:spPr>
          <a:xfrm>
            <a:off x="9029700" y="2705100"/>
            <a:ext cx="495300" cy="495300"/>
          </a:xfrm>
          <a:prstGeom prst="ellipse">
            <a:avLst/>
          </a:prstGeom>
          <a:solidFill>
            <a:srgbClr val="8B5CF6"/>
          </a:solidFill>
          <a:ln w="0">
            <a:noFill/>
            <a:prstDash val="solid"/>
          </a:ln>
        </p:spPr>
      </p:sp>
      <p:sp>
        <p:nvSpPr>
          <p:cNvPr id="18" name="">
            <a:extLst>
              <a:ext uri="{FF2B5EF4-FFF2-40B4-BE49-F238E27FC236}">
                <ns2:creationId id="{CE138EE6-2779-4DDD-B9BB-303EAA4755DC}"/>
              </a:ext>
            </a:extLst>
          </p:cNvPr>
          <p:cNvSpPr>
            <a:spLocks noGrp="1"/>
          </p:cNvSpPr>
          <p:nvPr/>
        </p:nvSpPr>
        <p:spPr>
          <a:xfrm>
            <a:off x="9096375" y="2809875"/>
            <a:ext cx="361950" cy="228600"/>
          </a:xfrm>
          <a:prstGeom prst="rect">
            <a:avLst/>
          </a:prstGeom>
          <a:noFill/>
          <a:ln w="0">
            <a:noFill/>
            <a:prstDash val="solid"/>
          </a:ln>
        </p:spPr>
        <p:txBody>
          <a:bodyPr wrap="square" lIns="0" tIns="0" rIns="0" bIns="0" anchor="ctr">
            <a:noAutofit/>
          </a:bodyPr>
          <a:lstStyle/>
          <a:p>
            <a:pPr algn="ctr">
              <a:defRPr sz="1500" b="1" i="0">
                <a:solidFill>
                  <a:srgbClr val="FFFFFF"/>
                </a:solidFill>
                <a:latin typeface="Calibri"/>
                <a:ea typeface="Calibri"/>
                <a:cs typeface="Calibri"/>
              </a:defRPr>
            </a:pPr>
            <a:r>
              <a:rPr sz="1500" b="1" i="0">
                <a:solidFill>
                  <a:srgbClr val="FFFFFF"/>
                </a:solidFill>
                <a:latin typeface="Calibri"/>
                <a:ea typeface="Calibri"/>
                <a:cs typeface="Calibri"/>
              </a:rPr>
              <a:t>D</a:t>
            </a:r>
          </a:p>
        </p:txBody>
      </p:sp>
      <p:sp>
        <p:nvSpPr>
          <p:cNvPr id="19" name="">
            <a:extLst>
              <a:ext uri="{FF2B5EF4-FFF2-40B4-BE49-F238E27FC236}">
                <ns2:creationId id="{3A3BAC27-5961-4EDB-9489-85D67D7EB659}"/>
              </a:ext>
            </a:extLst>
          </p:cNvPr>
          <p:cNvSpPr>
            <a:spLocks noGrp="1"/>
          </p:cNvSpPr>
          <p:nvPr/>
        </p:nvSpPr>
        <p:spPr>
          <a:xfrm>
            <a:off x="9696450" y="2571750"/>
            <a:ext cx="1943100" cy="762000"/>
          </a:xfrm>
          <a:prstGeom prst="rect">
            <a:avLst/>
          </a:prstGeom>
          <a:noFill/>
          <a:ln w="0">
            <a:noFill/>
            <a:prstDash val="solid"/>
          </a:ln>
        </p:spPr>
        <p:txBody>
          <a:bodyPr wrap="square" lIns="0" tIns="0" rIns="0" bIns="0" anchor="ctr">
            <a:noAutofit/>
          </a:bodyPr>
          <a:lstStyle/>
          <a:p>
            <a:pPr algn="l">
              <a:defRPr sz="1725" b="1" i="0">
                <a:solidFill>
                  <a:srgbClr val="162B45"/>
                </a:solidFill>
                <a:latin typeface="Calibri"/>
                <a:ea typeface="Calibri"/>
                <a:cs typeface="Calibri"/>
              </a:defRPr>
            </a:pPr>
            <a:r>
              <a:rPr sz="1725" b="1" i="0">
                <a:solidFill>
                  <a:srgbClr val="162B45"/>
                </a:solidFill>
                <a:latin typeface="Calibri"/>
                <a:ea typeface="Calibri"/>
                <a:cs typeface="Calibri"/>
              </a:rPr>
              <a:t>Research integration</a:t>
            </a:r>
          </a:p>
          <a:p>
            <a:pPr algn="l">
              <a:defRPr sz="1725" b="1" i="0">
                <a:solidFill>
                  <a:srgbClr val="162B45"/>
                </a:solidFill>
                <a:latin typeface="Calibri"/>
                <a:ea typeface="Calibri"/>
                <a:cs typeface="Calibri"/>
              </a:defRPr>
            </a:pPr>
            <a:r>
              <a:rPr sz="1725" b="1" i="0">
                <a:solidFill>
                  <a:srgbClr val="162B45"/>
                </a:solidFill>
                <a:latin typeface="Calibri"/>
                <a:ea typeface="Calibri"/>
                <a:cs typeface="Calibri"/>
              </a:rPr>
              <a:t>&amp; market use</a:t>
            </a:r>
          </a:p>
        </p:txBody>
      </p:sp>
      <p:sp>
        <p:nvSpPr>
          <p:cNvPr id="20" name="">
            <a:extLst>
              <a:ext uri="{FF2B5EF4-FFF2-40B4-BE49-F238E27FC236}">
                <ns2:creationId id="{18949245-5519-4A6E-89A3-AC0972BAC311}"/>
                <adec:decorative val="1"/>
              </a:ext>
            </a:extLst>
          </p:cNvPr>
          <p:cNvSpPr>
            <a:spLocks noGrp="1"/>
          </p:cNvSpPr>
          <p:nvPr/>
        </p:nvSpPr>
        <p:spPr>
          <a:xfrm>
            <a:off x="9696450" y="3409950"/>
            <a:ext cx="1943100" cy="0"/>
          </a:xfrm>
          <a:prstGeom prst="line">
            <a:avLst/>
          </a:prstGeom>
          <a:noFill/>
          <a:ln w="28575">
            <a:solidFill>
              <a:srgbClr val="8B5CF6"/>
            </a:solidFill>
            <a:prstDash val="solid"/>
          </a:ln>
        </p:spPr>
      </p:sp>
      <p:sp>
        <p:nvSpPr>
          <p:cNvPr id="21" name="">
            <a:extLst>
              <a:ext uri="{FF2B5EF4-FFF2-40B4-BE49-F238E27FC236}">
                <ns2:creationId id="{91AB0A38-CCD0-4F93-A510-1CF695139218}"/>
                <adec:decorative val="1"/>
              </a:ext>
            </a:extLst>
          </p:cNvPr>
          <p:cNvSpPr>
            <a:spLocks noGrp="1"/>
          </p:cNvSpPr>
          <p:nvPr/>
        </p:nvSpPr>
        <p:spPr>
          <a:xfrm>
            <a:off x="685800" y="4133850"/>
            <a:ext cx="495300" cy="495300"/>
          </a:xfrm>
          <a:prstGeom prst="ellipse">
            <a:avLst/>
          </a:prstGeom>
          <a:solidFill>
            <a:srgbClr val="10B981"/>
          </a:solidFill>
          <a:ln w="0">
            <a:noFill/>
            <a:prstDash val="solid"/>
          </a:ln>
        </p:spPr>
      </p:sp>
      <p:sp>
        <p:nvSpPr>
          <p:cNvPr id="22" name="">
            <a:extLst>
              <a:ext uri="{FF2B5EF4-FFF2-40B4-BE49-F238E27FC236}">
                <ns2:creationId id="{EAECD385-9C06-4BE1-953D-9DAD6496C3BB}"/>
              </a:ext>
            </a:extLst>
          </p:cNvPr>
          <p:cNvSpPr>
            <a:spLocks noGrp="1"/>
          </p:cNvSpPr>
          <p:nvPr/>
        </p:nvSpPr>
        <p:spPr>
          <a:xfrm>
            <a:off x="752475" y="4238625"/>
            <a:ext cx="361950" cy="228600"/>
          </a:xfrm>
          <a:prstGeom prst="rect">
            <a:avLst/>
          </a:prstGeom>
          <a:noFill/>
          <a:ln w="0">
            <a:noFill/>
            <a:prstDash val="solid"/>
          </a:ln>
        </p:spPr>
        <p:txBody>
          <a:bodyPr wrap="square" lIns="0" tIns="0" rIns="0" bIns="0" anchor="ctr">
            <a:noAutofit/>
          </a:bodyPr>
          <a:lstStyle/>
          <a:p>
            <a:pPr algn="ctr">
              <a:defRPr sz="1500" b="1" i="0">
                <a:solidFill>
                  <a:srgbClr val="FFFFFF"/>
                </a:solidFill>
                <a:latin typeface="Calibri"/>
                <a:ea typeface="Calibri"/>
                <a:cs typeface="Calibri"/>
              </a:defRPr>
            </a:pPr>
            <a:r>
              <a:rPr sz="1500" b="1" i="0">
                <a:solidFill>
                  <a:srgbClr val="FFFFFF"/>
                </a:solidFill>
                <a:latin typeface="Calibri"/>
                <a:ea typeface="Calibri"/>
                <a:cs typeface="Calibri"/>
              </a:rPr>
              <a:t>E</a:t>
            </a:r>
          </a:p>
        </p:txBody>
      </p:sp>
      <p:sp>
        <p:nvSpPr>
          <p:cNvPr id="23" name="">
            <a:extLst>
              <a:ext uri="{FF2B5EF4-FFF2-40B4-BE49-F238E27FC236}">
                <ns2:creationId id="{A050621B-34D3-4944-934D-7156E0507F56}"/>
              </a:ext>
            </a:extLst>
          </p:cNvPr>
          <p:cNvSpPr>
            <a:spLocks noGrp="1"/>
          </p:cNvSpPr>
          <p:nvPr/>
        </p:nvSpPr>
        <p:spPr>
          <a:xfrm>
            <a:off x="1352550" y="4000500"/>
            <a:ext cx="1943100" cy="762000"/>
          </a:xfrm>
          <a:prstGeom prst="rect">
            <a:avLst/>
          </a:prstGeom>
          <a:noFill/>
          <a:ln w="0">
            <a:noFill/>
            <a:prstDash val="solid"/>
          </a:ln>
        </p:spPr>
        <p:txBody>
          <a:bodyPr wrap="square" lIns="0" tIns="0" rIns="0" bIns="0" anchor="ctr">
            <a:noAutofit/>
          </a:bodyPr>
          <a:lstStyle/>
          <a:p>
            <a:pPr algn="l">
              <a:defRPr sz="1725" b="1" i="0">
                <a:solidFill>
                  <a:srgbClr val="162B45"/>
                </a:solidFill>
                <a:latin typeface="Calibri"/>
                <a:ea typeface="Calibri"/>
                <a:cs typeface="Calibri"/>
              </a:defRPr>
            </a:pPr>
            <a:r>
              <a:rPr sz="1725" b="1" i="0">
                <a:solidFill>
                  <a:srgbClr val="162B45"/>
                </a:solidFill>
                <a:latin typeface="Calibri"/>
                <a:ea typeface="Calibri"/>
                <a:cs typeface="Calibri"/>
              </a:rPr>
              <a:t>Public trust</a:t>
            </a:r>
          </a:p>
          <a:p>
            <a:pPr algn="l">
              <a:defRPr sz="1725" b="1" i="0">
                <a:solidFill>
                  <a:srgbClr val="162B45"/>
                </a:solidFill>
                <a:latin typeface="Calibri"/>
                <a:ea typeface="Calibri"/>
                <a:cs typeface="Calibri"/>
              </a:defRPr>
            </a:pPr>
            <a:r>
              <a:rPr sz="1725" b="1" i="0">
                <a:solidFill>
                  <a:srgbClr val="162B45"/>
                </a:solidFill>
                <a:latin typeface="Calibri"/>
                <a:ea typeface="Calibri"/>
                <a:cs typeface="Calibri"/>
              </a:rPr>
              <a:t>&amp; transparency</a:t>
            </a:r>
          </a:p>
        </p:txBody>
      </p:sp>
      <p:sp>
        <p:nvSpPr>
          <p:cNvPr id="24" name="">
            <a:extLst>
              <a:ext uri="{FF2B5EF4-FFF2-40B4-BE49-F238E27FC236}">
                <ns2:creationId id="{58F5A076-5051-43CD-A696-54BFA222EF2A}"/>
                <adec:decorative val="1"/>
              </a:ext>
            </a:extLst>
          </p:cNvPr>
          <p:cNvSpPr>
            <a:spLocks noGrp="1"/>
          </p:cNvSpPr>
          <p:nvPr/>
        </p:nvSpPr>
        <p:spPr>
          <a:xfrm>
            <a:off x="1352550" y="4838700"/>
            <a:ext cx="1943100" cy="0"/>
          </a:xfrm>
          <a:prstGeom prst="line">
            <a:avLst/>
          </a:prstGeom>
          <a:noFill/>
          <a:ln w="28575">
            <a:solidFill>
              <a:srgbClr val="10B981"/>
            </a:solidFill>
            <a:prstDash val="solid"/>
          </a:ln>
        </p:spPr>
      </p:sp>
      <p:sp>
        <p:nvSpPr>
          <p:cNvPr id="25" name="">
            <a:extLst>
              <a:ext uri="{FF2B5EF4-FFF2-40B4-BE49-F238E27FC236}">
                <ns2:creationId id="{73B4B920-EEBE-4048-8A6B-3F4007A6F2D1}"/>
                <adec:decorative val="1"/>
              </a:ext>
            </a:extLst>
          </p:cNvPr>
          <p:cNvSpPr>
            <a:spLocks noGrp="1"/>
          </p:cNvSpPr>
          <p:nvPr/>
        </p:nvSpPr>
        <p:spPr>
          <a:xfrm>
            <a:off x="3467100" y="4133850"/>
            <a:ext cx="495300" cy="495300"/>
          </a:xfrm>
          <a:prstGeom prst="ellipse">
            <a:avLst/>
          </a:prstGeom>
          <a:solidFill>
            <a:srgbClr val="F59E0B"/>
          </a:solidFill>
          <a:ln w="0">
            <a:noFill/>
            <a:prstDash val="solid"/>
          </a:ln>
        </p:spPr>
      </p:sp>
      <p:sp>
        <p:nvSpPr>
          <p:cNvPr id="26" name="">
            <a:extLst>
              <a:ext uri="{FF2B5EF4-FFF2-40B4-BE49-F238E27FC236}">
                <ns2:creationId id="{17CD358C-4DD1-4CBC-AA77-DB31BCF403FB}"/>
              </a:ext>
            </a:extLst>
          </p:cNvPr>
          <p:cNvSpPr>
            <a:spLocks noGrp="1"/>
          </p:cNvSpPr>
          <p:nvPr/>
        </p:nvSpPr>
        <p:spPr>
          <a:xfrm>
            <a:off x="3533775" y="4238625"/>
            <a:ext cx="361950" cy="228600"/>
          </a:xfrm>
          <a:prstGeom prst="rect">
            <a:avLst/>
          </a:prstGeom>
          <a:noFill/>
          <a:ln w="0">
            <a:noFill/>
            <a:prstDash val="solid"/>
          </a:ln>
        </p:spPr>
        <p:txBody>
          <a:bodyPr wrap="square" lIns="0" tIns="0" rIns="0" bIns="0" anchor="ctr">
            <a:noAutofit/>
          </a:bodyPr>
          <a:lstStyle/>
          <a:p>
            <a:pPr algn="ctr">
              <a:defRPr sz="1500" b="1" i="0">
                <a:solidFill>
                  <a:srgbClr val="FFFFFF"/>
                </a:solidFill>
                <a:latin typeface="Calibri"/>
                <a:ea typeface="Calibri"/>
                <a:cs typeface="Calibri"/>
              </a:defRPr>
            </a:pPr>
            <a:r>
              <a:rPr sz="1500" b="1" i="0">
                <a:solidFill>
                  <a:srgbClr val="FFFFFF"/>
                </a:solidFill>
                <a:latin typeface="Calibri"/>
                <a:ea typeface="Calibri"/>
                <a:cs typeface="Calibri"/>
              </a:rPr>
              <a:t>F</a:t>
            </a:r>
          </a:p>
        </p:txBody>
      </p:sp>
      <p:sp>
        <p:nvSpPr>
          <p:cNvPr id="27" name="">
            <a:extLst>
              <a:ext uri="{FF2B5EF4-FFF2-40B4-BE49-F238E27FC236}">
                <ns2:creationId id="{F0BE955B-757E-44A3-A8BA-2CD4C4EE4F41}"/>
              </a:ext>
            </a:extLst>
          </p:cNvPr>
          <p:cNvSpPr>
            <a:spLocks noGrp="1"/>
          </p:cNvSpPr>
          <p:nvPr/>
        </p:nvSpPr>
        <p:spPr>
          <a:xfrm>
            <a:off x="4133850" y="4000500"/>
            <a:ext cx="1943100" cy="762000"/>
          </a:xfrm>
          <a:prstGeom prst="rect">
            <a:avLst/>
          </a:prstGeom>
          <a:noFill/>
          <a:ln w="0">
            <a:noFill/>
            <a:prstDash val="solid"/>
          </a:ln>
        </p:spPr>
        <p:txBody>
          <a:bodyPr wrap="square" lIns="0" tIns="0" rIns="0" bIns="0" anchor="ctr">
            <a:noAutofit/>
          </a:bodyPr>
          <a:lstStyle/>
          <a:p>
            <a:pPr algn="l">
              <a:defRPr sz="1725" b="1" i="0">
                <a:solidFill>
                  <a:srgbClr val="162B45"/>
                </a:solidFill>
                <a:latin typeface="Calibri"/>
                <a:ea typeface="Calibri"/>
                <a:cs typeface="Calibri"/>
              </a:defRPr>
            </a:pPr>
            <a:r>
              <a:rPr sz="1725" b="1" i="0">
                <a:solidFill>
                  <a:srgbClr val="162B45"/>
                </a:solidFill>
                <a:latin typeface="Calibri"/>
                <a:ea typeface="Calibri"/>
                <a:cs typeface="Calibri"/>
              </a:rPr>
              <a:t>Sustainability</a:t>
            </a:r>
          </a:p>
        </p:txBody>
      </p:sp>
      <p:sp>
        <p:nvSpPr>
          <p:cNvPr id="28" name="">
            <a:extLst>
              <a:ext uri="{FF2B5EF4-FFF2-40B4-BE49-F238E27FC236}">
                <ns2:creationId id="{AE094723-6825-4D9E-AF3F-CBC1CFA6E4F8}"/>
                <adec:decorative val="1"/>
              </a:ext>
            </a:extLst>
          </p:cNvPr>
          <p:cNvSpPr>
            <a:spLocks noGrp="1"/>
          </p:cNvSpPr>
          <p:nvPr/>
        </p:nvSpPr>
        <p:spPr>
          <a:xfrm>
            <a:off x="4133850" y="4838700"/>
            <a:ext cx="1943100" cy="0"/>
          </a:xfrm>
          <a:prstGeom prst="line">
            <a:avLst/>
          </a:prstGeom>
          <a:noFill/>
          <a:ln w="28575">
            <a:solidFill>
              <a:srgbClr val="F59E0B"/>
            </a:solidFill>
            <a:prstDash val="solid"/>
          </a:ln>
        </p:spPr>
      </p:sp>
      <p:sp>
        <p:nvSpPr>
          <p:cNvPr id="29" name="">
            <a:extLst>
              <a:ext uri="{FF2B5EF4-FFF2-40B4-BE49-F238E27FC236}">
                <ns2:creationId id="{339AF490-9C54-406D-90F1-988DE14EA17E}"/>
                <adec:decorative val="1"/>
              </a:ext>
            </a:extLst>
          </p:cNvPr>
          <p:cNvSpPr>
            <a:spLocks noGrp="1"/>
          </p:cNvSpPr>
          <p:nvPr/>
        </p:nvSpPr>
        <p:spPr>
          <a:xfrm>
            <a:off x="6248400" y="4133850"/>
            <a:ext cx="495300" cy="495300"/>
          </a:xfrm>
          <a:prstGeom prst="ellipse">
            <a:avLst/>
          </a:prstGeom>
          <a:solidFill>
            <a:srgbClr val="F43F5E"/>
          </a:solidFill>
          <a:ln w="0">
            <a:noFill/>
            <a:prstDash val="solid"/>
          </a:ln>
        </p:spPr>
      </p:sp>
      <p:sp>
        <p:nvSpPr>
          <p:cNvPr id="30" name="">
            <a:extLst>
              <a:ext uri="{FF2B5EF4-FFF2-40B4-BE49-F238E27FC236}">
                <ns2:creationId id="{4E454CC7-6DC1-44D5-84B1-A8EEB077C41D}"/>
              </a:ext>
            </a:extLst>
          </p:cNvPr>
          <p:cNvSpPr>
            <a:spLocks noGrp="1"/>
          </p:cNvSpPr>
          <p:nvPr/>
        </p:nvSpPr>
        <p:spPr>
          <a:xfrm>
            <a:off x="6315075" y="4238625"/>
            <a:ext cx="361950" cy="228600"/>
          </a:xfrm>
          <a:prstGeom prst="rect">
            <a:avLst/>
          </a:prstGeom>
          <a:noFill/>
          <a:ln w="0">
            <a:noFill/>
            <a:prstDash val="solid"/>
          </a:ln>
        </p:spPr>
        <p:txBody>
          <a:bodyPr wrap="square" lIns="0" tIns="0" rIns="0" bIns="0" anchor="ctr">
            <a:noAutofit/>
          </a:bodyPr>
          <a:lstStyle/>
          <a:p>
            <a:pPr algn="ctr">
              <a:defRPr sz="1500" b="1" i="0">
                <a:solidFill>
                  <a:srgbClr val="FFFFFF"/>
                </a:solidFill>
                <a:latin typeface="Calibri"/>
                <a:ea typeface="Calibri"/>
                <a:cs typeface="Calibri"/>
              </a:defRPr>
            </a:pPr>
            <a:r>
              <a:rPr sz="1500" b="1" i="0">
                <a:solidFill>
                  <a:srgbClr val="FFFFFF"/>
                </a:solidFill>
                <a:latin typeface="Calibri"/>
                <a:ea typeface="Calibri"/>
                <a:cs typeface="Calibri"/>
              </a:rPr>
              <a:t>G</a:t>
            </a:r>
          </a:p>
        </p:txBody>
      </p:sp>
      <p:sp>
        <p:nvSpPr>
          <p:cNvPr id="31" name="">
            <a:extLst>
              <a:ext uri="{FF2B5EF4-FFF2-40B4-BE49-F238E27FC236}">
                <ns2:creationId id="{450A97CD-039C-4330-835D-33A5FC8AD579}"/>
              </a:ext>
            </a:extLst>
          </p:cNvPr>
          <p:cNvSpPr>
            <a:spLocks noGrp="1"/>
          </p:cNvSpPr>
          <p:nvPr/>
        </p:nvSpPr>
        <p:spPr>
          <a:xfrm>
            <a:off x="6915150" y="4000500"/>
            <a:ext cx="1943100" cy="762000"/>
          </a:xfrm>
          <a:prstGeom prst="rect">
            <a:avLst/>
          </a:prstGeom>
          <a:noFill/>
          <a:ln w="0">
            <a:noFill/>
            <a:prstDash val="solid"/>
          </a:ln>
        </p:spPr>
        <p:txBody>
          <a:bodyPr wrap="square" lIns="0" tIns="0" rIns="0" bIns="0" anchor="ctr">
            <a:noAutofit/>
          </a:bodyPr>
          <a:lstStyle/>
          <a:p>
            <a:pPr algn="l">
              <a:defRPr sz="1725" b="1" i="0">
                <a:solidFill>
                  <a:srgbClr val="162B45"/>
                </a:solidFill>
                <a:latin typeface="Calibri"/>
                <a:ea typeface="Calibri"/>
                <a:cs typeface="Calibri"/>
              </a:defRPr>
            </a:pPr>
            <a:r>
              <a:rPr sz="1725" b="1" i="0">
                <a:solidFill>
                  <a:srgbClr val="162B45"/>
                </a:solidFill>
                <a:latin typeface="Calibri"/>
                <a:ea typeface="Calibri"/>
                <a:cs typeface="Calibri"/>
              </a:rPr>
              <a:t>Workforce</a:t>
            </a:r>
          </a:p>
          <a:p>
            <a:pPr algn="l">
              <a:defRPr sz="1725" b="1" i="0">
                <a:solidFill>
                  <a:srgbClr val="162B45"/>
                </a:solidFill>
                <a:latin typeface="Calibri"/>
                <a:ea typeface="Calibri"/>
                <a:cs typeface="Calibri"/>
              </a:defRPr>
            </a:pPr>
            <a:r>
              <a:rPr sz="1725" b="1" i="0">
                <a:solidFill>
                  <a:srgbClr val="162B45"/>
                </a:solidFill>
                <a:latin typeface="Calibri"/>
                <a:ea typeface="Calibri"/>
                <a:cs typeface="Calibri"/>
              </a:rPr>
              <a:t>&amp; culture</a:t>
            </a:r>
          </a:p>
        </p:txBody>
      </p:sp>
      <p:sp>
        <p:nvSpPr>
          <p:cNvPr id="32" name="">
            <a:extLst>
              <a:ext uri="{FF2B5EF4-FFF2-40B4-BE49-F238E27FC236}">
                <ns2:creationId id="{73FD041D-D4F8-473A-9A1B-133F84B37A65}"/>
                <adec:decorative val="1"/>
              </a:ext>
            </a:extLst>
          </p:cNvPr>
          <p:cNvSpPr>
            <a:spLocks noGrp="1"/>
          </p:cNvSpPr>
          <p:nvPr/>
        </p:nvSpPr>
        <p:spPr>
          <a:xfrm>
            <a:off x="6915150" y="4838700"/>
            <a:ext cx="1943100" cy="0"/>
          </a:xfrm>
          <a:prstGeom prst="line">
            <a:avLst/>
          </a:prstGeom>
          <a:noFill/>
          <a:ln w="28575">
            <a:solidFill>
              <a:srgbClr val="F43F5E"/>
            </a:solidFill>
            <a:prstDash val="solid"/>
          </a:ln>
        </p:spPr>
      </p:sp>
      <p:sp>
        <p:nvSpPr>
          <p:cNvPr id="33" name="">
            <a:extLst>
              <a:ext uri="{FF2B5EF4-FFF2-40B4-BE49-F238E27FC236}">
                <ns2:creationId id="{A7CEA2DD-917F-4D8A-83D4-99592142BEBB}"/>
                <adec:decorative val="1"/>
              </a:ext>
            </a:extLst>
          </p:cNvPr>
          <p:cNvSpPr>
            <a:spLocks noGrp="1"/>
          </p:cNvSpPr>
          <p:nvPr/>
        </p:nvSpPr>
        <p:spPr>
          <a:xfrm>
            <a:off x="9029700" y="4133850"/>
            <a:ext cx="495300" cy="495300"/>
          </a:xfrm>
          <a:prstGeom prst="ellipse">
            <a:avLst/>
          </a:prstGeom>
          <a:solidFill>
            <a:srgbClr val="64748B"/>
          </a:solidFill>
          <a:ln w="0">
            <a:noFill/>
            <a:prstDash val="solid"/>
          </a:ln>
        </p:spPr>
      </p:sp>
      <p:sp>
        <p:nvSpPr>
          <p:cNvPr id="34" name="">
            <a:extLst>
              <a:ext uri="{FF2B5EF4-FFF2-40B4-BE49-F238E27FC236}">
                <ns2:creationId id="{23622D0C-56D6-451F-B97F-AC386A88FC91}"/>
              </a:ext>
            </a:extLst>
          </p:cNvPr>
          <p:cNvSpPr>
            <a:spLocks noGrp="1"/>
          </p:cNvSpPr>
          <p:nvPr/>
        </p:nvSpPr>
        <p:spPr>
          <a:xfrm>
            <a:off x="9096375" y="4238625"/>
            <a:ext cx="361950" cy="228600"/>
          </a:xfrm>
          <a:prstGeom prst="rect">
            <a:avLst/>
          </a:prstGeom>
          <a:noFill/>
          <a:ln w="0">
            <a:noFill/>
            <a:prstDash val="solid"/>
          </a:ln>
        </p:spPr>
        <p:txBody>
          <a:bodyPr wrap="square" lIns="0" tIns="0" rIns="0" bIns="0" anchor="ctr">
            <a:noAutofit/>
          </a:bodyPr>
          <a:lstStyle/>
          <a:p>
            <a:pPr algn="ctr">
              <a:defRPr sz="1500" b="1" i="0">
                <a:solidFill>
                  <a:srgbClr val="FFFFFF"/>
                </a:solidFill>
                <a:latin typeface="Calibri"/>
                <a:ea typeface="Calibri"/>
                <a:cs typeface="Calibri"/>
              </a:defRPr>
            </a:pPr>
            <a:r>
              <a:rPr sz="1500" b="1" i="0">
                <a:solidFill>
                  <a:srgbClr val="FFFFFF"/>
                </a:solidFill>
                <a:latin typeface="Calibri"/>
                <a:ea typeface="Calibri"/>
                <a:cs typeface="Calibri"/>
              </a:rPr>
              <a:t>H</a:t>
            </a:r>
          </a:p>
        </p:txBody>
      </p:sp>
      <p:sp>
        <p:nvSpPr>
          <p:cNvPr id="35" name="">
            <a:extLst>
              <a:ext uri="{FF2B5EF4-FFF2-40B4-BE49-F238E27FC236}">
                <ns2:creationId id="{8447AF3F-2BA2-45C3-8461-9E5FAFF81927}"/>
              </a:ext>
            </a:extLst>
          </p:cNvPr>
          <p:cNvSpPr>
            <a:spLocks noGrp="1"/>
          </p:cNvSpPr>
          <p:nvPr/>
        </p:nvSpPr>
        <p:spPr>
          <a:xfrm>
            <a:off x="9696450" y="4000500"/>
            <a:ext cx="1943100" cy="762000"/>
          </a:xfrm>
          <a:prstGeom prst="rect">
            <a:avLst/>
          </a:prstGeom>
          <a:noFill/>
          <a:ln w="0">
            <a:noFill/>
            <a:prstDash val="solid"/>
          </a:ln>
        </p:spPr>
        <p:txBody>
          <a:bodyPr wrap="square" lIns="0" tIns="0" rIns="0" bIns="0" anchor="ctr">
            <a:noAutofit/>
          </a:bodyPr>
          <a:lstStyle/>
          <a:p>
            <a:pPr algn="l">
              <a:defRPr sz="1725" b="1" i="0">
                <a:solidFill>
                  <a:srgbClr val="162B45"/>
                </a:solidFill>
                <a:latin typeface="Calibri"/>
                <a:ea typeface="Calibri"/>
                <a:cs typeface="Calibri"/>
              </a:defRPr>
            </a:pPr>
            <a:r>
              <a:rPr sz="1725" b="1" i="0">
                <a:solidFill>
                  <a:srgbClr val="162B45"/>
                </a:solidFill>
                <a:latin typeface="Calibri"/>
                <a:ea typeface="Calibri"/>
                <a:cs typeface="Calibri"/>
              </a:rPr>
              <a:t>Infrastructure</a:t>
            </a:r>
          </a:p>
          <a:p>
            <a:pPr algn="l">
              <a:defRPr sz="1725" b="1" i="0">
                <a:solidFill>
                  <a:srgbClr val="162B45"/>
                </a:solidFill>
                <a:latin typeface="Calibri"/>
                <a:ea typeface="Calibri"/>
                <a:cs typeface="Calibri"/>
              </a:defRPr>
            </a:pPr>
            <a:r>
              <a:rPr sz="1725" b="1" i="0">
                <a:solidFill>
                  <a:srgbClr val="162B45"/>
                </a:solidFill>
                <a:latin typeface="Calibri"/>
                <a:ea typeface="Calibri"/>
                <a:cs typeface="Calibri"/>
              </a:rPr>
              <a:t>&amp; compute</a:t>
            </a:r>
          </a:p>
        </p:txBody>
      </p:sp>
      <p:sp>
        <p:nvSpPr>
          <p:cNvPr id="36" name="">
            <a:extLst>
              <a:ext uri="{FF2B5EF4-FFF2-40B4-BE49-F238E27FC236}">
                <ns2:creationId id="{627E8EBF-ABC6-484C-99FB-D0ED6A0C4C9E}"/>
                <adec:decorative val="1"/>
              </a:ext>
            </a:extLst>
          </p:cNvPr>
          <p:cNvSpPr>
            <a:spLocks noGrp="1"/>
          </p:cNvSpPr>
          <p:nvPr/>
        </p:nvSpPr>
        <p:spPr>
          <a:xfrm>
            <a:off x="9696450" y="4838700"/>
            <a:ext cx="1943100" cy="0"/>
          </a:xfrm>
          <a:prstGeom prst="line">
            <a:avLst/>
          </a:prstGeom>
          <a:noFill/>
          <a:ln w="28575">
            <a:solidFill>
              <a:srgbClr val="64748B"/>
            </a:solidFill>
            <a:prstDash val="solid"/>
          </a:ln>
        </p:spPr>
      </p:sp>
      <p:sp>
        <p:nvSpPr>
          <p:cNvPr id="37" name="">
            <a:extLst>
              <a:ext uri="{FF2B5EF4-FFF2-40B4-BE49-F238E27FC236}">
                <ns2:creationId id="{A8E82A6C-41F8-4D72-B0A9-8B4FEF0E2C8B}"/>
                <adec:decorative val="1"/>
              </a:ext>
            </a:extLst>
          </p:cNvPr>
          <p:cNvSpPr>
            <a:spLocks noGrp="1"/>
          </p:cNvSpPr>
          <p:nvPr/>
        </p:nvSpPr>
        <p:spPr>
          <a:xfrm>
            <a:off x="2476500" y="5448300"/>
            <a:ext cx="7239000" cy="495300"/>
          </a:xfrm>
          <a:prstGeom prst="roundRect">
            <a:avLst>
              <a:gd name="adj" fmla="val 15385"/>
            </a:avLst>
          </a:prstGeom>
          <a:solidFill>
            <a:srgbClr val="F5F8FA"/>
          </a:solidFill>
          <a:ln w="9525">
            <a:solidFill>
              <a:srgbClr val="D5E3E3"/>
            </a:solidFill>
            <a:prstDash val="solid"/>
          </a:ln>
        </p:spPr>
      </p:sp>
      <p:sp>
        <p:nvSpPr>
          <p:cNvPr id="38" name="">
            <a:extLst>
              <a:ext uri="{FF2B5EF4-FFF2-40B4-BE49-F238E27FC236}">
                <ns2:creationId id="{D87E3627-E758-4C96-9E2D-ED46361BEC66}"/>
              </a:ext>
            </a:extLst>
          </p:cNvPr>
          <p:cNvSpPr>
            <a:spLocks noGrp="1"/>
          </p:cNvSpPr>
          <p:nvPr/>
        </p:nvSpPr>
        <p:spPr>
          <a:xfrm>
            <a:off x="2686050" y="5572125"/>
            <a:ext cx="6819900" cy="247650"/>
          </a:xfrm>
          <a:prstGeom prst="rect">
            <a:avLst/>
          </a:prstGeom>
          <a:noFill/>
          <a:ln w="0">
            <a:noFill/>
            <a:prstDash val="solid"/>
          </a:ln>
        </p:spPr>
        <p:txBody>
          <a:bodyPr wrap="square" lIns="0" tIns="0" rIns="0" bIns="0" anchor="ctr">
            <a:noAutofit/>
          </a:bodyPr>
          <a:lstStyle/>
          <a:p>
            <a:pPr algn="ctr">
              <a:defRPr sz="1575" b="1" i="0">
                <a:solidFill>
                  <a:srgbClr val="115E59"/>
                </a:solidFill>
                <a:latin typeface="Calibri"/>
                <a:ea typeface="Calibri"/>
                <a:cs typeface="Calibri"/>
              </a:defRPr>
            </a:pPr>
            <a:r>
              <a:rPr sz="1575" b="1" i="0">
                <a:solidFill>
                  <a:srgbClr val="115E59"/>
                </a:solidFill>
                <a:latin typeface="Calibri"/>
                <a:ea typeface="Calibri"/>
                <a:cs typeface="Calibri"/>
              </a:rPr>
              <a:t>A weakness in one domain can constrain value from otherwise mature capability.</a:t>
            </a:r>
          </a:p>
        </p:txBody>
      </p:sp>
      <p:sp>
        <p:nvSpPr>
          <p:cNvPr id="39" name="">
            <a:extLst>
              <a:ext uri="{FF2B5EF4-FFF2-40B4-BE49-F238E27FC236}">
                <ns2:creationId id="{6582411A-F978-4889-BEEE-50F88E344A2B}"/>
                <adec:decorative val="1"/>
              </a:ext>
            </a:extLst>
          </p:cNvPr>
          <p:cNvSpPr>
            <a:spLocks noGrp="1"/>
          </p:cNvSpPr>
          <p:nvPr/>
        </p:nvSpPr>
        <p:spPr>
          <a:xfrm>
            <a:off x="552450" y="6419850"/>
            <a:ext cx="11087100" cy="0"/>
          </a:xfrm>
          <a:prstGeom prst="line">
            <a:avLst/>
          </a:prstGeom>
          <a:noFill/>
          <a:ln w="9525">
            <a:solidFill>
              <a:srgbClr val="D5E3E3"/>
            </a:solidFill>
            <a:prstDash val="solid"/>
          </a:ln>
        </p:spPr>
      </p:sp>
      <p:sp>
        <p:nvSpPr>
          <p:cNvPr id="40" name="">
            <a:extLst>
              <a:ext uri="{FF2B5EF4-FFF2-40B4-BE49-F238E27FC236}">
                <ns2:creationId id="{494B8469-D141-4063-9B15-52043F4CC0C4}"/>
              </a:ext>
            </a:extLst>
          </p:cNvPr>
          <p:cNvSpPr>
            <a:spLocks noGrp="1"/>
          </p:cNvSpPr>
          <p:nvPr/>
        </p:nvSpPr>
        <p:spPr>
          <a:xfrm>
            <a:off x="552450" y="6496050"/>
            <a:ext cx="2952750" cy="190500"/>
          </a:xfrm>
          <a:prstGeom prst="rect">
            <a:avLst/>
          </a:prstGeom>
          <a:noFill/>
          <a:ln w="0">
            <a:noFill/>
            <a:prstDash val="solid"/>
          </a:ln>
        </p:spPr>
        <p:txBody>
          <a:bodyPr wrap="square" lIns="0" tIns="0" rIns="0" bIns="0" anchor="ctr">
            <a:noAutofit/>
          </a:bodyPr>
          <a:lstStyle/>
          <a:p>
            <a:pPr algn="l">
              <a:defRPr sz="900" b="0" i="0">
                <a:solidFill>
                  <a:srgbClr val="5F7187"/>
                </a:solidFill>
                <a:latin typeface="Calibri"/>
                <a:ea typeface="Calibri"/>
                <a:cs typeface="Calibri"/>
              </a:defRPr>
            </a:pPr>
            <a:r>
              <a:rPr sz="900" b="0" i="0">
                <a:solidFill>
                  <a:srgbClr val="5F7187"/>
                </a:solidFill>
                <a:latin typeface="Calibri"/>
                <a:ea typeface="Calibri"/>
                <a:cs typeface="Calibri"/>
              </a:rPr>
              <a:t>HDRL v1.0.1  •  Kit v1.1.0  •  30 Jul 2026</a:t>
            </a:r>
          </a:p>
        </p:txBody>
      </p:sp>
      <p:sp>
        <p:nvSpPr>
          <p:cNvPr id="41" name="">
            <a:extLst>
              <a:ext uri="{FF2B5EF4-FFF2-40B4-BE49-F238E27FC236}">
                <ns2:creationId id="{62D3C651-F90E-439C-99D7-0EAF369A671D}"/>
              </a:ext>
            </a:extLst>
          </p:cNvPr>
          <p:cNvSpPr>
            <a:spLocks noGrp="1"/>
          </p:cNvSpPr>
          <p:nvPr/>
        </p:nvSpPr>
        <p:spPr>
          <a:xfrm>
            <a:off x="3524250" y="6496050"/>
            <a:ext cx="6096000" cy="190500"/>
          </a:xfrm>
          <a:prstGeom prst="rect">
            <a:avLst/>
          </a:prstGeom>
          <a:noFill/>
          <a:ln w="0">
            <a:noFill/>
            <a:prstDash val="solid"/>
          </a:ln>
        </p:spPr>
        <p:txBody>
          <a:bodyPr wrap="square" lIns="0" tIns="0" rIns="0" bIns="0" anchor="ctr">
            <a:noAutofit/>
          </a:bodyPr>
          <a:lstStyle/>
          <a:p>
            <a:pPr algn="ctr">
              <a:defRPr sz="825" b="0" i="0">
                <a:solidFill>
                  <a:srgbClr val="5F7187"/>
                </a:solidFill>
                <a:latin typeface="Calibri"/>
                <a:ea typeface="Calibri"/>
                <a:cs typeface="Calibri"/>
              </a:defRPr>
            </a:pPr>
            <a:r>
              <a:rPr sz="825" b="0" i="0">
                <a:solidFill>
                  <a:srgbClr val="5F7187"/>
                </a:solidFill>
                <a:latin typeface="Calibri"/>
                <a:ea typeface="Calibri"/>
                <a:cs typeface="Calibri"/>
              </a:rPr>
              <a:t>RDS: commissioner &amp; IP owner  •  OPL Advisory: originator &amp; developer  •  </a:t>
            </a:r>
            <a:r>
              <a:rPr sz="825" b="0" i="0">
                <a:solidFill>
                  <a:srgbClr val="5F7187"/>
                </a:solidFill>
                <a:latin typeface="Calibri"/>
                <a:ea typeface="Calibri"/>
                <a:cs typeface="Calibri"/>
                <a:hlinkClick r:id="Rad101712f4014870" tooltip="Read the Creative Commons Attribution 4.0 licence"/>
              </a:rPr>
              <a:t>CC BY 4.0</a:t>
            </a:r>
          </a:p>
        </p:txBody>
      </p:sp>
      <p:sp>
        <p:nvSpPr>
          <p:cNvPr id="42" name="">
            <a:extLst>
              <a:ext uri="{FF2B5EF4-FFF2-40B4-BE49-F238E27FC236}">
                <ns2:creationId id="{D5B66391-46E3-43D3-B628-4BE3CA9B1A31}"/>
              </a:ext>
            </a:extLst>
          </p:cNvPr>
          <p:cNvSpPr>
            <a:spLocks noGrp="1"/>
          </p:cNvSpPr>
          <p:nvPr/>
        </p:nvSpPr>
        <p:spPr>
          <a:xfrm>
            <a:off x="9048750" y="6496050"/>
            <a:ext cx="2590800" cy="190500"/>
          </a:xfrm>
          <a:prstGeom prst="rect">
            <a:avLst/>
          </a:prstGeom>
          <a:noFill/>
          <a:ln w="0">
            <a:noFill/>
            <a:prstDash val="solid"/>
          </a:ln>
        </p:spPr>
        <p:txBody>
          <a:bodyPr wrap="square" lIns="0" tIns="0" rIns="0" bIns="0" anchor="ctr">
            <a:noAutofit/>
          </a:bodyPr>
          <a:lstStyle/>
          <a:p>
            <a:pPr algn="r">
              <a:defRPr sz="900" b="0" i="0">
                <a:solidFill>
                  <a:srgbClr val="5F7187"/>
                </a:solidFill>
                <a:latin typeface="Calibri"/>
                <a:ea typeface="Calibri"/>
                <a:cs typeface="Calibri"/>
              </a:defRPr>
            </a:pPr>
            <a:r>
              <a:rPr sz="900" b="0" i="0">
                <a:solidFill>
                  <a:srgbClr val="5F7187"/>
                </a:solidFill>
                <a:latin typeface="Calibri"/>
                <a:ea typeface="Calibri"/>
                <a:cs typeface="Calibri"/>
                <a:hlinkClick r:id="Rf0e387f9b9634c19" tooltip="Open the HDRL Framework website"/>
              </a:rPr>
              <a:t>hdrlframework.org</a:t>
            </a:r>
            <a:r>
              <a:rPr sz="900" b="0" i="0">
                <a:solidFill>
                  <a:srgbClr val="5F7187"/>
                </a:solidFill>
                <a:latin typeface="Calibri"/>
                <a:ea typeface="Calibri"/>
                <a:cs typeface="Calibri"/>
              </a:rPr>
              <a:t>  •  6</a:t>
            </a:r>
          </a:p>
        </p:txBody>
      </p:sp>
    </p:spTree>
    <p:extLst>
      <p:ext uri="{BB962C8B-B14F-4D97-AF65-F5344CB8AC3E}">
        <ns5:creationId val="1724461865"/>
      </p:ext>
    </p:extLst>
  </p:cSld>
</p:sld>
</file>

<file path=ppt/slides/slide60.xml><?xml version="1.0" encoding="utf-8"?>
<p:sld xmlns:a="http://schemas.openxmlformats.org/drawingml/2006/main" xmlns:adec="http://schemas.microsoft.com/office/drawing/2017/decorative" xmlns:ns2="http://schemas.microsoft.com/office/drawing/2014/main" xmlns:ns5="http://schemas.microsoft.com/office/powerpoint/2010/main" xmlns:p="http://schemas.openxmlformats.org/presentationml/2006/main" xmlns:r="http://schemas.openxmlformats.org/officeDocument/2006/relationships">
  <p:cSld>
    <p:bg>
      <p:bgPr>
        <a:solidFill>
          <a:srgbClr val="FFFFFF"/>
        </a:solidFill>
      </p:bgPr>
    </p:bg>
    <p:spTree>
      <p:nvGrpSpPr>
        <p:cNvPr id="1" name=""/>
        <p:cNvGrpSpPr/>
        <p:nvPr/>
      </p:nvGrpSpPr>
      <p:grpSpPr>
        <a:xfrm/>
      </p:grpSpPr>
      <p:sp>
        <p:nvSpPr>
          <p:cNvPr id="38" name="hdrl-mini-mark">
            <a:extLst>
              <a:ext uri="{FF2B5EF4-FFF2-40B4-BE49-F238E27FC236}">
                <ns2:creationId id="{F930C6D5-F2C3-45D4-B514-21B1A6A09CAB}"/>
                <adec:decorative val="1"/>
              </a:ext>
            </a:extLst>
          </p:cNvPr>
          <p:cNvSpPr>
            <a:spLocks noGrp="1"/>
          </p:cNvSpPr>
          <p:nvPr/>
        </p:nvSpPr>
        <p:spPr>
          <a:xfrm>
            <a:off x="552450" y="361950"/>
            <a:ext cx="514350" cy="514350"/>
          </a:xfrm>
          <a:prstGeom prst="octagon">
            <a:avLst/>
          </a:prstGeom>
          <a:solidFill>
            <a:srgbClr val="0F766E"/>
          </a:solidFill>
          <a:ln w="0">
            <a:noFill/>
            <a:prstDash val="solid"/>
          </a:ln>
        </p:spPr>
      </p:sp>
      <p:sp>
        <p:nvSpPr>
          <p:cNvPr id="2" name="hdrl-mini-text">
            <a:extLst>
              <a:ext uri="{FF2B5EF4-FFF2-40B4-BE49-F238E27FC236}">
                <ns2:creationId id="{2BD6079C-EAE2-4B86-ACCF-623BCC4D47EF}"/>
                <adec:decorative val="1"/>
              </a:ext>
            </a:extLst>
          </p:cNvPr>
          <p:cNvSpPr>
            <a:spLocks noGrp="1"/>
          </p:cNvSpPr>
          <p:nvPr/>
        </p:nvSpPr>
        <p:spPr>
          <a:xfrm>
            <a:off x="581025" y="504825"/>
            <a:ext cx="476250" cy="209550"/>
          </a:xfrm>
          <a:prstGeom prst="rect">
            <a:avLst/>
          </a:prstGeom>
          <a:noFill/>
          <a:ln w="0">
            <a:noFill/>
            <a:prstDash val="solid"/>
          </a:ln>
        </p:spPr>
        <p:txBody>
          <a:bodyPr wrap="square" lIns="0" tIns="0" rIns="0" bIns="0" anchor="ctr">
            <a:noAutofit/>
          </a:bodyPr>
          <a:lstStyle/>
          <a:p>
            <a:pPr algn="ctr">
              <a:defRPr sz="750" b="1" i="0">
                <a:solidFill>
                  <a:srgbClr val="FFFFFF"/>
                </a:solidFill>
                <a:latin typeface="Calibri"/>
                <a:ea typeface="Calibri"/>
                <a:cs typeface="Calibri"/>
              </a:defRPr>
            </a:pPr>
            <a:r>
              <a:rPr sz="750" b="1" i="0">
                <a:solidFill>
                  <a:srgbClr val="FFFFFF"/>
                </a:solidFill>
                <a:latin typeface="Calibri"/>
                <a:ea typeface="Calibri"/>
                <a:cs typeface="Calibri"/>
              </a:rPr>
              <a:t>HDRL</a:t>
            </a:r>
          </a:p>
        </p:txBody>
      </p:sp>
      <p:sp>
        <p:nvSpPr>
          <p:cNvPr id="3" name="brand-label">
            <a:extLst>
              <a:ext uri="{FF2B5EF4-FFF2-40B4-BE49-F238E27FC236}">
                <ns2:creationId id="{6DD555D3-C5A2-465E-8A9C-FCBF147DC07A}"/>
                <adec:decorative val="1"/>
              </a:ext>
            </a:extLst>
          </p:cNvPr>
          <p:cNvSpPr>
            <a:spLocks noGrp="1"/>
          </p:cNvSpPr>
          <p:nvPr/>
        </p:nvSpPr>
        <p:spPr>
          <a:xfrm>
            <a:off x="1257300" y="495300"/>
            <a:ext cx="4572000" cy="190500"/>
          </a:xfrm>
          <a:prstGeom prst="rect">
            <a:avLst/>
          </a:prstGeom>
          <a:noFill/>
          <a:ln w="0">
            <a:noFill/>
            <a:prstDash val="solid"/>
          </a:ln>
        </p:spPr>
        <p:txBody>
          <a:bodyPr wrap="square" lIns="0" tIns="0" rIns="0" bIns="0" anchor="ctr">
            <a:noAutofit/>
          </a:bodyPr>
          <a:lstStyle/>
          <a:p>
            <a:pPr algn="l">
              <a:defRPr sz="1200" b="1" i="0">
                <a:solidFill>
                  <a:srgbClr val="0F766E"/>
                </a:solidFill>
                <a:latin typeface="Calibri"/>
                <a:ea typeface="Calibri"/>
                <a:cs typeface="Calibri"/>
              </a:defRPr>
            </a:pPr>
            <a:r>
              <a:rPr sz="1200" b="1" i="0">
                <a:solidFill>
                  <a:srgbClr val="0F766E"/>
                </a:solidFill>
                <a:latin typeface="Calibri"/>
                <a:ea typeface="Calibri"/>
                <a:cs typeface="Calibri"/>
              </a:rPr>
              <a:t>DOMAIN E • ALL INDICATORS</a:t>
            </a:r>
          </a:p>
        </p:txBody>
      </p:sp>
      <p:sp>
        <p:nvSpPr>
          <p:cNvPr id="4" name="slide-title" title="Domain E · Public Trust &amp; Transparency" descr="Slide title: Domain E · Public Trust &amp; Transparency">
            <a:extLst>
              <a:ext uri="{FF2B5EF4-FFF2-40B4-BE49-F238E27FC236}">
                <ns2:creationId id="{2DCEFA4C-3FC3-4EF2-8CF4-B41D6EC59459}"/>
              </a:ext>
            </a:extLst>
          </p:cNvPr>
          <p:cNvSpPr>
            <a:spLocks noGrp="1"/>
          </p:cNvSpPr>
          <p:nvPr>
            <p:ph type="title"/>
          </p:nvPr>
        </p:nvSpPr>
        <p:spPr>
          <a:xfrm>
            <a:off x="666750" y="1104900"/>
            <a:ext cx="10858500" cy="666750"/>
          </a:xfrm>
          <a:prstGeom prst="rect">
            <a:avLst/>
          </a:prstGeom>
          <a:noFill/>
          <a:ln w="0">
            <a:noFill/>
            <a:prstDash val="solid"/>
          </a:ln>
        </p:spPr>
        <p:txBody>
          <a:bodyPr wrap="square" lIns="0" tIns="0" rIns="0" bIns="0" anchor="t">
            <a:noAutofit/>
          </a:bodyPr>
          <a:lstStyle/>
          <a:p>
            <a:pPr algn="l">
              <a:defRPr sz="3150" b="1" i="0">
                <a:solidFill>
                  <a:srgbClr val="162B45"/>
                </a:solidFill>
                <a:latin typeface="Calibri"/>
                <a:ea typeface="Calibri"/>
                <a:cs typeface="Calibri"/>
              </a:defRPr>
            </a:pPr>
            <a:r>
              <a:rPr sz="3150" b="1" i="0">
                <a:solidFill>
                  <a:srgbClr val="162B45"/>
                </a:solidFill>
                <a:latin typeface="Calibri"/>
                <a:ea typeface="Calibri"/>
                <a:cs typeface="Calibri"/>
              </a:rPr>
              <a:t>Domain E · Public Trust &amp; Transparency</a:t>
            </a:r>
          </a:p>
        </p:txBody>
      </p:sp>
      <p:sp>
        <p:nvSpPr>
          <p:cNvPr id="5" name="">
            <a:extLst>
              <a:ext uri="{FF2B5EF4-FFF2-40B4-BE49-F238E27FC236}">
                <ns2:creationId id="{20826EE2-E804-4292-BD94-97ABD4D8AB7D}"/>
              </a:ext>
            </a:extLst>
          </p:cNvPr>
          <p:cNvSpPr>
            <a:spLocks noGrp="1"/>
          </p:cNvSpPr>
          <p:nvPr/>
        </p:nvSpPr>
        <p:spPr>
          <a:xfrm>
            <a:off x="685800" y="1809750"/>
            <a:ext cx="8763000" cy="342900"/>
          </a:xfrm>
          <a:prstGeom prst="rect">
            <a:avLst/>
          </a:prstGeom>
          <a:noFill/>
          <a:ln w="0">
            <a:noFill/>
            <a:prstDash val="solid"/>
          </a:ln>
        </p:spPr>
        <p:txBody>
          <a:bodyPr wrap="square" lIns="0" tIns="0" rIns="0" bIns="0" anchor="t">
            <a:noAutofit/>
          </a:bodyPr>
          <a:lstStyle/>
          <a:p>
            <a:pPr algn="l">
              <a:defRPr sz="1725" b="0" i="0">
                <a:solidFill>
                  <a:srgbClr val="5F7187"/>
                </a:solidFill>
                <a:latin typeface="Calibri"/>
                <a:ea typeface="Calibri"/>
                <a:cs typeface="Calibri"/>
              </a:defRPr>
            </a:pPr>
            <a:r>
              <a:rPr sz="1725" b="0" i="0">
                <a:solidFill>
                  <a:srgbClr val="5F7187"/>
                </a:solidFill>
                <a:latin typeface="Calibri"/>
                <a:ea typeface="Calibri"/>
                <a:cs typeface="Calibri"/>
              </a:rPr>
              <a:t>Are transparency, public benefit and meaningful involvement built in?</a:t>
            </a:r>
          </a:p>
        </p:txBody>
      </p:sp>
      <p:sp>
        <p:nvSpPr>
          <p:cNvPr id="6" name="">
            <a:extLst>
              <a:ext uri="{FF2B5EF4-FFF2-40B4-BE49-F238E27FC236}">
                <ns2:creationId id="{7EDE0126-C349-4F92-89AB-068B2609062D}"/>
              </a:ext>
            </a:extLst>
          </p:cNvPr>
          <p:cNvSpPr>
            <a:spLocks noGrp="1"/>
          </p:cNvSpPr>
          <p:nvPr/>
        </p:nvSpPr>
        <p:spPr>
          <a:xfrm>
            <a:off x="685800" y="2209800"/>
            <a:ext cx="5905500" cy="285750"/>
          </a:xfrm>
          <a:prstGeom prst="rect">
            <a:avLst/>
          </a:prstGeom>
          <a:noFill/>
          <a:ln w="0">
            <a:noFill/>
            <a:prstDash val="solid"/>
          </a:ln>
        </p:spPr>
        <p:txBody>
          <a:bodyPr wrap="square" lIns="0" tIns="0" rIns="0" bIns="0" anchor="t">
            <a:noAutofit/>
          </a:bodyPr>
          <a:lstStyle/>
          <a:p>
            <a:pPr algn="l">
              <a:defRPr sz="1425" b="1" i="0">
                <a:solidFill>
                  <a:srgbClr val="10B981"/>
                </a:solidFill>
                <a:latin typeface="Calibri"/>
                <a:ea typeface="Calibri"/>
                <a:cs typeface="Calibri"/>
              </a:defRPr>
            </a:pPr>
            <a:r>
              <a:rPr sz="1425" b="1" i="0">
                <a:solidFill>
                  <a:srgbClr val="10B981"/>
                </a:solidFill>
                <a:latin typeface="Calibri"/>
                <a:ea typeface="Calibri"/>
                <a:cs typeface="Calibri"/>
              </a:rPr>
              <a:t>7 indicators  •  6 Core  •  1 Enhancement</a:t>
            </a:r>
          </a:p>
        </p:txBody>
      </p:sp>
      <p:sp>
        <p:nvSpPr>
          <p:cNvPr id="7" name="">
            <a:extLst>
              <a:ext uri="{FF2B5EF4-FFF2-40B4-BE49-F238E27FC236}">
                <ns2:creationId id="{94080DBD-8FCC-44A2-B491-D37B82AC3356}"/>
              </a:ext>
            </a:extLst>
          </p:cNvPr>
          <p:cNvSpPr>
            <a:spLocks noGrp="1"/>
          </p:cNvSpPr>
          <p:nvPr/>
        </p:nvSpPr>
        <p:spPr>
          <a:xfrm>
            <a:off x="685800" y="2647950"/>
            <a:ext cx="685800" cy="247650"/>
          </a:xfrm>
          <a:prstGeom prst="rect">
            <a:avLst/>
          </a:prstGeom>
          <a:noFill/>
          <a:ln w="0">
            <a:noFill/>
            <a:prstDash val="solid"/>
          </a:ln>
        </p:spPr>
        <p:txBody>
          <a:bodyPr wrap="square" lIns="0" tIns="0" rIns="0" bIns="0" anchor="t">
            <a:noAutofit/>
          </a:bodyPr>
          <a:lstStyle/>
          <a:p>
            <a:pPr algn="l">
              <a:defRPr sz="1275" b="1" i="0">
                <a:solidFill>
                  <a:srgbClr val="10B981"/>
                </a:solidFill>
                <a:latin typeface="Calibri"/>
                <a:ea typeface="Calibri"/>
                <a:cs typeface="Calibri"/>
              </a:defRPr>
            </a:pPr>
            <a:r>
              <a:rPr sz="1275" b="1" i="0">
                <a:solidFill>
                  <a:srgbClr val="10B981"/>
                </a:solidFill>
                <a:latin typeface="Calibri"/>
                <a:ea typeface="Calibri"/>
                <a:cs typeface="Calibri"/>
              </a:rPr>
              <a:t>E.1.1</a:t>
            </a:r>
          </a:p>
        </p:txBody>
      </p:sp>
      <p:sp>
        <p:nvSpPr>
          <p:cNvPr id="8" name="">
            <a:extLst>
              <a:ext uri="{FF2B5EF4-FFF2-40B4-BE49-F238E27FC236}">
                <ns2:creationId id="{E3DA51C6-4EF9-43CF-A211-81AA541EE8F4}"/>
              </a:ext>
            </a:extLst>
          </p:cNvPr>
          <p:cNvSpPr>
            <a:spLocks noGrp="1"/>
          </p:cNvSpPr>
          <p:nvPr/>
        </p:nvSpPr>
        <p:spPr>
          <a:xfrm>
            <a:off x="1409700" y="2647950"/>
            <a:ext cx="3124200" cy="400050"/>
          </a:xfrm>
          <a:prstGeom prst="rect">
            <a:avLst/>
          </a:prstGeom>
          <a:noFill/>
          <a:ln w="0">
            <a:noFill/>
            <a:prstDash val="solid"/>
          </a:ln>
        </p:spPr>
        <p:txBody>
          <a:bodyPr wrap="square" lIns="0" tIns="0" rIns="0" bIns="0" anchor="t">
            <a:noAutofit/>
          </a:bodyPr>
          <a:lstStyle/>
          <a:p>
            <a:pPr algn="l">
              <a:defRPr sz="1350" b="1" i="0">
                <a:solidFill>
                  <a:srgbClr val="162B45"/>
                </a:solidFill>
                <a:latin typeface="Calibri"/>
                <a:ea typeface="Calibri"/>
                <a:cs typeface="Calibri"/>
              </a:defRPr>
            </a:pPr>
            <a:r>
              <a:rPr sz="1350" b="1" i="0">
                <a:solidFill>
                  <a:srgbClr val="162B45"/>
                </a:solidFill>
                <a:latin typeface="Calibri"/>
                <a:ea typeface="Calibri"/>
                <a:cs typeface="Calibri"/>
              </a:rPr>
              <a:t>Public Register of Data Uses</a:t>
            </a:r>
          </a:p>
        </p:txBody>
      </p:sp>
      <p:sp>
        <p:nvSpPr>
          <p:cNvPr id="9" name="">
            <a:extLst>
              <a:ext uri="{FF2B5EF4-FFF2-40B4-BE49-F238E27FC236}">
                <ns2:creationId id="{6ABE3EF1-9CA9-41E4-9BD9-5288FB96FE6D}"/>
              </a:ext>
            </a:extLst>
          </p:cNvPr>
          <p:cNvSpPr>
            <a:spLocks noGrp="1"/>
          </p:cNvSpPr>
          <p:nvPr/>
        </p:nvSpPr>
        <p:spPr>
          <a:xfrm>
            <a:off x="4591050" y="2667000"/>
            <a:ext cx="1428750" cy="304800"/>
          </a:xfrm>
          <a:prstGeom prst="rect">
            <a:avLst/>
          </a:prstGeom>
          <a:noFill/>
          <a:ln w="0">
            <a:noFill/>
            <a:prstDash val="solid"/>
          </a:ln>
        </p:spPr>
        <p:txBody>
          <a:bodyPr wrap="square" lIns="0" tIns="0" rIns="0" bIns="0" anchor="t">
            <a:noAutofit/>
          </a:bodyPr>
          <a:lstStyle/>
          <a:p>
            <a:pPr algn="r">
              <a:defRPr sz="1050" b="0" i="0">
                <a:solidFill>
                  <a:srgbClr val="5F7187"/>
                </a:solidFill>
                <a:latin typeface="Calibri"/>
                <a:ea typeface="Calibri"/>
                <a:cs typeface="Calibri"/>
              </a:defRPr>
            </a:pPr>
            <a:r>
              <a:rPr sz="1050" b="0" i="0">
                <a:solidFill>
                  <a:srgbClr val="5F7187"/>
                </a:solidFill>
                <a:latin typeface="Calibri"/>
                <a:ea typeface="Calibri"/>
                <a:cs typeface="Calibri"/>
              </a:rPr>
              <a:t>Core · Both</a:t>
            </a:r>
          </a:p>
        </p:txBody>
      </p:sp>
      <p:sp>
        <p:nvSpPr>
          <p:cNvPr id="10" name="">
            <a:extLst>
              <a:ext uri="{FF2B5EF4-FFF2-40B4-BE49-F238E27FC236}">
                <ns2:creationId id="{F2A39AAB-6536-4CAB-BE36-7267432F97B4}"/>
                <adec:decorative val="1"/>
              </a:ext>
            </a:extLst>
          </p:cNvPr>
          <p:cNvSpPr>
            <a:spLocks noGrp="1"/>
          </p:cNvSpPr>
          <p:nvPr/>
        </p:nvSpPr>
        <p:spPr>
          <a:xfrm>
            <a:off x="685800" y="3057525"/>
            <a:ext cx="5334000" cy="0"/>
          </a:xfrm>
          <a:prstGeom prst="line">
            <a:avLst/>
          </a:prstGeom>
          <a:noFill/>
          <a:ln w="9525">
            <a:solidFill>
              <a:srgbClr val="D5E3E3"/>
            </a:solidFill>
            <a:prstDash val="solid"/>
          </a:ln>
        </p:spPr>
      </p:sp>
      <p:sp>
        <p:nvSpPr>
          <p:cNvPr id="11" name="">
            <a:extLst>
              <a:ext uri="{FF2B5EF4-FFF2-40B4-BE49-F238E27FC236}">
                <ns2:creationId id="{C66D6FBE-8688-4918-B586-0416F57DC022}"/>
              </a:ext>
            </a:extLst>
          </p:cNvPr>
          <p:cNvSpPr>
            <a:spLocks noGrp="1"/>
          </p:cNvSpPr>
          <p:nvPr/>
        </p:nvSpPr>
        <p:spPr>
          <a:xfrm>
            <a:off x="685800" y="3143250"/>
            <a:ext cx="685800" cy="247650"/>
          </a:xfrm>
          <a:prstGeom prst="rect">
            <a:avLst/>
          </a:prstGeom>
          <a:noFill/>
          <a:ln w="0">
            <a:noFill/>
            <a:prstDash val="solid"/>
          </a:ln>
        </p:spPr>
        <p:txBody>
          <a:bodyPr wrap="square" lIns="0" tIns="0" rIns="0" bIns="0" anchor="t">
            <a:noAutofit/>
          </a:bodyPr>
          <a:lstStyle/>
          <a:p>
            <a:pPr algn="l">
              <a:defRPr sz="1275" b="1" i="0">
                <a:solidFill>
                  <a:srgbClr val="10B981"/>
                </a:solidFill>
                <a:latin typeface="Calibri"/>
                <a:ea typeface="Calibri"/>
                <a:cs typeface="Calibri"/>
              </a:defRPr>
            </a:pPr>
            <a:r>
              <a:rPr sz="1275" b="1" i="0">
                <a:solidFill>
                  <a:srgbClr val="10B981"/>
                </a:solidFill>
                <a:latin typeface="Calibri"/>
                <a:ea typeface="Calibri"/>
                <a:cs typeface="Calibri"/>
              </a:rPr>
              <a:t>E.1.2</a:t>
            </a:r>
          </a:p>
        </p:txBody>
      </p:sp>
      <p:sp>
        <p:nvSpPr>
          <p:cNvPr id="12" name="">
            <a:extLst>
              <a:ext uri="{FF2B5EF4-FFF2-40B4-BE49-F238E27FC236}">
                <ns2:creationId id="{E7A242FE-938C-41C3-976B-804784D2C2F0}"/>
              </a:ext>
            </a:extLst>
          </p:cNvPr>
          <p:cNvSpPr>
            <a:spLocks noGrp="1"/>
          </p:cNvSpPr>
          <p:nvPr/>
        </p:nvSpPr>
        <p:spPr>
          <a:xfrm>
            <a:off x="1409700" y="3143250"/>
            <a:ext cx="3124200" cy="400050"/>
          </a:xfrm>
          <a:prstGeom prst="rect">
            <a:avLst/>
          </a:prstGeom>
          <a:noFill/>
          <a:ln w="0">
            <a:noFill/>
            <a:prstDash val="solid"/>
          </a:ln>
        </p:spPr>
        <p:txBody>
          <a:bodyPr wrap="square" lIns="0" tIns="0" rIns="0" bIns="0" anchor="t">
            <a:noAutofit/>
          </a:bodyPr>
          <a:lstStyle/>
          <a:p>
            <a:pPr algn="l">
              <a:defRPr sz="1350" b="1" i="0">
                <a:solidFill>
                  <a:srgbClr val="162B45"/>
                </a:solidFill>
                <a:latin typeface="Calibri"/>
                <a:ea typeface="Calibri"/>
                <a:cs typeface="Calibri"/>
              </a:defRPr>
            </a:pPr>
            <a:r>
              <a:rPr sz="1350" b="1" i="0">
                <a:solidFill>
                  <a:srgbClr val="162B45"/>
                </a:solidFill>
                <a:latin typeface="Calibri"/>
                <a:ea typeface="Calibri"/>
                <a:cs typeface="Calibri"/>
              </a:rPr>
              <a:t>Annual Transparency Reporting</a:t>
            </a:r>
          </a:p>
        </p:txBody>
      </p:sp>
      <p:sp>
        <p:nvSpPr>
          <p:cNvPr id="13" name="">
            <a:extLst>
              <a:ext uri="{FF2B5EF4-FFF2-40B4-BE49-F238E27FC236}">
                <ns2:creationId id="{DE6F6A99-D526-4EF3-B8E3-8AAE06CAFE3F}"/>
              </a:ext>
            </a:extLst>
          </p:cNvPr>
          <p:cNvSpPr>
            <a:spLocks noGrp="1"/>
          </p:cNvSpPr>
          <p:nvPr/>
        </p:nvSpPr>
        <p:spPr>
          <a:xfrm>
            <a:off x="4591050" y="3162300"/>
            <a:ext cx="1428750" cy="304800"/>
          </a:xfrm>
          <a:prstGeom prst="rect">
            <a:avLst/>
          </a:prstGeom>
          <a:noFill/>
          <a:ln w="0">
            <a:noFill/>
            <a:prstDash val="solid"/>
          </a:ln>
        </p:spPr>
        <p:txBody>
          <a:bodyPr wrap="square" lIns="0" tIns="0" rIns="0" bIns="0" anchor="t">
            <a:noAutofit/>
          </a:bodyPr>
          <a:lstStyle/>
          <a:p>
            <a:pPr algn="r">
              <a:defRPr sz="1050" b="0" i="0">
                <a:solidFill>
                  <a:srgbClr val="5F7187"/>
                </a:solidFill>
                <a:latin typeface="Calibri"/>
                <a:ea typeface="Calibri"/>
                <a:cs typeface="Calibri"/>
              </a:defRPr>
            </a:pPr>
            <a:r>
              <a:rPr sz="1050" b="0" i="0">
                <a:solidFill>
                  <a:srgbClr val="5F7187"/>
                </a:solidFill>
                <a:latin typeface="Calibri"/>
                <a:ea typeface="Calibri"/>
                <a:cs typeface="Calibri"/>
              </a:rPr>
              <a:t>Core · Both</a:t>
            </a:r>
          </a:p>
        </p:txBody>
      </p:sp>
      <p:sp>
        <p:nvSpPr>
          <p:cNvPr id="14" name="">
            <a:extLst>
              <a:ext uri="{FF2B5EF4-FFF2-40B4-BE49-F238E27FC236}">
                <ns2:creationId id="{4F535FDE-5E7F-4858-AB33-6E11FC9CA43E}"/>
                <adec:decorative val="1"/>
              </a:ext>
            </a:extLst>
          </p:cNvPr>
          <p:cNvSpPr>
            <a:spLocks noGrp="1"/>
          </p:cNvSpPr>
          <p:nvPr/>
        </p:nvSpPr>
        <p:spPr>
          <a:xfrm>
            <a:off x="685800" y="3552825"/>
            <a:ext cx="5334000" cy="0"/>
          </a:xfrm>
          <a:prstGeom prst="line">
            <a:avLst/>
          </a:prstGeom>
          <a:noFill/>
          <a:ln w="9525">
            <a:solidFill>
              <a:srgbClr val="D5E3E3"/>
            </a:solidFill>
            <a:prstDash val="solid"/>
          </a:ln>
        </p:spPr>
      </p:sp>
      <p:sp>
        <p:nvSpPr>
          <p:cNvPr id="15" name="">
            <a:extLst>
              <a:ext uri="{FF2B5EF4-FFF2-40B4-BE49-F238E27FC236}">
                <ns2:creationId id="{8046BB3A-7AA1-4A18-8902-2C3261969C6D}"/>
              </a:ext>
            </a:extLst>
          </p:cNvPr>
          <p:cNvSpPr>
            <a:spLocks noGrp="1"/>
          </p:cNvSpPr>
          <p:nvPr/>
        </p:nvSpPr>
        <p:spPr>
          <a:xfrm>
            <a:off x="685800" y="3638550"/>
            <a:ext cx="685800" cy="247650"/>
          </a:xfrm>
          <a:prstGeom prst="rect">
            <a:avLst/>
          </a:prstGeom>
          <a:noFill/>
          <a:ln w="0">
            <a:noFill/>
            <a:prstDash val="solid"/>
          </a:ln>
        </p:spPr>
        <p:txBody>
          <a:bodyPr wrap="square" lIns="0" tIns="0" rIns="0" bIns="0" anchor="t">
            <a:noAutofit/>
          </a:bodyPr>
          <a:lstStyle/>
          <a:p>
            <a:pPr algn="l">
              <a:defRPr sz="1275" b="1" i="0">
                <a:solidFill>
                  <a:srgbClr val="10B981"/>
                </a:solidFill>
                <a:latin typeface="Calibri"/>
                <a:ea typeface="Calibri"/>
                <a:cs typeface="Calibri"/>
              </a:defRPr>
            </a:pPr>
            <a:r>
              <a:rPr sz="1275" b="1" i="0">
                <a:solidFill>
                  <a:srgbClr val="10B981"/>
                </a:solidFill>
                <a:latin typeface="Calibri"/>
                <a:ea typeface="Calibri"/>
                <a:cs typeface="Calibri"/>
              </a:rPr>
              <a:t>E.2.1</a:t>
            </a:r>
          </a:p>
        </p:txBody>
      </p:sp>
      <p:sp>
        <p:nvSpPr>
          <p:cNvPr id="16" name="">
            <a:extLst>
              <a:ext uri="{FF2B5EF4-FFF2-40B4-BE49-F238E27FC236}">
                <ns2:creationId id="{34AFFEE7-47E3-4F90-8823-7DD843102574}"/>
              </a:ext>
            </a:extLst>
          </p:cNvPr>
          <p:cNvSpPr>
            <a:spLocks noGrp="1"/>
          </p:cNvSpPr>
          <p:nvPr/>
        </p:nvSpPr>
        <p:spPr>
          <a:xfrm>
            <a:off x="1409700" y="3638550"/>
            <a:ext cx="3124200" cy="400050"/>
          </a:xfrm>
          <a:prstGeom prst="rect">
            <a:avLst/>
          </a:prstGeom>
          <a:noFill/>
          <a:ln w="0">
            <a:noFill/>
            <a:prstDash val="solid"/>
          </a:ln>
        </p:spPr>
        <p:txBody>
          <a:bodyPr wrap="square" lIns="0" tIns="0" rIns="0" bIns="0" anchor="t">
            <a:noAutofit/>
          </a:bodyPr>
          <a:lstStyle/>
          <a:p>
            <a:pPr algn="l">
              <a:defRPr sz="1350" b="1" i="0">
                <a:solidFill>
                  <a:srgbClr val="162B45"/>
                </a:solidFill>
                <a:latin typeface="Calibri"/>
                <a:ea typeface="Calibri"/>
                <a:cs typeface="Calibri"/>
              </a:defRPr>
            </a:pPr>
            <a:r>
              <a:rPr sz="1350" b="1" i="0">
                <a:solidFill>
                  <a:srgbClr val="162B45"/>
                </a:solidFill>
                <a:latin typeface="Calibri"/>
                <a:ea typeface="Calibri"/>
                <a:cs typeface="Calibri"/>
              </a:rPr>
              <a:t>Lay Involvement in Governance</a:t>
            </a:r>
          </a:p>
        </p:txBody>
      </p:sp>
      <p:sp>
        <p:nvSpPr>
          <p:cNvPr id="17" name="">
            <a:extLst>
              <a:ext uri="{FF2B5EF4-FFF2-40B4-BE49-F238E27FC236}">
                <ns2:creationId id="{D1092C4E-84BD-4D2D-A95D-2EE4A424C992}"/>
              </a:ext>
            </a:extLst>
          </p:cNvPr>
          <p:cNvSpPr>
            <a:spLocks noGrp="1"/>
          </p:cNvSpPr>
          <p:nvPr/>
        </p:nvSpPr>
        <p:spPr>
          <a:xfrm>
            <a:off x="4591050" y="3657600"/>
            <a:ext cx="1428750" cy="304800"/>
          </a:xfrm>
          <a:prstGeom prst="rect">
            <a:avLst/>
          </a:prstGeom>
          <a:noFill/>
          <a:ln w="0">
            <a:noFill/>
            <a:prstDash val="solid"/>
          </a:ln>
        </p:spPr>
        <p:txBody>
          <a:bodyPr wrap="square" lIns="0" tIns="0" rIns="0" bIns="0" anchor="t">
            <a:noAutofit/>
          </a:bodyPr>
          <a:lstStyle/>
          <a:p>
            <a:pPr algn="r">
              <a:defRPr sz="1050" b="0" i="0">
                <a:solidFill>
                  <a:srgbClr val="5F7187"/>
                </a:solidFill>
                <a:latin typeface="Calibri"/>
                <a:ea typeface="Calibri"/>
                <a:cs typeface="Calibri"/>
              </a:defRPr>
            </a:pPr>
            <a:r>
              <a:rPr sz="1050" b="0" i="0">
                <a:solidFill>
                  <a:srgbClr val="5F7187"/>
                </a:solidFill>
                <a:latin typeface="Calibri"/>
                <a:ea typeface="Calibri"/>
                <a:cs typeface="Calibri"/>
              </a:rPr>
              <a:t>Core · Both</a:t>
            </a:r>
          </a:p>
        </p:txBody>
      </p:sp>
      <p:sp>
        <p:nvSpPr>
          <p:cNvPr id="18" name="">
            <a:extLst>
              <a:ext uri="{FF2B5EF4-FFF2-40B4-BE49-F238E27FC236}">
                <ns2:creationId id="{8B2D029F-F065-444F-802B-3B42FC63BE97}"/>
                <adec:decorative val="1"/>
              </a:ext>
            </a:extLst>
          </p:cNvPr>
          <p:cNvSpPr>
            <a:spLocks noGrp="1"/>
          </p:cNvSpPr>
          <p:nvPr/>
        </p:nvSpPr>
        <p:spPr>
          <a:xfrm>
            <a:off x="685800" y="4048125"/>
            <a:ext cx="5334000" cy="0"/>
          </a:xfrm>
          <a:prstGeom prst="line">
            <a:avLst/>
          </a:prstGeom>
          <a:noFill/>
          <a:ln w="9525">
            <a:solidFill>
              <a:srgbClr val="D5E3E3"/>
            </a:solidFill>
            <a:prstDash val="solid"/>
          </a:ln>
        </p:spPr>
      </p:sp>
      <p:sp>
        <p:nvSpPr>
          <p:cNvPr id="19" name="">
            <a:extLst>
              <a:ext uri="{FF2B5EF4-FFF2-40B4-BE49-F238E27FC236}">
                <ns2:creationId id="{8CA49D68-603B-4F07-94A5-93C1C8E19EA9}"/>
              </a:ext>
            </a:extLst>
          </p:cNvPr>
          <p:cNvSpPr>
            <a:spLocks noGrp="1"/>
          </p:cNvSpPr>
          <p:nvPr/>
        </p:nvSpPr>
        <p:spPr>
          <a:xfrm>
            <a:off x="685800" y="4133850"/>
            <a:ext cx="685800" cy="247650"/>
          </a:xfrm>
          <a:prstGeom prst="rect">
            <a:avLst/>
          </a:prstGeom>
          <a:noFill/>
          <a:ln w="0">
            <a:noFill/>
            <a:prstDash val="solid"/>
          </a:ln>
        </p:spPr>
        <p:txBody>
          <a:bodyPr wrap="square" lIns="0" tIns="0" rIns="0" bIns="0" anchor="t">
            <a:noAutofit/>
          </a:bodyPr>
          <a:lstStyle/>
          <a:p>
            <a:pPr algn="l">
              <a:defRPr sz="1275" b="1" i="0">
                <a:solidFill>
                  <a:srgbClr val="10B981"/>
                </a:solidFill>
                <a:latin typeface="Calibri"/>
                <a:ea typeface="Calibri"/>
                <a:cs typeface="Calibri"/>
              </a:defRPr>
            </a:pPr>
            <a:r>
              <a:rPr sz="1275" b="1" i="0">
                <a:solidFill>
                  <a:srgbClr val="10B981"/>
                </a:solidFill>
                <a:latin typeface="Calibri"/>
                <a:ea typeface="Calibri"/>
                <a:cs typeface="Calibri"/>
              </a:rPr>
              <a:t>E.2.2</a:t>
            </a:r>
          </a:p>
        </p:txBody>
      </p:sp>
      <p:sp>
        <p:nvSpPr>
          <p:cNvPr id="20" name="">
            <a:extLst>
              <a:ext uri="{FF2B5EF4-FFF2-40B4-BE49-F238E27FC236}">
                <ns2:creationId id="{29EF3D06-9100-48AA-9B4B-235D2F2ED3D6}"/>
              </a:ext>
            </a:extLst>
          </p:cNvPr>
          <p:cNvSpPr>
            <a:spLocks noGrp="1"/>
          </p:cNvSpPr>
          <p:nvPr/>
        </p:nvSpPr>
        <p:spPr>
          <a:xfrm>
            <a:off x="1409700" y="4133850"/>
            <a:ext cx="3124200" cy="400050"/>
          </a:xfrm>
          <a:prstGeom prst="rect">
            <a:avLst/>
          </a:prstGeom>
          <a:noFill/>
          <a:ln w="0">
            <a:noFill/>
            <a:prstDash val="solid"/>
          </a:ln>
        </p:spPr>
        <p:txBody>
          <a:bodyPr wrap="square" lIns="0" tIns="0" rIns="0" bIns="0" anchor="t">
            <a:noAutofit/>
          </a:bodyPr>
          <a:lstStyle/>
          <a:p>
            <a:pPr algn="l">
              <a:defRPr sz="1350" b="1" i="0">
                <a:solidFill>
                  <a:srgbClr val="162B45"/>
                </a:solidFill>
                <a:latin typeface="Calibri"/>
                <a:ea typeface="Calibri"/>
                <a:cs typeface="Calibri"/>
              </a:defRPr>
            </a:pPr>
            <a:r>
              <a:rPr sz="1350" b="1" i="0">
                <a:solidFill>
                  <a:srgbClr val="162B45"/>
                </a:solidFill>
                <a:latin typeface="Calibri"/>
                <a:ea typeface="Calibri"/>
                <a:cs typeface="Calibri"/>
              </a:rPr>
              <a:t>Public Engagement Capacity</a:t>
            </a:r>
          </a:p>
        </p:txBody>
      </p:sp>
      <p:sp>
        <p:nvSpPr>
          <p:cNvPr id="21" name="">
            <a:extLst>
              <a:ext uri="{FF2B5EF4-FFF2-40B4-BE49-F238E27FC236}">
                <ns2:creationId id="{9E1F2C36-3103-4F93-B587-ED79BB917FC1}"/>
              </a:ext>
            </a:extLst>
          </p:cNvPr>
          <p:cNvSpPr>
            <a:spLocks noGrp="1"/>
          </p:cNvSpPr>
          <p:nvPr/>
        </p:nvSpPr>
        <p:spPr>
          <a:xfrm>
            <a:off x="4591050" y="4152900"/>
            <a:ext cx="1428750" cy="304800"/>
          </a:xfrm>
          <a:prstGeom prst="rect">
            <a:avLst/>
          </a:prstGeom>
          <a:noFill/>
          <a:ln w="0">
            <a:noFill/>
            <a:prstDash val="solid"/>
          </a:ln>
        </p:spPr>
        <p:txBody>
          <a:bodyPr wrap="square" lIns="0" tIns="0" rIns="0" bIns="0" anchor="t">
            <a:noAutofit/>
          </a:bodyPr>
          <a:lstStyle/>
          <a:p>
            <a:pPr algn="r">
              <a:defRPr sz="1050" b="0" i="0">
                <a:solidFill>
                  <a:srgbClr val="5F7187"/>
                </a:solidFill>
                <a:latin typeface="Calibri"/>
                <a:ea typeface="Calibri"/>
                <a:cs typeface="Calibri"/>
              </a:defRPr>
            </a:pPr>
            <a:r>
              <a:rPr sz="1050" b="0" i="0">
                <a:solidFill>
                  <a:srgbClr val="5F7187"/>
                </a:solidFill>
                <a:latin typeface="Calibri"/>
                <a:ea typeface="Calibri"/>
                <a:cs typeface="Calibri"/>
              </a:rPr>
              <a:t>Enhancement · Both</a:t>
            </a:r>
          </a:p>
        </p:txBody>
      </p:sp>
      <p:sp>
        <p:nvSpPr>
          <p:cNvPr id="22" name="">
            <a:extLst>
              <a:ext uri="{FF2B5EF4-FFF2-40B4-BE49-F238E27FC236}">
                <ns2:creationId id="{2F1ED588-1776-4655-B725-F0A19E8F8092}"/>
              </a:ext>
            </a:extLst>
          </p:cNvPr>
          <p:cNvSpPr>
            <a:spLocks noGrp="1"/>
          </p:cNvSpPr>
          <p:nvPr/>
        </p:nvSpPr>
        <p:spPr>
          <a:xfrm>
            <a:off x="6248400" y="2647950"/>
            <a:ext cx="685800" cy="247650"/>
          </a:xfrm>
          <a:prstGeom prst="rect">
            <a:avLst/>
          </a:prstGeom>
          <a:noFill/>
          <a:ln w="0">
            <a:noFill/>
            <a:prstDash val="solid"/>
          </a:ln>
        </p:spPr>
        <p:txBody>
          <a:bodyPr wrap="square" lIns="0" tIns="0" rIns="0" bIns="0" anchor="t">
            <a:noAutofit/>
          </a:bodyPr>
          <a:lstStyle/>
          <a:p>
            <a:pPr algn="l">
              <a:defRPr sz="1275" b="1" i="0">
                <a:solidFill>
                  <a:srgbClr val="10B981"/>
                </a:solidFill>
                <a:latin typeface="Calibri"/>
                <a:ea typeface="Calibri"/>
                <a:cs typeface="Calibri"/>
              </a:defRPr>
            </a:pPr>
            <a:r>
              <a:rPr sz="1275" b="1" i="0">
                <a:solidFill>
                  <a:srgbClr val="10B981"/>
                </a:solidFill>
                <a:latin typeface="Calibri"/>
                <a:ea typeface="Calibri"/>
                <a:cs typeface="Calibri"/>
              </a:rPr>
              <a:t>E.3.1</a:t>
            </a:r>
          </a:p>
        </p:txBody>
      </p:sp>
      <p:sp>
        <p:nvSpPr>
          <p:cNvPr id="23" name="">
            <a:extLst>
              <a:ext uri="{FF2B5EF4-FFF2-40B4-BE49-F238E27FC236}">
                <ns2:creationId id="{942E8807-BE02-4EF2-B182-70BE6922A59D}"/>
              </a:ext>
            </a:extLst>
          </p:cNvPr>
          <p:cNvSpPr>
            <a:spLocks noGrp="1"/>
          </p:cNvSpPr>
          <p:nvPr/>
        </p:nvSpPr>
        <p:spPr>
          <a:xfrm>
            <a:off x="6972300" y="2647950"/>
            <a:ext cx="3124200" cy="400050"/>
          </a:xfrm>
          <a:prstGeom prst="rect">
            <a:avLst/>
          </a:prstGeom>
          <a:noFill/>
          <a:ln w="0">
            <a:noFill/>
            <a:prstDash val="solid"/>
          </a:ln>
        </p:spPr>
        <p:txBody>
          <a:bodyPr wrap="square" lIns="0" tIns="0" rIns="0" bIns="0" anchor="t">
            <a:noAutofit/>
          </a:bodyPr>
          <a:lstStyle/>
          <a:p>
            <a:pPr algn="l">
              <a:defRPr sz="1350" b="1" i="0">
                <a:solidFill>
                  <a:srgbClr val="162B45"/>
                </a:solidFill>
                <a:latin typeface="Calibri"/>
                <a:ea typeface="Calibri"/>
                <a:cs typeface="Calibri"/>
              </a:defRPr>
            </a:pPr>
            <a:r>
              <a:rPr sz="1350" b="1" i="0">
                <a:solidFill>
                  <a:srgbClr val="162B45"/>
                </a:solidFill>
                <a:latin typeface="Calibri"/>
                <a:ea typeface="Calibri"/>
                <a:cs typeface="Calibri"/>
              </a:rPr>
              <a:t>Opt-Out Management</a:t>
            </a:r>
          </a:p>
        </p:txBody>
      </p:sp>
      <p:sp>
        <p:nvSpPr>
          <p:cNvPr id="24" name="">
            <a:extLst>
              <a:ext uri="{FF2B5EF4-FFF2-40B4-BE49-F238E27FC236}">
                <ns2:creationId id="{9564F01E-8644-4B1A-B025-8681CEAED9F5}"/>
              </a:ext>
            </a:extLst>
          </p:cNvPr>
          <p:cNvSpPr>
            <a:spLocks noGrp="1"/>
          </p:cNvSpPr>
          <p:nvPr/>
        </p:nvSpPr>
        <p:spPr>
          <a:xfrm>
            <a:off x="10153650" y="2667000"/>
            <a:ext cx="1428750" cy="304800"/>
          </a:xfrm>
          <a:prstGeom prst="rect">
            <a:avLst/>
          </a:prstGeom>
          <a:noFill/>
          <a:ln w="0">
            <a:noFill/>
            <a:prstDash val="solid"/>
          </a:ln>
        </p:spPr>
        <p:txBody>
          <a:bodyPr wrap="square" lIns="0" tIns="0" rIns="0" bIns="0" anchor="t">
            <a:noAutofit/>
          </a:bodyPr>
          <a:lstStyle/>
          <a:p>
            <a:pPr algn="r">
              <a:defRPr sz="1050" b="0" i="0">
                <a:solidFill>
                  <a:srgbClr val="5F7187"/>
                </a:solidFill>
                <a:latin typeface="Calibri"/>
                <a:ea typeface="Calibri"/>
                <a:cs typeface="Calibri"/>
              </a:defRPr>
            </a:pPr>
            <a:r>
              <a:rPr sz="1050" b="0" i="0">
                <a:solidFill>
                  <a:srgbClr val="5F7187"/>
                </a:solidFill>
                <a:latin typeface="Calibri"/>
                <a:ea typeface="Calibri"/>
                <a:cs typeface="Calibri"/>
              </a:rPr>
              <a:t>Core · System</a:t>
            </a:r>
          </a:p>
        </p:txBody>
      </p:sp>
      <p:sp>
        <p:nvSpPr>
          <p:cNvPr id="25" name="">
            <a:extLst>
              <a:ext uri="{FF2B5EF4-FFF2-40B4-BE49-F238E27FC236}">
                <ns2:creationId id="{B1F27DF3-0D74-46DC-94EA-26BB9F1AD033}"/>
                <adec:decorative val="1"/>
              </a:ext>
            </a:extLst>
          </p:cNvPr>
          <p:cNvSpPr>
            <a:spLocks noGrp="1"/>
          </p:cNvSpPr>
          <p:nvPr/>
        </p:nvSpPr>
        <p:spPr>
          <a:xfrm>
            <a:off x="6248400" y="3057525"/>
            <a:ext cx="5334000" cy="0"/>
          </a:xfrm>
          <a:prstGeom prst="line">
            <a:avLst/>
          </a:prstGeom>
          <a:noFill/>
          <a:ln w="9525">
            <a:solidFill>
              <a:srgbClr val="D5E3E3"/>
            </a:solidFill>
            <a:prstDash val="solid"/>
          </a:ln>
        </p:spPr>
      </p:sp>
      <p:sp>
        <p:nvSpPr>
          <p:cNvPr id="26" name="">
            <a:extLst>
              <a:ext uri="{FF2B5EF4-FFF2-40B4-BE49-F238E27FC236}">
                <ns2:creationId id="{BAD2B188-4B5D-4CD4-B7C1-BA0085F8CE37}"/>
              </a:ext>
            </a:extLst>
          </p:cNvPr>
          <p:cNvSpPr>
            <a:spLocks noGrp="1"/>
          </p:cNvSpPr>
          <p:nvPr/>
        </p:nvSpPr>
        <p:spPr>
          <a:xfrm>
            <a:off x="6248400" y="3143250"/>
            <a:ext cx="685800" cy="247650"/>
          </a:xfrm>
          <a:prstGeom prst="rect">
            <a:avLst/>
          </a:prstGeom>
          <a:noFill/>
          <a:ln w="0">
            <a:noFill/>
            <a:prstDash val="solid"/>
          </a:ln>
        </p:spPr>
        <p:txBody>
          <a:bodyPr wrap="square" lIns="0" tIns="0" rIns="0" bIns="0" anchor="t">
            <a:noAutofit/>
          </a:bodyPr>
          <a:lstStyle/>
          <a:p>
            <a:pPr algn="l">
              <a:defRPr sz="1275" b="1" i="0">
                <a:solidFill>
                  <a:srgbClr val="10B981"/>
                </a:solidFill>
                <a:latin typeface="Calibri"/>
                <a:ea typeface="Calibri"/>
                <a:cs typeface="Calibri"/>
              </a:defRPr>
            </a:pPr>
            <a:r>
              <a:rPr sz="1275" b="1" i="0">
                <a:solidFill>
                  <a:srgbClr val="10B981"/>
                </a:solidFill>
                <a:latin typeface="Calibri"/>
                <a:ea typeface="Calibri"/>
                <a:cs typeface="Calibri"/>
              </a:rPr>
              <a:t>E.3.2</a:t>
            </a:r>
          </a:p>
        </p:txBody>
      </p:sp>
      <p:sp>
        <p:nvSpPr>
          <p:cNvPr id="27" name="">
            <a:extLst>
              <a:ext uri="{FF2B5EF4-FFF2-40B4-BE49-F238E27FC236}">
                <ns2:creationId id="{A2F273B8-127F-4236-8479-4E4CB5456BF3}"/>
              </a:ext>
            </a:extLst>
          </p:cNvPr>
          <p:cNvSpPr>
            <a:spLocks noGrp="1"/>
          </p:cNvSpPr>
          <p:nvPr/>
        </p:nvSpPr>
        <p:spPr>
          <a:xfrm>
            <a:off x="6972300" y="3143250"/>
            <a:ext cx="3124200" cy="400050"/>
          </a:xfrm>
          <a:prstGeom prst="rect">
            <a:avLst/>
          </a:prstGeom>
          <a:noFill/>
          <a:ln w="0">
            <a:noFill/>
            <a:prstDash val="solid"/>
          </a:ln>
        </p:spPr>
        <p:txBody>
          <a:bodyPr wrap="square" lIns="0" tIns="0" rIns="0" bIns="0" anchor="t">
            <a:noAutofit/>
          </a:bodyPr>
          <a:lstStyle/>
          <a:p>
            <a:pPr algn="l">
              <a:defRPr sz="1350" b="1" i="0">
                <a:solidFill>
                  <a:srgbClr val="162B45"/>
                </a:solidFill>
                <a:latin typeface="Calibri"/>
                <a:ea typeface="Calibri"/>
                <a:cs typeface="Calibri"/>
              </a:defRPr>
            </a:pPr>
            <a:r>
              <a:rPr sz="1350" b="1" i="0">
                <a:solidFill>
                  <a:srgbClr val="162B45"/>
                </a:solidFill>
                <a:latin typeface="Calibri"/>
                <a:ea typeface="Calibri"/>
                <a:cs typeface="Calibri"/>
              </a:rPr>
              <a:t>Public Benefit &amp; Value</a:t>
            </a:r>
          </a:p>
        </p:txBody>
      </p:sp>
      <p:sp>
        <p:nvSpPr>
          <p:cNvPr id="28" name="">
            <a:extLst>
              <a:ext uri="{FF2B5EF4-FFF2-40B4-BE49-F238E27FC236}">
                <ns2:creationId id="{335E7BE5-0C23-446C-8296-B757B1E67978}"/>
              </a:ext>
            </a:extLst>
          </p:cNvPr>
          <p:cNvSpPr>
            <a:spLocks noGrp="1"/>
          </p:cNvSpPr>
          <p:nvPr/>
        </p:nvSpPr>
        <p:spPr>
          <a:xfrm>
            <a:off x="10153650" y="3162300"/>
            <a:ext cx="1428750" cy="304800"/>
          </a:xfrm>
          <a:prstGeom prst="rect">
            <a:avLst/>
          </a:prstGeom>
          <a:noFill/>
          <a:ln w="0">
            <a:noFill/>
            <a:prstDash val="solid"/>
          </a:ln>
        </p:spPr>
        <p:txBody>
          <a:bodyPr wrap="square" lIns="0" tIns="0" rIns="0" bIns="0" anchor="t">
            <a:noAutofit/>
          </a:bodyPr>
          <a:lstStyle/>
          <a:p>
            <a:pPr algn="r">
              <a:defRPr sz="1050" b="0" i="0">
                <a:solidFill>
                  <a:srgbClr val="5F7187"/>
                </a:solidFill>
                <a:latin typeface="Calibri"/>
                <a:ea typeface="Calibri"/>
                <a:cs typeface="Calibri"/>
              </a:defRPr>
            </a:pPr>
            <a:r>
              <a:rPr sz="1050" b="0" i="0">
                <a:solidFill>
                  <a:srgbClr val="5F7187"/>
                </a:solidFill>
                <a:latin typeface="Calibri"/>
                <a:ea typeface="Calibri"/>
                <a:cs typeface="Calibri"/>
              </a:rPr>
              <a:t>Core · Both</a:t>
            </a:r>
          </a:p>
        </p:txBody>
      </p:sp>
      <p:sp>
        <p:nvSpPr>
          <p:cNvPr id="29" name="">
            <a:extLst>
              <a:ext uri="{FF2B5EF4-FFF2-40B4-BE49-F238E27FC236}">
                <ns2:creationId id="{54BF153F-2863-4039-BF79-91EE7942B935}"/>
                <adec:decorative val="1"/>
              </a:ext>
            </a:extLst>
          </p:cNvPr>
          <p:cNvSpPr>
            <a:spLocks noGrp="1"/>
          </p:cNvSpPr>
          <p:nvPr/>
        </p:nvSpPr>
        <p:spPr>
          <a:xfrm>
            <a:off x="6248400" y="3552825"/>
            <a:ext cx="5334000" cy="0"/>
          </a:xfrm>
          <a:prstGeom prst="line">
            <a:avLst/>
          </a:prstGeom>
          <a:noFill/>
          <a:ln w="9525">
            <a:solidFill>
              <a:srgbClr val="D5E3E3"/>
            </a:solidFill>
            <a:prstDash val="solid"/>
          </a:ln>
        </p:spPr>
      </p:sp>
      <p:sp>
        <p:nvSpPr>
          <p:cNvPr id="30" name="">
            <a:extLst>
              <a:ext uri="{FF2B5EF4-FFF2-40B4-BE49-F238E27FC236}">
                <ns2:creationId id="{A688C279-2A25-4E93-B349-CCB9D0FA8ECA}"/>
              </a:ext>
            </a:extLst>
          </p:cNvPr>
          <p:cNvSpPr>
            <a:spLocks noGrp="1"/>
          </p:cNvSpPr>
          <p:nvPr/>
        </p:nvSpPr>
        <p:spPr>
          <a:xfrm>
            <a:off x="6248400" y="3638550"/>
            <a:ext cx="685800" cy="247650"/>
          </a:xfrm>
          <a:prstGeom prst="rect">
            <a:avLst/>
          </a:prstGeom>
          <a:noFill/>
          <a:ln w="0">
            <a:noFill/>
            <a:prstDash val="solid"/>
          </a:ln>
        </p:spPr>
        <p:txBody>
          <a:bodyPr wrap="square" lIns="0" tIns="0" rIns="0" bIns="0" anchor="t">
            <a:noAutofit/>
          </a:bodyPr>
          <a:lstStyle/>
          <a:p>
            <a:pPr algn="l">
              <a:defRPr sz="1275" b="1" i="0">
                <a:solidFill>
                  <a:srgbClr val="10B981"/>
                </a:solidFill>
                <a:latin typeface="Calibri"/>
                <a:ea typeface="Calibri"/>
                <a:cs typeface="Calibri"/>
              </a:defRPr>
            </a:pPr>
            <a:r>
              <a:rPr sz="1275" b="1" i="0">
                <a:solidFill>
                  <a:srgbClr val="10B981"/>
                </a:solidFill>
                <a:latin typeface="Calibri"/>
                <a:ea typeface="Calibri"/>
                <a:cs typeface="Calibri"/>
              </a:rPr>
              <a:t>E.3.3</a:t>
            </a:r>
          </a:p>
        </p:txBody>
      </p:sp>
      <p:sp>
        <p:nvSpPr>
          <p:cNvPr id="31" name="">
            <a:extLst>
              <a:ext uri="{FF2B5EF4-FFF2-40B4-BE49-F238E27FC236}">
                <ns2:creationId id="{BDC8A237-386C-4DC1-ABC0-49EBEFD9A98F}"/>
              </a:ext>
            </a:extLst>
          </p:cNvPr>
          <p:cNvSpPr>
            <a:spLocks noGrp="1"/>
          </p:cNvSpPr>
          <p:nvPr/>
        </p:nvSpPr>
        <p:spPr>
          <a:xfrm>
            <a:off x="6972300" y="3638550"/>
            <a:ext cx="3124200" cy="400050"/>
          </a:xfrm>
          <a:prstGeom prst="rect">
            <a:avLst/>
          </a:prstGeom>
          <a:noFill/>
          <a:ln w="0">
            <a:noFill/>
            <a:prstDash val="solid"/>
          </a:ln>
        </p:spPr>
        <p:txBody>
          <a:bodyPr wrap="square" lIns="0" tIns="0" rIns="0" bIns="0" anchor="t">
            <a:noAutofit/>
          </a:bodyPr>
          <a:lstStyle/>
          <a:p>
            <a:pPr algn="l">
              <a:defRPr sz="1350" b="1" i="0">
                <a:solidFill>
                  <a:srgbClr val="162B45"/>
                </a:solidFill>
                <a:latin typeface="Calibri"/>
                <a:ea typeface="Calibri"/>
                <a:cs typeface="Calibri"/>
              </a:defRPr>
            </a:pPr>
            <a:r>
              <a:rPr sz="1350" b="1" i="0">
                <a:solidFill>
                  <a:srgbClr val="162B45"/>
                </a:solidFill>
                <a:latin typeface="Calibri"/>
                <a:ea typeface="Calibri"/>
                <a:cs typeface="Calibri"/>
              </a:rPr>
              <a:t>Legitimacy, Assurance &amp; Learning</a:t>
            </a:r>
          </a:p>
        </p:txBody>
      </p:sp>
      <p:sp>
        <p:nvSpPr>
          <p:cNvPr id="32" name="">
            <a:extLst>
              <a:ext uri="{FF2B5EF4-FFF2-40B4-BE49-F238E27FC236}">
                <ns2:creationId id="{BF7C917D-F7DA-41A8-A9DA-4F2FC5996221}"/>
              </a:ext>
            </a:extLst>
          </p:cNvPr>
          <p:cNvSpPr>
            <a:spLocks noGrp="1"/>
          </p:cNvSpPr>
          <p:nvPr/>
        </p:nvSpPr>
        <p:spPr>
          <a:xfrm>
            <a:off x="10153650" y="3657600"/>
            <a:ext cx="1428750" cy="304800"/>
          </a:xfrm>
          <a:prstGeom prst="rect">
            <a:avLst/>
          </a:prstGeom>
          <a:noFill/>
          <a:ln w="0">
            <a:noFill/>
            <a:prstDash val="solid"/>
          </a:ln>
        </p:spPr>
        <p:txBody>
          <a:bodyPr wrap="square" lIns="0" tIns="0" rIns="0" bIns="0" anchor="t">
            <a:noAutofit/>
          </a:bodyPr>
          <a:lstStyle/>
          <a:p>
            <a:pPr algn="r">
              <a:defRPr sz="1050" b="0" i="0">
                <a:solidFill>
                  <a:srgbClr val="5F7187"/>
                </a:solidFill>
                <a:latin typeface="Calibri"/>
                <a:ea typeface="Calibri"/>
                <a:cs typeface="Calibri"/>
              </a:defRPr>
            </a:pPr>
            <a:r>
              <a:rPr sz="1050" b="0" i="0">
                <a:solidFill>
                  <a:srgbClr val="5F7187"/>
                </a:solidFill>
                <a:latin typeface="Calibri"/>
                <a:ea typeface="Calibri"/>
                <a:cs typeface="Calibri"/>
              </a:rPr>
              <a:t>Core · Both</a:t>
            </a:r>
          </a:p>
        </p:txBody>
      </p:sp>
      <p:sp>
        <p:nvSpPr>
          <p:cNvPr id="33" name="">
            <a:extLst>
              <a:ext uri="{FF2B5EF4-FFF2-40B4-BE49-F238E27FC236}">
                <ns2:creationId id="{CAB739ED-6269-45B1-84F9-03D1AACCA000}"/>
              </a:ext>
            </a:extLst>
          </p:cNvPr>
          <p:cNvSpPr>
            <a:spLocks noGrp="1"/>
          </p:cNvSpPr>
          <p:nvPr/>
        </p:nvSpPr>
        <p:spPr>
          <a:xfrm>
            <a:off x="685800" y="5981700"/>
            <a:ext cx="10820400" cy="266700"/>
          </a:xfrm>
          <a:prstGeom prst="rect">
            <a:avLst/>
          </a:prstGeom>
          <a:noFill/>
          <a:ln w="0">
            <a:noFill/>
            <a:prstDash val="solid"/>
          </a:ln>
        </p:spPr>
        <p:txBody>
          <a:bodyPr wrap="square" lIns="0" tIns="0" rIns="0" bIns="0" anchor="t">
            <a:noAutofit/>
          </a:bodyPr>
          <a:lstStyle/>
          <a:p>
            <a:pPr algn="ctr">
              <a:defRPr sz="1050" b="0" i="1">
                <a:solidFill>
                  <a:srgbClr val="5F7187"/>
                </a:solidFill>
                <a:latin typeface="Calibri"/>
                <a:ea typeface="Calibri"/>
                <a:cs typeface="Calibri"/>
              </a:defRPr>
            </a:pPr>
            <a:r>
              <a:rPr sz="1050" b="0" i="1">
                <a:solidFill>
                  <a:srgbClr val="5F7187"/>
                </a:solidFill>
                <a:latin typeface="Calibri"/>
                <a:ea typeface="Calibri"/>
                <a:cs typeface="Calibri"/>
              </a:rPr>
              <a:t>Core and Enhancement are HDRL classifications—not official programme requirements.</a:t>
            </a:r>
          </a:p>
        </p:txBody>
      </p:sp>
      <p:sp>
        <p:nvSpPr>
          <p:cNvPr id="34" name="">
            <a:extLst>
              <a:ext uri="{FF2B5EF4-FFF2-40B4-BE49-F238E27FC236}">
                <ns2:creationId id="{2612C7E2-F8A8-45A1-80BE-E1E234316F01}"/>
                <adec:decorative val="1"/>
              </a:ext>
            </a:extLst>
          </p:cNvPr>
          <p:cNvSpPr>
            <a:spLocks noGrp="1"/>
          </p:cNvSpPr>
          <p:nvPr/>
        </p:nvSpPr>
        <p:spPr>
          <a:xfrm>
            <a:off x="552450" y="6419850"/>
            <a:ext cx="11087100" cy="0"/>
          </a:xfrm>
          <a:prstGeom prst="line">
            <a:avLst/>
          </a:prstGeom>
          <a:noFill/>
          <a:ln w="9525">
            <a:solidFill>
              <a:srgbClr val="D5E3E3"/>
            </a:solidFill>
            <a:prstDash val="solid"/>
          </a:ln>
        </p:spPr>
      </p:sp>
      <p:sp>
        <p:nvSpPr>
          <p:cNvPr id="35" name="">
            <a:extLst>
              <a:ext uri="{FF2B5EF4-FFF2-40B4-BE49-F238E27FC236}">
                <ns2:creationId id="{8A356AB1-FE94-42C8-AC2E-773924EEF561}"/>
              </a:ext>
            </a:extLst>
          </p:cNvPr>
          <p:cNvSpPr>
            <a:spLocks noGrp="1"/>
          </p:cNvSpPr>
          <p:nvPr/>
        </p:nvSpPr>
        <p:spPr>
          <a:xfrm>
            <a:off x="552450" y="6496050"/>
            <a:ext cx="2952750" cy="190500"/>
          </a:xfrm>
          <a:prstGeom prst="rect">
            <a:avLst/>
          </a:prstGeom>
          <a:noFill/>
          <a:ln w="0">
            <a:noFill/>
            <a:prstDash val="solid"/>
          </a:ln>
        </p:spPr>
        <p:txBody>
          <a:bodyPr wrap="square" lIns="0" tIns="0" rIns="0" bIns="0" anchor="ctr">
            <a:noAutofit/>
          </a:bodyPr>
          <a:lstStyle/>
          <a:p>
            <a:pPr algn="l">
              <a:defRPr sz="900" b="0" i="0">
                <a:solidFill>
                  <a:srgbClr val="5F7187"/>
                </a:solidFill>
                <a:latin typeface="Calibri"/>
                <a:ea typeface="Calibri"/>
                <a:cs typeface="Calibri"/>
              </a:defRPr>
            </a:pPr>
            <a:r>
              <a:rPr sz="900" b="0" i="0">
                <a:solidFill>
                  <a:srgbClr val="5F7187"/>
                </a:solidFill>
                <a:latin typeface="Calibri"/>
                <a:ea typeface="Calibri"/>
                <a:cs typeface="Calibri"/>
              </a:rPr>
              <a:t>HDRL v1.0.1  •  Kit v1.1.0  •  30 Jul 2026</a:t>
            </a:r>
          </a:p>
        </p:txBody>
      </p:sp>
      <p:sp>
        <p:nvSpPr>
          <p:cNvPr id="36" name="">
            <a:extLst>
              <a:ext uri="{FF2B5EF4-FFF2-40B4-BE49-F238E27FC236}">
                <ns2:creationId id="{B2C1F4CE-1C7E-4FB0-95EB-BE1EE3D5630F}"/>
              </a:ext>
            </a:extLst>
          </p:cNvPr>
          <p:cNvSpPr>
            <a:spLocks noGrp="1"/>
          </p:cNvSpPr>
          <p:nvPr/>
        </p:nvSpPr>
        <p:spPr>
          <a:xfrm>
            <a:off x="3524250" y="6496050"/>
            <a:ext cx="6096000" cy="190500"/>
          </a:xfrm>
          <a:prstGeom prst="rect">
            <a:avLst/>
          </a:prstGeom>
          <a:noFill/>
          <a:ln w="0">
            <a:noFill/>
            <a:prstDash val="solid"/>
          </a:ln>
        </p:spPr>
        <p:txBody>
          <a:bodyPr wrap="square" lIns="0" tIns="0" rIns="0" bIns="0" anchor="ctr">
            <a:noAutofit/>
          </a:bodyPr>
          <a:lstStyle/>
          <a:p>
            <a:pPr algn="ctr">
              <a:defRPr sz="825" b="0" i="0">
                <a:solidFill>
                  <a:srgbClr val="5F7187"/>
                </a:solidFill>
                <a:latin typeface="Calibri"/>
                <a:ea typeface="Calibri"/>
                <a:cs typeface="Calibri"/>
              </a:defRPr>
            </a:pPr>
            <a:r>
              <a:rPr sz="825" b="0" i="0">
                <a:solidFill>
                  <a:srgbClr val="5F7187"/>
                </a:solidFill>
                <a:latin typeface="Calibri"/>
                <a:ea typeface="Calibri"/>
                <a:cs typeface="Calibri"/>
              </a:rPr>
              <a:t>RDS: commissioner &amp; IP owner  •  OPL Advisory: originator &amp; developer  •  </a:t>
            </a:r>
            <a:r>
              <a:rPr sz="825" b="0" i="0">
                <a:solidFill>
                  <a:srgbClr val="5F7187"/>
                </a:solidFill>
                <a:latin typeface="Calibri"/>
                <a:ea typeface="Calibri"/>
                <a:cs typeface="Calibri"/>
                <a:hlinkClick r:id="Ree347f7a65254ba3" tooltip="Read the Creative Commons Attribution 4.0 licence"/>
              </a:rPr>
              <a:t>CC BY 4.0</a:t>
            </a:r>
          </a:p>
        </p:txBody>
      </p:sp>
      <p:sp>
        <p:nvSpPr>
          <p:cNvPr id="37" name="">
            <a:extLst>
              <a:ext uri="{FF2B5EF4-FFF2-40B4-BE49-F238E27FC236}">
                <ns2:creationId id="{CB32387B-7FB8-42B6-974D-798BDC88EDFD}"/>
              </a:ext>
            </a:extLst>
          </p:cNvPr>
          <p:cNvSpPr>
            <a:spLocks noGrp="1"/>
          </p:cNvSpPr>
          <p:nvPr/>
        </p:nvSpPr>
        <p:spPr>
          <a:xfrm>
            <a:off x="9048750" y="6496050"/>
            <a:ext cx="2590800" cy="190500"/>
          </a:xfrm>
          <a:prstGeom prst="rect">
            <a:avLst/>
          </a:prstGeom>
          <a:noFill/>
          <a:ln w="0">
            <a:noFill/>
            <a:prstDash val="solid"/>
          </a:ln>
        </p:spPr>
        <p:txBody>
          <a:bodyPr wrap="square" lIns="0" tIns="0" rIns="0" bIns="0" anchor="ctr">
            <a:noAutofit/>
          </a:bodyPr>
          <a:lstStyle/>
          <a:p>
            <a:pPr algn="r">
              <a:defRPr sz="900" b="0" i="0">
                <a:solidFill>
                  <a:srgbClr val="5F7187"/>
                </a:solidFill>
                <a:latin typeface="Calibri"/>
                <a:ea typeface="Calibri"/>
                <a:cs typeface="Calibri"/>
              </a:defRPr>
            </a:pPr>
            <a:r>
              <a:rPr sz="900" b="0" i="0">
                <a:solidFill>
                  <a:srgbClr val="5F7187"/>
                </a:solidFill>
                <a:latin typeface="Calibri"/>
                <a:ea typeface="Calibri"/>
                <a:cs typeface="Calibri"/>
                <a:hlinkClick r:id="R8804813c0d0949b1" tooltip="Open the HDRL Framework website"/>
              </a:rPr>
              <a:t>hdrlframework.org</a:t>
            </a:r>
            <a:r>
              <a:rPr sz="900" b="0" i="0">
                <a:solidFill>
                  <a:srgbClr val="5F7187"/>
                </a:solidFill>
                <a:latin typeface="Calibri"/>
                <a:ea typeface="Calibri"/>
                <a:cs typeface="Calibri"/>
              </a:rPr>
              <a:t>  •  60</a:t>
            </a:r>
          </a:p>
        </p:txBody>
      </p:sp>
    </p:spTree>
    <p:extLst>
      <p:ext uri="{BB962C8B-B14F-4D97-AF65-F5344CB8AC3E}">
        <ns5:creationId val="1328843576"/>
      </p:ext>
    </p:extLst>
  </p:cSld>
</p:sld>
</file>

<file path=ppt/slides/slide61.xml><?xml version="1.0" encoding="utf-8"?>
<p:sld xmlns:a="http://schemas.openxmlformats.org/drawingml/2006/main" xmlns:adec="http://schemas.microsoft.com/office/drawing/2017/decorative" xmlns:ns2="http://schemas.microsoft.com/office/drawing/2014/main" xmlns:ns5="http://schemas.microsoft.com/office/powerpoint/2010/main" xmlns:p="http://schemas.openxmlformats.org/presentationml/2006/main" xmlns:r="http://schemas.openxmlformats.org/officeDocument/2006/relationships">
  <p:cSld>
    <p:bg>
      <p:bgPr>
        <a:solidFill>
          <a:srgbClr val="F5F8FA"/>
        </a:solidFill>
      </p:bgPr>
    </p:bg>
    <p:spTree>
      <p:nvGrpSpPr>
        <p:cNvPr id="1" name=""/>
        <p:cNvGrpSpPr/>
        <p:nvPr/>
      </p:nvGrpSpPr>
      <p:grpSpPr>
        <a:xfrm/>
      </p:grpSpPr>
      <p:sp>
        <p:nvSpPr>
          <p:cNvPr id="41" name="hdrl-mini-mark">
            <a:extLst>
              <a:ext uri="{FF2B5EF4-FFF2-40B4-BE49-F238E27FC236}">
                <ns2:creationId id="{7DA9BDAE-E74E-4092-90F8-266BD74AB7F3}"/>
                <adec:decorative val="1"/>
              </a:ext>
            </a:extLst>
          </p:cNvPr>
          <p:cNvSpPr>
            <a:spLocks noGrp="1"/>
          </p:cNvSpPr>
          <p:nvPr/>
        </p:nvSpPr>
        <p:spPr>
          <a:xfrm>
            <a:off x="552450" y="361950"/>
            <a:ext cx="514350" cy="514350"/>
          </a:xfrm>
          <a:prstGeom prst="octagon">
            <a:avLst/>
          </a:prstGeom>
          <a:solidFill>
            <a:srgbClr val="0F766E"/>
          </a:solidFill>
          <a:ln w="0">
            <a:noFill/>
            <a:prstDash val="solid"/>
          </a:ln>
        </p:spPr>
      </p:sp>
      <p:sp>
        <p:nvSpPr>
          <p:cNvPr id="2" name="hdrl-mini-text">
            <a:extLst>
              <a:ext uri="{FF2B5EF4-FFF2-40B4-BE49-F238E27FC236}">
                <ns2:creationId id="{BBDD3255-941C-4CF3-9E38-3E3CD4402F32}"/>
                <adec:decorative val="1"/>
              </a:ext>
            </a:extLst>
          </p:cNvPr>
          <p:cNvSpPr>
            <a:spLocks noGrp="1"/>
          </p:cNvSpPr>
          <p:nvPr/>
        </p:nvSpPr>
        <p:spPr>
          <a:xfrm>
            <a:off x="581025" y="504825"/>
            <a:ext cx="476250" cy="209550"/>
          </a:xfrm>
          <a:prstGeom prst="rect">
            <a:avLst/>
          </a:prstGeom>
          <a:noFill/>
          <a:ln w="0">
            <a:noFill/>
            <a:prstDash val="solid"/>
          </a:ln>
        </p:spPr>
        <p:txBody>
          <a:bodyPr wrap="square" lIns="0" tIns="0" rIns="0" bIns="0" anchor="ctr">
            <a:noAutofit/>
          </a:bodyPr>
          <a:lstStyle/>
          <a:p>
            <a:pPr algn="ctr">
              <a:defRPr sz="750" b="1" i="0">
                <a:solidFill>
                  <a:srgbClr val="FFFFFF"/>
                </a:solidFill>
                <a:latin typeface="Calibri"/>
                <a:ea typeface="Calibri"/>
                <a:cs typeface="Calibri"/>
              </a:defRPr>
            </a:pPr>
            <a:r>
              <a:rPr sz="750" b="1" i="0">
                <a:solidFill>
                  <a:srgbClr val="FFFFFF"/>
                </a:solidFill>
                <a:latin typeface="Calibri"/>
                <a:ea typeface="Calibri"/>
                <a:cs typeface="Calibri"/>
              </a:rPr>
              <a:t>HDRL</a:t>
            </a:r>
          </a:p>
        </p:txBody>
      </p:sp>
      <p:sp>
        <p:nvSpPr>
          <p:cNvPr id="3" name="brand-label">
            <a:extLst>
              <a:ext uri="{FF2B5EF4-FFF2-40B4-BE49-F238E27FC236}">
                <ns2:creationId id="{46915B45-C5B9-4594-A036-6560829D3232}"/>
                <adec:decorative val="1"/>
              </a:ext>
            </a:extLst>
          </p:cNvPr>
          <p:cNvSpPr>
            <a:spLocks noGrp="1"/>
          </p:cNvSpPr>
          <p:nvPr/>
        </p:nvSpPr>
        <p:spPr>
          <a:xfrm>
            <a:off x="1257300" y="495300"/>
            <a:ext cx="4572000" cy="190500"/>
          </a:xfrm>
          <a:prstGeom prst="rect">
            <a:avLst/>
          </a:prstGeom>
          <a:noFill/>
          <a:ln w="0">
            <a:noFill/>
            <a:prstDash val="solid"/>
          </a:ln>
        </p:spPr>
        <p:txBody>
          <a:bodyPr wrap="square" lIns="0" tIns="0" rIns="0" bIns="0" anchor="ctr">
            <a:noAutofit/>
          </a:bodyPr>
          <a:lstStyle/>
          <a:p>
            <a:pPr algn="l">
              <a:defRPr sz="1200" b="1" i="0">
                <a:solidFill>
                  <a:srgbClr val="0F766E"/>
                </a:solidFill>
                <a:latin typeface="Calibri"/>
                <a:ea typeface="Calibri"/>
                <a:cs typeface="Calibri"/>
              </a:defRPr>
            </a:pPr>
            <a:r>
              <a:rPr sz="1200" b="1" i="0">
                <a:solidFill>
                  <a:srgbClr val="0F766E"/>
                </a:solidFill>
                <a:latin typeface="Calibri"/>
                <a:ea typeface="Calibri"/>
                <a:cs typeface="Calibri"/>
              </a:rPr>
              <a:t>DOMAIN E • INDICATOR DETAIL</a:t>
            </a:r>
          </a:p>
        </p:txBody>
      </p:sp>
      <p:sp>
        <p:nvSpPr>
          <p:cNvPr id="4" name="slide-title" title="E.1.1 · Public Register of Data Uses" descr="Slide title: E.1.1 · Public Register of Data Uses">
            <a:extLst>
              <a:ext uri="{FF2B5EF4-FFF2-40B4-BE49-F238E27FC236}">
                <ns2:creationId id="{DFDE553A-073D-42A2-BF9E-63898104D713}"/>
              </a:ext>
            </a:extLst>
          </p:cNvPr>
          <p:cNvSpPr>
            <a:spLocks noGrp="1"/>
          </p:cNvSpPr>
          <p:nvPr>
            <p:ph type="title"/>
          </p:nvPr>
        </p:nvSpPr>
        <p:spPr>
          <a:xfrm>
            <a:off x="666750" y="1104900"/>
            <a:ext cx="10858500" cy="628650"/>
          </a:xfrm>
          <a:prstGeom prst="rect">
            <a:avLst/>
          </a:prstGeom>
          <a:noFill/>
          <a:ln w="0">
            <a:noFill/>
            <a:prstDash val="solid"/>
          </a:ln>
        </p:spPr>
        <p:txBody>
          <a:bodyPr wrap="square" lIns="0" tIns="0" rIns="0" bIns="0" anchor="t">
            <a:noAutofit/>
          </a:bodyPr>
          <a:lstStyle/>
          <a:p>
            <a:pPr algn="l">
              <a:defRPr sz="3150" b="1" i="0">
                <a:solidFill>
                  <a:srgbClr val="162B45"/>
                </a:solidFill>
                <a:latin typeface="Calibri"/>
                <a:ea typeface="Calibri"/>
                <a:cs typeface="Calibri"/>
              </a:defRPr>
            </a:pPr>
            <a:r>
              <a:rPr sz="3150" b="1" i="0">
                <a:solidFill>
                  <a:srgbClr val="162B45"/>
                </a:solidFill>
                <a:latin typeface="Calibri"/>
                <a:ea typeface="Calibri"/>
                <a:cs typeface="Calibri"/>
              </a:rPr>
              <a:t>E.1.1 · Public Register of Data Uses</a:t>
            </a:r>
          </a:p>
        </p:txBody>
      </p:sp>
      <p:sp>
        <p:nvSpPr>
          <p:cNvPr id="5" name="">
            <a:extLst>
              <a:ext uri="{FF2B5EF4-FFF2-40B4-BE49-F238E27FC236}">
                <ns2:creationId id="{49DED0AE-94C4-483C-B928-68BE7603D2AE}"/>
              </a:ext>
            </a:extLst>
          </p:cNvPr>
          <p:cNvSpPr>
            <a:spLocks noGrp="1"/>
          </p:cNvSpPr>
          <p:nvPr/>
        </p:nvSpPr>
        <p:spPr>
          <a:xfrm>
            <a:off x="685800" y="1771650"/>
            <a:ext cx="10668000" cy="266700"/>
          </a:xfrm>
          <a:prstGeom prst="rect">
            <a:avLst/>
          </a:prstGeom>
          <a:noFill/>
          <a:ln w="0">
            <a:noFill/>
            <a:prstDash val="solid"/>
          </a:ln>
        </p:spPr>
        <p:txBody>
          <a:bodyPr wrap="square" lIns="0" tIns="0" rIns="0" bIns="0" anchor="t">
            <a:noAutofit/>
          </a:bodyPr>
          <a:lstStyle/>
          <a:p>
            <a:pPr algn="l">
              <a:defRPr sz="1350" b="1" i="0">
                <a:solidFill>
                  <a:srgbClr val="10B981"/>
                </a:solidFill>
                <a:latin typeface="Calibri"/>
                <a:ea typeface="Calibri"/>
                <a:cs typeface="Calibri"/>
              </a:defRPr>
            </a:pPr>
            <a:r>
              <a:rPr sz="1350" b="1" i="0">
                <a:solidFill>
                  <a:srgbClr val="10B981"/>
                </a:solidFill>
                <a:latin typeface="Calibri"/>
                <a:ea typeface="Calibri"/>
                <a:cs typeface="Calibri"/>
              </a:rPr>
              <a:t>Core indicator  •  Both level  •  HDRL class B0</a:t>
            </a:r>
          </a:p>
        </p:txBody>
      </p:sp>
      <p:sp>
        <p:nvSpPr>
          <p:cNvPr id="6" name="">
            <a:extLst>
              <a:ext uri="{FF2B5EF4-FFF2-40B4-BE49-F238E27FC236}">
                <ns2:creationId id="{CE4021C4-3E34-4715-85C9-2558C028AAF8}"/>
              </a:ext>
            </a:extLst>
          </p:cNvPr>
          <p:cNvSpPr>
            <a:spLocks noGrp="1"/>
          </p:cNvSpPr>
          <p:nvPr/>
        </p:nvSpPr>
        <p:spPr>
          <a:xfrm>
            <a:off x="685800" y="2095500"/>
            <a:ext cx="10668000" cy="285750"/>
          </a:xfrm>
          <a:prstGeom prst="rect">
            <a:avLst/>
          </a:prstGeom>
          <a:noFill/>
          <a:ln w="0">
            <a:noFill/>
            <a:prstDash val="solid"/>
          </a:ln>
        </p:spPr>
        <p:txBody>
          <a:bodyPr wrap="square" lIns="0" tIns="0" rIns="0" bIns="0" anchor="t">
            <a:noAutofit/>
          </a:bodyPr>
          <a:lstStyle/>
          <a:p>
            <a:pPr algn="l">
              <a:defRPr sz="1350" b="0" i="1">
                <a:solidFill>
                  <a:srgbClr val="5F7187"/>
                </a:solidFill>
                <a:latin typeface="Calibri"/>
                <a:ea typeface="Calibri"/>
                <a:cs typeface="Calibri"/>
              </a:defRPr>
            </a:pPr>
            <a:r>
              <a:rPr sz="1350" b="0" i="1">
                <a:solidFill>
                  <a:srgbClr val="5F7187"/>
                </a:solidFill>
                <a:latin typeface="Calibri"/>
                <a:ea typeface="Calibri"/>
                <a:cs typeface="Calibri"/>
              </a:rPr>
              <a:t>The catalogue wording below is reproduced verbatim.</a:t>
            </a:r>
          </a:p>
        </p:txBody>
      </p:sp>
      <p:sp>
        <p:nvSpPr>
          <p:cNvPr id="7" name="">
            <a:extLst>
              <a:ext uri="{FF2B5EF4-FFF2-40B4-BE49-F238E27FC236}">
                <ns2:creationId id="{B8598FE0-DE39-4978-93ED-765535254DB3}"/>
                <adec:decorative val="1"/>
              </a:ext>
            </a:extLst>
          </p:cNvPr>
          <p:cNvSpPr>
            <a:spLocks noGrp="1"/>
          </p:cNvSpPr>
          <p:nvPr/>
        </p:nvSpPr>
        <p:spPr>
          <a:xfrm>
            <a:off x="1428750" y="2647950"/>
            <a:ext cx="8763000" cy="0"/>
          </a:xfrm>
          <a:prstGeom prst="line">
            <a:avLst/>
          </a:prstGeom>
          <a:noFill/>
          <a:ln w="57150">
            <a:solidFill>
              <a:srgbClr val="A7E6DB"/>
            </a:solidFill>
            <a:prstDash val="solid"/>
          </a:ln>
        </p:spPr>
      </p:sp>
      <p:sp>
        <p:nvSpPr>
          <p:cNvPr id="8" name="">
            <a:extLst>
              <a:ext uri="{FF2B5EF4-FFF2-40B4-BE49-F238E27FC236}">
                <ns2:creationId id="{4D6C3206-01CC-4A28-A974-8F802DCDC1A0}"/>
                <adec:decorative val="1"/>
              </a:ext>
            </a:extLst>
          </p:cNvPr>
          <p:cNvSpPr>
            <a:spLocks noGrp="1"/>
          </p:cNvSpPr>
          <p:nvPr/>
        </p:nvSpPr>
        <p:spPr>
          <a:xfrm>
            <a:off x="1219200" y="2419350"/>
            <a:ext cx="457200" cy="457200"/>
          </a:xfrm>
          <a:prstGeom prst="ellipse">
            <a:avLst/>
          </a:prstGeom>
          <a:solidFill>
            <a:srgbClr val="FFFFFF"/>
          </a:solidFill>
          <a:ln w="19050">
            <a:solidFill>
              <a:srgbClr val="10B981"/>
            </a:solidFill>
            <a:prstDash val="solid"/>
          </a:ln>
        </p:spPr>
      </p:sp>
      <p:sp>
        <p:nvSpPr>
          <p:cNvPr id="9" name="">
            <a:extLst>
              <a:ext uri="{FF2B5EF4-FFF2-40B4-BE49-F238E27FC236}">
                <ns2:creationId id="{22F38434-6C32-4B98-8D1D-592C30EDC18B}"/>
              </a:ext>
            </a:extLst>
          </p:cNvPr>
          <p:cNvSpPr>
            <a:spLocks noGrp="1"/>
          </p:cNvSpPr>
          <p:nvPr/>
        </p:nvSpPr>
        <p:spPr>
          <a:xfrm>
            <a:off x="1333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10B981"/>
                </a:solidFill>
                <a:latin typeface="Calibri"/>
                <a:ea typeface="Calibri"/>
                <a:cs typeface="Calibri"/>
              </a:defRPr>
            </a:pPr>
            <a:r>
              <a:rPr sz="1500" b="1" i="0">
                <a:solidFill>
                  <a:srgbClr val="10B981"/>
                </a:solidFill>
                <a:latin typeface="Calibri"/>
                <a:ea typeface="Calibri"/>
                <a:cs typeface="Calibri"/>
              </a:rPr>
              <a:t>1</a:t>
            </a:r>
          </a:p>
        </p:txBody>
      </p:sp>
      <p:sp>
        <p:nvSpPr>
          <p:cNvPr id="10" name="">
            <a:extLst>
              <a:ext uri="{FF2B5EF4-FFF2-40B4-BE49-F238E27FC236}">
                <ns2:creationId id="{31FE12F4-3A84-4066-852C-40029894DE7B}"/>
              </a:ext>
            </a:extLst>
          </p:cNvPr>
          <p:cNvSpPr>
            <a:spLocks noGrp="1"/>
          </p:cNvSpPr>
          <p:nvPr/>
        </p:nvSpPr>
        <p:spPr>
          <a:xfrm>
            <a:off x="552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Initial</a:t>
            </a:r>
          </a:p>
        </p:txBody>
      </p:sp>
      <p:sp>
        <p:nvSpPr>
          <p:cNvPr id="11" name="">
            <a:extLst>
              <a:ext uri="{FF2B5EF4-FFF2-40B4-BE49-F238E27FC236}">
                <ns2:creationId id="{FF2EC351-EB35-453D-98CF-8CDF59DFAED8}"/>
              </a:ext>
            </a:extLst>
          </p:cNvPr>
          <p:cNvSpPr>
            <a:spLocks noGrp="1"/>
          </p:cNvSpPr>
          <p:nvPr/>
        </p:nvSpPr>
        <p:spPr>
          <a:xfrm>
            <a:off x="552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No register. Approved uses not disclosed.</a:t>
            </a:r>
          </a:p>
        </p:txBody>
      </p:sp>
      <p:sp>
        <p:nvSpPr>
          <p:cNvPr id="12" name="">
            <a:extLst>
              <a:ext uri="{FF2B5EF4-FFF2-40B4-BE49-F238E27FC236}">
                <ns2:creationId id="{E56EE929-75DC-4301-9377-533B52E4405A}"/>
                <adec:decorative val="1"/>
              </a:ext>
            </a:extLst>
          </p:cNvPr>
          <p:cNvSpPr>
            <a:spLocks noGrp="1"/>
          </p:cNvSpPr>
          <p:nvPr/>
        </p:nvSpPr>
        <p:spPr>
          <a:xfrm>
            <a:off x="3409950" y="2419350"/>
            <a:ext cx="457200" cy="457200"/>
          </a:xfrm>
          <a:prstGeom prst="ellipse">
            <a:avLst/>
          </a:prstGeom>
          <a:solidFill>
            <a:srgbClr val="FFFFFF"/>
          </a:solidFill>
          <a:ln w="19050">
            <a:solidFill>
              <a:srgbClr val="10B981"/>
            </a:solidFill>
            <a:prstDash val="solid"/>
          </a:ln>
        </p:spPr>
      </p:sp>
      <p:sp>
        <p:nvSpPr>
          <p:cNvPr id="13" name="">
            <a:extLst>
              <a:ext uri="{FF2B5EF4-FFF2-40B4-BE49-F238E27FC236}">
                <ns2:creationId id="{5B0A5E21-9311-462C-B12E-DE03E45DA7C3}"/>
              </a:ext>
            </a:extLst>
          </p:cNvPr>
          <p:cNvSpPr>
            <a:spLocks noGrp="1"/>
          </p:cNvSpPr>
          <p:nvPr/>
        </p:nvSpPr>
        <p:spPr>
          <a:xfrm>
            <a:off x="3524250" y="2533650"/>
            <a:ext cx="228600" cy="228600"/>
          </a:xfrm>
          <a:prstGeom prst="rect">
            <a:avLst/>
          </a:prstGeom>
          <a:noFill/>
          <a:ln w="0">
            <a:noFill/>
            <a:prstDash val="solid"/>
          </a:ln>
        </p:spPr>
        <p:txBody>
          <a:bodyPr wrap="square" lIns="0" tIns="0" rIns="0" bIns="0" anchor="ctr">
            <a:noAutofit/>
          </a:bodyPr>
          <a:lstStyle/>
          <a:p>
            <a:pPr algn="ctr">
              <a:defRPr sz="1500" b="1" i="0">
                <a:solidFill>
                  <a:srgbClr val="10B981"/>
                </a:solidFill>
                <a:latin typeface="Calibri"/>
                <a:ea typeface="Calibri"/>
                <a:cs typeface="Calibri"/>
              </a:defRPr>
            </a:pPr>
            <a:r>
              <a:rPr sz="1500" b="1" i="0">
                <a:solidFill>
                  <a:srgbClr val="10B981"/>
                </a:solidFill>
                <a:latin typeface="Calibri"/>
                <a:ea typeface="Calibri"/>
                <a:cs typeface="Calibri"/>
              </a:rPr>
              <a:t>2</a:t>
            </a:r>
          </a:p>
        </p:txBody>
      </p:sp>
      <p:sp>
        <p:nvSpPr>
          <p:cNvPr id="14" name="">
            <a:extLst>
              <a:ext uri="{FF2B5EF4-FFF2-40B4-BE49-F238E27FC236}">
                <ns2:creationId id="{0D39FA1E-72CD-4401-BDFE-6A6AABA6EBCD}"/>
              </a:ext>
            </a:extLst>
          </p:cNvPr>
          <p:cNvSpPr>
            <a:spLocks noGrp="1"/>
          </p:cNvSpPr>
          <p:nvPr/>
        </p:nvSpPr>
        <p:spPr>
          <a:xfrm>
            <a:off x="27432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Developing</a:t>
            </a:r>
          </a:p>
        </p:txBody>
      </p:sp>
      <p:sp>
        <p:nvSpPr>
          <p:cNvPr id="15" name="">
            <a:extLst>
              <a:ext uri="{FF2B5EF4-FFF2-40B4-BE49-F238E27FC236}">
                <ns2:creationId id="{D3306ABF-0387-40AB-8CE5-C03A4A4011ED}"/>
              </a:ext>
            </a:extLst>
          </p:cNvPr>
          <p:cNvSpPr>
            <a:spLocks noGrp="1"/>
          </p:cNvSpPr>
          <p:nvPr/>
        </p:nvSpPr>
        <p:spPr>
          <a:xfrm>
            <a:off x="27432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Register developing. Content/format defined. Alliance standard reviewed.</a:t>
            </a:r>
          </a:p>
        </p:txBody>
      </p:sp>
      <p:sp>
        <p:nvSpPr>
          <p:cNvPr id="16" name="">
            <a:extLst>
              <a:ext uri="{FF2B5EF4-FFF2-40B4-BE49-F238E27FC236}">
                <ns2:creationId id="{D47E7987-9219-418E-A15C-0510DEF472E9}"/>
                <adec:decorative val="1"/>
              </a:ext>
            </a:extLst>
          </p:cNvPr>
          <p:cNvSpPr>
            <a:spLocks noGrp="1"/>
          </p:cNvSpPr>
          <p:nvPr/>
        </p:nvSpPr>
        <p:spPr>
          <a:xfrm>
            <a:off x="5600700" y="2419350"/>
            <a:ext cx="457200" cy="457200"/>
          </a:xfrm>
          <a:prstGeom prst="ellipse">
            <a:avLst/>
          </a:prstGeom>
          <a:solidFill>
            <a:srgbClr val="FFFFFF"/>
          </a:solidFill>
          <a:ln w="19050">
            <a:solidFill>
              <a:srgbClr val="10B981"/>
            </a:solidFill>
            <a:prstDash val="solid"/>
          </a:ln>
        </p:spPr>
      </p:sp>
      <p:sp>
        <p:nvSpPr>
          <p:cNvPr id="17" name="">
            <a:extLst>
              <a:ext uri="{FF2B5EF4-FFF2-40B4-BE49-F238E27FC236}">
                <ns2:creationId id="{A03C80CD-BF04-4DD5-96B7-AA04B25C904C}"/>
              </a:ext>
            </a:extLst>
          </p:cNvPr>
          <p:cNvSpPr>
            <a:spLocks noGrp="1"/>
          </p:cNvSpPr>
          <p:nvPr/>
        </p:nvSpPr>
        <p:spPr>
          <a:xfrm>
            <a:off x="5715000" y="2533650"/>
            <a:ext cx="228600" cy="228600"/>
          </a:xfrm>
          <a:prstGeom prst="rect">
            <a:avLst/>
          </a:prstGeom>
          <a:noFill/>
          <a:ln w="0">
            <a:noFill/>
            <a:prstDash val="solid"/>
          </a:ln>
        </p:spPr>
        <p:txBody>
          <a:bodyPr wrap="square" lIns="0" tIns="0" rIns="0" bIns="0" anchor="ctr">
            <a:noAutofit/>
          </a:bodyPr>
          <a:lstStyle/>
          <a:p>
            <a:pPr algn="ctr">
              <a:defRPr sz="1500" b="1" i="0">
                <a:solidFill>
                  <a:srgbClr val="10B981"/>
                </a:solidFill>
                <a:latin typeface="Calibri"/>
                <a:ea typeface="Calibri"/>
                <a:cs typeface="Calibri"/>
              </a:defRPr>
            </a:pPr>
            <a:r>
              <a:rPr sz="1500" b="1" i="0">
                <a:solidFill>
                  <a:srgbClr val="10B981"/>
                </a:solidFill>
                <a:latin typeface="Calibri"/>
                <a:ea typeface="Calibri"/>
                <a:cs typeface="Calibri"/>
              </a:rPr>
              <a:t>3</a:t>
            </a:r>
          </a:p>
        </p:txBody>
      </p:sp>
      <p:sp>
        <p:nvSpPr>
          <p:cNvPr id="18" name="">
            <a:extLst>
              <a:ext uri="{FF2B5EF4-FFF2-40B4-BE49-F238E27FC236}">
                <ns2:creationId id="{A4E4EA39-5732-4625-BCB8-E55C6A73779C}"/>
              </a:ext>
            </a:extLst>
          </p:cNvPr>
          <p:cNvSpPr>
            <a:spLocks noGrp="1"/>
          </p:cNvSpPr>
          <p:nvPr/>
        </p:nvSpPr>
        <p:spPr>
          <a:xfrm>
            <a:off x="49339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Defined</a:t>
            </a:r>
          </a:p>
        </p:txBody>
      </p:sp>
      <p:sp>
        <p:nvSpPr>
          <p:cNvPr id="19" name="">
            <a:extLst>
              <a:ext uri="{FF2B5EF4-FFF2-40B4-BE49-F238E27FC236}">
                <ns2:creationId id="{AE71BDF6-E784-4907-B4EA-FEB480E47294}"/>
              </a:ext>
            </a:extLst>
          </p:cNvPr>
          <p:cNvSpPr>
            <a:spLocks noGrp="1"/>
          </p:cNvSpPr>
          <p:nvPr/>
        </p:nvSpPr>
        <p:spPr>
          <a:xfrm>
            <a:off x="49339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Operational with basic info. Updates may be delayed. Partially aligned.</a:t>
            </a:r>
          </a:p>
        </p:txBody>
      </p:sp>
      <p:sp>
        <p:nvSpPr>
          <p:cNvPr id="20" name="">
            <a:extLst>
              <a:ext uri="{FF2B5EF4-FFF2-40B4-BE49-F238E27FC236}">
                <ns2:creationId id="{67AF00C8-7EEB-4756-BFA5-245ECF9F3C75}"/>
                <adec:decorative val="1"/>
              </a:ext>
            </a:extLst>
          </p:cNvPr>
          <p:cNvSpPr>
            <a:spLocks noGrp="1"/>
          </p:cNvSpPr>
          <p:nvPr/>
        </p:nvSpPr>
        <p:spPr>
          <a:xfrm>
            <a:off x="7791450" y="2419350"/>
            <a:ext cx="457200" cy="457200"/>
          </a:xfrm>
          <a:prstGeom prst="ellipse">
            <a:avLst/>
          </a:prstGeom>
          <a:solidFill>
            <a:srgbClr val="FFFFFF"/>
          </a:solidFill>
          <a:ln w="19050">
            <a:solidFill>
              <a:srgbClr val="10B981"/>
            </a:solidFill>
            <a:prstDash val="solid"/>
          </a:ln>
        </p:spPr>
      </p:sp>
      <p:sp>
        <p:nvSpPr>
          <p:cNvPr id="21" name="">
            <a:extLst>
              <a:ext uri="{FF2B5EF4-FFF2-40B4-BE49-F238E27FC236}">
                <ns2:creationId id="{9AA9A61D-6B2D-4783-92FB-DA8D27A3F9DF}"/>
              </a:ext>
            </a:extLst>
          </p:cNvPr>
          <p:cNvSpPr>
            <a:spLocks noGrp="1"/>
          </p:cNvSpPr>
          <p:nvPr/>
        </p:nvSpPr>
        <p:spPr>
          <a:xfrm>
            <a:off x="7905750" y="2533650"/>
            <a:ext cx="228600" cy="228600"/>
          </a:xfrm>
          <a:prstGeom prst="rect">
            <a:avLst/>
          </a:prstGeom>
          <a:noFill/>
          <a:ln w="0">
            <a:noFill/>
            <a:prstDash val="solid"/>
          </a:ln>
        </p:spPr>
        <p:txBody>
          <a:bodyPr wrap="square" lIns="0" tIns="0" rIns="0" bIns="0" anchor="ctr">
            <a:noAutofit/>
          </a:bodyPr>
          <a:lstStyle/>
          <a:p>
            <a:pPr algn="ctr">
              <a:defRPr sz="1500" b="1" i="0">
                <a:solidFill>
                  <a:srgbClr val="10B981"/>
                </a:solidFill>
                <a:latin typeface="Calibri"/>
                <a:ea typeface="Calibri"/>
                <a:cs typeface="Calibri"/>
              </a:defRPr>
            </a:pPr>
            <a:r>
              <a:rPr sz="1500" b="1" i="0">
                <a:solidFill>
                  <a:srgbClr val="10B981"/>
                </a:solidFill>
                <a:latin typeface="Calibri"/>
                <a:ea typeface="Calibri"/>
                <a:cs typeface="Calibri"/>
              </a:rPr>
              <a:t>4</a:t>
            </a:r>
          </a:p>
        </p:txBody>
      </p:sp>
      <p:sp>
        <p:nvSpPr>
          <p:cNvPr id="22" name="">
            <a:extLst>
              <a:ext uri="{FF2B5EF4-FFF2-40B4-BE49-F238E27FC236}">
                <ns2:creationId id="{DFCD2756-33F2-4706-A578-66C9539C816A}"/>
              </a:ext>
            </a:extLst>
          </p:cNvPr>
          <p:cNvSpPr>
            <a:spLocks noGrp="1"/>
          </p:cNvSpPr>
          <p:nvPr/>
        </p:nvSpPr>
        <p:spPr>
          <a:xfrm>
            <a:off x="71247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Managed</a:t>
            </a:r>
          </a:p>
        </p:txBody>
      </p:sp>
      <p:sp>
        <p:nvSpPr>
          <p:cNvPr id="23" name="">
            <a:extLst>
              <a:ext uri="{FF2B5EF4-FFF2-40B4-BE49-F238E27FC236}">
                <ns2:creationId id="{B916B400-9509-4935-9CBF-B34B3A8E48C4}"/>
              </a:ext>
            </a:extLst>
          </p:cNvPr>
          <p:cNvSpPr>
            <a:spLocks noGrp="1"/>
          </p:cNvSpPr>
          <p:nvPr/>
        </p:nvSpPr>
        <p:spPr>
          <a:xfrm>
            <a:off x="71247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Comprehensive meeting Alliance standard. Updated within 30 days. Searchable, promoted.</a:t>
            </a:r>
          </a:p>
        </p:txBody>
      </p:sp>
      <p:sp>
        <p:nvSpPr>
          <p:cNvPr id="24" name="">
            <a:extLst>
              <a:ext uri="{FF2B5EF4-FFF2-40B4-BE49-F238E27FC236}">
                <ns2:creationId id="{E7C5222D-95C0-44DA-9F91-9B49B02A9E56}"/>
                <adec:decorative val="1"/>
              </a:ext>
            </a:extLst>
          </p:cNvPr>
          <p:cNvSpPr>
            <a:spLocks noGrp="1"/>
          </p:cNvSpPr>
          <p:nvPr/>
        </p:nvSpPr>
        <p:spPr>
          <a:xfrm>
            <a:off x="9982200" y="2419350"/>
            <a:ext cx="457200" cy="457200"/>
          </a:xfrm>
          <a:prstGeom prst="ellipse">
            <a:avLst/>
          </a:prstGeom>
          <a:solidFill>
            <a:srgbClr val="10B981"/>
          </a:solidFill>
          <a:ln w="19050">
            <a:solidFill>
              <a:srgbClr val="10B981"/>
            </a:solidFill>
            <a:prstDash val="solid"/>
          </a:ln>
        </p:spPr>
      </p:sp>
      <p:sp>
        <p:nvSpPr>
          <p:cNvPr id="25" name="">
            <a:extLst>
              <a:ext uri="{FF2B5EF4-FFF2-40B4-BE49-F238E27FC236}">
                <ns2:creationId id="{B595B0D3-68F5-4FFA-9614-5C9CFA8E7823}"/>
              </a:ext>
            </a:extLst>
          </p:cNvPr>
          <p:cNvSpPr>
            <a:spLocks noGrp="1"/>
          </p:cNvSpPr>
          <p:nvPr/>
        </p:nvSpPr>
        <p:spPr>
          <a:xfrm>
            <a:off x="10096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FFFFFF"/>
                </a:solidFill>
                <a:latin typeface="Calibri"/>
                <a:ea typeface="Calibri"/>
                <a:cs typeface="Calibri"/>
              </a:defRPr>
            </a:pPr>
            <a:r>
              <a:rPr sz="1500" b="1" i="0">
                <a:solidFill>
                  <a:srgbClr val="FFFFFF"/>
                </a:solidFill>
                <a:latin typeface="Calibri"/>
                <a:ea typeface="Calibri"/>
                <a:cs typeface="Calibri"/>
              </a:rPr>
              <a:t>5</a:t>
            </a:r>
          </a:p>
        </p:txBody>
      </p:sp>
      <p:sp>
        <p:nvSpPr>
          <p:cNvPr id="26" name="">
            <a:extLst>
              <a:ext uri="{FF2B5EF4-FFF2-40B4-BE49-F238E27FC236}">
                <ns2:creationId id="{346DCA06-7C17-474E-968C-A235FD58D4EE}"/>
              </a:ext>
            </a:extLst>
          </p:cNvPr>
          <p:cNvSpPr>
            <a:spLocks noGrp="1"/>
          </p:cNvSpPr>
          <p:nvPr/>
        </p:nvSpPr>
        <p:spPr>
          <a:xfrm>
            <a:off x="9315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Optimising</a:t>
            </a:r>
          </a:p>
        </p:txBody>
      </p:sp>
      <p:sp>
        <p:nvSpPr>
          <p:cNvPr id="27" name="">
            <a:extLst>
              <a:ext uri="{FF2B5EF4-FFF2-40B4-BE49-F238E27FC236}">
                <ns2:creationId id="{F6BA80C0-6555-4B0E-86D5-CF411AA877F4}"/>
              </a:ext>
            </a:extLst>
          </p:cNvPr>
          <p:cNvSpPr>
            <a:spLocks noGrp="1"/>
          </p:cNvSpPr>
          <p:nvPr/>
        </p:nvSpPr>
        <p:spPr>
          <a:xfrm>
            <a:off x="9315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Exemplary with outcomes. Public feedback. Aligned with HRA Make it Public. Good practice.</a:t>
            </a:r>
          </a:p>
        </p:txBody>
      </p:sp>
      <p:sp>
        <p:nvSpPr>
          <p:cNvPr id="28" name="">
            <a:extLst>
              <a:ext uri="{FF2B5EF4-FFF2-40B4-BE49-F238E27FC236}">
                <ns2:creationId id="{CAB22556-3827-4121-B1C2-787A3A1F4C79}"/>
                <adec:decorative val="1"/>
              </a:ext>
            </a:extLst>
          </p:cNvPr>
          <p:cNvSpPr>
            <a:spLocks noGrp="1"/>
          </p:cNvSpPr>
          <p:nvPr/>
        </p:nvSpPr>
        <p:spPr>
          <a:xfrm>
            <a:off x="685800" y="5105400"/>
            <a:ext cx="10820400" cy="1047750"/>
          </a:xfrm>
          <a:prstGeom prst="roundRect">
            <a:avLst>
              <a:gd name="adj" fmla="val 7273"/>
            </a:avLst>
          </a:prstGeom>
          <a:solidFill>
            <a:srgbClr val="FFFFFF"/>
          </a:solidFill>
          <a:ln w="9525">
            <a:solidFill>
              <a:srgbClr val="D5E3E3"/>
            </a:solidFill>
            <a:prstDash val="solid"/>
          </a:ln>
        </p:spPr>
      </p:sp>
      <p:sp>
        <p:nvSpPr>
          <p:cNvPr id="29" name="">
            <a:extLst>
              <a:ext uri="{FF2B5EF4-FFF2-40B4-BE49-F238E27FC236}">
                <ns2:creationId id="{43536B0D-C922-4967-BB51-A0EF1D10C310}"/>
              </a:ext>
            </a:extLst>
          </p:cNvPr>
          <p:cNvSpPr>
            <a:spLocks noGrp="1"/>
          </p:cNvSpPr>
          <p:nvPr/>
        </p:nvSpPr>
        <p:spPr>
          <a:xfrm>
            <a:off x="895350" y="5200650"/>
            <a:ext cx="6858000" cy="266700"/>
          </a:xfrm>
          <a:prstGeom prst="rect">
            <a:avLst/>
          </a:prstGeom>
          <a:noFill/>
          <a:ln w="0">
            <a:noFill/>
            <a:prstDash val="solid"/>
          </a:ln>
        </p:spPr>
        <p:txBody>
          <a:bodyPr wrap="square" lIns="0" tIns="0" rIns="0" bIns="0" anchor="t">
            <a:noAutofit/>
          </a:bodyPr>
          <a:lstStyle/>
          <a:p>
            <a:pPr algn="l">
              <a:defRPr sz="1575" b="1" i="0">
                <a:solidFill>
                  <a:srgbClr val="115E59"/>
                </a:solidFill>
                <a:latin typeface="Calibri"/>
                <a:ea typeface="Calibri"/>
                <a:cs typeface="Calibri"/>
              </a:defRPr>
            </a:pPr>
            <a:r>
              <a:rPr sz="1575" b="1" i="0">
                <a:solidFill>
                  <a:srgbClr val="115E59"/>
                </a:solidFill>
                <a:latin typeface="Calibri"/>
                <a:ea typeface="Calibri"/>
                <a:cs typeface="Calibri"/>
              </a:rPr>
              <a:t>Minimum evidence for a Level 4 judgement</a:t>
            </a:r>
          </a:p>
        </p:txBody>
      </p:sp>
      <p:sp>
        <p:nvSpPr>
          <p:cNvPr id="30" name="">
            <a:extLst>
              <a:ext uri="{FF2B5EF4-FFF2-40B4-BE49-F238E27FC236}">
                <ns2:creationId id="{13C3CAF9-8816-434A-BAAB-06CF5A93E79C}"/>
                <adec:decorative val="1"/>
              </a:ext>
            </a:extLst>
          </p:cNvPr>
          <p:cNvSpPr>
            <a:spLocks noGrp="1"/>
          </p:cNvSpPr>
          <p:nvPr/>
        </p:nvSpPr>
        <p:spPr>
          <a:xfrm>
            <a:off x="895350" y="5581650"/>
            <a:ext cx="85725" cy="85725"/>
          </a:xfrm>
          <a:prstGeom prst="ellipse">
            <a:avLst/>
          </a:prstGeom>
          <a:solidFill>
            <a:srgbClr val="10B981"/>
          </a:solidFill>
          <a:ln w="0">
            <a:noFill/>
            <a:prstDash val="solid"/>
          </a:ln>
        </p:spPr>
      </p:sp>
      <p:sp>
        <p:nvSpPr>
          <p:cNvPr id="31" name="">
            <a:extLst>
              <a:ext uri="{FF2B5EF4-FFF2-40B4-BE49-F238E27FC236}">
                <ns2:creationId id="{F9C595C6-A510-4371-BDE7-34AE728D03AE}"/>
              </a:ext>
            </a:extLst>
          </p:cNvPr>
          <p:cNvSpPr>
            <a:spLocks noGrp="1"/>
          </p:cNvSpPr>
          <p:nvPr/>
        </p:nvSpPr>
        <p:spPr>
          <a:xfrm>
            <a:off x="10858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Public data use register URL meeting required fields (Alliance standard mapping)</a:t>
            </a:r>
          </a:p>
        </p:txBody>
      </p:sp>
      <p:sp>
        <p:nvSpPr>
          <p:cNvPr id="32" name="">
            <a:extLst>
              <a:ext uri="{FF2B5EF4-FFF2-40B4-BE49-F238E27FC236}">
                <ns2:creationId id="{B7F64375-0E1A-4E10-9C03-41DD7FFAD701}"/>
                <adec:decorative val="1"/>
              </a:ext>
            </a:extLst>
          </p:cNvPr>
          <p:cNvSpPr>
            <a:spLocks noGrp="1"/>
          </p:cNvSpPr>
          <p:nvPr/>
        </p:nvSpPr>
        <p:spPr>
          <a:xfrm>
            <a:off x="4438650" y="5581650"/>
            <a:ext cx="85725" cy="85725"/>
          </a:xfrm>
          <a:prstGeom prst="ellipse">
            <a:avLst/>
          </a:prstGeom>
          <a:solidFill>
            <a:srgbClr val="10B981"/>
          </a:solidFill>
          <a:ln w="0">
            <a:noFill/>
            <a:prstDash val="solid"/>
          </a:ln>
        </p:spPr>
      </p:sp>
      <p:sp>
        <p:nvSpPr>
          <p:cNvPr id="33" name="">
            <a:extLst>
              <a:ext uri="{FF2B5EF4-FFF2-40B4-BE49-F238E27FC236}">
                <ns2:creationId id="{668E10BA-739F-4C80-B337-914F6511C64A}"/>
              </a:ext>
            </a:extLst>
          </p:cNvPr>
          <p:cNvSpPr>
            <a:spLocks noGrp="1"/>
          </p:cNvSpPr>
          <p:nvPr/>
        </p:nvSpPr>
        <p:spPr>
          <a:xfrm>
            <a:off x="46291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Update log or evidence register is updated within 30 days (samples)</a:t>
            </a:r>
          </a:p>
        </p:txBody>
      </p:sp>
      <p:sp>
        <p:nvSpPr>
          <p:cNvPr id="34" name="">
            <a:extLst>
              <a:ext uri="{FF2B5EF4-FFF2-40B4-BE49-F238E27FC236}">
                <ns2:creationId id="{0FE26D00-D0CB-4C0F-B7EF-852EF2B75A5B}"/>
                <adec:decorative val="1"/>
              </a:ext>
            </a:extLst>
          </p:cNvPr>
          <p:cNvSpPr>
            <a:spLocks noGrp="1"/>
          </p:cNvSpPr>
          <p:nvPr/>
        </p:nvSpPr>
        <p:spPr>
          <a:xfrm>
            <a:off x="7981950" y="5581650"/>
            <a:ext cx="85725" cy="85725"/>
          </a:xfrm>
          <a:prstGeom prst="ellipse">
            <a:avLst/>
          </a:prstGeom>
          <a:solidFill>
            <a:srgbClr val="10B981"/>
          </a:solidFill>
          <a:ln w="0">
            <a:noFill/>
            <a:prstDash val="solid"/>
          </a:ln>
        </p:spPr>
      </p:sp>
      <p:sp>
        <p:nvSpPr>
          <p:cNvPr id="35" name="">
            <a:extLst>
              <a:ext uri="{FF2B5EF4-FFF2-40B4-BE49-F238E27FC236}">
                <ns2:creationId id="{9C41DBEF-E41F-4CB6-B3D6-1A4C177B2CB4}"/>
              </a:ext>
            </a:extLst>
          </p:cNvPr>
          <p:cNvSpPr>
            <a:spLocks noGrp="1"/>
          </p:cNvSpPr>
          <p:nvPr/>
        </p:nvSpPr>
        <p:spPr>
          <a:xfrm>
            <a:off x="81724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Governance evidence linking approvals to register entries (audit trail)</a:t>
            </a:r>
          </a:p>
        </p:txBody>
      </p:sp>
      <p:sp>
        <p:nvSpPr>
          <p:cNvPr id="36" name="">
            <a:extLst>
              <a:ext uri="{FF2B5EF4-FFF2-40B4-BE49-F238E27FC236}">
                <ns2:creationId id="{4A577A4E-1472-4CCE-841B-37C2874EA288}"/>
              </a:ext>
            </a:extLst>
          </p:cNvPr>
          <p:cNvSpPr>
            <a:spLocks noGrp="1"/>
          </p:cNvSpPr>
          <p:nvPr/>
        </p:nvSpPr>
        <p:spPr>
          <a:xfrm>
            <a:off x="762000" y="6153150"/>
            <a:ext cx="10668000" cy="171450"/>
          </a:xfrm>
          <a:prstGeom prst="rect">
            <a:avLst/>
          </a:prstGeom>
          <a:noFill/>
          <a:ln w="0">
            <a:noFill/>
            <a:prstDash val="solid"/>
          </a:ln>
        </p:spPr>
        <p:txBody>
          <a:bodyPr wrap="square" lIns="0" tIns="0" rIns="0" bIns="0" anchor="t">
            <a:noAutofit/>
          </a:bodyPr>
          <a:lstStyle/>
          <a:p>
            <a:pPr algn="ctr">
              <a:defRPr sz="900" b="0" i="1">
                <a:solidFill>
                  <a:srgbClr val="5F7187"/>
                </a:solidFill>
                <a:latin typeface="Calibri"/>
                <a:ea typeface="Calibri"/>
                <a:cs typeface="Calibri"/>
              </a:defRPr>
            </a:pPr>
            <a:r>
              <a:rPr sz="900" b="0" i="1">
                <a:solidFill>
                  <a:srgbClr val="5F7187"/>
                </a:solidFill>
                <a:latin typeface="Calibri"/>
                <a:ea typeface="Calibri"/>
                <a:cs typeface="Calibri"/>
              </a:rPr>
              <a:t>Catalogue v1.0.2  •  Source a6d0671c3297  •  Verbatim descriptors and evidence  •  HDRL classifications are not official programme requirements.</a:t>
            </a:r>
          </a:p>
        </p:txBody>
      </p:sp>
      <p:sp>
        <p:nvSpPr>
          <p:cNvPr id="37" name="">
            <a:extLst>
              <a:ext uri="{FF2B5EF4-FFF2-40B4-BE49-F238E27FC236}">
                <ns2:creationId id="{211CF74B-C048-4FAD-ACCC-FED43E41C70F}"/>
                <adec:decorative val="1"/>
              </a:ext>
            </a:extLst>
          </p:cNvPr>
          <p:cNvSpPr>
            <a:spLocks noGrp="1"/>
          </p:cNvSpPr>
          <p:nvPr/>
        </p:nvSpPr>
        <p:spPr>
          <a:xfrm>
            <a:off x="552450" y="6419850"/>
            <a:ext cx="11087100" cy="0"/>
          </a:xfrm>
          <a:prstGeom prst="line">
            <a:avLst/>
          </a:prstGeom>
          <a:noFill/>
          <a:ln w="9525">
            <a:solidFill>
              <a:srgbClr val="D5E3E3"/>
            </a:solidFill>
            <a:prstDash val="solid"/>
          </a:ln>
        </p:spPr>
      </p:sp>
      <p:sp>
        <p:nvSpPr>
          <p:cNvPr id="38" name="">
            <a:extLst>
              <a:ext uri="{FF2B5EF4-FFF2-40B4-BE49-F238E27FC236}">
                <ns2:creationId id="{3FFE609C-332D-4DE7-A287-2961664C504F}"/>
              </a:ext>
            </a:extLst>
          </p:cNvPr>
          <p:cNvSpPr>
            <a:spLocks noGrp="1"/>
          </p:cNvSpPr>
          <p:nvPr/>
        </p:nvSpPr>
        <p:spPr>
          <a:xfrm>
            <a:off x="552450" y="6496050"/>
            <a:ext cx="2952750" cy="190500"/>
          </a:xfrm>
          <a:prstGeom prst="rect">
            <a:avLst/>
          </a:prstGeom>
          <a:noFill/>
          <a:ln w="0">
            <a:noFill/>
            <a:prstDash val="solid"/>
          </a:ln>
        </p:spPr>
        <p:txBody>
          <a:bodyPr wrap="square" lIns="0" tIns="0" rIns="0" bIns="0" anchor="ctr">
            <a:noAutofit/>
          </a:bodyPr>
          <a:lstStyle/>
          <a:p>
            <a:pPr algn="l">
              <a:defRPr sz="900" b="0" i="0">
                <a:solidFill>
                  <a:srgbClr val="5F7187"/>
                </a:solidFill>
                <a:latin typeface="Calibri"/>
                <a:ea typeface="Calibri"/>
                <a:cs typeface="Calibri"/>
              </a:defRPr>
            </a:pPr>
            <a:r>
              <a:rPr sz="900" b="0" i="0">
                <a:solidFill>
                  <a:srgbClr val="5F7187"/>
                </a:solidFill>
                <a:latin typeface="Calibri"/>
                <a:ea typeface="Calibri"/>
                <a:cs typeface="Calibri"/>
              </a:rPr>
              <a:t>HDRL v1.0.1  •  Kit v1.1.0  •  30 Jul 2026</a:t>
            </a:r>
          </a:p>
        </p:txBody>
      </p:sp>
      <p:sp>
        <p:nvSpPr>
          <p:cNvPr id="39" name="">
            <a:extLst>
              <a:ext uri="{FF2B5EF4-FFF2-40B4-BE49-F238E27FC236}">
                <ns2:creationId id="{F7763C59-B461-40EA-B149-1BFC8CE5CEC0}"/>
              </a:ext>
            </a:extLst>
          </p:cNvPr>
          <p:cNvSpPr>
            <a:spLocks noGrp="1"/>
          </p:cNvSpPr>
          <p:nvPr/>
        </p:nvSpPr>
        <p:spPr>
          <a:xfrm>
            <a:off x="3524250" y="6496050"/>
            <a:ext cx="6096000" cy="190500"/>
          </a:xfrm>
          <a:prstGeom prst="rect">
            <a:avLst/>
          </a:prstGeom>
          <a:noFill/>
          <a:ln w="0">
            <a:noFill/>
            <a:prstDash val="solid"/>
          </a:ln>
        </p:spPr>
        <p:txBody>
          <a:bodyPr wrap="square" lIns="0" tIns="0" rIns="0" bIns="0" anchor="ctr">
            <a:noAutofit/>
          </a:bodyPr>
          <a:lstStyle/>
          <a:p>
            <a:pPr algn="ctr">
              <a:defRPr sz="825" b="0" i="0">
                <a:solidFill>
                  <a:srgbClr val="5F7187"/>
                </a:solidFill>
                <a:latin typeface="Calibri"/>
                <a:ea typeface="Calibri"/>
                <a:cs typeface="Calibri"/>
              </a:defRPr>
            </a:pPr>
            <a:r>
              <a:rPr sz="825" b="0" i="0">
                <a:solidFill>
                  <a:srgbClr val="5F7187"/>
                </a:solidFill>
                <a:latin typeface="Calibri"/>
                <a:ea typeface="Calibri"/>
                <a:cs typeface="Calibri"/>
              </a:rPr>
              <a:t>RDS: commissioner &amp; IP owner  •  OPL Advisory: originator &amp; developer  •  </a:t>
            </a:r>
            <a:r>
              <a:rPr sz="825" b="0" i="0">
                <a:solidFill>
                  <a:srgbClr val="5F7187"/>
                </a:solidFill>
                <a:latin typeface="Calibri"/>
                <a:ea typeface="Calibri"/>
                <a:cs typeface="Calibri"/>
                <a:hlinkClick r:id="R98e1073ef5c3472a" tooltip="Read the Creative Commons Attribution 4.0 licence"/>
              </a:rPr>
              <a:t>CC BY 4.0</a:t>
            </a:r>
          </a:p>
        </p:txBody>
      </p:sp>
      <p:sp>
        <p:nvSpPr>
          <p:cNvPr id="40" name="">
            <a:extLst>
              <a:ext uri="{FF2B5EF4-FFF2-40B4-BE49-F238E27FC236}">
                <ns2:creationId id="{2D5E94F3-146B-46BE-98AE-89B87A562932}"/>
              </a:ext>
            </a:extLst>
          </p:cNvPr>
          <p:cNvSpPr>
            <a:spLocks noGrp="1"/>
          </p:cNvSpPr>
          <p:nvPr/>
        </p:nvSpPr>
        <p:spPr>
          <a:xfrm>
            <a:off x="9048750" y="6496050"/>
            <a:ext cx="2590800" cy="190500"/>
          </a:xfrm>
          <a:prstGeom prst="rect">
            <a:avLst/>
          </a:prstGeom>
          <a:noFill/>
          <a:ln w="0">
            <a:noFill/>
            <a:prstDash val="solid"/>
          </a:ln>
        </p:spPr>
        <p:txBody>
          <a:bodyPr wrap="square" lIns="0" tIns="0" rIns="0" bIns="0" anchor="ctr">
            <a:noAutofit/>
          </a:bodyPr>
          <a:lstStyle/>
          <a:p>
            <a:pPr algn="r">
              <a:defRPr sz="900" b="0" i="0">
                <a:solidFill>
                  <a:srgbClr val="5F7187"/>
                </a:solidFill>
                <a:latin typeface="Calibri"/>
                <a:ea typeface="Calibri"/>
                <a:cs typeface="Calibri"/>
              </a:defRPr>
            </a:pPr>
            <a:r>
              <a:rPr sz="900" b="0" i="0">
                <a:solidFill>
                  <a:srgbClr val="5F7187"/>
                </a:solidFill>
                <a:latin typeface="Calibri"/>
                <a:ea typeface="Calibri"/>
                <a:cs typeface="Calibri"/>
                <a:hlinkClick r:id="R05b9593f5a184176" tooltip="Open the HDRL Framework website"/>
              </a:rPr>
              <a:t>hdrlframework.org</a:t>
            </a:r>
            <a:r>
              <a:rPr sz="900" b="0" i="0">
                <a:solidFill>
                  <a:srgbClr val="5F7187"/>
                </a:solidFill>
                <a:latin typeface="Calibri"/>
                <a:ea typeface="Calibri"/>
                <a:cs typeface="Calibri"/>
              </a:rPr>
              <a:t>  •  61</a:t>
            </a:r>
          </a:p>
        </p:txBody>
      </p:sp>
    </p:spTree>
    <p:extLst>
      <p:ext uri="{BB962C8B-B14F-4D97-AF65-F5344CB8AC3E}">
        <ns5:creationId val="1832330187"/>
      </p:ext>
    </p:extLst>
  </p:cSld>
</p:sld>
</file>

<file path=ppt/slides/slide62.xml><?xml version="1.0" encoding="utf-8"?>
<p:sld xmlns:a="http://schemas.openxmlformats.org/drawingml/2006/main" xmlns:adec="http://schemas.microsoft.com/office/drawing/2017/decorative" xmlns:ns2="http://schemas.microsoft.com/office/drawing/2014/main" xmlns:ns5="http://schemas.microsoft.com/office/powerpoint/2010/main" xmlns:p="http://schemas.openxmlformats.org/presentationml/2006/main" xmlns:r="http://schemas.openxmlformats.org/officeDocument/2006/relationships">
  <p:cSld>
    <p:bg>
      <p:bgPr>
        <a:solidFill>
          <a:srgbClr val="F5F8FA"/>
        </a:solidFill>
      </p:bgPr>
    </p:bg>
    <p:spTree>
      <p:nvGrpSpPr>
        <p:cNvPr id="1" name=""/>
        <p:cNvGrpSpPr/>
        <p:nvPr/>
      </p:nvGrpSpPr>
      <p:grpSpPr>
        <a:xfrm/>
      </p:grpSpPr>
      <p:sp>
        <p:nvSpPr>
          <p:cNvPr id="41" name="hdrl-mini-mark">
            <a:extLst>
              <a:ext uri="{FF2B5EF4-FFF2-40B4-BE49-F238E27FC236}">
                <ns2:creationId id="{99E613B1-E7F2-4885-BC31-01112EDD6115}"/>
                <adec:decorative val="1"/>
              </a:ext>
            </a:extLst>
          </p:cNvPr>
          <p:cNvSpPr>
            <a:spLocks noGrp="1"/>
          </p:cNvSpPr>
          <p:nvPr/>
        </p:nvSpPr>
        <p:spPr>
          <a:xfrm>
            <a:off x="552450" y="361950"/>
            <a:ext cx="514350" cy="514350"/>
          </a:xfrm>
          <a:prstGeom prst="octagon">
            <a:avLst/>
          </a:prstGeom>
          <a:solidFill>
            <a:srgbClr val="0F766E"/>
          </a:solidFill>
          <a:ln w="0">
            <a:noFill/>
            <a:prstDash val="solid"/>
          </a:ln>
        </p:spPr>
      </p:sp>
      <p:sp>
        <p:nvSpPr>
          <p:cNvPr id="2" name="hdrl-mini-text">
            <a:extLst>
              <a:ext uri="{FF2B5EF4-FFF2-40B4-BE49-F238E27FC236}">
                <ns2:creationId id="{F0694D9D-0291-473D-8B93-A5BE89903D01}"/>
                <adec:decorative val="1"/>
              </a:ext>
            </a:extLst>
          </p:cNvPr>
          <p:cNvSpPr>
            <a:spLocks noGrp="1"/>
          </p:cNvSpPr>
          <p:nvPr/>
        </p:nvSpPr>
        <p:spPr>
          <a:xfrm>
            <a:off x="581025" y="504825"/>
            <a:ext cx="476250" cy="209550"/>
          </a:xfrm>
          <a:prstGeom prst="rect">
            <a:avLst/>
          </a:prstGeom>
          <a:noFill/>
          <a:ln w="0">
            <a:noFill/>
            <a:prstDash val="solid"/>
          </a:ln>
        </p:spPr>
        <p:txBody>
          <a:bodyPr wrap="square" lIns="0" tIns="0" rIns="0" bIns="0" anchor="ctr">
            <a:noAutofit/>
          </a:bodyPr>
          <a:lstStyle/>
          <a:p>
            <a:pPr algn="ctr">
              <a:defRPr sz="750" b="1" i="0">
                <a:solidFill>
                  <a:srgbClr val="FFFFFF"/>
                </a:solidFill>
                <a:latin typeface="Calibri"/>
                <a:ea typeface="Calibri"/>
                <a:cs typeface="Calibri"/>
              </a:defRPr>
            </a:pPr>
            <a:r>
              <a:rPr sz="750" b="1" i="0">
                <a:solidFill>
                  <a:srgbClr val="FFFFFF"/>
                </a:solidFill>
                <a:latin typeface="Calibri"/>
                <a:ea typeface="Calibri"/>
                <a:cs typeface="Calibri"/>
              </a:rPr>
              <a:t>HDRL</a:t>
            </a:r>
          </a:p>
        </p:txBody>
      </p:sp>
      <p:sp>
        <p:nvSpPr>
          <p:cNvPr id="3" name="brand-label">
            <a:extLst>
              <a:ext uri="{FF2B5EF4-FFF2-40B4-BE49-F238E27FC236}">
                <ns2:creationId id="{4A8DD482-639A-47A5-9552-D811311FFD82}"/>
                <adec:decorative val="1"/>
              </a:ext>
            </a:extLst>
          </p:cNvPr>
          <p:cNvSpPr>
            <a:spLocks noGrp="1"/>
          </p:cNvSpPr>
          <p:nvPr/>
        </p:nvSpPr>
        <p:spPr>
          <a:xfrm>
            <a:off x="1257300" y="495300"/>
            <a:ext cx="4572000" cy="190500"/>
          </a:xfrm>
          <a:prstGeom prst="rect">
            <a:avLst/>
          </a:prstGeom>
          <a:noFill/>
          <a:ln w="0">
            <a:noFill/>
            <a:prstDash val="solid"/>
          </a:ln>
        </p:spPr>
        <p:txBody>
          <a:bodyPr wrap="square" lIns="0" tIns="0" rIns="0" bIns="0" anchor="ctr">
            <a:noAutofit/>
          </a:bodyPr>
          <a:lstStyle/>
          <a:p>
            <a:pPr algn="l">
              <a:defRPr sz="1200" b="1" i="0">
                <a:solidFill>
                  <a:srgbClr val="0F766E"/>
                </a:solidFill>
                <a:latin typeface="Calibri"/>
                <a:ea typeface="Calibri"/>
                <a:cs typeface="Calibri"/>
              </a:defRPr>
            </a:pPr>
            <a:r>
              <a:rPr sz="1200" b="1" i="0">
                <a:solidFill>
                  <a:srgbClr val="0F766E"/>
                </a:solidFill>
                <a:latin typeface="Calibri"/>
                <a:ea typeface="Calibri"/>
                <a:cs typeface="Calibri"/>
              </a:rPr>
              <a:t>DOMAIN E • INDICATOR DETAIL</a:t>
            </a:r>
          </a:p>
        </p:txBody>
      </p:sp>
      <p:sp>
        <p:nvSpPr>
          <p:cNvPr id="4" name="slide-title" title="E.1.2 · Annual Transparency Reporting" descr="Slide title: E.1.2 · Annual Transparency Reporting">
            <a:extLst>
              <a:ext uri="{FF2B5EF4-FFF2-40B4-BE49-F238E27FC236}">
                <ns2:creationId id="{C66133B9-0DA3-418C-BA14-CA29D3253B2A}"/>
              </a:ext>
            </a:extLst>
          </p:cNvPr>
          <p:cNvSpPr>
            <a:spLocks noGrp="1"/>
          </p:cNvSpPr>
          <p:nvPr>
            <p:ph type="title"/>
          </p:nvPr>
        </p:nvSpPr>
        <p:spPr>
          <a:xfrm>
            <a:off x="666750" y="1104900"/>
            <a:ext cx="10858500" cy="628650"/>
          </a:xfrm>
          <a:prstGeom prst="rect">
            <a:avLst/>
          </a:prstGeom>
          <a:noFill/>
          <a:ln w="0">
            <a:noFill/>
            <a:prstDash val="solid"/>
          </a:ln>
        </p:spPr>
        <p:txBody>
          <a:bodyPr wrap="square" lIns="0" tIns="0" rIns="0" bIns="0" anchor="t">
            <a:noAutofit/>
          </a:bodyPr>
          <a:lstStyle/>
          <a:p>
            <a:pPr algn="l">
              <a:defRPr sz="3150" b="1" i="0">
                <a:solidFill>
                  <a:srgbClr val="162B45"/>
                </a:solidFill>
                <a:latin typeface="Calibri"/>
                <a:ea typeface="Calibri"/>
                <a:cs typeface="Calibri"/>
              </a:defRPr>
            </a:pPr>
            <a:r>
              <a:rPr sz="3150" b="1" i="0">
                <a:solidFill>
                  <a:srgbClr val="162B45"/>
                </a:solidFill>
                <a:latin typeface="Calibri"/>
                <a:ea typeface="Calibri"/>
                <a:cs typeface="Calibri"/>
              </a:rPr>
              <a:t>E.1.2 · Annual Transparency Reporting</a:t>
            </a:r>
          </a:p>
        </p:txBody>
      </p:sp>
      <p:sp>
        <p:nvSpPr>
          <p:cNvPr id="5" name="">
            <a:extLst>
              <a:ext uri="{FF2B5EF4-FFF2-40B4-BE49-F238E27FC236}">
                <ns2:creationId id="{9E61BC3C-4566-4FF4-A256-709591906511}"/>
              </a:ext>
            </a:extLst>
          </p:cNvPr>
          <p:cNvSpPr>
            <a:spLocks noGrp="1"/>
          </p:cNvSpPr>
          <p:nvPr/>
        </p:nvSpPr>
        <p:spPr>
          <a:xfrm>
            <a:off x="685800" y="1771650"/>
            <a:ext cx="10668000" cy="266700"/>
          </a:xfrm>
          <a:prstGeom prst="rect">
            <a:avLst/>
          </a:prstGeom>
          <a:noFill/>
          <a:ln w="0">
            <a:noFill/>
            <a:prstDash val="solid"/>
          </a:ln>
        </p:spPr>
        <p:txBody>
          <a:bodyPr wrap="square" lIns="0" tIns="0" rIns="0" bIns="0" anchor="t">
            <a:noAutofit/>
          </a:bodyPr>
          <a:lstStyle/>
          <a:p>
            <a:pPr algn="l">
              <a:defRPr sz="1350" b="1" i="0">
                <a:solidFill>
                  <a:srgbClr val="10B981"/>
                </a:solidFill>
                <a:latin typeface="Calibri"/>
                <a:ea typeface="Calibri"/>
                <a:cs typeface="Calibri"/>
              </a:defRPr>
            </a:pPr>
            <a:r>
              <a:rPr sz="1350" b="1" i="0">
                <a:solidFill>
                  <a:srgbClr val="10B981"/>
                </a:solidFill>
                <a:latin typeface="Calibri"/>
                <a:ea typeface="Calibri"/>
                <a:cs typeface="Calibri"/>
              </a:rPr>
              <a:t>Core indicator  •  Both level  •  HDRL class B0</a:t>
            </a:r>
          </a:p>
        </p:txBody>
      </p:sp>
      <p:sp>
        <p:nvSpPr>
          <p:cNvPr id="6" name="">
            <a:extLst>
              <a:ext uri="{FF2B5EF4-FFF2-40B4-BE49-F238E27FC236}">
                <ns2:creationId id="{28C6B95B-D7AE-41A9-815E-B46220C7662F}"/>
              </a:ext>
            </a:extLst>
          </p:cNvPr>
          <p:cNvSpPr>
            <a:spLocks noGrp="1"/>
          </p:cNvSpPr>
          <p:nvPr/>
        </p:nvSpPr>
        <p:spPr>
          <a:xfrm>
            <a:off x="685800" y="2095500"/>
            <a:ext cx="10668000" cy="285750"/>
          </a:xfrm>
          <a:prstGeom prst="rect">
            <a:avLst/>
          </a:prstGeom>
          <a:noFill/>
          <a:ln w="0">
            <a:noFill/>
            <a:prstDash val="solid"/>
          </a:ln>
        </p:spPr>
        <p:txBody>
          <a:bodyPr wrap="square" lIns="0" tIns="0" rIns="0" bIns="0" anchor="t">
            <a:noAutofit/>
          </a:bodyPr>
          <a:lstStyle/>
          <a:p>
            <a:pPr algn="l">
              <a:defRPr sz="1350" b="0" i="1">
                <a:solidFill>
                  <a:srgbClr val="5F7187"/>
                </a:solidFill>
                <a:latin typeface="Calibri"/>
                <a:ea typeface="Calibri"/>
                <a:cs typeface="Calibri"/>
              </a:defRPr>
            </a:pPr>
            <a:r>
              <a:rPr sz="1350" b="0" i="1">
                <a:solidFill>
                  <a:srgbClr val="5F7187"/>
                </a:solidFill>
                <a:latin typeface="Calibri"/>
                <a:ea typeface="Calibri"/>
                <a:cs typeface="Calibri"/>
              </a:rPr>
              <a:t>The catalogue wording below is reproduced verbatim.</a:t>
            </a:r>
          </a:p>
        </p:txBody>
      </p:sp>
      <p:sp>
        <p:nvSpPr>
          <p:cNvPr id="7" name="">
            <a:extLst>
              <a:ext uri="{FF2B5EF4-FFF2-40B4-BE49-F238E27FC236}">
                <ns2:creationId id="{CCD4DBDB-0287-42EA-8D42-EEFC906099C9}"/>
                <adec:decorative val="1"/>
              </a:ext>
            </a:extLst>
          </p:cNvPr>
          <p:cNvSpPr>
            <a:spLocks noGrp="1"/>
          </p:cNvSpPr>
          <p:nvPr/>
        </p:nvSpPr>
        <p:spPr>
          <a:xfrm>
            <a:off x="1428750" y="2647950"/>
            <a:ext cx="8763000" cy="0"/>
          </a:xfrm>
          <a:prstGeom prst="line">
            <a:avLst/>
          </a:prstGeom>
          <a:noFill/>
          <a:ln w="57150">
            <a:solidFill>
              <a:srgbClr val="A7E6DB"/>
            </a:solidFill>
            <a:prstDash val="solid"/>
          </a:ln>
        </p:spPr>
      </p:sp>
      <p:sp>
        <p:nvSpPr>
          <p:cNvPr id="8" name="">
            <a:extLst>
              <a:ext uri="{FF2B5EF4-FFF2-40B4-BE49-F238E27FC236}">
                <ns2:creationId id="{B00BB41F-D4B1-4561-BFA5-DD4C06AB15BB}"/>
                <adec:decorative val="1"/>
              </a:ext>
            </a:extLst>
          </p:cNvPr>
          <p:cNvSpPr>
            <a:spLocks noGrp="1"/>
          </p:cNvSpPr>
          <p:nvPr/>
        </p:nvSpPr>
        <p:spPr>
          <a:xfrm>
            <a:off x="1219200" y="2419350"/>
            <a:ext cx="457200" cy="457200"/>
          </a:xfrm>
          <a:prstGeom prst="ellipse">
            <a:avLst/>
          </a:prstGeom>
          <a:solidFill>
            <a:srgbClr val="FFFFFF"/>
          </a:solidFill>
          <a:ln w="19050">
            <a:solidFill>
              <a:srgbClr val="10B981"/>
            </a:solidFill>
            <a:prstDash val="solid"/>
          </a:ln>
        </p:spPr>
      </p:sp>
      <p:sp>
        <p:nvSpPr>
          <p:cNvPr id="9" name="">
            <a:extLst>
              <a:ext uri="{FF2B5EF4-FFF2-40B4-BE49-F238E27FC236}">
                <ns2:creationId id="{1BBC8B54-E6B5-4CB6-AFF9-DCB72A8F4EFF}"/>
              </a:ext>
            </a:extLst>
          </p:cNvPr>
          <p:cNvSpPr>
            <a:spLocks noGrp="1"/>
          </p:cNvSpPr>
          <p:nvPr/>
        </p:nvSpPr>
        <p:spPr>
          <a:xfrm>
            <a:off x="1333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10B981"/>
                </a:solidFill>
                <a:latin typeface="Calibri"/>
                <a:ea typeface="Calibri"/>
                <a:cs typeface="Calibri"/>
              </a:defRPr>
            </a:pPr>
            <a:r>
              <a:rPr sz="1500" b="1" i="0">
                <a:solidFill>
                  <a:srgbClr val="10B981"/>
                </a:solidFill>
                <a:latin typeface="Calibri"/>
                <a:ea typeface="Calibri"/>
                <a:cs typeface="Calibri"/>
              </a:rPr>
              <a:t>1</a:t>
            </a:r>
          </a:p>
        </p:txBody>
      </p:sp>
      <p:sp>
        <p:nvSpPr>
          <p:cNvPr id="10" name="">
            <a:extLst>
              <a:ext uri="{FF2B5EF4-FFF2-40B4-BE49-F238E27FC236}">
                <ns2:creationId id="{55617535-4E68-4C86-8224-6FD718329575}"/>
              </a:ext>
            </a:extLst>
          </p:cNvPr>
          <p:cNvSpPr>
            <a:spLocks noGrp="1"/>
          </p:cNvSpPr>
          <p:nvPr/>
        </p:nvSpPr>
        <p:spPr>
          <a:xfrm>
            <a:off x="552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Initial</a:t>
            </a:r>
          </a:p>
        </p:txBody>
      </p:sp>
      <p:sp>
        <p:nvSpPr>
          <p:cNvPr id="11" name="">
            <a:extLst>
              <a:ext uri="{FF2B5EF4-FFF2-40B4-BE49-F238E27FC236}">
                <ns2:creationId id="{D373E862-941F-44F5-AF42-E2531A624746}"/>
              </a:ext>
            </a:extLst>
          </p:cNvPr>
          <p:cNvSpPr>
            <a:spLocks noGrp="1"/>
          </p:cNvSpPr>
          <p:nvPr/>
        </p:nvSpPr>
        <p:spPr>
          <a:xfrm>
            <a:off x="552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No annual reporting. No public accountability.</a:t>
            </a:r>
          </a:p>
        </p:txBody>
      </p:sp>
      <p:sp>
        <p:nvSpPr>
          <p:cNvPr id="12" name="">
            <a:extLst>
              <a:ext uri="{FF2B5EF4-FFF2-40B4-BE49-F238E27FC236}">
                <ns2:creationId id="{E1926183-4B6A-4A94-8178-D89A24EF940B}"/>
                <adec:decorative val="1"/>
              </a:ext>
            </a:extLst>
          </p:cNvPr>
          <p:cNvSpPr>
            <a:spLocks noGrp="1"/>
          </p:cNvSpPr>
          <p:nvPr/>
        </p:nvSpPr>
        <p:spPr>
          <a:xfrm>
            <a:off x="3409950" y="2419350"/>
            <a:ext cx="457200" cy="457200"/>
          </a:xfrm>
          <a:prstGeom prst="ellipse">
            <a:avLst/>
          </a:prstGeom>
          <a:solidFill>
            <a:srgbClr val="FFFFFF"/>
          </a:solidFill>
          <a:ln w="19050">
            <a:solidFill>
              <a:srgbClr val="10B981"/>
            </a:solidFill>
            <a:prstDash val="solid"/>
          </a:ln>
        </p:spPr>
      </p:sp>
      <p:sp>
        <p:nvSpPr>
          <p:cNvPr id="13" name="">
            <a:extLst>
              <a:ext uri="{FF2B5EF4-FFF2-40B4-BE49-F238E27FC236}">
                <ns2:creationId id="{2F174EC9-32A1-45A9-B383-0240DA2FB1AB}"/>
              </a:ext>
            </a:extLst>
          </p:cNvPr>
          <p:cNvSpPr>
            <a:spLocks noGrp="1"/>
          </p:cNvSpPr>
          <p:nvPr/>
        </p:nvSpPr>
        <p:spPr>
          <a:xfrm>
            <a:off x="3524250" y="2533650"/>
            <a:ext cx="228600" cy="228600"/>
          </a:xfrm>
          <a:prstGeom prst="rect">
            <a:avLst/>
          </a:prstGeom>
          <a:noFill/>
          <a:ln w="0">
            <a:noFill/>
            <a:prstDash val="solid"/>
          </a:ln>
        </p:spPr>
        <p:txBody>
          <a:bodyPr wrap="square" lIns="0" tIns="0" rIns="0" bIns="0" anchor="ctr">
            <a:noAutofit/>
          </a:bodyPr>
          <a:lstStyle/>
          <a:p>
            <a:pPr algn="ctr">
              <a:defRPr sz="1500" b="1" i="0">
                <a:solidFill>
                  <a:srgbClr val="10B981"/>
                </a:solidFill>
                <a:latin typeface="Calibri"/>
                <a:ea typeface="Calibri"/>
                <a:cs typeface="Calibri"/>
              </a:defRPr>
            </a:pPr>
            <a:r>
              <a:rPr sz="1500" b="1" i="0">
                <a:solidFill>
                  <a:srgbClr val="10B981"/>
                </a:solidFill>
                <a:latin typeface="Calibri"/>
                <a:ea typeface="Calibri"/>
                <a:cs typeface="Calibri"/>
              </a:rPr>
              <a:t>2</a:t>
            </a:r>
          </a:p>
        </p:txBody>
      </p:sp>
      <p:sp>
        <p:nvSpPr>
          <p:cNvPr id="14" name="">
            <a:extLst>
              <a:ext uri="{FF2B5EF4-FFF2-40B4-BE49-F238E27FC236}">
                <ns2:creationId id="{8C90C5A7-F075-429D-A9AF-4D1476B1B573}"/>
              </a:ext>
            </a:extLst>
          </p:cNvPr>
          <p:cNvSpPr>
            <a:spLocks noGrp="1"/>
          </p:cNvSpPr>
          <p:nvPr/>
        </p:nvSpPr>
        <p:spPr>
          <a:xfrm>
            <a:off x="27432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Developing</a:t>
            </a:r>
          </a:p>
        </p:txBody>
      </p:sp>
      <p:sp>
        <p:nvSpPr>
          <p:cNvPr id="15" name="">
            <a:extLst>
              <a:ext uri="{FF2B5EF4-FFF2-40B4-BE49-F238E27FC236}">
                <ns2:creationId id="{12947B45-A9DE-4DFF-AACD-82E027F4A161}"/>
              </a:ext>
            </a:extLst>
          </p:cNvPr>
          <p:cNvSpPr>
            <a:spLocks noGrp="1"/>
          </p:cNvSpPr>
          <p:nvPr/>
        </p:nvSpPr>
        <p:spPr>
          <a:xfrm>
            <a:off x="27432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Report developing. Framework defined.</a:t>
            </a:r>
          </a:p>
        </p:txBody>
      </p:sp>
      <p:sp>
        <p:nvSpPr>
          <p:cNvPr id="16" name="">
            <a:extLst>
              <a:ext uri="{FF2B5EF4-FFF2-40B4-BE49-F238E27FC236}">
                <ns2:creationId id="{D0AC56B5-C942-47CA-B58D-CC496A5775E5}"/>
                <adec:decorative val="1"/>
              </a:ext>
            </a:extLst>
          </p:cNvPr>
          <p:cNvSpPr>
            <a:spLocks noGrp="1"/>
          </p:cNvSpPr>
          <p:nvPr/>
        </p:nvSpPr>
        <p:spPr>
          <a:xfrm>
            <a:off x="5600700" y="2419350"/>
            <a:ext cx="457200" cy="457200"/>
          </a:xfrm>
          <a:prstGeom prst="ellipse">
            <a:avLst/>
          </a:prstGeom>
          <a:solidFill>
            <a:srgbClr val="FFFFFF"/>
          </a:solidFill>
          <a:ln w="19050">
            <a:solidFill>
              <a:srgbClr val="10B981"/>
            </a:solidFill>
            <a:prstDash val="solid"/>
          </a:ln>
        </p:spPr>
      </p:sp>
      <p:sp>
        <p:nvSpPr>
          <p:cNvPr id="17" name="">
            <a:extLst>
              <a:ext uri="{FF2B5EF4-FFF2-40B4-BE49-F238E27FC236}">
                <ns2:creationId id="{DABD27D4-1DDD-42E7-98F0-1B14D5A14BA1}"/>
              </a:ext>
            </a:extLst>
          </p:cNvPr>
          <p:cNvSpPr>
            <a:spLocks noGrp="1"/>
          </p:cNvSpPr>
          <p:nvPr/>
        </p:nvSpPr>
        <p:spPr>
          <a:xfrm>
            <a:off x="5715000" y="2533650"/>
            <a:ext cx="228600" cy="228600"/>
          </a:xfrm>
          <a:prstGeom prst="rect">
            <a:avLst/>
          </a:prstGeom>
          <a:noFill/>
          <a:ln w="0">
            <a:noFill/>
            <a:prstDash val="solid"/>
          </a:ln>
        </p:spPr>
        <p:txBody>
          <a:bodyPr wrap="square" lIns="0" tIns="0" rIns="0" bIns="0" anchor="ctr">
            <a:noAutofit/>
          </a:bodyPr>
          <a:lstStyle/>
          <a:p>
            <a:pPr algn="ctr">
              <a:defRPr sz="1500" b="1" i="0">
                <a:solidFill>
                  <a:srgbClr val="10B981"/>
                </a:solidFill>
                <a:latin typeface="Calibri"/>
                <a:ea typeface="Calibri"/>
                <a:cs typeface="Calibri"/>
              </a:defRPr>
            </a:pPr>
            <a:r>
              <a:rPr sz="1500" b="1" i="0">
                <a:solidFill>
                  <a:srgbClr val="10B981"/>
                </a:solidFill>
                <a:latin typeface="Calibri"/>
                <a:ea typeface="Calibri"/>
                <a:cs typeface="Calibri"/>
              </a:rPr>
              <a:t>3</a:t>
            </a:r>
          </a:p>
        </p:txBody>
      </p:sp>
      <p:sp>
        <p:nvSpPr>
          <p:cNvPr id="18" name="">
            <a:extLst>
              <a:ext uri="{FF2B5EF4-FFF2-40B4-BE49-F238E27FC236}">
                <ns2:creationId id="{06218B2D-34D8-4D79-A7ED-1C08846EA7C6}"/>
              </a:ext>
            </a:extLst>
          </p:cNvPr>
          <p:cNvSpPr>
            <a:spLocks noGrp="1"/>
          </p:cNvSpPr>
          <p:nvPr/>
        </p:nvSpPr>
        <p:spPr>
          <a:xfrm>
            <a:off x="49339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Defined</a:t>
            </a:r>
          </a:p>
        </p:txBody>
      </p:sp>
      <p:sp>
        <p:nvSpPr>
          <p:cNvPr id="19" name="">
            <a:extLst>
              <a:ext uri="{FF2B5EF4-FFF2-40B4-BE49-F238E27FC236}">
                <ns2:creationId id="{32D3B242-5FE2-4A67-A0C3-28437C2645D4}"/>
              </a:ext>
            </a:extLst>
          </p:cNvPr>
          <p:cNvSpPr>
            <a:spLocks noGrp="1"/>
          </p:cNvSpPr>
          <p:nvPr/>
        </p:nvSpPr>
        <p:spPr>
          <a:xfrm>
            <a:off x="49339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Basic report (projects, releases, users). Published.</a:t>
            </a:r>
          </a:p>
        </p:txBody>
      </p:sp>
      <p:sp>
        <p:nvSpPr>
          <p:cNvPr id="20" name="">
            <a:extLst>
              <a:ext uri="{FF2B5EF4-FFF2-40B4-BE49-F238E27FC236}">
                <ns2:creationId id="{3C19E72B-4E81-46AC-AE88-8A7A3BABDB1A}"/>
                <adec:decorative val="1"/>
              </a:ext>
            </a:extLst>
          </p:cNvPr>
          <p:cNvSpPr>
            <a:spLocks noGrp="1"/>
          </p:cNvSpPr>
          <p:nvPr/>
        </p:nvSpPr>
        <p:spPr>
          <a:xfrm>
            <a:off x="7791450" y="2419350"/>
            <a:ext cx="457200" cy="457200"/>
          </a:xfrm>
          <a:prstGeom prst="ellipse">
            <a:avLst/>
          </a:prstGeom>
          <a:solidFill>
            <a:srgbClr val="FFFFFF"/>
          </a:solidFill>
          <a:ln w="19050">
            <a:solidFill>
              <a:srgbClr val="10B981"/>
            </a:solidFill>
            <a:prstDash val="solid"/>
          </a:ln>
        </p:spPr>
      </p:sp>
      <p:sp>
        <p:nvSpPr>
          <p:cNvPr id="21" name="">
            <a:extLst>
              <a:ext uri="{FF2B5EF4-FFF2-40B4-BE49-F238E27FC236}">
                <ns2:creationId id="{C033B591-831E-4D66-BE7A-DE7AD8ED4036}"/>
              </a:ext>
            </a:extLst>
          </p:cNvPr>
          <p:cNvSpPr>
            <a:spLocks noGrp="1"/>
          </p:cNvSpPr>
          <p:nvPr/>
        </p:nvSpPr>
        <p:spPr>
          <a:xfrm>
            <a:off x="7905750" y="2533650"/>
            <a:ext cx="228600" cy="228600"/>
          </a:xfrm>
          <a:prstGeom prst="rect">
            <a:avLst/>
          </a:prstGeom>
          <a:noFill/>
          <a:ln w="0">
            <a:noFill/>
            <a:prstDash val="solid"/>
          </a:ln>
        </p:spPr>
        <p:txBody>
          <a:bodyPr wrap="square" lIns="0" tIns="0" rIns="0" bIns="0" anchor="ctr">
            <a:noAutofit/>
          </a:bodyPr>
          <a:lstStyle/>
          <a:p>
            <a:pPr algn="ctr">
              <a:defRPr sz="1500" b="1" i="0">
                <a:solidFill>
                  <a:srgbClr val="10B981"/>
                </a:solidFill>
                <a:latin typeface="Calibri"/>
                <a:ea typeface="Calibri"/>
                <a:cs typeface="Calibri"/>
              </a:defRPr>
            </a:pPr>
            <a:r>
              <a:rPr sz="1500" b="1" i="0">
                <a:solidFill>
                  <a:srgbClr val="10B981"/>
                </a:solidFill>
                <a:latin typeface="Calibri"/>
                <a:ea typeface="Calibri"/>
                <a:cs typeface="Calibri"/>
              </a:rPr>
              <a:t>4</a:t>
            </a:r>
          </a:p>
        </p:txBody>
      </p:sp>
      <p:sp>
        <p:nvSpPr>
          <p:cNvPr id="22" name="">
            <a:extLst>
              <a:ext uri="{FF2B5EF4-FFF2-40B4-BE49-F238E27FC236}">
                <ns2:creationId id="{97EC5506-A3D4-4F29-9D2D-473E7F40E6E2}"/>
              </a:ext>
            </a:extLst>
          </p:cNvPr>
          <p:cNvSpPr>
            <a:spLocks noGrp="1"/>
          </p:cNvSpPr>
          <p:nvPr/>
        </p:nvSpPr>
        <p:spPr>
          <a:xfrm>
            <a:off x="71247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Managed</a:t>
            </a:r>
          </a:p>
        </p:txBody>
      </p:sp>
      <p:sp>
        <p:nvSpPr>
          <p:cNvPr id="23" name="">
            <a:extLst>
              <a:ext uri="{FF2B5EF4-FFF2-40B4-BE49-F238E27FC236}">
                <ns2:creationId id="{0B19F044-77ED-4234-A5CC-33BF78A9A0D7}"/>
              </a:ext>
            </a:extLst>
          </p:cNvPr>
          <p:cNvSpPr>
            <a:spLocks noGrp="1"/>
          </p:cNvSpPr>
          <p:nvPr/>
        </p:nvSpPr>
        <p:spPr>
          <a:xfrm>
            <a:off x="71247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Comprehensive: approvals, rejections, access times, satisfaction, outputs, incidents, plans. Within 3 months.</a:t>
            </a:r>
          </a:p>
        </p:txBody>
      </p:sp>
      <p:sp>
        <p:nvSpPr>
          <p:cNvPr id="24" name="">
            <a:extLst>
              <a:ext uri="{FF2B5EF4-FFF2-40B4-BE49-F238E27FC236}">
                <ns2:creationId id="{AB578CB7-E487-40D0-8567-06A0DAD274A9}"/>
                <adec:decorative val="1"/>
              </a:ext>
            </a:extLst>
          </p:cNvPr>
          <p:cNvSpPr>
            <a:spLocks noGrp="1"/>
          </p:cNvSpPr>
          <p:nvPr/>
        </p:nvSpPr>
        <p:spPr>
          <a:xfrm>
            <a:off x="9982200" y="2419350"/>
            <a:ext cx="457200" cy="457200"/>
          </a:xfrm>
          <a:prstGeom prst="ellipse">
            <a:avLst/>
          </a:prstGeom>
          <a:solidFill>
            <a:srgbClr val="10B981"/>
          </a:solidFill>
          <a:ln w="19050">
            <a:solidFill>
              <a:srgbClr val="10B981"/>
            </a:solidFill>
            <a:prstDash val="solid"/>
          </a:ln>
        </p:spPr>
      </p:sp>
      <p:sp>
        <p:nvSpPr>
          <p:cNvPr id="25" name="">
            <a:extLst>
              <a:ext uri="{FF2B5EF4-FFF2-40B4-BE49-F238E27FC236}">
                <ns2:creationId id="{0BAA9ADE-11B4-4722-85F8-D36F4B632322}"/>
              </a:ext>
            </a:extLst>
          </p:cNvPr>
          <p:cNvSpPr>
            <a:spLocks noGrp="1"/>
          </p:cNvSpPr>
          <p:nvPr/>
        </p:nvSpPr>
        <p:spPr>
          <a:xfrm>
            <a:off x="10096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FFFFFF"/>
                </a:solidFill>
                <a:latin typeface="Calibri"/>
                <a:ea typeface="Calibri"/>
                <a:cs typeface="Calibri"/>
              </a:defRPr>
            </a:pPr>
            <a:r>
              <a:rPr sz="1500" b="1" i="0">
                <a:solidFill>
                  <a:srgbClr val="FFFFFF"/>
                </a:solidFill>
                <a:latin typeface="Calibri"/>
                <a:ea typeface="Calibri"/>
                <a:cs typeface="Calibri"/>
              </a:rPr>
              <a:t>5</a:t>
            </a:r>
          </a:p>
        </p:txBody>
      </p:sp>
      <p:sp>
        <p:nvSpPr>
          <p:cNvPr id="26" name="">
            <a:extLst>
              <a:ext uri="{FF2B5EF4-FFF2-40B4-BE49-F238E27FC236}">
                <ns2:creationId id="{F7017949-903E-4820-AF2E-A503E958A091}"/>
              </a:ext>
            </a:extLst>
          </p:cNvPr>
          <p:cNvSpPr>
            <a:spLocks noGrp="1"/>
          </p:cNvSpPr>
          <p:nvPr/>
        </p:nvSpPr>
        <p:spPr>
          <a:xfrm>
            <a:off x="9315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Optimising</a:t>
            </a:r>
          </a:p>
        </p:txBody>
      </p:sp>
      <p:sp>
        <p:nvSpPr>
          <p:cNvPr id="27" name="">
            <a:extLst>
              <a:ext uri="{FF2B5EF4-FFF2-40B4-BE49-F238E27FC236}">
                <ns2:creationId id="{C9D161C7-12BC-406C-9C0F-87E7983FC084}"/>
              </a:ext>
            </a:extLst>
          </p:cNvPr>
          <p:cNvSpPr>
            <a:spLocks noGrp="1"/>
          </p:cNvSpPr>
          <p:nvPr/>
        </p:nvSpPr>
        <p:spPr>
          <a:xfrm>
            <a:off x="9315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Best-practice with independent assurance. Co-developed with public. Influences improvement.</a:t>
            </a:r>
          </a:p>
        </p:txBody>
      </p:sp>
      <p:sp>
        <p:nvSpPr>
          <p:cNvPr id="28" name="">
            <a:extLst>
              <a:ext uri="{FF2B5EF4-FFF2-40B4-BE49-F238E27FC236}">
                <ns2:creationId id="{00552557-CFB0-4185-A412-99A6147F4C3E}"/>
                <adec:decorative val="1"/>
              </a:ext>
            </a:extLst>
          </p:cNvPr>
          <p:cNvSpPr>
            <a:spLocks noGrp="1"/>
          </p:cNvSpPr>
          <p:nvPr/>
        </p:nvSpPr>
        <p:spPr>
          <a:xfrm>
            <a:off x="685800" y="5105400"/>
            <a:ext cx="10820400" cy="1047750"/>
          </a:xfrm>
          <a:prstGeom prst="roundRect">
            <a:avLst>
              <a:gd name="adj" fmla="val 7273"/>
            </a:avLst>
          </a:prstGeom>
          <a:solidFill>
            <a:srgbClr val="FFFFFF"/>
          </a:solidFill>
          <a:ln w="9525">
            <a:solidFill>
              <a:srgbClr val="D5E3E3"/>
            </a:solidFill>
            <a:prstDash val="solid"/>
          </a:ln>
        </p:spPr>
      </p:sp>
      <p:sp>
        <p:nvSpPr>
          <p:cNvPr id="29" name="">
            <a:extLst>
              <a:ext uri="{FF2B5EF4-FFF2-40B4-BE49-F238E27FC236}">
                <ns2:creationId id="{31D335B0-BA0C-4E41-84E3-3EB751A2DD66}"/>
              </a:ext>
            </a:extLst>
          </p:cNvPr>
          <p:cNvSpPr>
            <a:spLocks noGrp="1"/>
          </p:cNvSpPr>
          <p:nvPr/>
        </p:nvSpPr>
        <p:spPr>
          <a:xfrm>
            <a:off x="895350" y="5200650"/>
            <a:ext cx="6858000" cy="266700"/>
          </a:xfrm>
          <a:prstGeom prst="rect">
            <a:avLst/>
          </a:prstGeom>
          <a:noFill/>
          <a:ln w="0">
            <a:noFill/>
            <a:prstDash val="solid"/>
          </a:ln>
        </p:spPr>
        <p:txBody>
          <a:bodyPr wrap="square" lIns="0" tIns="0" rIns="0" bIns="0" anchor="t">
            <a:noAutofit/>
          </a:bodyPr>
          <a:lstStyle/>
          <a:p>
            <a:pPr algn="l">
              <a:defRPr sz="1575" b="1" i="0">
                <a:solidFill>
                  <a:srgbClr val="115E59"/>
                </a:solidFill>
                <a:latin typeface="Calibri"/>
                <a:ea typeface="Calibri"/>
                <a:cs typeface="Calibri"/>
              </a:defRPr>
            </a:pPr>
            <a:r>
              <a:rPr sz="1575" b="1" i="0">
                <a:solidFill>
                  <a:srgbClr val="115E59"/>
                </a:solidFill>
                <a:latin typeface="Calibri"/>
                <a:ea typeface="Calibri"/>
                <a:cs typeface="Calibri"/>
              </a:rPr>
              <a:t>Minimum evidence for a Level 4 judgement</a:t>
            </a:r>
          </a:p>
        </p:txBody>
      </p:sp>
      <p:sp>
        <p:nvSpPr>
          <p:cNvPr id="30" name="">
            <a:extLst>
              <a:ext uri="{FF2B5EF4-FFF2-40B4-BE49-F238E27FC236}">
                <ns2:creationId id="{8F48F80C-122A-4090-B4E9-C89582E8ED89}"/>
                <adec:decorative val="1"/>
              </a:ext>
            </a:extLst>
          </p:cNvPr>
          <p:cNvSpPr>
            <a:spLocks noGrp="1"/>
          </p:cNvSpPr>
          <p:nvPr/>
        </p:nvSpPr>
        <p:spPr>
          <a:xfrm>
            <a:off x="895350" y="5581650"/>
            <a:ext cx="85725" cy="85725"/>
          </a:xfrm>
          <a:prstGeom prst="ellipse">
            <a:avLst/>
          </a:prstGeom>
          <a:solidFill>
            <a:srgbClr val="10B981"/>
          </a:solidFill>
          <a:ln w="0">
            <a:noFill/>
            <a:prstDash val="solid"/>
          </a:ln>
        </p:spPr>
      </p:sp>
      <p:sp>
        <p:nvSpPr>
          <p:cNvPr id="31" name="">
            <a:extLst>
              <a:ext uri="{FF2B5EF4-FFF2-40B4-BE49-F238E27FC236}">
                <ns2:creationId id="{DA6B668A-A6E6-4523-A1EC-8A41EE7F898F}"/>
              </a:ext>
            </a:extLst>
          </p:cNvPr>
          <p:cNvSpPr>
            <a:spLocks noGrp="1"/>
          </p:cNvSpPr>
          <p:nvPr/>
        </p:nvSpPr>
        <p:spPr>
          <a:xfrm>
            <a:off x="10858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Published annual transparency report within 3 months (date-stamped)</a:t>
            </a:r>
          </a:p>
        </p:txBody>
      </p:sp>
      <p:sp>
        <p:nvSpPr>
          <p:cNvPr id="32" name="">
            <a:extLst>
              <a:ext uri="{FF2B5EF4-FFF2-40B4-BE49-F238E27FC236}">
                <ns2:creationId id="{D5461EC5-845E-495B-990E-6422D326A0B8}"/>
                <adec:decorative val="1"/>
              </a:ext>
            </a:extLst>
          </p:cNvPr>
          <p:cNvSpPr>
            <a:spLocks noGrp="1"/>
          </p:cNvSpPr>
          <p:nvPr/>
        </p:nvSpPr>
        <p:spPr>
          <a:xfrm>
            <a:off x="4438650" y="5581650"/>
            <a:ext cx="85725" cy="85725"/>
          </a:xfrm>
          <a:prstGeom prst="ellipse">
            <a:avLst/>
          </a:prstGeom>
          <a:solidFill>
            <a:srgbClr val="10B981"/>
          </a:solidFill>
          <a:ln w="0">
            <a:noFill/>
            <a:prstDash val="solid"/>
          </a:ln>
        </p:spPr>
      </p:sp>
      <p:sp>
        <p:nvSpPr>
          <p:cNvPr id="33" name="">
            <a:extLst>
              <a:ext uri="{FF2B5EF4-FFF2-40B4-BE49-F238E27FC236}">
                <ns2:creationId id="{E75D2EA1-A808-4077-B6F8-BF98A840499F}"/>
              </a:ext>
            </a:extLst>
          </p:cNvPr>
          <p:cNvSpPr>
            <a:spLocks noGrp="1"/>
          </p:cNvSpPr>
          <p:nvPr/>
        </p:nvSpPr>
        <p:spPr>
          <a:xfrm>
            <a:off x="46291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Report includes required operational metrics (approvals/rejections, access times, incidents, plans)</a:t>
            </a:r>
          </a:p>
        </p:txBody>
      </p:sp>
      <p:sp>
        <p:nvSpPr>
          <p:cNvPr id="34" name="">
            <a:extLst>
              <a:ext uri="{FF2B5EF4-FFF2-40B4-BE49-F238E27FC236}">
                <ns2:creationId id="{52C36E33-2CA6-4824-B200-670B64CF85A7}"/>
                <adec:decorative val="1"/>
              </a:ext>
            </a:extLst>
          </p:cNvPr>
          <p:cNvSpPr>
            <a:spLocks noGrp="1"/>
          </p:cNvSpPr>
          <p:nvPr/>
        </p:nvSpPr>
        <p:spPr>
          <a:xfrm>
            <a:off x="7981950" y="5581650"/>
            <a:ext cx="85725" cy="85725"/>
          </a:xfrm>
          <a:prstGeom prst="ellipse">
            <a:avLst/>
          </a:prstGeom>
          <a:solidFill>
            <a:srgbClr val="10B981"/>
          </a:solidFill>
          <a:ln w="0">
            <a:noFill/>
            <a:prstDash val="solid"/>
          </a:ln>
        </p:spPr>
      </p:sp>
      <p:sp>
        <p:nvSpPr>
          <p:cNvPr id="35" name="">
            <a:extLst>
              <a:ext uri="{FF2B5EF4-FFF2-40B4-BE49-F238E27FC236}">
                <ns2:creationId id="{FFC75A7D-2BB3-47BD-A655-B551B6FA3F90}"/>
              </a:ext>
            </a:extLst>
          </p:cNvPr>
          <p:cNvSpPr>
            <a:spLocks noGrp="1"/>
          </p:cNvSpPr>
          <p:nvPr/>
        </p:nvSpPr>
        <p:spPr>
          <a:xfrm>
            <a:off x="81724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Evidence report informs improvement actions (tracked action log)</a:t>
            </a:r>
          </a:p>
        </p:txBody>
      </p:sp>
      <p:sp>
        <p:nvSpPr>
          <p:cNvPr id="36" name="">
            <a:extLst>
              <a:ext uri="{FF2B5EF4-FFF2-40B4-BE49-F238E27FC236}">
                <ns2:creationId id="{3CED5FDA-9FCC-4021-B13C-EDC9B92BF432}"/>
              </a:ext>
            </a:extLst>
          </p:cNvPr>
          <p:cNvSpPr>
            <a:spLocks noGrp="1"/>
          </p:cNvSpPr>
          <p:nvPr/>
        </p:nvSpPr>
        <p:spPr>
          <a:xfrm>
            <a:off x="762000" y="6153150"/>
            <a:ext cx="10668000" cy="171450"/>
          </a:xfrm>
          <a:prstGeom prst="rect">
            <a:avLst/>
          </a:prstGeom>
          <a:noFill/>
          <a:ln w="0">
            <a:noFill/>
            <a:prstDash val="solid"/>
          </a:ln>
        </p:spPr>
        <p:txBody>
          <a:bodyPr wrap="square" lIns="0" tIns="0" rIns="0" bIns="0" anchor="t">
            <a:noAutofit/>
          </a:bodyPr>
          <a:lstStyle/>
          <a:p>
            <a:pPr algn="ctr">
              <a:defRPr sz="900" b="0" i="1">
                <a:solidFill>
                  <a:srgbClr val="5F7187"/>
                </a:solidFill>
                <a:latin typeface="Calibri"/>
                <a:ea typeface="Calibri"/>
                <a:cs typeface="Calibri"/>
              </a:defRPr>
            </a:pPr>
            <a:r>
              <a:rPr sz="900" b="0" i="1">
                <a:solidFill>
                  <a:srgbClr val="5F7187"/>
                </a:solidFill>
                <a:latin typeface="Calibri"/>
                <a:ea typeface="Calibri"/>
                <a:cs typeface="Calibri"/>
              </a:rPr>
              <a:t>Catalogue v1.0.2  •  Source a6d0671c3297  •  Verbatim descriptors and evidence  •  HDRL classifications are not official programme requirements.</a:t>
            </a:r>
          </a:p>
        </p:txBody>
      </p:sp>
      <p:sp>
        <p:nvSpPr>
          <p:cNvPr id="37" name="">
            <a:extLst>
              <a:ext uri="{FF2B5EF4-FFF2-40B4-BE49-F238E27FC236}">
                <ns2:creationId id="{0E60C24B-BD80-48B6-8228-6C05D8D9C0F1}"/>
                <adec:decorative val="1"/>
              </a:ext>
            </a:extLst>
          </p:cNvPr>
          <p:cNvSpPr>
            <a:spLocks noGrp="1"/>
          </p:cNvSpPr>
          <p:nvPr/>
        </p:nvSpPr>
        <p:spPr>
          <a:xfrm>
            <a:off x="552450" y="6419850"/>
            <a:ext cx="11087100" cy="0"/>
          </a:xfrm>
          <a:prstGeom prst="line">
            <a:avLst/>
          </a:prstGeom>
          <a:noFill/>
          <a:ln w="9525">
            <a:solidFill>
              <a:srgbClr val="D5E3E3"/>
            </a:solidFill>
            <a:prstDash val="solid"/>
          </a:ln>
        </p:spPr>
      </p:sp>
      <p:sp>
        <p:nvSpPr>
          <p:cNvPr id="38" name="">
            <a:extLst>
              <a:ext uri="{FF2B5EF4-FFF2-40B4-BE49-F238E27FC236}">
                <ns2:creationId id="{D86FB971-4AE2-48BE-B34D-37637100BDED}"/>
              </a:ext>
            </a:extLst>
          </p:cNvPr>
          <p:cNvSpPr>
            <a:spLocks noGrp="1"/>
          </p:cNvSpPr>
          <p:nvPr/>
        </p:nvSpPr>
        <p:spPr>
          <a:xfrm>
            <a:off x="552450" y="6496050"/>
            <a:ext cx="2952750" cy="190500"/>
          </a:xfrm>
          <a:prstGeom prst="rect">
            <a:avLst/>
          </a:prstGeom>
          <a:noFill/>
          <a:ln w="0">
            <a:noFill/>
            <a:prstDash val="solid"/>
          </a:ln>
        </p:spPr>
        <p:txBody>
          <a:bodyPr wrap="square" lIns="0" tIns="0" rIns="0" bIns="0" anchor="ctr">
            <a:noAutofit/>
          </a:bodyPr>
          <a:lstStyle/>
          <a:p>
            <a:pPr algn="l">
              <a:defRPr sz="900" b="0" i="0">
                <a:solidFill>
                  <a:srgbClr val="5F7187"/>
                </a:solidFill>
                <a:latin typeface="Calibri"/>
                <a:ea typeface="Calibri"/>
                <a:cs typeface="Calibri"/>
              </a:defRPr>
            </a:pPr>
            <a:r>
              <a:rPr sz="900" b="0" i="0">
                <a:solidFill>
                  <a:srgbClr val="5F7187"/>
                </a:solidFill>
                <a:latin typeface="Calibri"/>
                <a:ea typeface="Calibri"/>
                <a:cs typeface="Calibri"/>
              </a:rPr>
              <a:t>HDRL v1.0.1  •  Kit v1.1.0  •  30 Jul 2026</a:t>
            </a:r>
          </a:p>
        </p:txBody>
      </p:sp>
      <p:sp>
        <p:nvSpPr>
          <p:cNvPr id="39" name="">
            <a:extLst>
              <a:ext uri="{FF2B5EF4-FFF2-40B4-BE49-F238E27FC236}">
                <ns2:creationId id="{C93A570B-7ABF-4304-B35C-CD53BFE02822}"/>
              </a:ext>
            </a:extLst>
          </p:cNvPr>
          <p:cNvSpPr>
            <a:spLocks noGrp="1"/>
          </p:cNvSpPr>
          <p:nvPr/>
        </p:nvSpPr>
        <p:spPr>
          <a:xfrm>
            <a:off x="3524250" y="6496050"/>
            <a:ext cx="6096000" cy="190500"/>
          </a:xfrm>
          <a:prstGeom prst="rect">
            <a:avLst/>
          </a:prstGeom>
          <a:noFill/>
          <a:ln w="0">
            <a:noFill/>
            <a:prstDash val="solid"/>
          </a:ln>
        </p:spPr>
        <p:txBody>
          <a:bodyPr wrap="square" lIns="0" tIns="0" rIns="0" bIns="0" anchor="ctr">
            <a:noAutofit/>
          </a:bodyPr>
          <a:lstStyle/>
          <a:p>
            <a:pPr algn="ctr">
              <a:defRPr sz="825" b="0" i="0">
                <a:solidFill>
                  <a:srgbClr val="5F7187"/>
                </a:solidFill>
                <a:latin typeface="Calibri"/>
                <a:ea typeface="Calibri"/>
                <a:cs typeface="Calibri"/>
              </a:defRPr>
            </a:pPr>
            <a:r>
              <a:rPr sz="825" b="0" i="0">
                <a:solidFill>
                  <a:srgbClr val="5F7187"/>
                </a:solidFill>
                <a:latin typeface="Calibri"/>
                <a:ea typeface="Calibri"/>
                <a:cs typeface="Calibri"/>
              </a:rPr>
              <a:t>RDS: commissioner &amp; IP owner  •  OPL Advisory: originator &amp; developer  •  </a:t>
            </a:r>
            <a:r>
              <a:rPr sz="825" b="0" i="0">
                <a:solidFill>
                  <a:srgbClr val="5F7187"/>
                </a:solidFill>
                <a:latin typeface="Calibri"/>
                <a:ea typeface="Calibri"/>
                <a:cs typeface="Calibri"/>
                <a:hlinkClick r:id="Rcfda635c21e94a31" tooltip="Read the Creative Commons Attribution 4.0 licence"/>
              </a:rPr>
              <a:t>CC BY 4.0</a:t>
            </a:r>
          </a:p>
        </p:txBody>
      </p:sp>
      <p:sp>
        <p:nvSpPr>
          <p:cNvPr id="40" name="">
            <a:extLst>
              <a:ext uri="{FF2B5EF4-FFF2-40B4-BE49-F238E27FC236}">
                <ns2:creationId id="{E9EFA92F-4D9F-41F5-A9A4-6DDE8351C83A}"/>
              </a:ext>
            </a:extLst>
          </p:cNvPr>
          <p:cNvSpPr>
            <a:spLocks noGrp="1"/>
          </p:cNvSpPr>
          <p:nvPr/>
        </p:nvSpPr>
        <p:spPr>
          <a:xfrm>
            <a:off x="9048750" y="6496050"/>
            <a:ext cx="2590800" cy="190500"/>
          </a:xfrm>
          <a:prstGeom prst="rect">
            <a:avLst/>
          </a:prstGeom>
          <a:noFill/>
          <a:ln w="0">
            <a:noFill/>
            <a:prstDash val="solid"/>
          </a:ln>
        </p:spPr>
        <p:txBody>
          <a:bodyPr wrap="square" lIns="0" tIns="0" rIns="0" bIns="0" anchor="ctr">
            <a:noAutofit/>
          </a:bodyPr>
          <a:lstStyle/>
          <a:p>
            <a:pPr algn="r">
              <a:defRPr sz="900" b="0" i="0">
                <a:solidFill>
                  <a:srgbClr val="5F7187"/>
                </a:solidFill>
                <a:latin typeface="Calibri"/>
                <a:ea typeface="Calibri"/>
                <a:cs typeface="Calibri"/>
              </a:defRPr>
            </a:pPr>
            <a:r>
              <a:rPr sz="900" b="0" i="0">
                <a:solidFill>
                  <a:srgbClr val="5F7187"/>
                </a:solidFill>
                <a:latin typeface="Calibri"/>
                <a:ea typeface="Calibri"/>
                <a:cs typeface="Calibri"/>
                <a:hlinkClick r:id="Rb69da2cacf7c4c61" tooltip="Open the HDRL Framework website"/>
              </a:rPr>
              <a:t>hdrlframework.org</a:t>
            </a:r>
            <a:r>
              <a:rPr sz="900" b="0" i="0">
                <a:solidFill>
                  <a:srgbClr val="5F7187"/>
                </a:solidFill>
                <a:latin typeface="Calibri"/>
                <a:ea typeface="Calibri"/>
                <a:cs typeface="Calibri"/>
              </a:rPr>
              <a:t>  •  62</a:t>
            </a:r>
          </a:p>
        </p:txBody>
      </p:sp>
    </p:spTree>
    <p:extLst>
      <p:ext uri="{BB962C8B-B14F-4D97-AF65-F5344CB8AC3E}">
        <ns5:creationId val="178344017"/>
      </p:ext>
    </p:extLst>
  </p:cSld>
</p:sld>
</file>

<file path=ppt/slides/slide63.xml><?xml version="1.0" encoding="utf-8"?>
<p:sld xmlns:a="http://schemas.openxmlformats.org/drawingml/2006/main" xmlns:adec="http://schemas.microsoft.com/office/drawing/2017/decorative" xmlns:ns2="http://schemas.microsoft.com/office/drawing/2014/main" xmlns:ns5="http://schemas.microsoft.com/office/powerpoint/2010/main" xmlns:p="http://schemas.openxmlformats.org/presentationml/2006/main" xmlns:r="http://schemas.openxmlformats.org/officeDocument/2006/relationships">
  <p:cSld>
    <p:bg>
      <p:bgPr>
        <a:solidFill>
          <a:srgbClr val="F5F8FA"/>
        </a:solidFill>
      </p:bgPr>
    </p:bg>
    <p:spTree>
      <p:nvGrpSpPr>
        <p:cNvPr id="1" name=""/>
        <p:cNvGrpSpPr/>
        <p:nvPr/>
      </p:nvGrpSpPr>
      <p:grpSpPr>
        <a:xfrm/>
      </p:grpSpPr>
      <p:sp>
        <p:nvSpPr>
          <p:cNvPr id="41" name="hdrl-mini-mark">
            <a:extLst>
              <a:ext uri="{FF2B5EF4-FFF2-40B4-BE49-F238E27FC236}">
                <ns2:creationId id="{81F5E738-B49F-4E24-898E-FDFA54B90CFB}"/>
                <adec:decorative val="1"/>
              </a:ext>
            </a:extLst>
          </p:cNvPr>
          <p:cNvSpPr>
            <a:spLocks noGrp="1"/>
          </p:cNvSpPr>
          <p:nvPr/>
        </p:nvSpPr>
        <p:spPr>
          <a:xfrm>
            <a:off x="552450" y="361950"/>
            <a:ext cx="514350" cy="514350"/>
          </a:xfrm>
          <a:prstGeom prst="octagon">
            <a:avLst/>
          </a:prstGeom>
          <a:solidFill>
            <a:srgbClr val="0F766E"/>
          </a:solidFill>
          <a:ln w="0">
            <a:noFill/>
            <a:prstDash val="solid"/>
          </a:ln>
        </p:spPr>
      </p:sp>
      <p:sp>
        <p:nvSpPr>
          <p:cNvPr id="2" name="hdrl-mini-text">
            <a:extLst>
              <a:ext uri="{FF2B5EF4-FFF2-40B4-BE49-F238E27FC236}">
                <ns2:creationId id="{E58C38A5-332B-458C-919F-870CA8D35CF2}"/>
                <adec:decorative val="1"/>
              </a:ext>
            </a:extLst>
          </p:cNvPr>
          <p:cNvSpPr>
            <a:spLocks noGrp="1"/>
          </p:cNvSpPr>
          <p:nvPr/>
        </p:nvSpPr>
        <p:spPr>
          <a:xfrm>
            <a:off x="581025" y="504825"/>
            <a:ext cx="476250" cy="209550"/>
          </a:xfrm>
          <a:prstGeom prst="rect">
            <a:avLst/>
          </a:prstGeom>
          <a:noFill/>
          <a:ln w="0">
            <a:noFill/>
            <a:prstDash val="solid"/>
          </a:ln>
        </p:spPr>
        <p:txBody>
          <a:bodyPr wrap="square" lIns="0" tIns="0" rIns="0" bIns="0" anchor="ctr">
            <a:noAutofit/>
          </a:bodyPr>
          <a:lstStyle/>
          <a:p>
            <a:pPr algn="ctr">
              <a:defRPr sz="750" b="1" i="0">
                <a:solidFill>
                  <a:srgbClr val="FFFFFF"/>
                </a:solidFill>
                <a:latin typeface="Calibri"/>
                <a:ea typeface="Calibri"/>
                <a:cs typeface="Calibri"/>
              </a:defRPr>
            </a:pPr>
            <a:r>
              <a:rPr sz="750" b="1" i="0">
                <a:solidFill>
                  <a:srgbClr val="FFFFFF"/>
                </a:solidFill>
                <a:latin typeface="Calibri"/>
                <a:ea typeface="Calibri"/>
                <a:cs typeface="Calibri"/>
              </a:rPr>
              <a:t>HDRL</a:t>
            </a:r>
          </a:p>
        </p:txBody>
      </p:sp>
      <p:sp>
        <p:nvSpPr>
          <p:cNvPr id="3" name="brand-label">
            <a:extLst>
              <a:ext uri="{FF2B5EF4-FFF2-40B4-BE49-F238E27FC236}">
                <ns2:creationId id="{9021E4B0-E7A8-41C2-9457-B4066F976CDE}"/>
                <adec:decorative val="1"/>
              </a:ext>
            </a:extLst>
          </p:cNvPr>
          <p:cNvSpPr>
            <a:spLocks noGrp="1"/>
          </p:cNvSpPr>
          <p:nvPr/>
        </p:nvSpPr>
        <p:spPr>
          <a:xfrm>
            <a:off x="1257300" y="495300"/>
            <a:ext cx="4572000" cy="190500"/>
          </a:xfrm>
          <a:prstGeom prst="rect">
            <a:avLst/>
          </a:prstGeom>
          <a:noFill/>
          <a:ln w="0">
            <a:noFill/>
            <a:prstDash val="solid"/>
          </a:ln>
        </p:spPr>
        <p:txBody>
          <a:bodyPr wrap="square" lIns="0" tIns="0" rIns="0" bIns="0" anchor="ctr">
            <a:noAutofit/>
          </a:bodyPr>
          <a:lstStyle/>
          <a:p>
            <a:pPr algn="l">
              <a:defRPr sz="1200" b="1" i="0">
                <a:solidFill>
                  <a:srgbClr val="0F766E"/>
                </a:solidFill>
                <a:latin typeface="Calibri"/>
                <a:ea typeface="Calibri"/>
                <a:cs typeface="Calibri"/>
              </a:defRPr>
            </a:pPr>
            <a:r>
              <a:rPr sz="1200" b="1" i="0">
                <a:solidFill>
                  <a:srgbClr val="0F766E"/>
                </a:solidFill>
                <a:latin typeface="Calibri"/>
                <a:ea typeface="Calibri"/>
                <a:cs typeface="Calibri"/>
              </a:rPr>
              <a:t>DOMAIN E • INDICATOR DETAIL</a:t>
            </a:r>
          </a:p>
        </p:txBody>
      </p:sp>
      <p:sp>
        <p:nvSpPr>
          <p:cNvPr id="4" name="slide-title" title="E.2.1 · Lay Involvement in Governance" descr="Slide title: E.2.1 · Lay Involvement in Governance">
            <a:extLst>
              <a:ext uri="{FF2B5EF4-FFF2-40B4-BE49-F238E27FC236}">
                <ns2:creationId id="{C78F7136-8CC1-440B-8A46-21111DFB0E03}"/>
              </a:ext>
            </a:extLst>
          </p:cNvPr>
          <p:cNvSpPr>
            <a:spLocks noGrp="1"/>
          </p:cNvSpPr>
          <p:nvPr>
            <p:ph type="title"/>
          </p:nvPr>
        </p:nvSpPr>
        <p:spPr>
          <a:xfrm>
            <a:off x="666750" y="1104900"/>
            <a:ext cx="10858500" cy="628650"/>
          </a:xfrm>
          <a:prstGeom prst="rect">
            <a:avLst/>
          </a:prstGeom>
          <a:noFill/>
          <a:ln w="0">
            <a:noFill/>
            <a:prstDash val="solid"/>
          </a:ln>
        </p:spPr>
        <p:txBody>
          <a:bodyPr wrap="square" lIns="0" tIns="0" rIns="0" bIns="0" anchor="t">
            <a:noAutofit/>
          </a:bodyPr>
          <a:lstStyle/>
          <a:p>
            <a:pPr algn="l">
              <a:defRPr sz="3150" b="1" i="0">
                <a:solidFill>
                  <a:srgbClr val="162B45"/>
                </a:solidFill>
                <a:latin typeface="Calibri"/>
                <a:ea typeface="Calibri"/>
                <a:cs typeface="Calibri"/>
              </a:defRPr>
            </a:pPr>
            <a:r>
              <a:rPr sz="3150" b="1" i="0">
                <a:solidFill>
                  <a:srgbClr val="162B45"/>
                </a:solidFill>
                <a:latin typeface="Calibri"/>
                <a:ea typeface="Calibri"/>
                <a:cs typeface="Calibri"/>
              </a:rPr>
              <a:t>E.2.1 · Lay Involvement in Governance</a:t>
            </a:r>
          </a:p>
        </p:txBody>
      </p:sp>
      <p:sp>
        <p:nvSpPr>
          <p:cNvPr id="5" name="">
            <a:extLst>
              <a:ext uri="{FF2B5EF4-FFF2-40B4-BE49-F238E27FC236}">
                <ns2:creationId id="{A70DCEE7-8D72-456D-8F27-52140CAC4364}"/>
              </a:ext>
            </a:extLst>
          </p:cNvPr>
          <p:cNvSpPr>
            <a:spLocks noGrp="1"/>
          </p:cNvSpPr>
          <p:nvPr/>
        </p:nvSpPr>
        <p:spPr>
          <a:xfrm>
            <a:off x="685800" y="1771650"/>
            <a:ext cx="10668000" cy="266700"/>
          </a:xfrm>
          <a:prstGeom prst="rect">
            <a:avLst/>
          </a:prstGeom>
          <a:noFill/>
          <a:ln w="0">
            <a:noFill/>
            <a:prstDash val="solid"/>
          </a:ln>
        </p:spPr>
        <p:txBody>
          <a:bodyPr wrap="square" lIns="0" tIns="0" rIns="0" bIns="0" anchor="t">
            <a:noAutofit/>
          </a:bodyPr>
          <a:lstStyle/>
          <a:p>
            <a:pPr algn="l">
              <a:defRPr sz="1350" b="1" i="0">
                <a:solidFill>
                  <a:srgbClr val="10B981"/>
                </a:solidFill>
                <a:latin typeface="Calibri"/>
                <a:ea typeface="Calibri"/>
                <a:cs typeface="Calibri"/>
              </a:defRPr>
            </a:pPr>
            <a:r>
              <a:rPr sz="1350" b="1" i="0">
                <a:solidFill>
                  <a:srgbClr val="10B981"/>
                </a:solidFill>
                <a:latin typeface="Calibri"/>
                <a:ea typeface="Calibri"/>
                <a:cs typeface="Calibri"/>
              </a:rPr>
              <a:t>Core indicator  •  Both level  •  HDRL class B0</a:t>
            </a:r>
          </a:p>
        </p:txBody>
      </p:sp>
      <p:sp>
        <p:nvSpPr>
          <p:cNvPr id="6" name="">
            <a:extLst>
              <a:ext uri="{FF2B5EF4-FFF2-40B4-BE49-F238E27FC236}">
                <ns2:creationId id="{5852DDAB-71B5-4417-8AA3-6E0CB55A69F8}"/>
              </a:ext>
            </a:extLst>
          </p:cNvPr>
          <p:cNvSpPr>
            <a:spLocks noGrp="1"/>
          </p:cNvSpPr>
          <p:nvPr/>
        </p:nvSpPr>
        <p:spPr>
          <a:xfrm>
            <a:off x="685800" y="2095500"/>
            <a:ext cx="10668000" cy="285750"/>
          </a:xfrm>
          <a:prstGeom prst="rect">
            <a:avLst/>
          </a:prstGeom>
          <a:noFill/>
          <a:ln w="0">
            <a:noFill/>
            <a:prstDash val="solid"/>
          </a:ln>
        </p:spPr>
        <p:txBody>
          <a:bodyPr wrap="square" lIns="0" tIns="0" rIns="0" bIns="0" anchor="t">
            <a:noAutofit/>
          </a:bodyPr>
          <a:lstStyle/>
          <a:p>
            <a:pPr algn="l">
              <a:defRPr sz="1350" b="0" i="1">
                <a:solidFill>
                  <a:srgbClr val="5F7187"/>
                </a:solidFill>
                <a:latin typeface="Calibri"/>
                <a:ea typeface="Calibri"/>
                <a:cs typeface="Calibri"/>
              </a:defRPr>
            </a:pPr>
            <a:r>
              <a:rPr sz="1350" b="0" i="1">
                <a:solidFill>
                  <a:srgbClr val="5F7187"/>
                </a:solidFill>
                <a:latin typeface="Calibri"/>
                <a:ea typeface="Calibri"/>
                <a:cs typeface="Calibri"/>
              </a:rPr>
              <a:t>The catalogue wording below is reproduced verbatim.</a:t>
            </a:r>
          </a:p>
        </p:txBody>
      </p:sp>
      <p:sp>
        <p:nvSpPr>
          <p:cNvPr id="7" name="">
            <a:extLst>
              <a:ext uri="{FF2B5EF4-FFF2-40B4-BE49-F238E27FC236}">
                <ns2:creationId id="{47244313-4861-4248-853D-671471D836B0}"/>
                <adec:decorative val="1"/>
              </a:ext>
            </a:extLst>
          </p:cNvPr>
          <p:cNvSpPr>
            <a:spLocks noGrp="1"/>
          </p:cNvSpPr>
          <p:nvPr/>
        </p:nvSpPr>
        <p:spPr>
          <a:xfrm>
            <a:off x="1428750" y="2647950"/>
            <a:ext cx="8763000" cy="0"/>
          </a:xfrm>
          <a:prstGeom prst="line">
            <a:avLst/>
          </a:prstGeom>
          <a:noFill/>
          <a:ln w="57150">
            <a:solidFill>
              <a:srgbClr val="A7E6DB"/>
            </a:solidFill>
            <a:prstDash val="solid"/>
          </a:ln>
        </p:spPr>
      </p:sp>
      <p:sp>
        <p:nvSpPr>
          <p:cNvPr id="8" name="">
            <a:extLst>
              <a:ext uri="{FF2B5EF4-FFF2-40B4-BE49-F238E27FC236}">
                <ns2:creationId id="{E486509D-2636-4E73-A150-4552A5536F8F}"/>
                <adec:decorative val="1"/>
              </a:ext>
            </a:extLst>
          </p:cNvPr>
          <p:cNvSpPr>
            <a:spLocks noGrp="1"/>
          </p:cNvSpPr>
          <p:nvPr/>
        </p:nvSpPr>
        <p:spPr>
          <a:xfrm>
            <a:off x="1219200" y="2419350"/>
            <a:ext cx="457200" cy="457200"/>
          </a:xfrm>
          <a:prstGeom prst="ellipse">
            <a:avLst/>
          </a:prstGeom>
          <a:solidFill>
            <a:srgbClr val="FFFFFF"/>
          </a:solidFill>
          <a:ln w="19050">
            <a:solidFill>
              <a:srgbClr val="10B981"/>
            </a:solidFill>
            <a:prstDash val="solid"/>
          </a:ln>
        </p:spPr>
      </p:sp>
      <p:sp>
        <p:nvSpPr>
          <p:cNvPr id="9" name="">
            <a:extLst>
              <a:ext uri="{FF2B5EF4-FFF2-40B4-BE49-F238E27FC236}">
                <ns2:creationId id="{22E26341-9A53-4E87-91C2-2B0BD395F0C6}"/>
              </a:ext>
            </a:extLst>
          </p:cNvPr>
          <p:cNvSpPr>
            <a:spLocks noGrp="1"/>
          </p:cNvSpPr>
          <p:nvPr/>
        </p:nvSpPr>
        <p:spPr>
          <a:xfrm>
            <a:off x="1333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10B981"/>
                </a:solidFill>
                <a:latin typeface="Calibri"/>
                <a:ea typeface="Calibri"/>
                <a:cs typeface="Calibri"/>
              </a:defRPr>
            </a:pPr>
            <a:r>
              <a:rPr sz="1500" b="1" i="0">
                <a:solidFill>
                  <a:srgbClr val="10B981"/>
                </a:solidFill>
                <a:latin typeface="Calibri"/>
                <a:ea typeface="Calibri"/>
                <a:cs typeface="Calibri"/>
              </a:rPr>
              <a:t>1</a:t>
            </a:r>
          </a:p>
        </p:txBody>
      </p:sp>
      <p:sp>
        <p:nvSpPr>
          <p:cNvPr id="10" name="">
            <a:extLst>
              <a:ext uri="{FF2B5EF4-FFF2-40B4-BE49-F238E27FC236}">
                <ns2:creationId id="{7DC2A36C-759A-44D5-8CB0-AC6B978D28F1}"/>
              </a:ext>
            </a:extLst>
          </p:cNvPr>
          <p:cNvSpPr>
            <a:spLocks noGrp="1"/>
          </p:cNvSpPr>
          <p:nvPr/>
        </p:nvSpPr>
        <p:spPr>
          <a:xfrm>
            <a:off x="552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Initial</a:t>
            </a:r>
          </a:p>
        </p:txBody>
      </p:sp>
      <p:sp>
        <p:nvSpPr>
          <p:cNvPr id="11" name="">
            <a:extLst>
              <a:ext uri="{FF2B5EF4-FFF2-40B4-BE49-F238E27FC236}">
                <ns2:creationId id="{174F54A6-7F2E-4D1A-8326-C30E5D7902F1}"/>
              </a:ext>
            </a:extLst>
          </p:cNvPr>
          <p:cNvSpPr>
            <a:spLocks noGrp="1"/>
          </p:cNvSpPr>
          <p:nvPr/>
        </p:nvSpPr>
        <p:spPr>
          <a:xfrm>
            <a:off x="552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No lay involvement. Decisions without public input.</a:t>
            </a:r>
          </a:p>
        </p:txBody>
      </p:sp>
      <p:sp>
        <p:nvSpPr>
          <p:cNvPr id="12" name="">
            <a:extLst>
              <a:ext uri="{FF2B5EF4-FFF2-40B4-BE49-F238E27FC236}">
                <ns2:creationId id="{A5D48B7B-A8CD-47CC-91CA-7565B9E20A0F}"/>
                <adec:decorative val="1"/>
              </a:ext>
            </a:extLst>
          </p:cNvPr>
          <p:cNvSpPr>
            <a:spLocks noGrp="1"/>
          </p:cNvSpPr>
          <p:nvPr/>
        </p:nvSpPr>
        <p:spPr>
          <a:xfrm>
            <a:off x="3409950" y="2419350"/>
            <a:ext cx="457200" cy="457200"/>
          </a:xfrm>
          <a:prstGeom prst="ellipse">
            <a:avLst/>
          </a:prstGeom>
          <a:solidFill>
            <a:srgbClr val="FFFFFF"/>
          </a:solidFill>
          <a:ln w="19050">
            <a:solidFill>
              <a:srgbClr val="10B981"/>
            </a:solidFill>
            <a:prstDash val="solid"/>
          </a:ln>
        </p:spPr>
      </p:sp>
      <p:sp>
        <p:nvSpPr>
          <p:cNvPr id="13" name="">
            <a:extLst>
              <a:ext uri="{FF2B5EF4-FFF2-40B4-BE49-F238E27FC236}">
                <ns2:creationId id="{722048DF-D6ED-447D-9EA6-61E8404ECCEC}"/>
              </a:ext>
            </a:extLst>
          </p:cNvPr>
          <p:cNvSpPr>
            <a:spLocks noGrp="1"/>
          </p:cNvSpPr>
          <p:nvPr/>
        </p:nvSpPr>
        <p:spPr>
          <a:xfrm>
            <a:off x="3524250" y="2533650"/>
            <a:ext cx="228600" cy="228600"/>
          </a:xfrm>
          <a:prstGeom prst="rect">
            <a:avLst/>
          </a:prstGeom>
          <a:noFill/>
          <a:ln w="0">
            <a:noFill/>
            <a:prstDash val="solid"/>
          </a:ln>
        </p:spPr>
        <p:txBody>
          <a:bodyPr wrap="square" lIns="0" tIns="0" rIns="0" bIns="0" anchor="ctr">
            <a:noAutofit/>
          </a:bodyPr>
          <a:lstStyle/>
          <a:p>
            <a:pPr algn="ctr">
              <a:defRPr sz="1500" b="1" i="0">
                <a:solidFill>
                  <a:srgbClr val="10B981"/>
                </a:solidFill>
                <a:latin typeface="Calibri"/>
                <a:ea typeface="Calibri"/>
                <a:cs typeface="Calibri"/>
              </a:defRPr>
            </a:pPr>
            <a:r>
              <a:rPr sz="1500" b="1" i="0">
                <a:solidFill>
                  <a:srgbClr val="10B981"/>
                </a:solidFill>
                <a:latin typeface="Calibri"/>
                <a:ea typeface="Calibri"/>
                <a:cs typeface="Calibri"/>
              </a:rPr>
              <a:t>2</a:t>
            </a:r>
          </a:p>
        </p:txBody>
      </p:sp>
      <p:sp>
        <p:nvSpPr>
          <p:cNvPr id="14" name="">
            <a:extLst>
              <a:ext uri="{FF2B5EF4-FFF2-40B4-BE49-F238E27FC236}">
                <ns2:creationId id="{039CFE4D-3459-48EC-9D8E-4023571ECE0A}"/>
              </a:ext>
            </a:extLst>
          </p:cNvPr>
          <p:cNvSpPr>
            <a:spLocks noGrp="1"/>
          </p:cNvSpPr>
          <p:nvPr/>
        </p:nvSpPr>
        <p:spPr>
          <a:xfrm>
            <a:off x="27432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Developing</a:t>
            </a:r>
          </a:p>
        </p:txBody>
      </p:sp>
      <p:sp>
        <p:nvSpPr>
          <p:cNvPr id="15" name="">
            <a:extLst>
              <a:ext uri="{FF2B5EF4-FFF2-40B4-BE49-F238E27FC236}">
                <ns2:creationId id="{AF6C6D77-6113-4D1D-9A6E-817A0B229BF7}"/>
              </a:ext>
            </a:extLst>
          </p:cNvPr>
          <p:cNvSpPr>
            <a:spLocks noGrp="1"/>
          </p:cNvSpPr>
          <p:nvPr/>
        </p:nvSpPr>
        <p:spPr>
          <a:xfrm>
            <a:off x="27432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Approach defined. Recruitment initiated. NIHR standards reviewed.</a:t>
            </a:r>
          </a:p>
        </p:txBody>
      </p:sp>
      <p:sp>
        <p:nvSpPr>
          <p:cNvPr id="16" name="">
            <a:extLst>
              <a:ext uri="{FF2B5EF4-FFF2-40B4-BE49-F238E27FC236}">
                <ns2:creationId id="{F3617923-CE06-4CBF-947A-98D9E3E9AF22}"/>
                <adec:decorative val="1"/>
              </a:ext>
            </a:extLst>
          </p:cNvPr>
          <p:cNvSpPr>
            <a:spLocks noGrp="1"/>
          </p:cNvSpPr>
          <p:nvPr/>
        </p:nvSpPr>
        <p:spPr>
          <a:xfrm>
            <a:off x="5600700" y="2419350"/>
            <a:ext cx="457200" cy="457200"/>
          </a:xfrm>
          <a:prstGeom prst="ellipse">
            <a:avLst/>
          </a:prstGeom>
          <a:solidFill>
            <a:srgbClr val="FFFFFF"/>
          </a:solidFill>
          <a:ln w="19050">
            <a:solidFill>
              <a:srgbClr val="10B981"/>
            </a:solidFill>
            <a:prstDash val="solid"/>
          </a:ln>
        </p:spPr>
      </p:sp>
      <p:sp>
        <p:nvSpPr>
          <p:cNvPr id="17" name="">
            <a:extLst>
              <a:ext uri="{FF2B5EF4-FFF2-40B4-BE49-F238E27FC236}">
                <ns2:creationId id="{611B780A-5655-48C5-B44D-0CC8A9E5DB9B}"/>
              </a:ext>
            </a:extLst>
          </p:cNvPr>
          <p:cNvSpPr>
            <a:spLocks noGrp="1"/>
          </p:cNvSpPr>
          <p:nvPr/>
        </p:nvSpPr>
        <p:spPr>
          <a:xfrm>
            <a:off x="5715000" y="2533650"/>
            <a:ext cx="228600" cy="228600"/>
          </a:xfrm>
          <a:prstGeom prst="rect">
            <a:avLst/>
          </a:prstGeom>
          <a:noFill/>
          <a:ln w="0">
            <a:noFill/>
            <a:prstDash val="solid"/>
          </a:ln>
        </p:spPr>
        <p:txBody>
          <a:bodyPr wrap="square" lIns="0" tIns="0" rIns="0" bIns="0" anchor="ctr">
            <a:noAutofit/>
          </a:bodyPr>
          <a:lstStyle/>
          <a:p>
            <a:pPr algn="ctr">
              <a:defRPr sz="1500" b="1" i="0">
                <a:solidFill>
                  <a:srgbClr val="10B981"/>
                </a:solidFill>
                <a:latin typeface="Calibri"/>
                <a:ea typeface="Calibri"/>
                <a:cs typeface="Calibri"/>
              </a:defRPr>
            </a:pPr>
            <a:r>
              <a:rPr sz="1500" b="1" i="0">
                <a:solidFill>
                  <a:srgbClr val="10B981"/>
                </a:solidFill>
                <a:latin typeface="Calibri"/>
                <a:ea typeface="Calibri"/>
                <a:cs typeface="Calibri"/>
              </a:rPr>
              <a:t>3</a:t>
            </a:r>
          </a:p>
        </p:txBody>
      </p:sp>
      <p:sp>
        <p:nvSpPr>
          <p:cNvPr id="18" name="">
            <a:extLst>
              <a:ext uri="{FF2B5EF4-FFF2-40B4-BE49-F238E27FC236}">
                <ns2:creationId id="{4BF7E31D-B921-43ED-96E3-22A8AE0822F0}"/>
              </a:ext>
            </a:extLst>
          </p:cNvPr>
          <p:cNvSpPr>
            <a:spLocks noGrp="1"/>
          </p:cNvSpPr>
          <p:nvPr/>
        </p:nvSpPr>
        <p:spPr>
          <a:xfrm>
            <a:off x="49339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Defined</a:t>
            </a:r>
          </a:p>
        </p:txBody>
      </p:sp>
      <p:sp>
        <p:nvSpPr>
          <p:cNvPr id="19" name="">
            <a:extLst>
              <a:ext uri="{FF2B5EF4-FFF2-40B4-BE49-F238E27FC236}">
                <ns2:creationId id="{2FC0E7E6-B733-45A2-A89B-7384CC21ACF2}"/>
              </a:ext>
            </a:extLst>
          </p:cNvPr>
          <p:cNvSpPr>
            <a:spLocks noGrp="1"/>
          </p:cNvSpPr>
          <p:nvPr/>
        </p:nvSpPr>
        <p:spPr>
          <a:xfrm>
            <a:off x="49339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Lay members appointed. Limited influence. Perspective sought but not embedded.</a:t>
            </a:r>
          </a:p>
        </p:txBody>
      </p:sp>
      <p:sp>
        <p:nvSpPr>
          <p:cNvPr id="20" name="">
            <a:extLst>
              <a:ext uri="{FF2B5EF4-FFF2-40B4-BE49-F238E27FC236}">
                <ns2:creationId id="{C4E5BF1A-7D3A-45F7-A916-4C21FE67116F}"/>
                <adec:decorative val="1"/>
              </a:ext>
            </a:extLst>
          </p:cNvPr>
          <p:cNvSpPr>
            <a:spLocks noGrp="1"/>
          </p:cNvSpPr>
          <p:nvPr/>
        </p:nvSpPr>
        <p:spPr>
          <a:xfrm>
            <a:off x="7791450" y="2419350"/>
            <a:ext cx="457200" cy="457200"/>
          </a:xfrm>
          <a:prstGeom prst="ellipse">
            <a:avLst/>
          </a:prstGeom>
          <a:solidFill>
            <a:srgbClr val="FFFFFF"/>
          </a:solidFill>
          <a:ln w="19050">
            <a:solidFill>
              <a:srgbClr val="10B981"/>
            </a:solidFill>
            <a:prstDash val="solid"/>
          </a:ln>
        </p:spPr>
      </p:sp>
      <p:sp>
        <p:nvSpPr>
          <p:cNvPr id="21" name="">
            <a:extLst>
              <a:ext uri="{FF2B5EF4-FFF2-40B4-BE49-F238E27FC236}">
                <ns2:creationId id="{145E3B94-D622-4BA2-9258-552E94FE4784}"/>
              </a:ext>
            </a:extLst>
          </p:cNvPr>
          <p:cNvSpPr>
            <a:spLocks noGrp="1"/>
          </p:cNvSpPr>
          <p:nvPr/>
        </p:nvSpPr>
        <p:spPr>
          <a:xfrm>
            <a:off x="7905750" y="2533650"/>
            <a:ext cx="228600" cy="228600"/>
          </a:xfrm>
          <a:prstGeom prst="rect">
            <a:avLst/>
          </a:prstGeom>
          <a:noFill/>
          <a:ln w="0">
            <a:noFill/>
            <a:prstDash val="solid"/>
          </a:ln>
        </p:spPr>
        <p:txBody>
          <a:bodyPr wrap="square" lIns="0" tIns="0" rIns="0" bIns="0" anchor="ctr">
            <a:noAutofit/>
          </a:bodyPr>
          <a:lstStyle/>
          <a:p>
            <a:pPr algn="ctr">
              <a:defRPr sz="1500" b="1" i="0">
                <a:solidFill>
                  <a:srgbClr val="10B981"/>
                </a:solidFill>
                <a:latin typeface="Calibri"/>
                <a:ea typeface="Calibri"/>
                <a:cs typeface="Calibri"/>
              </a:defRPr>
            </a:pPr>
            <a:r>
              <a:rPr sz="1500" b="1" i="0">
                <a:solidFill>
                  <a:srgbClr val="10B981"/>
                </a:solidFill>
                <a:latin typeface="Calibri"/>
                <a:ea typeface="Calibri"/>
                <a:cs typeface="Calibri"/>
              </a:rPr>
              <a:t>4</a:t>
            </a:r>
          </a:p>
        </p:txBody>
      </p:sp>
      <p:sp>
        <p:nvSpPr>
          <p:cNvPr id="22" name="">
            <a:extLst>
              <a:ext uri="{FF2B5EF4-FFF2-40B4-BE49-F238E27FC236}">
                <ns2:creationId id="{77F5FBFD-9CED-4CD4-84C2-0A788114C6DF}"/>
              </a:ext>
            </a:extLst>
          </p:cNvPr>
          <p:cNvSpPr>
            <a:spLocks noGrp="1"/>
          </p:cNvSpPr>
          <p:nvPr/>
        </p:nvSpPr>
        <p:spPr>
          <a:xfrm>
            <a:off x="71247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Managed</a:t>
            </a:r>
          </a:p>
        </p:txBody>
      </p:sp>
      <p:sp>
        <p:nvSpPr>
          <p:cNvPr id="23" name="">
            <a:extLst>
              <a:ext uri="{FF2B5EF4-FFF2-40B4-BE49-F238E27FC236}">
                <ns2:creationId id="{AB2009CE-897B-480F-9852-DA5DF600F3BA}"/>
              </a:ext>
            </a:extLst>
          </p:cNvPr>
          <p:cNvSpPr>
            <a:spLocks noGrp="1"/>
          </p:cNvSpPr>
          <p:nvPr/>
        </p:nvSpPr>
        <p:spPr>
          <a:xfrm>
            <a:off x="71247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Meaningful: &gt;= 25% lay DAC. Voting rights. Support, remuneration per NIHR. Demonstrably influences.</a:t>
            </a:r>
          </a:p>
        </p:txBody>
      </p:sp>
      <p:sp>
        <p:nvSpPr>
          <p:cNvPr id="24" name="">
            <a:extLst>
              <a:ext uri="{FF2B5EF4-FFF2-40B4-BE49-F238E27FC236}">
                <ns2:creationId id="{7B00881D-E66D-47FA-BABA-3F218FAE0ED4}"/>
                <adec:decorative val="1"/>
              </a:ext>
            </a:extLst>
          </p:cNvPr>
          <p:cNvSpPr>
            <a:spLocks noGrp="1"/>
          </p:cNvSpPr>
          <p:nvPr/>
        </p:nvSpPr>
        <p:spPr>
          <a:xfrm>
            <a:off x="9982200" y="2419350"/>
            <a:ext cx="457200" cy="457200"/>
          </a:xfrm>
          <a:prstGeom prst="ellipse">
            <a:avLst/>
          </a:prstGeom>
          <a:solidFill>
            <a:srgbClr val="10B981"/>
          </a:solidFill>
          <a:ln w="19050">
            <a:solidFill>
              <a:srgbClr val="10B981"/>
            </a:solidFill>
            <a:prstDash val="solid"/>
          </a:ln>
        </p:spPr>
      </p:sp>
      <p:sp>
        <p:nvSpPr>
          <p:cNvPr id="25" name="">
            <a:extLst>
              <a:ext uri="{FF2B5EF4-FFF2-40B4-BE49-F238E27FC236}">
                <ns2:creationId id="{35091D79-B9AD-4392-9862-A4E941708E7F}"/>
              </a:ext>
            </a:extLst>
          </p:cNvPr>
          <p:cNvSpPr>
            <a:spLocks noGrp="1"/>
          </p:cNvSpPr>
          <p:nvPr/>
        </p:nvSpPr>
        <p:spPr>
          <a:xfrm>
            <a:off x="10096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FFFFFF"/>
                </a:solidFill>
                <a:latin typeface="Calibri"/>
                <a:ea typeface="Calibri"/>
                <a:cs typeface="Calibri"/>
              </a:defRPr>
            </a:pPr>
            <a:r>
              <a:rPr sz="1500" b="1" i="0">
                <a:solidFill>
                  <a:srgbClr val="FFFFFF"/>
                </a:solidFill>
                <a:latin typeface="Calibri"/>
                <a:ea typeface="Calibri"/>
                <a:cs typeface="Calibri"/>
              </a:rPr>
              <a:t>5</a:t>
            </a:r>
          </a:p>
        </p:txBody>
      </p:sp>
      <p:sp>
        <p:nvSpPr>
          <p:cNvPr id="26" name="">
            <a:extLst>
              <a:ext uri="{FF2B5EF4-FFF2-40B4-BE49-F238E27FC236}">
                <ns2:creationId id="{73941D0F-8625-4166-952D-C365DC12059A}"/>
              </a:ext>
            </a:extLst>
          </p:cNvPr>
          <p:cNvSpPr>
            <a:spLocks noGrp="1"/>
          </p:cNvSpPr>
          <p:nvPr/>
        </p:nvSpPr>
        <p:spPr>
          <a:xfrm>
            <a:off x="9315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Optimising</a:t>
            </a:r>
          </a:p>
        </p:txBody>
      </p:sp>
      <p:sp>
        <p:nvSpPr>
          <p:cNvPr id="27" name="">
            <a:extLst>
              <a:ext uri="{FF2B5EF4-FFF2-40B4-BE49-F238E27FC236}">
                <ns2:creationId id="{97820B7D-69F9-4727-8A53-A9F49FD7CE9E}"/>
              </a:ext>
            </a:extLst>
          </p:cNvPr>
          <p:cNvSpPr>
            <a:spLocks noGrp="1"/>
          </p:cNvSpPr>
          <p:nvPr/>
        </p:nvSpPr>
        <p:spPr>
          <a:xfrm>
            <a:off x="9315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Exemplary in strategic and operational. Lay co-chairs. Diverse. Contributing to engagement. PEDRI aligned.</a:t>
            </a:r>
          </a:p>
        </p:txBody>
      </p:sp>
      <p:sp>
        <p:nvSpPr>
          <p:cNvPr id="28" name="">
            <a:extLst>
              <a:ext uri="{FF2B5EF4-FFF2-40B4-BE49-F238E27FC236}">
                <ns2:creationId id="{731B0F5B-12C8-4ABD-9A69-78CF0B7AAF96}"/>
                <adec:decorative val="1"/>
              </a:ext>
            </a:extLst>
          </p:cNvPr>
          <p:cNvSpPr>
            <a:spLocks noGrp="1"/>
          </p:cNvSpPr>
          <p:nvPr/>
        </p:nvSpPr>
        <p:spPr>
          <a:xfrm>
            <a:off x="685800" y="5105400"/>
            <a:ext cx="10820400" cy="1047750"/>
          </a:xfrm>
          <a:prstGeom prst="roundRect">
            <a:avLst>
              <a:gd name="adj" fmla="val 7273"/>
            </a:avLst>
          </a:prstGeom>
          <a:solidFill>
            <a:srgbClr val="FFFFFF"/>
          </a:solidFill>
          <a:ln w="9525">
            <a:solidFill>
              <a:srgbClr val="D5E3E3"/>
            </a:solidFill>
            <a:prstDash val="solid"/>
          </a:ln>
        </p:spPr>
      </p:sp>
      <p:sp>
        <p:nvSpPr>
          <p:cNvPr id="29" name="">
            <a:extLst>
              <a:ext uri="{FF2B5EF4-FFF2-40B4-BE49-F238E27FC236}">
                <ns2:creationId id="{E4F3D9BD-E8B7-4392-A9B6-1F73687958B9}"/>
              </a:ext>
            </a:extLst>
          </p:cNvPr>
          <p:cNvSpPr>
            <a:spLocks noGrp="1"/>
          </p:cNvSpPr>
          <p:nvPr/>
        </p:nvSpPr>
        <p:spPr>
          <a:xfrm>
            <a:off x="895350" y="5200650"/>
            <a:ext cx="6858000" cy="266700"/>
          </a:xfrm>
          <a:prstGeom prst="rect">
            <a:avLst/>
          </a:prstGeom>
          <a:noFill/>
          <a:ln w="0">
            <a:noFill/>
            <a:prstDash val="solid"/>
          </a:ln>
        </p:spPr>
        <p:txBody>
          <a:bodyPr wrap="square" lIns="0" tIns="0" rIns="0" bIns="0" anchor="t">
            <a:noAutofit/>
          </a:bodyPr>
          <a:lstStyle/>
          <a:p>
            <a:pPr algn="l">
              <a:defRPr sz="1575" b="1" i="0">
                <a:solidFill>
                  <a:srgbClr val="115E59"/>
                </a:solidFill>
                <a:latin typeface="Calibri"/>
                <a:ea typeface="Calibri"/>
                <a:cs typeface="Calibri"/>
              </a:defRPr>
            </a:pPr>
            <a:r>
              <a:rPr sz="1575" b="1" i="0">
                <a:solidFill>
                  <a:srgbClr val="115E59"/>
                </a:solidFill>
                <a:latin typeface="Calibri"/>
                <a:ea typeface="Calibri"/>
                <a:cs typeface="Calibri"/>
              </a:rPr>
              <a:t>Minimum evidence for a Level 4 judgement</a:t>
            </a:r>
          </a:p>
        </p:txBody>
      </p:sp>
      <p:sp>
        <p:nvSpPr>
          <p:cNvPr id="30" name="">
            <a:extLst>
              <a:ext uri="{FF2B5EF4-FFF2-40B4-BE49-F238E27FC236}">
                <ns2:creationId id="{94E9542D-5A5A-40C8-BA3E-EA80A15A8C46}"/>
                <adec:decorative val="1"/>
              </a:ext>
            </a:extLst>
          </p:cNvPr>
          <p:cNvSpPr>
            <a:spLocks noGrp="1"/>
          </p:cNvSpPr>
          <p:nvPr/>
        </p:nvSpPr>
        <p:spPr>
          <a:xfrm>
            <a:off x="895350" y="5581650"/>
            <a:ext cx="85725" cy="85725"/>
          </a:xfrm>
          <a:prstGeom prst="ellipse">
            <a:avLst/>
          </a:prstGeom>
          <a:solidFill>
            <a:srgbClr val="10B981"/>
          </a:solidFill>
          <a:ln w="0">
            <a:noFill/>
            <a:prstDash val="solid"/>
          </a:ln>
        </p:spPr>
      </p:sp>
      <p:sp>
        <p:nvSpPr>
          <p:cNvPr id="31" name="">
            <a:extLst>
              <a:ext uri="{FF2B5EF4-FFF2-40B4-BE49-F238E27FC236}">
                <ns2:creationId id="{07229B0F-2ED8-47C5-B60D-8B21DC386DEF}"/>
              </a:ext>
            </a:extLst>
          </p:cNvPr>
          <p:cNvSpPr>
            <a:spLocks noGrp="1"/>
          </p:cNvSpPr>
          <p:nvPr/>
        </p:nvSpPr>
        <p:spPr>
          <a:xfrm>
            <a:off x="10858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Lay membership evidence (&gt;=25% where claimed) with role descriptions and voting rights</a:t>
            </a:r>
          </a:p>
        </p:txBody>
      </p:sp>
      <p:sp>
        <p:nvSpPr>
          <p:cNvPr id="32" name="">
            <a:extLst>
              <a:ext uri="{FF2B5EF4-FFF2-40B4-BE49-F238E27FC236}">
                <ns2:creationId id="{6771435E-DBC9-426F-A6E3-9166AC90E43F}"/>
                <adec:decorative val="1"/>
              </a:ext>
            </a:extLst>
          </p:cNvPr>
          <p:cNvSpPr>
            <a:spLocks noGrp="1"/>
          </p:cNvSpPr>
          <p:nvPr/>
        </p:nvSpPr>
        <p:spPr>
          <a:xfrm>
            <a:off x="4438650" y="5581650"/>
            <a:ext cx="85725" cy="85725"/>
          </a:xfrm>
          <a:prstGeom prst="ellipse">
            <a:avLst/>
          </a:prstGeom>
          <a:solidFill>
            <a:srgbClr val="10B981"/>
          </a:solidFill>
          <a:ln w="0">
            <a:noFill/>
            <a:prstDash val="solid"/>
          </a:ln>
        </p:spPr>
      </p:sp>
      <p:sp>
        <p:nvSpPr>
          <p:cNvPr id="33" name="">
            <a:extLst>
              <a:ext uri="{FF2B5EF4-FFF2-40B4-BE49-F238E27FC236}">
                <ns2:creationId id="{A608DDE2-2D10-492C-8CAE-DD06231E2EBE}"/>
              </a:ext>
            </a:extLst>
          </p:cNvPr>
          <p:cNvSpPr>
            <a:spLocks noGrp="1"/>
          </p:cNvSpPr>
          <p:nvPr/>
        </p:nvSpPr>
        <p:spPr>
          <a:xfrm>
            <a:off x="46291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Support/remuneration evidence consistent with NIHR standards</a:t>
            </a:r>
          </a:p>
        </p:txBody>
      </p:sp>
      <p:sp>
        <p:nvSpPr>
          <p:cNvPr id="34" name="">
            <a:extLst>
              <a:ext uri="{FF2B5EF4-FFF2-40B4-BE49-F238E27FC236}">
                <ns2:creationId id="{0B607627-5D74-441B-B7BA-07DFA99FD206}"/>
                <adec:decorative val="1"/>
              </a:ext>
            </a:extLst>
          </p:cNvPr>
          <p:cNvSpPr>
            <a:spLocks noGrp="1"/>
          </p:cNvSpPr>
          <p:nvPr/>
        </p:nvSpPr>
        <p:spPr>
          <a:xfrm>
            <a:off x="7981950" y="5581650"/>
            <a:ext cx="85725" cy="85725"/>
          </a:xfrm>
          <a:prstGeom prst="ellipse">
            <a:avLst/>
          </a:prstGeom>
          <a:solidFill>
            <a:srgbClr val="10B981"/>
          </a:solidFill>
          <a:ln w="0">
            <a:noFill/>
            <a:prstDash val="solid"/>
          </a:ln>
        </p:spPr>
      </p:sp>
      <p:sp>
        <p:nvSpPr>
          <p:cNvPr id="35" name="">
            <a:extLst>
              <a:ext uri="{FF2B5EF4-FFF2-40B4-BE49-F238E27FC236}">
                <ns2:creationId id="{E0057D94-F750-4269-A0A1-293AF1CEAB83}"/>
              </a:ext>
            </a:extLst>
          </p:cNvPr>
          <p:cNvSpPr>
            <a:spLocks noGrp="1"/>
          </p:cNvSpPr>
          <p:nvPr/>
        </p:nvSpPr>
        <p:spPr>
          <a:xfrm>
            <a:off x="81724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Minutes/examples showing lay input influenced decisions</a:t>
            </a:r>
          </a:p>
        </p:txBody>
      </p:sp>
      <p:sp>
        <p:nvSpPr>
          <p:cNvPr id="36" name="">
            <a:extLst>
              <a:ext uri="{FF2B5EF4-FFF2-40B4-BE49-F238E27FC236}">
                <ns2:creationId id="{72F234A5-808D-499E-88FC-22827DD54599}"/>
              </a:ext>
            </a:extLst>
          </p:cNvPr>
          <p:cNvSpPr>
            <a:spLocks noGrp="1"/>
          </p:cNvSpPr>
          <p:nvPr/>
        </p:nvSpPr>
        <p:spPr>
          <a:xfrm>
            <a:off x="762000" y="6153150"/>
            <a:ext cx="10668000" cy="171450"/>
          </a:xfrm>
          <a:prstGeom prst="rect">
            <a:avLst/>
          </a:prstGeom>
          <a:noFill/>
          <a:ln w="0">
            <a:noFill/>
            <a:prstDash val="solid"/>
          </a:ln>
        </p:spPr>
        <p:txBody>
          <a:bodyPr wrap="square" lIns="0" tIns="0" rIns="0" bIns="0" anchor="t">
            <a:noAutofit/>
          </a:bodyPr>
          <a:lstStyle/>
          <a:p>
            <a:pPr algn="ctr">
              <a:defRPr sz="900" b="0" i="1">
                <a:solidFill>
                  <a:srgbClr val="5F7187"/>
                </a:solidFill>
                <a:latin typeface="Calibri"/>
                <a:ea typeface="Calibri"/>
                <a:cs typeface="Calibri"/>
              </a:defRPr>
            </a:pPr>
            <a:r>
              <a:rPr sz="900" b="0" i="1">
                <a:solidFill>
                  <a:srgbClr val="5F7187"/>
                </a:solidFill>
                <a:latin typeface="Calibri"/>
                <a:ea typeface="Calibri"/>
                <a:cs typeface="Calibri"/>
              </a:rPr>
              <a:t>Catalogue v1.0.2  •  Source a6d0671c3297  •  Verbatim descriptors and evidence  •  HDRL classifications are not official programme requirements.</a:t>
            </a:r>
          </a:p>
        </p:txBody>
      </p:sp>
      <p:sp>
        <p:nvSpPr>
          <p:cNvPr id="37" name="">
            <a:extLst>
              <a:ext uri="{FF2B5EF4-FFF2-40B4-BE49-F238E27FC236}">
                <ns2:creationId id="{932656DF-FA97-49E9-82C2-D6C4D824BCA4}"/>
                <adec:decorative val="1"/>
              </a:ext>
            </a:extLst>
          </p:cNvPr>
          <p:cNvSpPr>
            <a:spLocks noGrp="1"/>
          </p:cNvSpPr>
          <p:nvPr/>
        </p:nvSpPr>
        <p:spPr>
          <a:xfrm>
            <a:off x="552450" y="6419850"/>
            <a:ext cx="11087100" cy="0"/>
          </a:xfrm>
          <a:prstGeom prst="line">
            <a:avLst/>
          </a:prstGeom>
          <a:noFill/>
          <a:ln w="9525">
            <a:solidFill>
              <a:srgbClr val="D5E3E3"/>
            </a:solidFill>
            <a:prstDash val="solid"/>
          </a:ln>
        </p:spPr>
      </p:sp>
      <p:sp>
        <p:nvSpPr>
          <p:cNvPr id="38" name="">
            <a:extLst>
              <a:ext uri="{FF2B5EF4-FFF2-40B4-BE49-F238E27FC236}">
                <ns2:creationId id="{8225E641-EA51-4CCE-9DA3-B93D457FBCF8}"/>
              </a:ext>
            </a:extLst>
          </p:cNvPr>
          <p:cNvSpPr>
            <a:spLocks noGrp="1"/>
          </p:cNvSpPr>
          <p:nvPr/>
        </p:nvSpPr>
        <p:spPr>
          <a:xfrm>
            <a:off x="552450" y="6496050"/>
            <a:ext cx="2952750" cy="190500"/>
          </a:xfrm>
          <a:prstGeom prst="rect">
            <a:avLst/>
          </a:prstGeom>
          <a:noFill/>
          <a:ln w="0">
            <a:noFill/>
            <a:prstDash val="solid"/>
          </a:ln>
        </p:spPr>
        <p:txBody>
          <a:bodyPr wrap="square" lIns="0" tIns="0" rIns="0" bIns="0" anchor="ctr">
            <a:noAutofit/>
          </a:bodyPr>
          <a:lstStyle/>
          <a:p>
            <a:pPr algn="l">
              <a:defRPr sz="900" b="0" i="0">
                <a:solidFill>
                  <a:srgbClr val="5F7187"/>
                </a:solidFill>
                <a:latin typeface="Calibri"/>
                <a:ea typeface="Calibri"/>
                <a:cs typeface="Calibri"/>
              </a:defRPr>
            </a:pPr>
            <a:r>
              <a:rPr sz="900" b="0" i="0">
                <a:solidFill>
                  <a:srgbClr val="5F7187"/>
                </a:solidFill>
                <a:latin typeface="Calibri"/>
                <a:ea typeface="Calibri"/>
                <a:cs typeface="Calibri"/>
              </a:rPr>
              <a:t>HDRL v1.0.1  •  Kit v1.1.0  •  30 Jul 2026</a:t>
            </a:r>
          </a:p>
        </p:txBody>
      </p:sp>
      <p:sp>
        <p:nvSpPr>
          <p:cNvPr id="39" name="">
            <a:extLst>
              <a:ext uri="{FF2B5EF4-FFF2-40B4-BE49-F238E27FC236}">
                <ns2:creationId id="{691B83EA-896E-4CF4-B2A4-C5796122E981}"/>
              </a:ext>
            </a:extLst>
          </p:cNvPr>
          <p:cNvSpPr>
            <a:spLocks noGrp="1"/>
          </p:cNvSpPr>
          <p:nvPr/>
        </p:nvSpPr>
        <p:spPr>
          <a:xfrm>
            <a:off x="3524250" y="6496050"/>
            <a:ext cx="6096000" cy="190500"/>
          </a:xfrm>
          <a:prstGeom prst="rect">
            <a:avLst/>
          </a:prstGeom>
          <a:noFill/>
          <a:ln w="0">
            <a:noFill/>
            <a:prstDash val="solid"/>
          </a:ln>
        </p:spPr>
        <p:txBody>
          <a:bodyPr wrap="square" lIns="0" tIns="0" rIns="0" bIns="0" anchor="ctr">
            <a:noAutofit/>
          </a:bodyPr>
          <a:lstStyle/>
          <a:p>
            <a:pPr algn="ctr">
              <a:defRPr sz="825" b="0" i="0">
                <a:solidFill>
                  <a:srgbClr val="5F7187"/>
                </a:solidFill>
                <a:latin typeface="Calibri"/>
                <a:ea typeface="Calibri"/>
                <a:cs typeface="Calibri"/>
              </a:defRPr>
            </a:pPr>
            <a:r>
              <a:rPr sz="825" b="0" i="0">
                <a:solidFill>
                  <a:srgbClr val="5F7187"/>
                </a:solidFill>
                <a:latin typeface="Calibri"/>
                <a:ea typeface="Calibri"/>
                <a:cs typeface="Calibri"/>
              </a:rPr>
              <a:t>RDS: commissioner &amp; IP owner  •  OPL Advisory: originator &amp; developer  •  </a:t>
            </a:r>
            <a:r>
              <a:rPr sz="825" b="0" i="0">
                <a:solidFill>
                  <a:srgbClr val="5F7187"/>
                </a:solidFill>
                <a:latin typeface="Calibri"/>
                <a:ea typeface="Calibri"/>
                <a:cs typeface="Calibri"/>
                <a:hlinkClick r:id="R568a491244604141" tooltip="Read the Creative Commons Attribution 4.0 licence"/>
              </a:rPr>
              <a:t>CC BY 4.0</a:t>
            </a:r>
          </a:p>
        </p:txBody>
      </p:sp>
      <p:sp>
        <p:nvSpPr>
          <p:cNvPr id="40" name="">
            <a:extLst>
              <a:ext uri="{FF2B5EF4-FFF2-40B4-BE49-F238E27FC236}">
                <ns2:creationId id="{8EE53245-91C7-4165-B7D6-B2D3471205F5}"/>
              </a:ext>
            </a:extLst>
          </p:cNvPr>
          <p:cNvSpPr>
            <a:spLocks noGrp="1"/>
          </p:cNvSpPr>
          <p:nvPr/>
        </p:nvSpPr>
        <p:spPr>
          <a:xfrm>
            <a:off x="9048750" y="6496050"/>
            <a:ext cx="2590800" cy="190500"/>
          </a:xfrm>
          <a:prstGeom prst="rect">
            <a:avLst/>
          </a:prstGeom>
          <a:noFill/>
          <a:ln w="0">
            <a:noFill/>
            <a:prstDash val="solid"/>
          </a:ln>
        </p:spPr>
        <p:txBody>
          <a:bodyPr wrap="square" lIns="0" tIns="0" rIns="0" bIns="0" anchor="ctr">
            <a:noAutofit/>
          </a:bodyPr>
          <a:lstStyle/>
          <a:p>
            <a:pPr algn="r">
              <a:defRPr sz="900" b="0" i="0">
                <a:solidFill>
                  <a:srgbClr val="5F7187"/>
                </a:solidFill>
                <a:latin typeface="Calibri"/>
                <a:ea typeface="Calibri"/>
                <a:cs typeface="Calibri"/>
              </a:defRPr>
            </a:pPr>
            <a:r>
              <a:rPr sz="900" b="0" i="0">
                <a:solidFill>
                  <a:srgbClr val="5F7187"/>
                </a:solidFill>
                <a:latin typeface="Calibri"/>
                <a:ea typeface="Calibri"/>
                <a:cs typeface="Calibri"/>
                <a:hlinkClick r:id="R438fd68979944bf8" tooltip="Open the HDRL Framework website"/>
              </a:rPr>
              <a:t>hdrlframework.org</a:t>
            </a:r>
            <a:r>
              <a:rPr sz="900" b="0" i="0">
                <a:solidFill>
                  <a:srgbClr val="5F7187"/>
                </a:solidFill>
                <a:latin typeface="Calibri"/>
                <a:ea typeface="Calibri"/>
                <a:cs typeface="Calibri"/>
              </a:rPr>
              <a:t>  •  63</a:t>
            </a:r>
          </a:p>
        </p:txBody>
      </p:sp>
    </p:spTree>
    <p:extLst>
      <p:ext uri="{BB962C8B-B14F-4D97-AF65-F5344CB8AC3E}">
        <ns5:creationId val="242114003"/>
      </p:ext>
    </p:extLst>
  </p:cSld>
</p:sld>
</file>

<file path=ppt/slides/slide64.xml><?xml version="1.0" encoding="utf-8"?>
<p:sld xmlns:a="http://schemas.openxmlformats.org/drawingml/2006/main" xmlns:adec="http://schemas.microsoft.com/office/drawing/2017/decorative" xmlns:ns2="http://schemas.microsoft.com/office/drawing/2014/main" xmlns:ns5="http://schemas.microsoft.com/office/powerpoint/2010/main" xmlns:p="http://schemas.openxmlformats.org/presentationml/2006/main" xmlns:r="http://schemas.openxmlformats.org/officeDocument/2006/relationships">
  <p:cSld>
    <p:bg>
      <p:bgPr>
        <a:solidFill>
          <a:srgbClr val="F5F8FA"/>
        </a:solidFill>
      </p:bgPr>
    </p:bg>
    <p:spTree>
      <p:nvGrpSpPr>
        <p:cNvPr id="1" name=""/>
        <p:cNvGrpSpPr/>
        <p:nvPr/>
      </p:nvGrpSpPr>
      <p:grpSpPr>
        <a:xfrm/>
      </p:grpSpPr>
      <p:sp>
        <p:nvSpPr>
          <p:cNvPr id="41" name="hdrl-mini-mark">
            <a:extLst>
              <a:ext uri="{FF2B5EF4-FFF2-40B4-BE49-F238E27FC236}">
                <ns2:creationId id="{516C6B55-E219-45D4-A654-39215B92ED58}"/>
                <adec:decorative val="1"/>
              </a:ext>
            </a:extLst>
          </p:cNvPr>
          <p:cNvSpPr>
            <a:spLocks noGrp="1"/>
          </p:cNvSpPr>
          <p:nvPr/>
        </p:nvSpPr>
        <p:spPr>
          <a:xfrm>
            <a:off x="552450" y="361950"/>
            <a:ext cx="514350" cy="514350"/>
          </a:xfrm>
          <a:prstGeom prst="octagon">
            <a:avLst/>
          </a:prstGeom>
          <a:solidFill>
            <a:srgbClr val="0F766E"/>
          </a:solidFill>
          <a:ln w="0">
            <a:noFill/>
            <a:prstDash val="solid"/>
          </a:ln>
        </p:spPr>
      </p:sp>
      <p:sp>
        <p:nvSpPr>
          <p:cNvPr id="2" name="hdrl-mini-text">
            <a:extLst>
              <a:ext uri="{FF2B5EF4-FFF2-40B4-BE49-F238E27FC236}">
                <ns2:creationId id="{53213F56-E0C6-4516-8537-C4D709F21D33}"/>
                <adec:decorative val="1"/>
              </a:ext>
            </a:extLst>
          </p:cNvPr>
          <p:cNvSpPr>
            <a:spLocks noGrp="1"/>
          </p:cNvSpPr>
          <p:nvPr/>
        </p:nvSpPr>
        <p:spPr>
          <a:xfrm>
            <a:off x="581025" y="504825"/>
            <a:ext cx="476250" cy="209550"/>
          </a:xfrm>
          <a:prstGeom prst="rect">
            <a:avLst/>
          </a:prstGeom>
          <a:noFill/>
          <a:ln w="0">
            <a:noFill/>
            <a:prstDash val="solid"/>
          </a:ln>
        </p:spPr>
        <p:txBody>
          <a:bodyPr wrap="square" lIns="0" tIns="0" rIns="0" bIns="0" anchor="ctr">
            <a:noAutofit/>
          </a:bodyPr>
          <a:lstStyle/>
          <a:p>
            <a:pPr algn="ctr">
              <a:defRPr sz="750" b="1" i="0">
                <a:solidFill>
                  <a:srgbClr val="FFFFFF"/>
                </a:solidFill>
                <a:latin typeface="Calibri"/>
                <a:ea typeface="Calibri"/>
                <a:cs typeface="Calibri"/>
              </a:defRPr>
            </a:pPr>
            <a:r>
              <a:rPr sz="750" b="1" i="0">
                <a:solidFill>
                  <a:srgbClr val="FFFFFF"/>
                </a:solidFill>
                <a:latin typeface="Calibri"/>
                <a:ea typeface="Calibri"/>
                <a:cs typeface="Calibri"/>
              </a:rPr>
              <a:t>HDRL</a:t>
            </a:r>
          </a:p>
        </p:txBody>
      </p:sp>
      <p:sp>
        <p:nvSpPr>
          <p:cNvPr id="3" name="brand-label">
            <a:extLst>
              <a:ext uri="{FF2B5EF4-FFF2-40B4-BE49-F238E27FC236}">
                <ns2:creationId id="{C1DE5CBF-95BB-41C7-A0A2-31CED69DABB1}"/>
                <adec:decorative val="1"/>
              </a:ext>
            </a:extLst>
          </p:cNvPr>
          <p:cNvSpPr>
            <a:spLocks noGrp="1"/>
          </p:cNvSpPr>
          <p:nvPr/>
        </p:nvSpPr>
        <p:spPr>
          <a:xfrm>
            <a:off x="1257300" y="495300"/>
            <a:ext cx="4572000" cy="190500"/>
          </a:xfrm>
          <a:prstGeom prst="rect">
            <a:avLst/>
          </a:prstGeom>
          <a:noFill/>
          <a:ln w="0">
            <a:noFill/>
            <a:prstDash val="solid"/>
          </a:ln>
        </p:spPr>
        <p:txBody>
          <a:bodyPr wrap="square" lIns="0" tIns="0" rIns="0" bIns="0" anchor="ctr">
            <a:noAutofit/>
          </a:bodyPr>
          <a:lstStyle/>
          <a:p>
            <a:pPr algn="l">
              <a:defRPr sz="1200" b="1" i="0">
                <a:solidFill>
                  <a:srgbClr val="0F766E"/>
                </a:solidFill>
                <a:latin typeface="Calibri"/>
                <a:ea typeface="Calibri"/>
                <a:cs typeface="Calibri"/>
              </a:defRPr>
            </a:pPr>
            <a:r>
              <a:rPr sz="1200" b="1" i="0">
                <a:solidFill>
                  <a:srgbClr val="0F766E"/>
                </a:solidFill>
                <a:latin typeface="Calibri"/>
                <a:ea typeface="Calibri"/>
                <a:cs typeface="Calibri"/>
              </a:rPr>
              <a:t>DOMAIN E • INDICATOR DETAIL</a:t>
            </a:r>
          </a:p>
        </p:txBody>
      </p:sp>
      <p:sp>
        <p:nvSpPr>
          <p:cNvPr id="4" name="slide-title" title="E.2.2 · Public Engagement Capacity" descr="Slide title: E.2.2 · Public Engagement Capacity">
            <a:extLst>
              <a:ext uri="{FF2B5EF4-FFF2-40B4-BE49-F238E27FC236}">
                <ns2:creationId id="{131D23E8-CCF0-4B9F-9394-1C6D9B6DBAE6}"/>
              </a:ext>
            </a:extLst>
          </p:cNvPr>
          <p:cNvSpPr>
            <a:spLocks noGrp="1"/>
          </p:cNvSpPr>
          <p:nvPr>
            <p:ph type="title"/>
          </p:nvPr>
        </p:nvSpPr>
        <p:spPr>
          <a:xfrm>
            <a:off x="666750" y="1104900"/>
            <a:ext cx="10858500" cy="628650"/>
          </a:xfrm>
          <a:prstGeom prst="rect">
            <a:avLst/>
          </a:prstGeom>
          <a:noFill/>
          <a:ln w="0">
            <a:noFill/>
            <a:prstDash val="solid"/>
          </a:ln>
        </p:spPr>
        <p:txBody>
          <a:bodyPr wrap="square" lIns="0" tIns="0" rIns="0" bIns="0" anchor="t">
            <a:noAutofit/>
          </a:bodyPr>
          <a:lstStyle/>
          <a:p>
            <a:pPr algn="l">
              <a:defRPr sz="3150" b="1" i="0">
                <a:solidFill>
                  <a:srgbClr val="162B45"/>
                </a:solidFill>
                <a:latin typeface="Calibri"/>
                <a:ea typeface="Calibri"/>
                <a:cs typeface="Calibri"/>
              </a:defRPr>
            </a:pPr>
            <a:r>
              <a:rPr sz="3150" b="1" i="0">
                <a:solidFill>
                  <a:srgbClr val="162B45"/>
                </a:solidFill>
                <a:latin typeface="Calibri"/>
                <a:ea typeface="Calibri"/>
                <a:cs typeface="Calibri"/>
              </a:rPr>
              <a:t>E.2.2 · Public Engagement Capacity</a:t>
            </a:r>
          </a:p>
        </p:txBody>
      </p:sp>
      <p:sp>
        <p:nvSpPr>
          <p:cNvPr id="5" name="">
            <a:extLst>
              <a:ext uri="{FF2B5EF4-FFF2-40B4-BE49-F238E27FC236}">
                <ns2:creationId id="{DCA6DDBE-5478-4514-B148-4E429C14968C}"/>
              </a:ext>
            </a:extLst>
          </p:cNvPr>
          <p:cNvSpPr>
            <a:spLocks noGrp="1"/>
          </p:cNvSpPr>
          <p:nvPr/>
        </p:nvSpPr>
        <p:spPr>
          <a:xfrm>
            <a:off x="685800" y="1771650"/>
            <a:ext cx="10668000" cy="266700"/>
          </a:xfrm>
          <a:prstGeom prst="rect">
            <a:avLst/>
          </a:prstGeom>
          <a:noFill/>
          <a:ln w="0">
            <a:noFill/>
            <a:prstDash val="solid"/>
          </a:ln>
        </p:spPr>
        <p:txBody>
          <a:bodyPr wrap="square" lIns="0" tIns="0" rIns="0" bIns="0" anchor="t">
            <a:noAutofit/>
          </a:bodyPr>
          <a:lstStyle/>
          <a:p>
            <a:pPr algn="l">
              <a:defRPr sz="1350" b="1" i="0">
                <a:solidFill>
                  <a:srgbClr val="10B981"/>
                </a:solidFill>
                <a:latin typeface="Calibri"/>
                <a:ea typeface="Calibri"/>
                <a:cs typeface="Calibri"/>
              </a:defRPr>
            </a:pPr>
            <a:r>
              <a:rPr sz="1350" b="1" i="0">
                <a:solidFill>
                  <a:srgbClr val="10B981"/>
                </a:solidFill>
                <a:latin typeface="Calibri"/>
                <a:ea typeface="Calibri"/>
                <a:cs typeface="Calibri"/>
              </a:rPr>
              <a:t>Enhancement indicator  •  Both level  •  HDRL class O</a:t>
            </a:r>
          </a:p>
        </p:txBody>
      </p:sp>
      <p:sp>
        <p:nvSpPr>
          <p:cNvPr id="6" name="">
            <a:extLst>
              <a:ext uri="{FF2B5EF4-FFF2-40B4-BE49-F238E27FC236}">
                <ns2:creationId id="{1D1F29DE-1BB7-4470-AE06-E27966AC0564}"/>
              </a:ext>
            </a:extLst>
          </p:cNvPr>
          <p:cNvSpPr>
            <a:spLocks noGrp="1"/>
          </p:cNvSpPr>
          <p:nvPr/>
        </p:nvSpPr>
        <p:spPr>
          <a:xfrm>
            <a:off x="685800" y="2095500"/>
            <a:ext cx="10668000" cy="285750"/>
          </a:xfrm>
          <a:prstGeom prst="rect">
            <a:avLst/>
          </a:prstGeom>
          <a:noFill/>
          <a:ln w="0">
            <a:noFill/>
            <a:prstDash val="solid"/>
          </a:ln>
        </p:spPr>
        <p:txBody>
          <a:bodyPr wrap="square" lIns="0" tIns="0" rIns="0" bIns="0" anchor="t">
            <a:noAutofit/>
          </a:bodyPr>
          <a:lstStyle/>
          <a:p>
            <a:pPr algn="l">
              <a:defRPr sz="1350" b="0" i="1">
                <a:solidFill>
                  <a:srgbClr val="5F7187"/>
                </a:solidFill>
                <a:latin typeface="Calibri"/>
                <a:ea typeface="Calibri"/>
                <a:cs typeface="Calibri"/>
              </a:defRPr>
            </a:pPr>
            <a:r>
              <a:rPr sz="1350" b="0" i="1">
                <a:solidFill>
                  <a:srgbClr val="5F7187"/>
                </a:solidFill>
                <a:latin typeface="Calibri"/>
                <a:ea typeface="Calibri"/>
                <a:cs typeface="Calibri"/>
              </a:rPr>
              <a:t>The catalogue wording below is reproduced verbatim.</a:t>
            </a:r>
          </a:p>
        </p:txBody>
      </p:sp>
      <p:sp>
        <p:nvSpPr>
          <p:cNvPr id="7" name="">
            <a:extLst>
              <a:ext uri="{FF2B5EF4-FFF2-40B4-BE49-F238E27FC236}">
                <ns2:creationId id="{873217BB-9F28-460F-B07C-0270BA45014D}"/>
                <adec:decorative val="1"/>
              </a:ext>
            </a:extLst>
          </p:cNvPr>
          <p:cNvSpPr>
            <a:spLocks noGrp="1"/>
          </p:cNvSpPr>
          <p:nvPr/>
        </p:nvSpPr>
        <p:spPr>
          <a:xfrm>
            <a:off x="1428750" y="2647950"/>
            <a:ext cx="8763000" cy="0"/>
          </a:xfrm>
          <a:prstGeom prst="line">
            <a:avLst/>
          </a:prstGeom>
          <a:noFill/>
          <a:ln w="57150">
            <a:solidFill>
              <a:srgbClr val="A7E6DB"/>
            </a:solidFill>
            <a:prstDash val="solid"/>
          </a:ln>
        </p:spPr>
      </p:sp>
      <p:sp>
        <p:nvSpPr>
          <p:cNvPr id="8" name="">
            <a:extLst>
              <a:ext uri="{FF2B5EF4-FFF2-40B4-BE49-F238E27FC236}">
                <ns2:creationId id="{46A3ACA4-CA42-435B-8A41-97107968F1B0}"/>
                <adec:decorative val="1"/>
              </a:ext>
            </a:extLst>
          </p:cNvPr>
          <p:cNvSpPr>
            <a:spLocks noGrp="1"/>
          </p:cNvSpPr>
          <p:nvPr/>
        </p:nvSpPr>
        <p:spPr>
          <a:xfrm>
            <a:off x="1219200" y="2419350"/>
            <a:ext cx="457200" cy="457200"/>
          </a:xfrm>
          <a:prstGeom prst="ellipse">
            <a:avLst/>
          </a:prstGeom>
          <a:solidFill>
            <a:srgbClr val="FFFFFF"/>
          </a:solidFill>
          <a:ln w="19050">
            <a:solidFill>
              <a:srgbClr val="10B981"/>
            </a:solidFill>
            <a:prstDash val="solid"/>
          </a:ln>
        </p:spPr>
      </p:sp>
      <p:sp>
        <p:nvSpPr>
          <p:cNvPr id="9" name="">
            <a:extLst>
              <a:ext uri="{FF2B5EF4-FFF2-40B4-BE49-F238E27FC236}">
                <ns2:creationId id="{C219523F-EC06-423E-BED3-B1D37B532C3B}"/>
              </a:ext>
            </a:extLst>
          </p:cNvPr>
          <p:cNvSpPr>
            <a:spLocks noGrp="1"/>
          </p:cNvSpPr>
          <p:nvPr/>
        </p:nvSpPr>
        <p:spPr>
          <a:xfrm>
            <a:off x="1333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10B981"/>
                </a:solidFill>
                <a:latin typeface="Calibri"/>
                <a:ea typeface="Calibri"/>
                <a:cs typeface="Calibri"/>
              </a:defRPr>
            </a:pPr>
            <a:r>
              <a:rPr sz="1500" b="1" i="0">
                <a:solidFill>
                  <a:srgbClr val="10B981"/>
                </a:solidFill>
                <a:latin typeface="Calibri"/>
                <a:ea typeface="Calibri"/>
                <a:cs typeface="Calibri"/>
              </a:rPr>
              <a:t>1</a:t>
            </a:r>
          </a:p>
        </p:txBody>
      </p:sp>
      <p:sp>
        <p:nvSpPr>
          <p:cNvPr id="10" name="">
            <a:extLst>
              <a:ext uri="{FF2B5EF4-FFF2-40B4-BE49-F238E27FC236}">
                <ns2:creationId id="{A9FD2F4D-7D6C-4F29-AB99-298B7E322189}"/>
              </a:ext>
            </a:extLst>
          </p:cNvPr>
          <p:cNvSpPr>
            <a:spLocks noGrp="1"/>
          </p:cNvSpPr>
          <p:nvPr/>
        </p:nvSpPr>
        <p:spPr>
          <a:xfrm>
            <a:off x="552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Initial</a:t>
            </a:r>
          </a:p>
        </p:txBody>
      </p:sp>
      <p:sp>
        <p:nvSpPr>
          <p:cNvPr id="11" name="">
            <a:extLst>
              <a:ext uri="{FF2B5EF4-FFF2-40B4-BE49-F238E27FC236}">
                <ns2:creationId id="{032654EB-AC12-4740-9B94-64AB49AAE0C7}"/>
              </a:ext>
            </a:extLst>
          </p:cNvPr>
          <p:cNvSpPr>
            <a:spLocks noGrp="1"/>
          </p:cNvSpPr>
          <p:nvPr/>
        </p:nvSpPr>
        <p:spPr>
          <a:xfrm>
            <a:off x="552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No dedicated capacity. Reactive, ad-hoc.</a:t>
            </a:r>
          </a:p>
        </p:txBody>
      </p:sp>
      <p:sp>
        <p:nvSpPr>
          <p:cNvPr id="12" name="">
            <a:extLst>
              <a:ext uri="{FF2B5EF4-FFF2-40B4-BE49-F238E27FC236}">
                <ns2:creationId id="{C1BB7C66-FB4B-4FDB-96AB-14AB4BBAA434}"/>
                <adec:decorative val="1"/>
              </a:ext>
            </a:extLst>
          </p:cNvPr>
          <p:cNvSpPr>
            <a:spLocks noGrp="1"/>
          </p:cNvSpPr>
          <p:nvPr/>
        </p:nvSpPr>
        <p:spPr>
          <a:xfrm>
            <a:off x="3409950" y="2419350"/>
            <a:ext cx="457200" cy="457200"/>
          </a:xfrm>
          <a:prstGeom prst="ellipse">
            <a:avLst/>
          </a:prstGeom>
          <a:solidFill>
            <a:srgbClr val="FFFFFF"/>
          </a:solidFill>
          <a:ln w="19050">
            <a:solidFill>
              <a:srgbClr val="10B981"/>
            </a:solidFill>
            <a:prstDash val="solid"/>
          </a:ln>
        </p:spPr>
      </p:sp>
      <p:sp>
        <p:nvSpPr>
          <p:cNvPr id="13" name="">
            <a:extLst>
              <a:ext uri="{FF2B5EF4-FFF2-40B4-BE49-F238E27FC236}">
                <ns2:creationId id="{C5996729-733B-41E1-A413-6DBCE2357E8D}"/>
              </a:ext>
            </a:extLst>
          </p:cNvPr>
          <p:cNvSpPr>
            <a:spLocks noGrp="1"/>
          </p:cNvSpPr>
          <p:nvPr/>
        </p:nvSpPr>
        <p:spPr>
          <a:xfrm>
            <a:off x="3524250" y="2533650"/>
            <a:ext cx="228600" cy="228600"/>
          </a:xfrm>
          <a:prstGeom prst="rect">
            <a:avLst/>
          </a:prstGeom>
          <a:noFill/>
          <a:ln w="0">
            <a:noFill/>
            <a:prstDash val="solid"/>
          </a:ln>
        </p:spPr>
        <p:txBody>
          <a:bodyPr wrap="square" lIns="0" tIns="0" rIns="0" bIns="0" anchor="ctr">
            <a:noAutofit/>
          </a:bodyPr>
          <a:lstStyle/>
          <a:p>
            <a:pPr algn="ctr">
              <a:defRPr sz="1500" b="1" i="0">
                <a:solidFill>
                  <a:srgbClr val="10B981"/>
                </a:solidFill>
                <a:latin typeface="Calibri"/>
                <a:ea typeface="Calibri"/>
                <a:cs typeface="Calibri"/>
              </a:defRPr>
            </a:pPr>
            <a:r>
              <a:rPr sz="1500" b="1" i="0">
                <a:solidFill>
                  <a:srgbClr val="10B981"/>
                </a:solidFill>
                <a:latin typeface="Calibri"/>
                <a:ea typeface="Calibri"/>
                <a:cs typeface="Calibri"/>
              </a:rPr>
              <a:t>2</a:t>
            </a:r>
          </a:p>
        </p:txBody>
      </p:sp>
      <p:sp>
        <p:nvSpPr>
          <p:cNvPr id="14" name="">
            <a:extLst>
              <a:ext uri="{FF2B5EF4-FFF2-40B4-BE49-F238E27FC236}">
                <ns2:creationId id="{C24B4050-3EA1-489C-BCCD-25C9E3422DCB}"/>
              </a:ext>
            </a:extLst>
          </p:cNvPr>
          <p:cNvSpPr>
            <a:spLocks noGrp="1"/>
          </p:cNvSpPr>
          <p:nvPr/>
        </p:nvSpPr>
        <p:spPr>
          <a:xfrm>
            <a:off x="27432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Developing</a:t>
            </a:r>
          </a:p>
        </p:txBody>
      </p:sp>
      <p:sp>
        <p:nvSpPr>
          <p:cNvPr id="15" name="">
            <a:extLst>
              <a:ext uri="{FF2B5EF4-FFF2-40B4-BE49-F238E27FC236}">
                <ns2:creationId id="{44AC8AE7-75D0-4F1E-A83F-95AF895B835F}"/>
              </a:ext>
            </a:extLst>
          </p:cNvPr>
          <p:cNvSpPr>
            <a:spLocks noGrp="1"/>
          </p:cNvSpPr>
          <p:nvPr/>
        </p:nvSpPr>
        <p:spPr>
          <a:xfrm>
            <a:off x="27432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Strategy developing. Responsibility assigned. Activities planned.</a:t>
            </a:r>
          </a:p>
        </p:txBody>
      </p:sp>
      <p:sp>
        <p:nvSpPr>
          <p:cNvPr id="16" name="">
            <a:extLst>
              <a:ext uri="{FF2B5EF4-FFF2-40B4-BE49-F238E27FC236}">
                <ns2:creationId id="{F0FA2CAA-FCEE-40B4-8CE5-1C80972FCF48}"/>
                <adec:decorative val="1"/>
              </a:ext>
            </a:extLst>
          </p:cNvPr>
          <p:cNvSpPr>
            <a:spLocks noGrp="1"/>
          </p:cNvSpPr>
          <p:nvPr/>
        </p:nvSpPr>
        <p:spPr>
          <a:xfrm>
            <a:off x="5600700" y="2419350"/>
            <a:ext cx="457200" cy="457200"/>
          </a:xfrm>
          <a:prstGeom prst="ellipse">
            <a:avLst/>
          </a:prstGeom>
          <a:solidFill>
            <a:srgbClr val="FFFFFF"/>
          </a:solidFill>
          <a:ln w="19050">
            <a:solidFill>
              <a:srgbClr val="10B981"/>
            </a:solidFill>
            <a:prstDash val="solid"/>
          </a:ln>
        </p:spPr>
      </p:sp>
      <p:sp>
        <p:nvSpPr>
          <p:cNvPr id="17" name="">
            <a:extLst>
              <a:ext uri="{FF2B5EF4-FFF2-40B4-BE49-F238E27FC236}">
                <ns2:creationId id="{55BBDD64-C6B2-4029-A85E-AAE4FBDE9001}"/>
              </a:ext>
            </a:extLst>
          </p:cNvPr>
          <p:cNvSpPr>
            <a:spLocks noGrp="1"/>
          </p:cNvSpPr>
          <p:nvPr/>
        </p:nvSpPr>
        <p:spPr>
          <a:xfrm>
            <a:off x="5715000" y="2533650"/>
            <a:ext cx="228600" cy="228600"/>
          </a:xfrm>
          <a:prstGeom prst="rect">
            <a:avLst/>
          </a:prstGeom>
          <a:noFill/>
          <a:ln w="0">
            <a:noFill/>
            <a:prstDash val="solid"/>
          </a:ln>
        </p:spPr>
        <p:txBody>
          <a:bodyPr wrap="square" lIns="0" tIns="0" rIns="0" bIns="0" anchor="ctr">
            <a:noAutofit/>
          </a:bodyPr>
          <a:lstStyle/>
          <a:p>
            <a:pPr algn="ctr">
              <a:defRPr sz="1500" b="1" i="0">
                <a:solidFill>
                  <a:srgbClr val="10B981"/>
                </a:solidFill>
                <a:latin typeface="Calibri"/>
                <a:ea typeface="Calibri"/>
                <a:cs typeface="Calibri"/>
              </a:defRPr>
            </a:pPr>
            <a:r>
              <a:rPr sz="1500" b="1" i="0">
                <a:solidFill>
                  <a:srgbClr val="10B981"/>
                </a:solidFill>
                <a:latin typeface="Calibri"/>
                <a:ea typeface="Calibri"/>
                <a:cs typeface="Calibri"/>
              </a:rPr>
              <a:t>3</a:t>
            </a:r>
          </a:p>
        </p:txBody>
      </p:sp>
      <p:sp>
        <p:nvSpPr>
          <p:cNvPr id="18" name="">
            <a:extLst>
              <a:ext uri="{FF2B5EF4-FFF2-40B4-BE49-F238E27FC236}">
                <ns2:creationId id="{0683079A-E2C0-4C5F-AE5C-AC5D820BD936}"/>
              </a:ext>
            </a:extLst>
          </p:cNvPr>
          <p:cNvSpPr>
            <a:spLocks noGrp="1"/>
          </p:cNvSpPr>
          <p:nvPr/>
        </p:nvSpPr>
        <p:spPr>
          <a:xfrm>
            <a:off x="49339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Defined</a:t>
            </a:r>
          </a:p>
        </p:txBody>
      </p:sp>
      <p:sp>
        <p:nvSpPr>
          <p:cNvPr id="19" name="">
            <a:extLst>
              <a:ext uri="{FF2B5EF4-FFF2-40B4-BE49-F238E27FC236}">
                <ns2:creationId id="{D26D723A-37B1-48AF-BD23-3AFB54E84B7F}"/>
              </a:ext>
            </a:extLst>
          </p:cNvPr>
          <p:cNvSpPr>
            <a:spLocks noGrp="1"/>
          </p:cNvSpPr>
          <p:nvPr/>
        </p:nvSpPr>
        <p:spPr>
          <a:xfrm>
            <a:off x="49339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Some activities. Not systematic or evaluated.</a:t>
            </a:r>
          </a:p>
        </p:txBody>
      </p:sp>
      <p:sp>
        <p:nvSpPr>
          <p:cNvPr id="20" name="">
            <a:extLst>
              <a:ext uri="{FF2B5EF4-FFF2-40B4-BE49-F238E27FC236}">
                <ns2:creationId id="{E42A6D6D-6056-4C7B-A57D-07E12499D4F9}"/>
                <adec:decorative val="1"/>
              </a:ext>
            </a:extLst>
          </p:cNvPr>
          <p:cNvSpPr>
            <a:spLocks noGrp="1"/>
          </p:cNvSpPr>
          <p:nvPr/>
        </p:nvSpPr>
        <p:spPr>
          <a:xfrm>
            <a:off x="7791450" y="2419350"/>
            <a:ext cx="457200" cy="457200"/>
          </a:xfrm>
          <a:prstGeom prst="ellipse">
            <a:avLst/>
          </a:prstGeom>
          <a:solidFill>
            <a:srgbClr val="FFFFFF"/>
          </a:solidFill>
          <a:ln w="19050">
            <a:solidFill>
              <a:srgbClr val="10B981"/>
            </a:solidFill>
            <a:prstDash val="solid"/>
          </a:ln>
        </p:spPr>
      </p:sp>
      <p:sp>
        <p:nvSpPr>
          <p:cNvPr id="21" name="">
            <a:extLst>
              <a:ext uri="{FF2B5EF4-FFF2-40B4-BE49-F238E27FC236}">
                <ns2:creationId id="{506D7909-5D4B-4C8C-9760-1E29C4F9BD9B}"/>
              </a:ext>
            </a:extLst>
          </p:cNvPr>
          <p:cNvSpPr>
            <a:spLocks noGrp="1"/>
          </p:cNvSpPr>
          <p:nvPr/>
        </p:nvSpPr>
        <p:spPr>
          <a:xfrm>
            <a:off x="7905750" y="2533650"/>
            <a:ext cx="228600" cy="228600"/>
          </a:xfrm>
          <a:prstGeom prst="rect">
            <a:avLst/>
          </a:prstGeom>
          <a:noFill/>
          <a:ln w="0">
            <a:noFill/>
            <a:prstDash val="solid"/>
          </a:ln>
        </p:spPr>
        <p:txBody>
          <a:bodyPr wrap="square" lIns="0" tIns="0" rIns="0" bIns="0" anchor="ctr">
            <a:noAutofit/>
          </a:bodyPr>
          <a:lstStyle/>
          <a:p>
            <a:pPr algn="ctr">
              <a:defRPr sz="1500" b="1" i="0">
                <a:solidFill>
                  <a:srgbClr val="10B981"/>
                </a:solidFill>
                <a:latin typeface="Calibri"/>
                <a:ea typeface="Calibri"/>
                <a:cs typeface="Calibri"/>
              </a:defRPr>
            </a:pPr>
            <a:r>
              <a:rPr sz="1500" b="1" i="0">
                <a:solidFill>
                  <a:srgbClr val="10B981"/>
                </a:solidFill>
                <a:latin typeface="Calibri"/>
                <a:ea typeface="Calibri"/>
                <a:cs typeface="Calibri"/>
              </a:rPr>
              <a:t>4</a:t>
            </a:r>
          </a:p>
        </p:txBody>
      </p:sp>
      <p:sp>
        <p:nvSpPr>
          <p:cNvPr id="22" name="">
            <a:extLst>
              <a:ext uri="{FF2B5EF4-FFF2-40B4-BE49-F238E27FC236}">
                <ns2:creationId id="{C647EC5A-F7F6-4689-8B21-A90D169733B9}"/>
              </a:ext>
            </a:extLst>
          </p:cNvPr>
          <p:cNvSpPr>
            <a:spLocks noGrp="1"/>
          </p:cNvSpPr>
          <p:nvPr/>
        </p:nvSpPr>
        <p:spPr>
          <a:xfrm>
            <a:off x="71247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Managed</a:t>
            </a:r>
          </a:p>
        </p:txBody>
      </p:sp>
      <p:sp>
        <p:nvSpPr>
          <p:cNvPr id="23" name="">
            <a:extLst>
              <a:ext uri="{FF2B5EF4-FFF2-40B4-BE49-F238E27FC236}">
                <ns2:creationId id="{C5AD8360-4D4A-41CD-AC96-C96045A5EAB5}"/>
              </a:ext>
            </a:extLst>
          </p:cNvPr>
          <p:cNvSpPr>
            <a:spLocks noGrp="1"/>
          </p:cNvSpPr>
          <p:nvPr/>
        </p:nvSpPr>
        <p:spPr>
          <a:xfrm>
            <a:off x="71247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Dedicated function with budget/staff. Diverse audiences. Evaluated. Two-way dialogue.</a:t>
            </a:r>
          </a:p>
        </p:txBody>
      </p:sp>
      <p:sp>
        <p:nvSpPr>
          <p:cNvPr id="24" name="">
            <a:extLst>
              <a:ext uri="{FF2B5EF4-FFF2-40B4-BE49-F238E27FC236}">
                <ns2:creationId id="{02996518-8629-4458-BEF8-8F954FD9C0EA}"/>
                <adec:decorative val="1"/>
              </a:ext>
            </a:extLst>
          </p:cNvPr>
          <p:cNvSpPr>
            <a:spLocks noGrp="1"/>
          </p:cNvSpPr>
          <p:nvPr/>
        </p:nvSpPr>
        <p:spPr>
          <a:xfrm>
            <a:off x="9982200" y="2419350"/>
            <a:ext cx="457200" cy="457200"/>
          </a:xfrm>
          <a:prstGeom prst="ellipse">
            <a:avLst/>
          </a:prstGeom>
          <a:solidFill>
            <a:srgbClr val="10B981"/>
          </a:solidFill>
          <a:ln w="19050">
            <a:solidFill>
              <a:srgbClr val="10B981"/>
            </a:solidFill>
            <a:prstDash val="solid"/>
          </a:ln>
        </p:spPr>
      </p:sp>
      <p:sp>
        <p:nvSpPr>
          <p:cNvPr id="25" name="">
            <a:extLst>
              <a:ext uri="{FF2B5EF4-FFF2-40B4-BE49-F238E27FC236}">
                <ns2:creationId id="{FD64C96F-D85A-472D-B3C5-12DB72F095E6}"/>
              </a:ext>
            </a:extLst>
          </p:cNvPr>
          <p:cNvSpPr>
            <a:spLocks noGrp="1"/>
          </p:cNvSpPr>
          <p:nvPr/>
        </p:nvSpPr>
        <p:spPr>
          <a:xfrm>
            <a:off x="10096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FFFFFF"/>
                </a:solidFill>
                <a:latin typeface="Calibri"/>
                <a:ea typeface="Calibri"/>
                <a:cs typeface="Calibri"/>
              </a:defRPr>
            </a:pPr>
            <a:r>
              <a:rPr sz="1500" b="1" i="0">
                <a:solidFill>
                  <a:srgbClr val="FFFFFF"/>
                </a:solidFill>
                <a:latin typeface="Calibri"/>
                <a:ea typeface="Calibri"/>
                <a:cs typeface="Calibri"/>
              </a:rPr>
              <a:t>5</a:t>
            </a:r>
          </a:p>
        </p:txBody>
      </p:sp>
      <p:sp>
        <p:nvSpPr>
          <p:cNvPr id="26" name="">
            <a:extLst>
              <a:ext uri="{FF2B5EF4-FFF2-40B4-BE49-F238E27FC236}">
                <ns2:creationId id="{F6DF2694-0B0B-46BF-8879-9BB1C8AD07C1}"/>
              </a:ext>
            </a:extLst>
          </p:cNvPr>
          <p:cNvSpPr>
            <a:spLocks noGrp="1"/>
          </p:cNvSpPr>
          <p:nvPr/>
        </p:nvSpPr>
        <p:spPr>
          <a:xfrm>
            <a:off x="9315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Optimising</a:t>
            </a:r>
          </a:p>
        </p:txBody>
      </p:sp>
      <p:sp>
        <p:nvSpPr>
          <p:cNvPr id="27" name="">
            <a:extLst>
              <a:ext uri="{FF2B5EF4-FFF2-40B4-BE49-F238E27FC236}">
                <ns2:creationId id="{6878555B-99A0-4CDE-A05C-DE16126B7CB7}"/>
              </a:ext>
            </a:extLst>
          </p:cNvPr>
          <p:cNvSpPr>
            <a:spLocks noGrp="1"/>
          </p:cNvSpPr>
          <p:nvPr/>
        </p:nvSpPr>
        <p:spPr>
          <a:xfrm>
            <a:off x="9315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Comprehensive with multiple channels. Co-designed. Social media. Proactive. Capacity shared.</a:t>
            </a:r>
          </a:p>
        </p:txBody>
      </p:sp>
      <p:sp>
        <p:nvSpPr>
          <p:cNvPr id="28" name="">
            <a:extLst>
              <a:ext uri="{FF2B5EF4-FFF2-40B4-BE49-F238E27FC236}">
                <ns2:creationId id="{92FBE1FB-B1C8-4311-ADE9-126EB6CC5C30}"/>
                <adec:decorative val="1"/>
              </a:ext>
            </a:extLst>
          </p:cNvPr>
          <p:cNvSpPr>
            <a:spLocks noGrp="1"/>
          </p:cNvSpPr>
          <p:nvPr/>
        </p:nvSpPr>
        <p:spPr>
          <a:xfrm>
            <a:off x="685800" y="5105400"/>
            <a:ext cx="10820400" cy="1047750"/>
          </a:xfrm>
          <a:prstGeom prst="roundRect">
            <a:avLst>
              <a:gd name="adj" fmla="val 7273"/>
            </a:avLst>
          </a:prstGeom>
          <a:solidFill>
            <a:srgbClr val="FFFFFF"/>
          </a:solidFill>
          <a:ln w="9525">
            <a:solidFill>
              <a:srgbClr val="D5E3E3"/>
            </a:solidFill>
            <a:prstDash val="solid"/>
          </a:ln>
        </p:spPr>
      </p:sp>
      <p:sp>
        <p:nvSpPr>
          <p:cNvPr id="29" name="">
            <a:extLst>
              <a:ext uri="{FF2B5EF4-FFF2-40B4-BE49-F238E27FC236}">
                <ns2:creationId id="{D5B45A92-3E85-4FA9-A05A-F1D91BE39D85}"/>
              </a:ext>
            </a:extLst>
          </p:cNvPr>
          <p:cNvSpPr>
            <a:spLocks noGrp="1"/>
          </p:cNvSpPr>
          <p:nvPr/>
        </p:nvSpPr>
        <p:spPr>
          <a:xfrm>
            <a:off x="895350" y="5200650"/>
            <a:ext cx="6858000" cy="266700"/>
          </a:xfrm>
          <a:prstGeom prst="rect">
            <a:avLst/>
          </a:prstGeom>
          <a:noFill/>
          <a:ln w="0">
            <a:noFill/>
            <a:prstDash val="solid"/>
          </a:ln>
        </p:spPr>
        <p:txBody>
          <a:bodyPr wrap="square" lIns="0" tIns="0" rIns="0" bIns="0" anchor="t">
            <a:noAutofit/>
          </a:bodyPr>
          <a:lstStyle/>
          <a:p>
            <a:pPr algn="l">
              <a:defRPr sz="1575" b="1" i="0">
                <a:solidFill>
                  <a:srgbClr val="115E59"/>
                </a:solidFill>
                <a:latin typeface="Calibri"/>
                <a:ea typeface="Calibri"/>
                <a:cs typeface="Calibri"/>
              </a:defRPr>
            </a:pPr>
            <a:r>
              <a:rPr sz="1575" b="1" i="0">
                <a:solidFill>
                  <a:srgbClr val="115E59"/>
                </a:solidFill>
                <a:latin typeface="Calibri"/>
                <a:ea typeface="Calibri"/>
                <a:cs typeface="Calibri"/>
              </a:rPr>
              <a:t>Minimum evidence for a Level 4 judgement</a:t>
            </a:r>
          </a:p>
        </p:txBody>
      </p:sp>
      <p:sp>
        <p:nvSpPr>
          <p:cNvPr id="30" name="">
            <a:extLst>
              <a:ext uri="{FF2B5EF4-FFF2-40B4-BE49-F238E27FC236}">
                <ns2:creationId id="{8A58C118-A7B5-49E5-B958-69E90D83B957}"/>
                <adec:decorative val="1"/>
              </a:ext>
            </a:extLst>
          </p:cNvPr>
          <p:cNvSpPr>
            <a:spLocks noGrp="1"/>
          </p:cNvSpPr>
          <p:nvPr/>
        </p:nvSpPr>
        <p:spPr>
          <a:xfrm>
            <a:off x="895350" y="5581650"/>
            <a:ext cx="85725" cy="85725"/>
          </a:xfrm>
          <a:prstGeom prst="ellipse">
            <a:avLst/>
          </a:prstGeom>
          <a:solidFill>
            <a:srgbClr val="10B981"/>
          </a:solidFill>
          <a:ln w="0">
            <a:noFill/>
            <a:prstDash val="solid"/>
          </a:ln>
        </p:spPr>
      </p:sp>
      <p:sp>
        <p:nvSpPr>
          <p:cNvPr id="31" name="">
            <a:extLst>
              <a:ext uri="{FF2B5EF4-FFF2-40B4-BE49-F238E27FC236}">
                <ns2:creationId id="{D2F0172C-FEA9-4498-B4AB-52E106D663A7}"/>
              </a:ext>
            </a:extLst>
          </p:cNvPr>
          <p:cNvSpPr>
            <a:spLocks noGrp="1"/>
          </p:cNvSpPr>
          <p:nvPr/>
        </p:nvSpPr>
        <p:spPr>
          <a:xfrm>
            <a:off x="10858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Dedicated function evidence (staff/budget) and engagement plan</a:t>
            </a:r>
          </a:p>
        </p:txBody>
      </p:sp>
      <p:sp>
        <p:nvSpPr>
          <p:cNvPr id="32" name="">
            <a:extLst>
              <a:ext uri="{FF2B5EF4-FFF2-40B4-BE49-F238E27FC236}">
                <ns2:creationId id="{1FF7204C-5B35-44B5-B3FB-2F2017904514}"/>
                <adec:decorative val="1"/>
              </a:ext>
            </a:extLst>
          </p:cNvPr>
          <p:cNvSpPr>
            <a:spLocks noGrp="1"/>
          </p:cNvSpPr>
          <p:nvPr/>
        </p:nvSpPr>
        <p:spPr>
          <a:xfrm>
            <a:off x="4438650" y="5581650"/>
            <a:ext cx="85725" cy="85725"/>
          </a:xfrm>
          <a:prstGeom prst="ellipse">
            <a:avLst/>
          </a:prstGeom>
          <a:solidFill>
            <a:srgbClr val="10B981"/>
          </a:solidFill>
          <a:ln w="0">
            <a:noFill/>
            <a:prstDash val="solid"/>
          </a:ln>
        </p:spPr>
      </p:sp>
      <p:sp>
        <p:nvSpPr>
          <p:cNvPr id="33" name="">
            <a:extLst>
              <a:ext uri="{FF2B5EF4-FFF2-40B4-BE49-F238E27FC236}">
                <ns2:creationId id="{95F39BF4-952F-4DBF-80A9-0B34A7EC0DB3}"/>
              </a:ext>
            </a:extLst>
          </p:cNvPr>
          <p:cNvSpPr>
            <a:spLocks noGrp="1"/>
          </p:cNvSpPr>
          <p:nvPr/>
        </p:nvSpPr>
        <p:spPr>
          <a:xfrm>
            <a:off x="46291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Activity log covering diverse audiences + evaluation results</a:t>
            </a:r>
          </a:p>
        </p:txBody>
      </p:sp>
      <p:sp>
        <p:nvSpPr>
          <p:cNvPr id="34" name="">
            <a:extLst>
              <a:ext uri="{FF2B5EF4-FFF2-40B4-BE49-F238E27FC236}">
                <ns2:creationId id="{23494578-D8EB-4049-8C33-976A40603E58}"/>
                <adec:decorative val="1"/>
              </a:ext>
            </a:extLst>
          </p:cNvPr>
          <p:cNvSpPr>
            <a:spLocks noGrp="1"/>
          </p:cNvSpPr>
          <p:nvPr/>
        </p:nvSpPr>
        <p:spPr>
          <a:xfrm>
            <a:off x="7981950" y="5581650"/>
            <a:ext cx="85725" cy="85725"/>
          </a:xfrm>
          <a:prstGeom prst="ellipse">
            <a:avLst/>
          </a:prstGeom>
          <a:solidFill>
            <a:srgbClr val="10B981"/>
          </a:solidFill>
          <a:ln w="0">
            <a:noFill/>
            <a:prstDash val="solid"/>
          </a:ln>
        </p:spPr>
      </p:sp>
      <p:sp>
        <p:nvSpPr>
          <p:cNvPr id="35" name="">
            <a:extLst>
              <a:ext uri="{FF2B5EF4-FFF2-40B4-BE49-F238E27FC236}">
                <ns2:creationId id="{E633D085-DF5F-49B9-83C3-7B31B9CA5832}"/>
              </a:ext>
            </a:extLst>
          </p:cNvPr>
          <p:cNvSpPr>
            <a:spLocks noGrp="1"/>
          </p:cNvSpPr>
          <p:nvPr/>
        </p:nvSpPr>
        <p:spPr>
          <a:xfrm>
            <a:off x="81724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Evidence outputs feed back into governance decisions (issues/actions)</a:t>
            </a:r>
          </a:p>
        </p:txBody>
      </p:sp>
      <p:sp>
        <p:nvSpPr>
          <p:cNvPr id="36" name="">
            <a:extLst>
              <a:ext uri="{FF2B5EF4-FFF2-40B4-BE49-F238E27FC236}">
                <ns2:creationId id="{F8A6B3E6-A0A5-48D5-8870-038BAB277FDD}"/>
              </a:ext>
            </a:extLst>
          </p:cNvPr>
          <p:cNvSpPr>
            <a:spLocks noGrp="1"/>
          </p:cNvSpPr>
          <p:nvPr/>
        </p:nvSpPr>
        <p:spPr>
          <a:xfrm>
            <a:off x="762000" y="6153150"/>
            <a:ext cx="10668000" cy="171450"/>
          </a:xfrm>
          <a:prstGeom prst="rect">
            <a:avLst/>
          </a:prstGeom>
          <a:noFill/>
          <a:ln w="0">
            <a:noFill/>
            <a:prstDash val="solid"/>
          </a:ln>
        </p:spPr>
        <p:txBody>
          <a:bodyPr wrap="square" lIns="0" tIns="0" rIns="0" bIns="0" anchor="t">
            <a:noAutofit/>
          </a:bodyPr>
          <a:lstStyle/>
          <a:p>
            <a:pPr algn="ctr">
              <a:defRPr sz="900" b="0" i="1">
                <a:solidFill>
                  <a:srgbClr val="5F7187"/>
                </a:solidFill>
                <a:latin typeface="Calibri"/>
                <a:ea typeface="Calibri"/>
                <a:cs typeface="Calibri"/>
              </a:defRPr>
            </a:pPr>
            <a:r>
              <a:rPr sz="900" b="0" i="1">
                <a:solidFill>
                  <a:srgbClr val="5F7187"/>
                </a:solidFill>
                <a:latin typeface="Calibri"/>
                <a:ea typeface="Calibri"/>
                <a:cs typeface="Calibri"/>
              </a:rPr>
              <a:t>Catalogue v1.0.2  •  Source a6d0671c3297  •  Verbatim descriptors and evidence  •  HDRL classifications are not official programme requirements.</a:t>
            </a:r>
          </a:p>
        </p:txBody>
      </p:sp>
      <p:sp>
        <p:nvSpPr>
          <p:cNvPr id="37" name="">
            <a:extLst>
              <a:ext uri="{FF2B5EF4-FFF2-40B4-BE49-F238E27FC236}">
                <ns2:creationId id="{88ED736B-83E1-4312-9F51-1B6792DADBD5}"/>
                <adec:decorative val="1"/>
              </a:ext>
            </a:extLst>
          </p:cNvPr>
          <p:cNvSpPr>
            <a:spLocks noGrp="1"/>
          </p:cNvSpPr>
          <p:nvPr/>
        </p:nvSpPr>
        <p:spPr>
          <a:xfrm>
            <a:off x="552450" y="6419850"/>
            <a:ext cx="11087100" cy="0"/>
          </a:xfrm>
          <a:prstGeom prst="line">
            <a:avLst/>
          </a:prstGeom>
          <a:noFill/>
          <a:ln w="9525">
            <a:solidFill>
              <a:srgbClr val="D5E3E3"/>
            </a:solidFill>
            <a:prstDash val="solid"/>
          </a:ln>
        </p:spPr>
      </p:sp>
      <p:sp>
        <p:nvSpPr>
          <p:cNvPr id="38" name="">
            <a:extLst>
              <a:ext uri="{FF2B5EF4-FFF2-40B4-BE49-F238E27FC236}">
                <ns2:creationId id="{036C9645-21E6-4B24-B9B6-385C66F08E4B}"/>
              </a:ext>
            </a:extLst>
          </p:cNvPr>
          <p:cNvSpPr>
            <a:spLocks noGrp="1"/>
          </p:cNvSpPr>
          <p:nvPr/>
        </p:nvSpPr>
        <p:spPr>
          <a:xfrm>
            <a:off x="552450" y="6496050"/>
            <a:ext cx="2952750" cy="190500"/>
          </a:xfrm>
          <a:prstGeom prst="rect">
            <a:avLst/>
          </a:prstGeom>
          <a:noFill/>
          <a:ln w="0">
            <a:noFill/>
            <a:prstDash val="solid"/>
          </a:ln>
        </p:spPr>
        <p:txBody>
          <a:bodyPr wrap="square" lIns="0" tIns="0" rIns="0" bIns="0" anchor="ctr">
            <a:noAutofit/>
          </a:bodyPr>
          <a:lstStyle/>
          <a:p>
            <a:pPr algn="l">
              <a:defRPr sz="900" b="0" i="0">
                <a:solidFill>
                  <a:srgbClr val="5F7187"/>
                </a:solidFill>
                <a:latin typeface="Calibri"/>
                <a:ea typeface="Calibri"/>
                <a:cs typeface="Calibri"/>
              </a:defRPr>
            </a:pPr>
            <a:r>
              <a:rPr sz="900" b="0" i="0">
                <a:solidFill>
                  <a:srgbClr val="5F7187"/>
                </a:solidFill>
                <a:latin typeface="Calibri"/>
                <a:ea typeface="Calibri"/>
                <a:cs typeface="Calibri"/>
              </a:rPr>
              <a:t>HDRL v1.0.1  •  Kit v1.1.0  •  30 Jul 2026</a:t>
            </a:r>
          </a:p>
        </p:txBody>
      </p:sp>
      <p:sp>
        <p:nvSpPr>
          <p:cNvPr id="39" name="">
            <a:extLst>
              <a:ext uri="{FF2B5EF4-FFF2-40B4-BE49-F238E27FC236}">
                <ns2:creationId id="{319F12B2-DD04-4572-BC98-CB72E815EE98}"/>
              </a:ext>
            </a:extLst>
          </p:cNvPr>
          <p:cNvSpPr>
            <a:spLocks noGrp="1"/>
          </p:cNvSpPr>
          <p:nvPr/>
        </p:nvSpPr>
        <p:spPr>
          <a:xfrm>
            <a:off x="3524250" y="6496050"/>
            <a:ext cx="6096000" cy="190500"/>
          </a:xfrm>
          <a:prstGeom prst="rect">
            <a:avLst/>
          </a:prstGeom>
          <a:noFill/>
          <a:ln w="0">
            <a:noFill/>
            <a:prstDash val="solid"/>
          </a:ln>
        </p:spPr>
        <p:txBody>
          <a:bodyPr wrap="square" lIns="0" tIns="0" rIns="0" bIns="0" anchor="ctr">
            <a:noAutofit/>
          </a:bodyPr>
          <a:lstStyle/>
          <a:p>
            <a:pPr algn="ctr">
              <a:defRPr sz="825" b="0" i="0">
                <a:solidFill>
                  <a:srgbClr val="5F7187"/>
                </a:solidFill>
                <a:latin typeface="Calibri"/>
                <a:ea typeface="Calibri"/>
                <a:cs typeface="Calibri"/>
              </a:defRPr>
            </a:pPr>
            <a:r>
              <a:rPr sz="825" b="0" i="0">
                <a:solidFill>
                  <a:srgbClr val="5F7187"/>
                </a:solidFill>
                <a:latin typeface="Calibri"/>
                <a:ea typeface="Calibri"/>
                <a:cs typeface="Calibri"/>
              </a:rPr>
              <a:t>RDS: commissioner &amp; IP owner  •  OPL Advisory: originator &amp; developer  •  </a:t>
            </a:r>
            <a:r>
              <a:rPr sz="825" b="0" i="0">
                <a:solidFill>
                  <a:srgbClr val="5F7187"/>
                </a:solidFill>
                <a:latin typeface="Calibri"/>
                <a:ea typeface="Calibri"/>
                <a:cs typeface="Calibri"/>
                <a:hlinkClick r:id="Rccf1bb72748a480b" tooltip="Read the Creative Commons Attribution 4.0 licence"/>
              </a:rPr>
              <a:t>CC BY 4.0</a:t>
            </a:r>
          </a:p>
        </p:txBody>
      </p:sp>
      <p:sp>
        <p:nvSpPr>
          <p:cNvPr id="40" name="">
            <a:extLst>
              <a:ext uri="{FF2B5EF4-FFF2-40B4-BE49-F238E27FC236}">
                <ns2:creationId id="{16870673-D786-4A0A-9AEA-5921AD8C7B1A}"/>
              </a:ext>
            </a:extLst>
          </p:cNvPr>
          <p:cNvSpPr>
            <a:spLocks noGrp="1"/>
          </p:cNvSpPr>
          <p:nvPr/>
        </p:nvSpPr>
        <p:spPr>
          <a:xfrm>
            <a:off x="9048750" y="6496050"/>
            <a:ext cx="2590800" cy="190500"/>
          </a:xfrm>
          <a:prstGeom prst="rect">
            <a:avLst/>
          </a:prstGeom>
          <a:noFill/>
          <a:ln w="0">
            <a:noFill/>
            <a:prstDash val="solid"/>
          </a:ln>
        </p:spPr>
        <p:txBody>
          <a:bodyPr wrap="square" lIns="0" tIns="0" rIns="0" bIns="0" anchor="ctr">
            <a:noAutofit/>
          </a:bodyPr>
          <a:lstStyle/>
          <a:p>
            <a:pPr algn="r">
              <a:defRPr sz="900" b="0" i="0">
                <a:solidFill>
                  <a:srgbClr val="5F7187"/>
                </a:solidFill>
                <a:latin typeface="Calibri"/>
                <a:ea typeface="Calibri"/>
                <a:cs typeface="Calibri"/>
              </a:defRPr>
            </a:pPr>
            <a:r>
              <a:rPr sz="900" b="0" i="0">
                <a:solidFill>
                  <a:srgbClr val="5F7187"/>
                </a:solidFill>
                <a:latin typeface="Calibri"/>
                <a:ea typeface="Calibri"/>
                <a:cs typeface="Calibri"/>
                <a:hlinkClick r:id="R1e6975247d704c2c" tooltip="Open the HDRL Framework website"/>
              </a:rPr>
              <a:t>hdrlframework.org</a:t>
            </a:r>
            <a:r>
              <a:rPr sz="900" b="0" i="0">
                <a:solidFill>
                  <a:srgbClr val="5F7187"/>
                </a:solidFill>
                <a:latin typeface="Calibri"/>
                <a:ea typeface="Calibri"/>
                <a:cs typeface="Calibri"/>
              </a:rPr>
              <a:t>  •  64</a:t>
            </a:r>
          </a:p>
        </p:txBody>
      </p:sp>
    </p:spTree>
    <p:extLst>
      <p:ext uri="{BB962C8B-B14F-4D97-AF65-F5344CB8AC3E}">
        <ns5:creationId val="1667189198"/>
      </p:ext>
    </p:extLst>
  </p:cSld>
</p:sld>
</file>

<file path=ppt/slides/slide65.xml><?xml version="1.0" encoding="utf-8"?>
<p:sld xmlns:a="http://schemas.openxmlformats.org/drawingml/2006/main" xmlns:adec="http://schemas.microsoft.com/office/drawing/2017/decorative" xmlns:ns2="http://schemas.microsoft.com/office/drawing/2014/main" xmlns:ns5="http://schemas.microsoft.com/office/powerpoint/2010/main" xmlns:p="http://schemas.openxmlformats.org/presentationml/2006/main" xmlns:r="http://schemas.openxmlformats.org/officeDocument/2006/relationships">
  <p:cSld>
    <p:bg>
      <p:bgPr>
        <a:solidFill>
          <a:srgbClr val="F5F8FA"/>
        </a:solidFill>
      </p:bgPr>
    </p:bg>
    <p:spTree>
      <p:nvGrpSpPr>
        <p:cNvPr id="1" name=""/>
        <p:cNvGrpSpPr/>
        <p:nvPr/>
      </p:nvGrpSpPr>
      <p:grpSpPr>
        <a:xfrm/>
      </p:grpSpPr>
      <p:sp>
        <p:nvSpPr>
          <p:cNvPr id="41" name="hdrl-mini-mark">
            <a:extLst>
              <a:ext uri="{FF2B5EF4-FFF2-40B4-BE49-F238E27FC236}">
                <ns2:creationId id="{D2D5EBD1-1959-48C3-8023-CF532BBC4105}"/>
                <adec:decorative val="1"/>
              </a:ext>
            </a:extLst>
          </p:cNvPr>
          <p:cNvSpPr>
            <a:spLocks noGrp="1"/>
          </p:cNvSpPr>
          <p:nvPr/>
        </p:nvSpPr>
        <p:spPr>
          <a:xfrm>
            <a:off x="552450" y="361950"/>
            <a:ext cx="514350" cy="514350"/>
          </a:xfrm>
          <a:prstGeom prst="octagon">
            <a:avLst/>
          </a:prstGeom>
          <a:solidFill>
            <a:srgbClr val="0F766E"/>
          </a:solidFill>
          <a:ln w="0">
            <a:noFill/>
            <a:prstDash val="solid"/>
          </a:ln>
        </p:spPr>
      </p:sp>
      <p:sp>
        <p:nvSpPr>
          <p:cNvPr id="2" name="hdrl-mini-text">
            <a:extLst>
              <a:ext uri="{FF2B5EF4-FFF2-40B4-BE49-F238E27FC236}">
                <ns2:creationId id="{5910265F-B0C9-428E-A797-8EE0D5748F2A}"/>
                <adec:decorative val="1"/>
              </a:ext>
            </a:extLst>
          </p:cNvPr>
          <p:cNvSpPr>
            <a:spLocks noGrp="1"/>
          </p:cNvSpPr>
          <p:nvPr/>
        </p:nvSpPr>
        <p:spPr>
          <a:xfrm>
            <a:off x="581025" y="504825"/>
            <a:ext cx="476250" cy="209550"/>
          </a:xfrm>
          <a:prstGeom prst="rect">
            <a:avLst/>
          </a:prstGeom>
          <a:noFill/>
          <a:ln w="0">
            <a:noFill/>
            <a:prstDash val="solid"/>
          </a:ln>
        </p:spPr>
        <p:txBody>
          <a:bodyPr wrap="square" lIns="0" tIns="0" rIns="0" bIns="0" anchor="ctr">
            <a:noAutofit/>
          </a:bodyPr>
          <a:lstStyle/>
          <a:p>
            <a:pPr algn="ctr">
              <a:defRPr sz="750" b="1" i="0">
                <a:solidFill>
                  <a:srgbClr val="FFFFFF"/>
                </a:solidFill>
                <a:latin typeface="Calibri"/>
                <a:ea typeface="Calibri"/>
                <a:cs typeface="Calibri"/>
              </a:defRPr>
            </a:pPr>
            <a:r>
              <a:rPr sz="750" b="1" i="0">
                <a:solidFill>
                  <a:srgbClr val="FFFFFF"/>
                </a:solidFill>
                <a:latin typeface="Calibri"/>
                <a:ea typeface="Calibri"/>
                <a:cs typeface="Calibri"/>
              </a:rPr>
              <a:t>HDRL</a:t>
            </a:r>
          </a:p>
        </p:txBody>
      </p:sp>
      <p:sp>
        <p:nvSpPr>
          <p:cNvPr id="3" name="brand-label">
            <a:extLst>
              <a:ext uri="{FF2B5EF4-FFF2-40B4-BE49-F238E27FC236}">
                <ns2:creationId id="{F52B4092-686E-4320-A21F-06FAB2203D85}"/>
                <adec:decorative val="1"/>
              </a:ext>
            </a:extLst>
          </p:cNvPr>
          <p:cNvSpPr>
            <a:spLocks noGrp="1"/>
          </p:cNvSpPr>
          <p:nvPr/>
        </p:nvSpPr>
        <p:spPr>
          <a:xfrm>
            <a:off x="1257300" y="495300"/>
            <a:ext cx="4572000" cy="190500"/>
          </a:xfrm>
          <a:prstGeom prst="rect">
            <a:avLst/>
          </a:prstGeom>
          <a:noFill/>
          <a:ln w="0">
            <a:noFill/>
            <a:prstDash val="solid"/>
          </a:ln>
        </p:spPr>
        <p:txBody>
          <a:bodyPr wrap="square" lIns="0" tIns="0" rIns="0" bIns="0" anchor="ctr">
            <a:noAutofit/>
          </a:bodyPr>
          <a:lstStyle/>
          <a:p>
            <a:pPr algn="l">
              <a:defRPr sz="1200" b="1" i="0">
                <a:solidFill>
                  <a:srgbClr val="0F766E"/>
                </a:solidFill>
                <a:latin typeface="Calibri"/>
                <a:ea typeface="Calibri"/>
                <a:cs typeface="Calibri"/>
              </a:defRPr>
            </a:pPr>
            <a:r>
              <a:rPr sz="1200" b="1" i="0">
                <a:solidFill>
                  <a:srgbClr val="0F766E"/>
                </a:solidFill>
                <a:latin typeface="Calibri"/>
                <a:ea typeface="Calibri"/>
                <a:cs typeface="Calibri"/>
              </a:rPr>
              <a:t>DOMAIN E • INDICATOR DETAIL</a:t>
            </a:r>
          </a:p>
        </p:txBody>
      </p:sp>
      <p:sp>
        <p:nvSpPr>
          <p:cNvPr id="4" name="slide-title" title="E.3.1 · Opt-Out Management" descr="Slide title: E.3.1 · Opt-Out Management">
            <a:extLst>
              <a:ext uri="{FF2B5EF4-FFF2-40B4-BE49-F238E27FC236}">
                <ns2:creationId id="{BB496B8A-574B-4A8A-B5CF-BFC204C4D0DC}"/>
              </a:ext>
            </a:extLst>
          </p:cNvPr>
          <p:cNvSpPr>
            <a:spLocks noGrp="1"/>
          </p:cNvSpPr>
          <p:nvPr>
            <p:ph type="title"/>
          </p:nvPr>
        </p:nvSpPr>
        <p:spPr>
          <a:xfrm>
            <a:off x="666750" y="1104900"/>
            <a:ext cx="10858500" cy="628650"/>
          </a:xfrm>
          <a:prstGeom prst="rect">
            <a:avLst/>
          </a:prstGeom>
          <a:noFill/>
          <a:ln w="0">
            <a:noFill/>
            <a:prstDash val="solid"/>
          </a:ln>
        </p:spPr>
        <p:txBody>
          <a:bodyPr wrap="square" lIns="0" tIns="0" rIns="0" bIns="0" anchor="t">
            <a:noAutofit/>
          </a:bodyPr>
          <a:lstStyle/>
          <a:p>
            <a:pPr algn="l">
              <a:defRPr sz="3150" b="1" i="0">
                <a:solidFill>
                  <a:srgbClr val="162B45"/>
                </a:solidFill>
                <a:latin typeface="Calibri"/>
                <a:ea typeface="Calibri"/>
                <a:cs typeface="Calibri"/>
              </a:defRPr>
            </a:pPr>
            <a:r>
              <a:rPr sz="3150" b="1" i="0">
                <a:solidFill>
                  <a:srgbClr val="162B45"/>
                </a:solidFill>
                <a:latin typeface="Calibri"/>
                <a:ea typeface="Calibri"/>
                <a:cs typeface="Calibri"/>
              </a:rPr>
              <a:t>E.3.1 · Opt-Out Management</a:t>
            </a:r>
          </a:p>
        </p:txBody>
      </p:sp>
      <p:sp>
        <p:nvSpPr>
          <p:cNvPr id="5" name="">
            <a:extLst>
              <a:ext uri="{FF2B5EF4-FFF2-40B4-BE49-F238E27FC236}">
                <ns2:creationId id="{89B186EA-1137-441A-B64C-28DBB495A14F}"/>
              </a:ext>
            </a:extLst>
          </p:cNvPr>
          <p:cNvSpPr>
            <a:spLocks noGrp="1"/>
          </p:cNvSpPr>
          <p:nvPr/>
        </p:nvSpPr>
        <p:spPr>
          <a:xfrm>
            <a:off x="685800" y="1771650"/>
            <a:ext cx="10668000" cy="266700"/>
          </a:xfrm>
          <a:prstGeom prst="rect">
            <a:avLst/>
          </a:prstGeom>
          <a:noFill/>
          <a:ln w="0">
            <a:noFill/>
            <a:prstDash val="solid"/>
          </a:ln>
        </p:spPr>
        <p:txBody>
          <a:bodyPr wrap="square" lIns="0" tIns="0" rIns="0" bIns="0" anchor="t">
            <a:noAutofit/>
          </a:bodyPr>
          <a:lstStyle/>
          <a:p>
            <a:pPr algn="l">
              <a:defRPr sz="1350" b="1" i="0">
                <a:solidFill>
                  <a:srgbClr val="10B981"/>
                </a:solidFill>
                <a:latin typeface="Calibri"/>
                <a:ea typeface="Calibri"/>
                <a:cs typeface="Calibri"/>
              </a:defRPr>
            </a:pPr>
            <a:r>
              <a:rPr sz="1350" b="1" i="0">
                <a:solidFill>
                  <a:srgbClr val="10B981"/>
                </a:solidFill>
                <a:latin typeface="Calibri"/>
                <a:ea typeface="Calibri"/>
                <a:cs typeface="Calibri"/>
              </a:rPr>
              <a:t>Core indicator  •  System level  •  HDRL class B0</a:t>
            </a:r>
          </a:p>
        </p:txBody>
      </p:sp>
      <p:sp>
        <p:nvSpPr>
          <p:cNvPr id="6" name="">
            <a:extLst>
              <a:ext uri="{FF2B5EF4-FFF2-40B4-BE49-F238E27FC236}">
                <ns2:creationId id="{F68368E3-9AC3-4435-9DD7-4E524628C1FE}"/>
              </a:ext>
            </a:extLst>
          </p:cNvPr>
          <p:cNvSpPr>
            <a:spLocks noGrp="1"/>
          </p:cNvSpPr>
          <p:nvPr/>
        </p:nvSpPr>
        <p:spPr>
          <a:xfrm>
            <a:off x="685800" y="2095500"/>
            <a:ext cx="10668000" cy="285750"/>
          </a:xfrm>
          <a:prstGeom prst="rect">
            <a:avLst/>
          </a:prstGeom>
          <a:noFill/>
          <a:ln w="0">
            <a:noFill/>
            <a:prstDash val="solid"/>
          </a:ln>
        </p:spPr>
        <p:txBody>
          <a:bodyPr wrap="square" lIns="0" tIns="0" rIns="0" bIns="0" anchor="t">
            <a:noAutofit/>
          </a:bodyPr>
          <a:lstStyle/>
          <a:p>
            <a:pPr algn="l">
              <a:defRPr sz="1350" b="0" i="1">
                <a:solidFill>
                  <a:srgbClr val="5F7187"/>
                </a:solidFill>
                <a:latin typeface="Calibri"/>
                <a:ea typeface="Calibri"/>
                <a:cs typeface="Calibri"/>
              </a:defRPr>
            </a:pPr>
            <a:r>
              <a:rPr sz="1350" b="0" i="1">
                <a:solidFill>
                  <a:srgbClr val="5F7187"/>
                </a:solidFill>
                <a:latin typeface="Calibri"/>
                <a:ea typeface="Calibri"/>
                <a:cs typeface="Calibri"/>
              </a:rPr>
              <a:t>The catalogue wording below is reproduced verbatim.</a:t>
            </a:r>
          </a:p>
        </p:txBody>
      </p:sp>
      <p:sp>
        <p:nvSpPr>
          <p:cNvPr id="7" name="">
            <a:extLst>
              <a:ext uri="{FF2B5EF4-FFF2-40B4-BE49-F238E27FC236}">
                <ns2:creationId id="{83B7F1EF-0610-46CB-B621-A75E48E4AC26}"/>
                <adec:decorative val="1"/>
              </a:ext>
            </a:extLst>
          </p:cNvPr>
          <p:cNvSpPr>
            <a:spLocks noGrp="1"/>
          </p:cNvSpPr>
          <p:nvPr/>
        </p:nvSpPr>
        <p:spPr>
          <a:xfrm>
            <a:off x="1428750" y="2647950"/>
            <a:ext cx="8763000" cy="0"/>
          </a:xfrm>
          <a:prstGeom prst="line">
            <a:avLst/>
          </a:prstGeom>
          <a:noFill/>
          <a:ln w="57150">
            <a:solidFill>
              <a:srgbClr val="A7E6DB"/>
            </a:solidFill>
            <a:prstDash val="solid"/>
          </a:ln>
        </p:spPr>
      </p:sp>
      <p:sp>
        <p:nvSpPr>
          <p:cNvPr id="8" name="">
            <a:extLst>
              <a:ext uri="{FF2B5EF4-FFF2-40B4-BE49-F238E27FC236}">
                <ns2:creationId id="{4CF5EA5A-48E7-4960-B68A-B85406F3CAB5}"/>
                <adec:decorative val="1"/>
              </a:ext>
            </a:extLst>
          </p:cNvPr>
          <p:cNvSpPr>
            <a:spLocks noGrp="1"/>
          </p:cNvSpPr>
          <p:nvPr/>
        </p:nvSpPr>
        <p:spPr>
          <a:xfrm>
            <a:off x="1219200" y="2419350"/>
            <a:ext cx="457200" cy="457200"/>
          </a:xfrm>
          <a:prstGeom prst="ellipse">
            <a:avLst/>
          </a:prstGeom>
          <a:solidFill>
            <a:srgbClr val="FFFFFF"/>
          </a:solidFill>
          <a:ln w="19050">
            <a:solidFill>
              <a:srgbClr val="10B981"/>
            </a:solidFill>
            <a:prstDash val="solid"/>
          </a:ln>
        </p:spPr>
      </p:sp>
      <p:sp>
        <p:nvSpPr>
          <p:cNvPr id="9" name="">
            <a:extLst>
              <a:ext uri="{FF2B5EF4-FFF2-40B4-BE49-F238E27FC236}">
                <ns2:creationId id="{049A81AC-BDEE-4673-BADC-12E8D362A76A}"/>
              </a:ext>
            </a:extLst>
          </p:cNvPr>
          <p:cNvSpPr>
            <a:spLocks noGrp="1"/>
          </p:cNvSpPr>
          <p:nvPr/>
        </p:nvSpPr>
        <p:spPr>
          <a:xfrm>
            <a:off x="1333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10B981"/>
                </a:solidFill>
                <a:latin typeface="Calibri"/>
                <a:ea typeface="Calibri"/>
                <a:cs typeface="Calibri"/>
              </a:defRPr>
            </a:pPr>
            <a:r>
              <a:rPr sz="1500" b="1" i="0">
                <a:solidFill>
                  <a:srgbClr val="10B981"/>
                </a:solidFill>
                <a:latin typeface="Calibri"/>
                <a:ea typeface="Calibri"/>
                <a:cs typeface="Calibri"/>
              </a:rPr>
              <a:t>1</a:t>
            </a:r>
          </a:p>
        </p:txBody>
      </p:sp>
      <p:sp>
        <p:nvSpPr>
          <p:cNvPr id="10" name="">
            <a:extLst>
              <a:ext uri="{FF2B5EF4-FFF2-40B4-BE49-F238E27FC236}">
                <ns2:creationId id="{B739A318-8596-4E28-8CD8-8E7B051C4A9A}"/>
              </a:ext>
            </a:extLst>
          </p:cNvPr>
          <p:cNvSpPr>
            <a:spLocks noGrp="1"/>
          </p:cNvSpPr>
          <p:nvPr/>
        </p:nvSpPr>
        <p:spPr>
          <a:xfrm>
            <a:off x="552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Initial</a:t>
            </a:r>
          </a:p>
        </p:txBody>
      </p:sp>
      <p:sp>
        <p:nvSpPr>
          <p:cNvPr id="11" name="">
            <a:extLst>
              <a:ext uri="{FF2B5EF4-FFF2-40B4-BE49-F238E27FC236}">
                <ns2:creationId id="{4103CC1B-3F06-4955-BBBA-A924874BF387}"/>
              </a:ext>
            </a:extLst>
          </p:cNvPr>
          <p:cNvSpPr>
            <a:spLocks noGrp="1"/>
          </p:cNvSpPr>
          <p:nvPr/>
        </p:nvSpPr>
        <p:spPr>
          <a:xfrm>
            <a:off x="552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No mechanism or not operational. Choices not respected.</a:t>
            </a:r>
          </a:p>
        </p:txBody>
      </p:sp>
      <p:sp>
        <p:nvSpPr>
          <p:cNvPr id="12" name="">
            <a:extLst>
              <a:ext uri="{FF2B5EF4-FFF2-40B4-BE49-F238E27FC236}">
                <ns2:creationId id="{883FDBAA-7149-4871-812F-FA54932389FB}"/>
                <adec:decorative val="1"/>
              </a:ext>
            </a:extLst>
          </p:cNvPr>
          <p:cNvSpPr>
            <a:spLocks noGrp="1"/>
          </p:cNvSpPr>
          <p:nvPr/>
        </p:nvSpPr>
        <p:spPr>
          <a:xfrm>
            <a:off x="3409950" y="2419350"/>
            <a:ext cx="457200" cy="457200"/>
          </a:xfrm>
          <a:prstGeom prst="ellipse">
            <a:avLst/>
          </a:prstGeom>
          <a:solidFill>
            <a:srgbClr val="FFFFFF"/>
          </a:solidFill>
          <a:ln w="19050">
            <a:solidFill>
              <a:srgbClr val="10B981"/>
            </a:solidFill>
            <a:prstDash val="solid"/>
          </a:ln>
        </p:spPr>
      </p:sp>
      <p:sp>
        <p:nvSpPr>
          <p:cNvPr id="13" name="">
            <a:extLst>
              <a:ext uri="{FF2B5EF4-FFF2-40B4-BE49-F238E27FC236}">
                <ns2:creationId id="{420D5654-4795-4684-8678-D79FED626198}"/>
              </a:ext>
            </a:extLst>
          </p:cNvPr>
          <p:cNvSpPr>
            <a:spLocks noGrp="1"/>
          </p:cNvSpPr>
          <p:nvPr/>
        </p:nvSpPr>
        <p:spPr>
          <a:xfrm>
            <a:off x="3524250" y="2533650"/>
            <a:ext cx="228600" cy="228600"/>
          </a:xfrm>
          <a:prstGeom prst="rect">
            <a:avLst/>
          </a:prstGeom>
          <a:noFill/>
          <a:ln w="0">
            <a:noFill/>
            <a:prstDash val="solid"/>
          </a:ln>
        </p:spPr>
        <p:txBody>
          <a:bodyPr wrap="square" lIns="0" tIns="0" rIns="0" bIns="0" anchor="ctr">
            <a:noAutofit/>
          </a:bodyPr>
          <a:lstStyle/>
          <a:p>
            <a:pPr algn="ctr">
              <a:defRPr sz="1500" b="1" i="0">
                <a:solidFill>
                  <a:srgbClr val="10B981"/>
                </a:solidFill>
                <a:latin typeface="Calibri"/>
                <a:ea typeface="Calibri"/>
                <a:cs typeface="Calibri"/>
              </a:defRPr>
            </a:pPr>
            <a:r>
              <a:rPr sz="1500" b="1" i="0">
                <a:solidFill>
                  <a:srgbClr val="10B981"/>
                </a:solidFill>
                <a:latin typeface="Calibri"/>
                <a:ea typeface="Calibri"/>
                <a:cs typeface="Calibri"/>
              </a:rPr>
              <a:t>2</a:t>
            </a:r>
          </a:p>
        </p:txBody>
      </p:sp>
      <p:sp>
        <p:nvSpPr>
          <p:cNvPr id="14" name="">
            <a:extLst>
              <a:ext uri="{FF2B5EF4-FFF2-40B4-BE49-F238E27FC236}">
                <ns2:creationId id="{DB709855-0388-49B6-9E88-9EAB7D0EAB8E}"/>
              </a:ext>
            </a:extLst>
          </p:cNvPr>
          <p:cNvSpPr>
            <a:spLocks noGrp="1"/>
          </p:cNvSpPr>
          <p:nvPr/>
        </p:nvSpPr>
        <p:spPr>
          <a:xfrm>
            <a:off x="27432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Developing</a:t>
            </a:r>
          </a:p>
        </p:txBody>
      </p:sp>
      <p:sp>
        <p:nvSpPr>
          <p:cNvPr id="15" name="">
            <a:extLst>
              <a:ext uri="{FF2B5EF4-FFF2-40B4-BE49-F238E27FC236}">
                <ns2:creationId id="{C4E8C66A-144B-45CC-B4BE-B8D492C73A45}"/>
              </a:ext>
            </a:extLst>
          </p:cNvPr>
          <p:cNvSpPr>
            <a:spLocks noGrp="1"/>
          </p:cNvSpPr>
          <p:nvPr/>
        </p:nvSpPr>
        <p:spPr>
          <a:xfrm>
            <a:off x="27432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Mechanism exists but incomplete. Some opted-out data may be included.</a:t>
            </a:r>
          </a:p>
        </p:txBody>
      </p:sp>
      <p:sp>
        <p:nvSpPr>
          <p:cNvPr id="16" name="">
            <a:extLst>
              <a:ext uri="{FF2B5EF4-FFF2-40B4-BE49-F238E27FC236}">
                <ns2:creationId id="{DD719F29-C472-479E-A7B0-64265CFCAF03}"/>
                <adec:decorative val="1"/>
              </a:ext>
            </a:extLst>
          </p:cNvPr>
          <p:cNvSpPr>
            <a:spLocks noGrp="1"/>
          </p:cNvSpPr>
          <p:nvPr/>
        </p:nvSpPr>
        <p:spPr>
          <a:xfrm>
            <a:off x="5600700" y="2419350"/>
            <a:ext cx="457200" cy="457200"/>
          </a:xfrm>
          <a:prstGeom prst="ellipse">
            <a:avLst/>
          </a:prstGeom>
          <a:solidFill>
            <a:srgbClr val="FFFFFF"/>
          </a:solidFill>
          <a:ln w="19050">
            <a:solidFill>
              <a:srgbClr val="10B981"/>
            </a:solidFill>
            <a:prstDash val="solid"/>
          </a:ln>
        </p:spPr>
      </p:sp>
      <p:sp>
        <p:nvSpPr>
          <p:cNvPr id="17" name="">
            <a:extLst>
              <a:ext uri="{FF2B5EF4-FFF2-40B4-BE49-F238E27FC236}">
                <ns2:creationId id="{D1DFE3A1-BE47-4A26-84D6-C6827A32C6DA}"/>
              </a:ext>
            </a:extLst>
          </p:cNvPr>
          <p:cNvSpPr>
            <a:spLocks noGrp="1"/>
          </p:cNvSpPr>
          <p:nvPr/>
        </p:nvSpPr>
        <p:spPr>
          <a:xfrm>
            <a:off x="5715000" y="2533650"/>
            <a:ext cx="228600" cy="228600"/>
          </a:xfrm>
          <a:prstGeom prst="rect">
            <a:avLst/>
          </a:prstGeom>
          <a:noFill/>
          <a:ln w="0">
            <a:noFill/>
            <a:prstDash val="solid"/>
          </a:ln>
        </p:spPr>
        <p:txBody>
          <a:bodyPr wrap="square" lIns="0" tIns="0" rIns="0" bIns="0" anchor="ctr">
            <a:noAutofit/>
          </a:bodyPr>
          <a:lstStyle/>
          <a:p>
            <a:pPr algn="ctr">
              <a:defRPr sz="1500" b="1" i="0">
                <a:solidFill>
                  <a:srgbClr val="10B981"/>
                </a:solidFill>
                <a:latin typeface="Calibri"/>
                <a:ea typeface="Calibri"/>
                <a:cs typeface="Calibri"/>
              </a:defRPr>
            </a:pPr>
            <a:r>
              <a:rPr sz="1500" b="1" i="0">
                <a:solidFill>
                  <a:srgbClr val="10B981"/>
                </a:solidFill>
                <a:latin typeface="Calibri"/>
                <a:ea typeface="Calibri"/>
                <a:cs typeface="Calibri"/>
              </a:rPr>
              <a:t>3</a:t>
            </a:r>
          </a:p>
        </p:txBody>
      </p:sp>
      <p:sp>
        <p:nvSpPr>
          <p:cNvPr id="18" name="">
            <a:extLst>
              <a:ext uri="{FF2B5EF4-FFF2-40B4-BE49-F238E27FC236}">
                <ns2:creationId id="{1E702C41-D6FF-4762-B1EC-ECFB56B1745C}"/>
              </a:ext>
            </a:extLst>
          </p:cNvPr>
          <p:cNvSpPr>
            <a:spLocks noGrp="1"/>
          </p:cNvSpPr>
          <p:nvPr/>
        </p:nvSpPr>
        <p:spPr>
          <a:xfrm>
            <a:off x="49339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Defined</a:t>
            </a:r>
          </a:p>
        </p:txBody>
      </p:sp>
      <p:sp>
        <p:nvSpPr>
          <p:cNvPr id="19" name="">
            <a:extLst>
              <a:ext uri="{FF2B5EF4-FFF2-40B4-BE49-F238E27FC236}">
                <ns2:creationId id="{82BF8B31-CD24-4FED-BE4D-BF5B4B84C7C3}"/>
              </a:ext>
            </a:extLst>
          </p:cNvPr>
          <p:cNvSpPr>
            <a:spLocks noGrp="1"/>
          </p:cNvSpPr>
          <p:nvPr/>
        </p:nvSpPr>
        <p:spPr>
          <a:xfrm>
            <a:off x="49339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Operational. Opted-out excluded. Audit. Rate monitored.</a:t>
            </a:r>
          </a:p>
        </p:txBody>
      </p:sp>
      <p:sp>
        <p:nvSpPr>
          <p:cNvPr id="20" name="">
            <a:extLst>
              <a:ext uri="{FF2B5EF4-FFF2-40B4-BE49-F238E27FC236}">
                <ns2:creationId id="{A369032E-D9EE-468B-BEF7-749D9C6F10AD}"/>
                <adec:decorative val="1"/>
              </a:ext>
            </a:extLst>
          </p:cNvPr>
          <p:cNvSpPr>
            <a:spLocks noGrp="1"/>
          </p:cNvSpPr>
          <p:nvPr/>
        </p:nvSpPr>
        <p:spPr>
          <a:xfrm>
            <a:off x="7791450" y="2419350"/>
            <a:ext cx="457200" cy="457200"/>
          </a:xfrm>
          <a:prstGeom prst="ellipse">
            <a:avLst/>
          </a:prstGeom>
          <a:solidFill>
            <a:srgbClr val="FFFFFF"/>
          </a:solidFill>
          <a:ln w="19050">
            <a:solidFill>
              <a:srgbClr val="10B981"/>
            </a:solidFill>
            <a:prstDash val="solid"/>
          </a:ln>
        </p:spPr>
      </p:sp>
      <p:sp>
        <p:nvSpPr>
          <p:cNvPr id="21" name="">
            <a:extLst>
              <a:ext uri="{FF2B5EF4-FFF2-40B4-BE49-F238E27FC236}">
                <ns2:creationId id="{D99DBBEA-DE4E-4CB4-83A8-C0D945E4A9CA}"/>
              </a:ext>
            </a:extLst>
          </p:cNvPr>
          <p:cNvSpPr>
            <a:spLocks noGrp="1"/>
          </p:cNvSpPr>
          <p:nvPr/>
        </p:nvSpPr>
        <p:spPr>
          <a:xfrm>
            <a:off x="7905750" y="2533650"/>
            <a:ext cx="228600" cy="228600"/>
          </a:xfrm>
          <a:prstGeom prst="rect">
            <a:avLst/>
          </a:prstGeom>
          <a:noFill/>
          <a:ln w="0">
            <a:noFill/>
            <a:prstDash val="solid"/>
          </a:ln>
        </p:spPr>
        <p:txBody>
          <a:bodyPr wrap="square" lIns="0" tIns="0" rIns="0" bIns="0" anchor="ctr">
            <a:noAutofit/>
          </a:bodyPr>
          <a:lstStyle/>
          <a:p>
            <a:pPr algn="ctr">
              <a:defRPr sz="1500" b="1" i="0">
                <a:solidFill>
                  <a:srgbClr val="10B981"/>
                </a:solidFill>
                <a:latin typeface="Calibri"/>
                <a:ea typeface="Calibri"/>
                <a:cs typeface="Calibri"/>
              </a:defRPr>
            </a:pPr>
            <a:r>
              <a:rPr sz="1500" b="1" i="0">
                <a:solidFill>
                  <a:srgbClr val="10B981"/>
                </a:solidFill>
                <a:latin typeface="Calibri"/>
                <a:ea typeface="Calibri"/>
                <a:cs typeface="Calibri"/>
              </a:rPr>
              <a:t>4</a:t>
            </a:r>
          </a:p>
        </p:txBody>
      </p:sp>
      <p:sp>
        <p:nvSpPr>
          <p:cNvPr id="22" name="">
            <a:extLst>
              <a:ext uri="{FF2B5EF4-FFF2-40B4-BE49-F238E27FC236}">
                <ns2:creationId id="{5E3C9C46-781B-4E2C-AE4A-56BB68E08322}"/>
              </a:ext>
            </a:extLst>
          </p:cNvPr>
          <p:cNvSpPr>
            <a:spLocks noGrp="1"/>
          </p:cNvSpPr>
          <p:nvPr/>
        </p:nvSpPr>
        <p:spPr>
          <a:xfrm>
            <a:off x="71247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Managed</a:t>
            </a:r>
          </a:p>
        </p:txBody>
      </p:sp>
      <p:sp>
        <p:nvSpPr>
          <p:cNvPr id="23" name="">
            <a:extLst>
              <a:ext uri="{FF2B5EF4-FFF2-40B4-BE49-F238E27FC236}">
                <ns2:creationId id="{ED6CBCC2-73EA-4509-81A7-8D3785FEEC74}"/>
              </a:ext>
            </a:extLst>
          </p:cNvPr>
          <p:cNvSpPr>
            <a:spLocks noGrp="1"/>
          </p:cNvSpPr>
          <p:nvPr/>
        </p:nvSpPr>
        <p:spPr>
          <a:xfrm>
            <a:off x="71247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Robust mechanism with routine auditing. Opt-outs are applied consistently across all relevant data flows. Clear public information is available and maintained.</a:t>
            </a:r>
          </a:p>
        </p:txBody>
      </p:sp>
      <p:sp>
        <p:nvSpPr>
          <p:cNvPr id="24" name="">
            <a:extLst>
              <a:ext uri="{FF2B5EF4-FFF2-40B4-BE49-F238E27FC236}">
                <ns2:creationId id="{55BD4096-18AF-4278-A1CB-AD8921C4481B}"/>
                <adec:decorative val="1"/>
              </a:ext>
            </a:extLst>
          </p:cNvPr>
          <p:cNvSpPr>
            <a:spLocks noGrp="1"/>
          </p:cNvSpPr>
          <p:nvPr/>
        </p:nvSpPr>
        <p:spPr>
          <a:xfrm>
            <a:off x="9982200" y="2419350"/>
            <a:ext cx="457200" cy="457200"/>
          </a:xfrm>
          <a:prstGeom prst="ellipse">
            <a:avLst/>
          </a:prstGeom>
          <a:solidFill>
            <a:srgbClr val="10B981"/>
          </a:solidFill>
          <a:ln w="19050">
            <a:solidFill>
              <a:srgbClr val="10B981"/>
            </a:solidFill>
            <a:prstDash val="solid"/>
          </a:ln>
        </p:spPr>
      </p:sp>
      <p:sp>
        <p:nvSpPr>
          <p:cNvPr id="25" name="">
            <a:extLst>
              <a:ext uri="{FF2B5EF4-FFF2-40B4-BE49-F238E27FC236}">
                <ns2:creationId id="{F696BAB6-836E-4511-A429-2A3B3A9D2B62}"/>
              </a:ext>
            </a:extLst>
          </p:cNvPr>
          <p:cNvSpPr>
            <a:spLocks noGrp="1"/>
          </p:cNvSpPr>
          <p:nvPr/>
        </p:nvSpPr>
        <p:spPr>
          <a:xfrm>
            <a:off x="10096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FFFFFF"/>
                </a:solidFill>
                <a:latin typeface="Calibri"/>
                <a:ea typeface="Calibri"/>
                <a:cs typeface="Calibri"/>
              </a:defRPr>
            </a:pPr>
            <a:r>
              <a:rPr sz="1500" b="1" i="0">
                <a:solidFill>
                  <a:srgbClr val="FFFFFF"/>
                </a:solidFill>
                <a:latin typeface="Calibri"/>
                <a:ea typeface="Calibri"/>
                <a:cs typeface="Calibri"/>
              </a:rPr>
              <a:t>5</a:t>
            </a:r>
          </a:p>
        </p:txBody>
      </p:sp>
      <p:sp>
        <p:nvSpPr>
          <p:cNvPr id="26" name="">
            <a:extLst>
              <a:ext uri="{FF2B5EF4-FFF2-40B4-BE49-F238E27FC236}">
                <ns2:creationId id="{9AD1353B-AB09-4013-8624-E7DA371E839C}"/>
              </a:ext>
            </a:extLst>
          </p:cNvPr>
          <p:cNvSpPr>
            <a:spLocks noGrp="1"/>
          </p:cNvSpPr>
          <p:nvPr/>
        </p:nvSpPr>
        <p:spPr>
          <a:xfrm>
            <a:off x="9315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Optimising</a:t>
            </a:r>
          </a:p>
        </p:txBody>
      </p:sp>
      <p:sp>
        <p:nvSpPr>
          <p:cNvPr id="27" name="">
            <a:extLst>
              <a:ext uri="{FF2B5EF4-FFF2-40B4-BE49-F238E27FC236}">
                <ns2:creationId id="{24E043B0-F8DA-438C-BCDD-F0324842A73F}"/>
              </a:ext>
            </a:extLst>
          </p:cNvPr>
          <p:cNvSpPr>
            <a:spLocks noGrp="1"/>
          </p:cNvSpPr>
          <p:nvPr/>
        </p:nvSpPr>
        <p:spPr>
          <a:xfrm>
            <a:off x="9315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Mature preferences management (granular where policy permits). Auditable, timely updates and proactive communications; opt-out rates reported contextually.</a:t>
            </a:r>
          </a:p>
        </p:txBody>
      </p:sp>
      <p:sp>
        <p:nvSpPr>
          <p:cNvPr id="28" name="">
            <a:extLst>
              <a:ext uri="{FF2B5EF4-FFF2-40B4-BE49-F238E27FC236}">
                <ns2:creationId id="{DA19A59F-D8FC-4422-B76C-F316938BBC53}"/>
                <adec:decorative val="1"/>
              </a:ext>
            </a:extLst>
          </p:cNvPr>
          <p:cNvSpPr>
            <a:spLocks noGrp="1"/>
          </p:cNvSpPr>
          <p:nvPr/>
        </p:nvSpPr>
        <p:spPr>
          <a:xfrm>
            <a:off x="685800" y="5105400"/>
            <a:ext cx="10820400" cy="1047750"/>
          </a:xfrm>
          <a:prstGeom prst="roundRect">
            <a:avLst>
              <a:gd name="adj" fmla="val 7273"/>
            </a:avLst>
          </a:prstGeom>
          <a:solidFill>
            <a:srgbClr val="FFFFFF"/>
          </a:solidFill>
          <a:ln w="9525">
            <a:solidFill>
              <a:srgbClr val="D5E3E3"/>
            </a:solidFill>
            <a:prstDash val="solid"/>
          </a:ln>
        </p:spPr>
      </p:sp>
      <p:sp>
        <p:nvSpPr>
          <p:cNvPr id="29" name="">
            <a:extLst>
              <a:ext uri="{FF2B5EF4-FFF2-40B4-BE49-F238E27FC236}">
                <ns2:creationId id="{296564C9-3923-44E3-B28F-93BF06B1BD26}"/>
              </a:ext>
            </a:extLst>
          </p:cNvPr>
          <p:cNvSpPr>
            <a:spLocks noGrp="1"/>
          </p:cNvSpPr>
          <p:nvPr/>
        </p:nvSpPr>
        <p:spPr>
          <a:xfrm>
            <a:off x="895350" y="5200650"/>
            <a:ext cx="6858000" cy="266700"/>
          </a:xfrm>
          <a:prstGeom prst="rect">
            <a:avLst/>
          </a:prstGeom>
          <a:noFill/>
          <a:ln w="0">
            <a:noFill/>
            <a:prstDash val="solid"/>
          </a:ln>
        </p:spPr>
        <p:txBody>
          <a:bodyPr wrap="square" lIns="0" tIns="0" rIns="0" bIns="0" anchor="t">
            <a:noAutofit/>
          </a:bodyPr>
          <a:lstStyle/>
          <a:p>
            <a:pPr algn="l">
              <a:defRPr sz="1575" b="1" i="0">
                <a:solidFill>
                  <a:srgbClr val="115E59"/>
                </a:solidFill>
                <a:latin typeface="Calibri"/>
                <a:ea typeface="Calibri"/>
                <a:cs typeface="Calibri"/>
              </a:defRPr>
            </a:pPr>
            <a:r>
              <a:rPr sz="1575" b="1" i="0">
                <a:solidFill>
                  <a:srgbClr val="115E59"/>
                </a:solidFill>
                <a:latin typeface="Calibri"/>
                <a:ea typeface="Calibri"/>
                <a:cs typeface="Calibri"/>
              </a:rPr>
              <a:t>Minimum evidence for a Level 4 judgement</a:t>
            </a:r>
          </a:p>
        </p:txBody>
      </p:sp>
      <p:sp>
        <p:nvSpPr>
          <p:cNvPr id="30" name="">
            <a:extLst>
              <a:ext uri="{FF2B5EF4-FFF2-40B4-BE49-F238E27FC236}">
                <ns2:creationId id="{AE7AE414-7733-45FB-97A9-B63F88679A4A}"/>
                <adec:decorative val="1"/>
              </a:ext>
            </a:extLst>
          </p:cNvPr>
          <p:cNvSpPr>
            <a:spLocks noGrp="1"/>
          </p:cNvSpPr>
          <p:nvPr/>
        </p:nvSpPr>
        <p:spPr>
          <a:xfrm>
            <a:off x="895350" y="5581650"/>
            <a:ext cx="85725" cy="85725"/>
          </a:xfrm>
          <a:prstGeom prst="ellipse">
            <a:avLst/>
          </a:prstGeom>
          <a:solidFill>
            <a:srgbClr val="10B981"/>
          </a:solidFill>
          <a:ln w="0">
            <a:noFill/>
            <a:prstDash val="solid"/>
          </a:ln>
        </p:spPr>
      </p:sp>
      <p:sp>
        <p:nvSpPr>
          <p:cNvPr id="31" name="">
            <a:extLst>
              <a:ext uri="{FF2B5EF4-FFF2-40B4-BE49-F238E27FC236}">
                <ns2:creationId id="{855F62D0-729B-4D04-A896-57A5E7791F1A}"/>
              </a:ext>
            </a:extLst>
          </p:cNvPr>
          <p:cNvSpPr>
            <a:spLocks noGrp="1"/>
          </p:cNvSpPr>
          <p:nvPr/>
        </p:nvSpPr>
        <p:spPr>
          <a:xfrm>
            <a:off x="10858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Policy and technical design showing opt-outs applied across all relevant data flows</a:t>
            </a:r>
          </a:p>
        </p:txBody>
      </p:sp>
      <p:sp>
        <p:nvSpPr>
          <p:cNvPr id="32" name="">
            <a:extLst>
              <a:ext uri="{FF2B5EF4-FFF2-40B4-BE49-F238E27FC236}">
                <ns2:creationId id="{4C2BC132-24E5-4CD0-8372-FE4C3CD18B3F}"/>
                <adec:decorative val="1"/>
              </a:ext>
            </a:extLst>
          </p:cNvPr>
          <p:cNvSpPr>
            <a:spLocks noGrp="1"/>
          </p:cNvSpPr>
          <p:nvPr/>
        </p:nvSpPr>
        <p:spPr>
          <a:xfrm>
            <a:off x="4438650" y="5581650"/>
            <a:ext cx="85725" cy="85725"/>
          </a:xfrm>
          <a:prstGeom prst="ellipse">
            <a:avLst/>
          </a:prstGeom>
          <a:solidFill>
            <a:srgbClr val="10B981"/>
          </a:solidFill>
          <a:ln w="0">
            <a:noFill/>
            <a:prstDash val="solid"/>
          </a:ln>
        </p:spPr>
      </p:sp>
      <p:sp>
        <p:nvSpPr>
          <p:cNvPr id="33" name="">
            <a:extLst>
              <a:ext uri="{FF2B5EF4-FFF2-40B4-BE49-F238E27FC236}">
                <ns2:creationId id="{1C2A7E6C-F16A-47A7-A941-4C4C33F299EA}"/>
              </a:ext>
            </a:extLst>
          </p:cNvPr>
          <p:cNvSpPr>
            <a:spLocks noGrp="1"/>
          </p:cNvSpPr>
          <p:nvPr/>
        </p:nvSpPr>
        <p:spPr>
          <a:xfrm>
            <a:off x="46291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Audit evidence (sampling/results) demonstrating correct application</a:t>
            </a:r>
          </a:p>
        </p:txBody>
      </p:sp>
      <p:sp>
        <p:nvSpPr>
          <p:cNvPr id="34" name="">
            <a:extLst>
              <a:ext uri="{FF2B5EF4-FFF2-40B4-BE49-F238E27FC236}">
                <ns2:creationId id="{873D5649-9568-4628-92DA-F96BF091B885}"/>
                <adec:decorative val="1"/>
              </a:ext>
            </a:extLst>
          </p:cNvPr>
          <p:cNvSpPr>
            <a:spLocks noGrp="1"/>
          </p:cNvSpPr>
          <p:nvPr/>
        </p:nvSpPr>
        <p:spPr>
          <a:xfrm>
            <a:off x="7981950" y="5581650"/>
            <a:ext cx="85725" cy="85725"/>
          </a:xfrm>
          <a:prstGeom prst="ellipse">
            <a:avLst/>
          </a:prstGeom>
          <a:solidFill>
            <a:srgbClr val="10B981"/>
          </a:solidFill>
          <a:ln w="0">
            <a:noFill/>
            <a:prstDash val="solid"/>
          </a:ln>
        </p:spPr>
      </p:sp>
      <p:sp>
        <p:nvSpPr>
          <p:cNvPr id="35" name="">
            <a:extLst>
              <a:ext uri="{FF2B5EF4-FFF2-40B4-BE49-F238E27FC236}">
                <ns2:creationId id="{D7223EA5-E7FF-4529-A7E3-B0D2D80FA520}"/>
              </a:ext>
            </a:extLst>
          </p:cNvPr>
          <p:cNvSpPr>
            <a:spLocks noGrp="1"/>
          </p:cNvSpPr>
          <p:nvPr/>
        </p:nvSpPr>
        <p:spPr>
          <a:xfrm>
            <a:off x="81724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Public-facing information (webpages/materials) kept current</a:t>
            </a:r>
          </a:p>
        </p:txBody>
      </p:sp>
      <p:sp>
        <p:nvSpPr>
          <p:cNvPr id="36" name="">
            <a:extLst>
              <a:ext uri="{FF2B5EF4-FFF2-40B4-BE49-F238E27FC236}">
                <ns2:creationId id="{A6136F8C-CAF6-4D6A-86B3-F6D610E68341}"/>
              </a:ext>
            </a:extLst>
          </p:cNvPr>
          <p:cNvSpPr>
            <a:spLocks noGrp="1"/>
          </p:cNvSpPr>
          <p:nvPr/>
        </p:nvSpPr>
        <p:spPr>
          <a:xfrm>
            <a:off x="762000" y="6153150"/>
            <a:ext cx="10668000" cy="171450"/>
          </a:xfrm>
          <a:prstGeom prst="rect">
            <a:avLst/>
          </a:prstGeom>
          <a:noFill/>
          <a:ln w="0">
            <a:noFill/>
            <a:prstDash val="solid"/>
          </a:ln>
        </p:spPr>
        <p:txBody>
          <a:bodyPr wrap="square" lIns="0" tIns="0" rIns="0" bIns="0" anchor="t">
            <a:noAutofit/>
          </a:bodyPr>
          <a:lstStyle/>
          <a:p>
            <a:pPr algn="ctr">
              <a:defRPr sz="900" b="0" i="1">
                <a:solidFill>
                  <a:srgbClr val="5F7187"/>
                </a:solidFill>
                <a:latin typeface="Calibri"/>
                <a:ea typeface="Calibri"/>
                <a:cs typeface="Calibri"/>
              </a:defRPr>
            </a:pPr>
            <a:r>
              <a:rPr sz="900" b="0" i="1">
                <a:solidFill>
                  <a:srgbClr val="5F7187"/>
                </a:solidFill>
                <a:latin typeface="Calibri"/>
                <a:ea typeface="Calibri"/>
                <a:cs typeface="Calibri"/>
              </a:rPr>
              <a:t>Catalogue v1.0.2  •  Source a6d0671c3297  •  Verbatim descriptors and evidence  •  HDRL classifications are not official programme requirements.</a:t>
            </a:r>
          </a:p>
        </p:txBody>
      </p:sp>
      <p:sp>
        <p:nvSpPr>
          <p:cNvPr id="37" name="">
            <a:extLst>
              <a:ext uri="{FF2B5EF4-FFF2-40B4-BE49-F238E27FC236}">
                <ns2:creationId id="{F896679B-A80E-469B-A03B-BC455CBE64DB}"/>
                <adec:decorative val="1"/>
              </a:ext>
            </a:extLst>
          </p:cNvPr>
          <p:cNvSpPr>
            <a:spLocks noGrp="1"/>
          </p:cNvSpPr>
          <p:nvPr/>
        </p:nvSpPr>
        <p:spPr>
          <a:xfrm>
            <a:off x="552450" y="6419850"/>
            <a:ext cx="11087100" cy="0"/>
          </a:xfrm>
          <a:prstGeom prst="line">
            <a:avLst/>
          </a:prstGeom>
          <a:noFill/>
          <a:ln w="9525">
            <a:solidFill>
              <a:srgbClr val="D5E3E3"/>
            </a:solidFill>
            <a:prstDash val="solid"/>
          </a:ln>
        </p:spPr>
      </p:sp>
      <p:sp>
        <p:nvSpPr>
          <p:cNvPr id="38" name="">
            <a:extLst>
              <a:ext uri="{FF2B5EF4-FFF2-40B4-BE49-F238E27FC236}">
                <ns2:creationId id="{150F9236-42C8-4FFA-A55B-ADF97FCED372}"/>
              </a:ext>
            </a:extLst>
          </p:cNvPr>
          <p:cNvSpPr>
            <a:spLocks noGrp="1"/>
          </p:cNvSpPr>
          <p:nvPr/>
        </p:nvSpPr>
        <p:spPr>
          <a:xfrm>
            <a:off x="552450" y="6496050"/>
            <a:ext cx="2952750" cy="190500"/>
          </a:xfrm>
          <a:prstGeom prst="rect">
            <a:avLst/>
          </a:prstGeom>
          <a:noFill/>
          <a:ln w="0">
            <a:noFill/>
            <a:prstDash val="solid"/>
          </a:ln>
        </p:spPr>
        <p:txBody>
          <a:bodyPr wrap="square" lIns="0" tIns="0" rIns="0" bIns="0" anchor="ctr">
            <a:noAutofit/>
          </a:bodyPr>
          <a:lstStyle/>
          <a:p>
            <a:pPr algn="l">
              <a:defRPr sz="900" b="0" i="0">
                <a:solidFill>
                  <a:srgbClr val="5F7187"/>
                </a:solidFill>
                <a:latin typeface="Calibri"/>
                <a:ea typeface="Calibri"/>
                <a:cs typeface="Calibri"/>
              </a:defRPr>
            </a:pPr>
            <a:r>
              <a:rPr sz="900" b="0" i="0">
                <a:solidFill>
                  <a:srgbClr val="5F7187"/>
                </a:solidFill>
                <a:latin typeface="Calibri"/>
                <a:ea typeface="Calibri"/>
                <a:cs typeface="Calibri"/>
              </a:rPr>
              <a:t>HDRL v1.0.1  •  Kit v1.1.0  •  30 Jul 2026</a:t>
            </a:r>
          </a:p>
        </p:txBody>
      </p:sp>
      <p:sp>
        <p:nvSpPr>
          <p:cNvPr id="39" name="">
            <a:extLst>
              <a:ext uri="{FF2B5EF4-FFF2-40B4-BE49-F238E27FC236}">
                <ns2:creationId id="{2456555C-238B-42D8-9B6A-6A139DDB54D8}"/>
              </a:ext>
            </a:extLst>
          </p:cNvPr>
          <p:cNvSpPr>
            <a:spLocks noGrp="1"/>
          </p:cNvSpPr>
          <p:nvPr/>
        </p:nvSpPr>
        <p:spPr>
          <a:xfrm>
            <a:off x="3524250" y="6496050"/>
            <a:ext cx="6096000" cy="190500"/>
          </a:xfrm>
          <a:prstGeom prst="rect">
            <a:avLst/>
          </a:prstGeom>
          <a:noFill/>
          <a:ln w="0">
            <a:noFill/>
            <a:prstDash val="solid"/>
          </a:ln>
        </p:spPr>
        <p:txBody>
          <a:bodyPr wrap="square" lIns="0" tIns="0" rIns="0" bIns="0" anchor="ctr">
            <a:noAutofit/>
          </a:bodyPr>
          <a:lstStyle/>
          <a:p>
            <a:pPr algn="ctr">
              <a:defRPr sz="825" b="0" i="0">
                <a:solidFill>
                  <a:srgbClr val="5F7187"/>
                </a:solidFill>
                <a:latin typeface="Calibri"/>
                <a:ea typeface="Calibri"/>
                <a:cs typeface="Calibri"/>
              </a:defRPr>
            </a:pPr>
            <a:r>
              <a:rPr sz="825" b="0" i="0">
                <a:solidFill>
                  <a:srgbClr val="5F7187"/>
                </a:solidFill>
                <a:latin typeface="Calibri"/>
                <a:ea typeface="Calibri"/>
                <a:cs typeface="Calibri"/>
              </a:rPr>
              <a:t>RDS: commissioner &amp; IP owner  •  OPL Advisory: originator &amp; developer  •  </a:t>
            </a:r>
            <a:r>
              <a:rPr sz="825" b="0" i="0">
                <a:solidFill>
                  <a:srgbClr val="5F7187"/>
                </a:solidFill>
                <a:latin typeface="Calibri"/>
                <a:ea typeface="Calibri"/>
                <a:cs typeface="Calibri"/>
                <a:hlinkClick r:id="R3d393b3266034714" tooltip="Read the Creative Commons Attribution 4.0 licence"/>
              </a:rPr>
              <a:t>CC BY 4.0</a:t>
            </a:r>
          </a:p>
        </p:txBody>
      </p:sp>
      <p:sp>
        <p:nvSpPr>
          <p:cNvPr id="40" name="">
            <a:extLst>
              <a:ext uri="{FF2B5EF4-FFF2-40B4-BE49-F238E27FC236}">
                <ns2:creationId id="{DD96B1B3-FD02-4BD9-A1B8-57CC89AC5DF5}"/>
              </a:ext>
            </a:extLst>
          </p:cNvPr>
          <p:cNvSpPr>
            <a:spLocks noGrp="1"/>
          </p:cNvSpPr>
          <p:nvPr/>
        </p:nvSpPr>
        <p:spPr>
          <a:xfrm>
            <a:off x="9048750" y="6496050"/>
            <a:ext cx="2590800" cy="190500"/>
          </a:xfrm>
          <a:prstGeom prst="rect">
            <a:avLst/>
          </a:prstGeom>
          <a:noFill/>
          <a:ln w="0">
            <a:noFill/>
            <a:prstDash val="solid"/>
          </a:ln>
        </p:spPr>
        <p:txBody>
          <a:bodyPr wrap="square" lIns="0" tIns="0" rIns="0" bIns="0" anchor="ctr">
            <a:noAutofit/>
          </a:bodyPr>
          <a:lstStyle/>
          <a:p>
            <a:pPr algn="r">
              <a:defRPr sz="900" b="0" i="0">
                <a:solidFill>
                  <a:srgbClr val="5F7187"/>
                </a:solidFill>
                <a:latin typeface="Calibri"/>
                <a:ea typeface="Calibri"/>
                <a:cs typeface="Calibri"/>
              </a:defRPr>
            </a:pPr>
            <a:r>
              <a:rPr sz="900" b="0" i="0">
                <a:solidFill>
                  <a:srgbClr val="5F7187"/>
                </a:solidFill>
                <a:latin typeface="Calibri"/>
                <a:ea typeface="Calibri"/>
                <a:cs typeface="Calibri"/>
                <a:hlinkClick r:id="R6e67ac24dc89483d" tooltip="Open the HDRL Framework website"/>
              </a:rPr>
              <a:t>hdrlframework.org</a:t>
            </a:r>
            <a:r>
              <a:rPr sz="900" b="0" i="0">
                <a:solidFill>
                  <a:srgbClr val="5F7187"/>
                </a:solidFill>
                <a:latin typeface="Calibri"/>
                <a:ea typeface="Calibri"/>
                <a:cs typeface="Calibri"/>
              </a:rPr>
              <a:t>  •  65</a:t>
            </a:r>
          </a:p>
        </p:txBody>
      </p:sp>
    </p:spTree>
    <p:extLst>
      <p:ext uri="{BB962C8B-B14F-4D97-AF65-F5344CB8AC3E}">
        <ns5:creationId val="2050479917"/>
      </p:ext>
    </p:extLst>
  </p:cSld>
</p:sld>
</file>

<file path=ppt/slides/slide66.xml><?xml version="1.0" encoding="utf-8"?>
<p:sld xmlns:a="http://schemas.openxmlformats.org/drawingml/2006/main" xmlns:adec="http://schemas.microsoft.com/office/drawing/2017/decorative" xmlns:ns2="http://schemas.microsoft.com/office/drawing/2014/main" xmlns:ns5="http://schemas.microsoft.com/office/powerpoint/2010/main" xmlns:p="http://schemas.openxmlformats.org/presentationml/2006/main" xmlns:r="http://schemas.openxmlformats.org/officeDocument/2006/relationships">
  <p:cSld>
    <p:bg>
      <p:bgPr>
        <a:solidFill>
          <a:srgbClr val="F5F8FA"/>
        </a:solidFill>
      </p:bgPr>
    </p:bg>
    <p:spTree>
      <p:nvGrpSpPr>
        <p:cNvPr id="1" name=""/>
        <p:cNvGrpSpPr/>
        <p:nvPr/>
      </p:nvGrpSpPr>
      <p:grpSpPr>
        <a:xfrm/>
      </p:grpSpPr>
      <p:sp>
        <p:nvSpPr>
          <p:cNvPr id="41" name="hdrl-mini-mark">
            <a:extLst>
              <a:ext uri="{FF2B5EF4-FFF2-40B4-BE49-F238E27FC236}">
                <ns2:creationId id="{D17D7F09-7A9C-4F36-8186-8F5146FCEF38}"/>
                <adec:decorative val="1"/>
              </a:ext>
            </a:extLst>
          </p:cNvPr>
          <p:cNvSpPr>
            <a:spLocks noGrp="1"/>
          </p:cNvSpPr>
          <p:nvPr/>
        </p:nvSpPr>
        <p:spPr>
          <a:xfrm>
            <a:off x="552450" y="361950"/>
            <a:ext cx="514350" cy="514350"/>
          </a:xfrm>
          <a:prstGeom prst="octagon">
            <a:avLst/>
          </a:prstGeom>
          <a:solidFill>
            <a:srgbClr val="0F766E"/>
          </a:solidFill>
          <a:ln w="0">
            <a:noFill/>
            <a:prstDash val="solid"/>
          </a:ln>
        </p:spPr>
      </p:sp>
      <p:sp>
        <p:nvSpPr>
          <p:cNvPr id="2" name="hdrl-mini-text">
            <a:extLst>
              <a:ext uri="{FF2B5EF4-FFF2-40B4-BE49-F238E27FC236}">
                <ns2:creationId id="{626B9F44-AE31-4A21-B974-972AEE16ABE2}"/>
                <adec:decorative val="1"/>
              </a:ext>
            </a:extLst>
          </p:cNvPr>
          <p:cNvSpPr>
            <a:spLocks noGrp="1"/>
          </p:cNvSpPr>
          <p:nvPr/>
        </p:nvSpPr>
        <p:spPr>
          <a:xfrm>
            <a:off x="581025" y="504825"/>
            <a:ext cx="476250" cy="209550"/>
          </a:xfrm>
          <a:prstGeom prst="rect">
            <a:avLst/>
          </a:prstGeom>
          <a:noFill/>
          <a:ln w="0">
            <a:noFill/>
            <a:prstDash val="solid"/>
          </a:ln>
        </p:spPr>
        <p:txBody>
          <a:bodyPr wrap="square" lIns="0" tIns="0" rIns="0" bIns="0" anchor="ctr">
            <a:noAutofit/>
          </a:bodyPr>
          <a:lstStyle/>
          <a:p>
            <a:pPr algn="ctr">
              <a:defRPr sz="750" b="1" i="0">
                <a:solidFill>
                  <a:srgbClr val="FFFFFF"/>
                </a:solidFill>
                <a:latin typeface="Calibri"/>
                <a:ea typeface="Calibri"/>
                <a:cs typeface="Calibri"/>
              </a:defRPr>
            </a:pPr>
            <a:r>
              <a:rPr sz="750" b="1" i="0">
                <a:solidFill>
                  <a:srgbClr val="FFFFFF"/>
                </a:solidFill>
                <a:latin typeface="Calibri"/>
                <a:ea typeface="Calibri"/>
                <a:cs typeface="Calibri"/>
              </a:rPr>
              <a:t>HDRL</a:t>
            </a:r>
          </a:p>
        </p:txBody>
      </p:sp>
      <p:sp>
        <p:nvSpPr>
          <p:cNvPr id="3" name="brand-label">
            <a:extLst>
              <a:ext uri="{FF2B5EF4-FFF2-40B4-BE49-F238E27FC236}">
                <ns2:creationId id="{6BBB12FE-EE4D-4DCC-9A97-2971981C5891}"/>
                <adec:decorative val="1"/>
              </a:ext>
            </a:extLst>
          </p:cNvPr>
          <p:cNvSpPr>
            <a:spLocks noGrp="1"/>
          </p:cNvSpPr>
          <p:nvPr/>
        </p:nvSpPr>
        <p:spPr>
          <a:xfrm>
            <a:off x="1257300" y="495300"/>
            <a:ext cx="4572000" cy="190500"/>
          </a:xfrm>
          <a:prstGeom prst="rect">
            <a:avLst/>
          </a:prstGeom>
          <a:noFill/>
          <a:ln w="0">
            <a:noFill/>
            <a:prstDash val="solid"/>
          </a:ln>
        </p:spPr>
        <p:txBody>
          <a:bodyPr wrap="square" lIns="0" tIns="0" rIns="0" bIns="0" anchor="ctr">
            <a:noAutofit/>
          </a:bodyPr>
          <a:lstStyle/>
          <a:p>
            <a:pPr algn="l">
              <a:defRPr sz="1200" b="1" i="0">
                <a:solidFill>
                  <a:srgbClr val="0F766E"/>
                </a:solidFill>
                <a:latin typeface="Calibri"/>
                <a:ea typeface="Calibri"/>
                <a:cs typeface="Calibri"/>
              </a:defRPr>
            </a:pPr>
            <a:r>
              <a:rPr sz="1200" b="1" i="0">
                <a:solidFill>
                  <a:srgbClr val="0F766E"/>
                </a:solidFill>
                <a:latin typeface="Calibri"/>
                <a:ea typeface="Calibri"/>
                <a:cs typeface="Calibri"/>
              </a:rPr>
              <a:t>DOMAIN E • INDICATOR DETAIL</a:t>
            </a:r>
          </a:p>
        </p:txBody>
      </p:sp>
      <p:sp>
        <p:nvSpPr>
          <p:cNvPr id="4" name="slide-title" title="E.3.2 · Public Benefit &amp; Value" descr="Slide title: E.3.2 · Public Benefit &amp; Value">
            <a:extLst>
              <a:ext uri="{FF2B5EF4-FFF2-40B4-BE49-F238E27FC236}">
                <ns2:creationId id="{0E8C2DFC-D1A6-4999-BE12-8B8B95F8B57C}"/>
              </a:ext>
            </a:extLst>
          </p:cNvPr>
          <p:cNvSpPr>
            <a:spLocks noGrp="1"/>
          </p:cNvSpPr>
          <p:nvPr>
            <p:ph type="title"/>
          </p:nvPr>
        </p:nvSpPr>
        <p:spPr>
          <a:xfrm>
            <a:off x="666750" y="1104900"/>
            <a:ext cx="10858500" cy="628650"/>
          </a:xfrm>
          <a:prstGeom prst="rect">
            <a:avLst/>
          </a:prstGeom>
          <a:noFill/>
          <a:ln w="0">
            <a:noFill/>
            <a:prstDash val="solid"/>
          </a:ln>
        </p:spPr>
        <p:txBody>
          <a:bodyPr wrap="square" lIns="0" tIns="0" rIns="0" bIns="0" anchor="t">
            <a:noAutofit/>
          </a:bodyPr>
          <a:lstStyle/>
          <a:p>
            <a:pPr algn="l">
              <a:defRPr sz="3150" b="1" i="0">
                <a:solidFill>
                  <a:srgbClr val="162B45"/>
                </a:solidFill>
                <a:latin typeface="Calibri"/>
                <a:ea typeface="Calibri"/>
                <a:cs typeface="Calibri"/>
              </a:defRPr>
            </a:pPr>
            <a:r>
              <a:rPr sz="3150" b="1" i="0">
                <a:solidFill>
                  <a:srgbClr val="162B45"/>
                </a:solidFill>
                <a:latin typeface="Calibri"/>
                <a:ea typeface="Calibri"/>
                <a:cs typeface="Calibri"/>
              </a:rPr>
              <a:t>E.3.2 · Public Benefit &amp; Value</a:t>
            </a:r>
          </a:p>
        </p:txBody>
      </p:sp>
      <p:sp>
        <p:nvSpPr>
          <p:cNvPr id="5" name="">
            <a:extLst>
              <a:ext uri="{FF2B5EF4-FFF2-40B4-BE49-F238E27FC236}">
                <ns2:creationId id="{69487C8A-BB08-40A0-B4CE-0D7EFEB430DB}"/>
              </a:ext>
            </a:extLst>
          </p:cNvPr>
          <p:cNvSpPr>
            <a:spLocks noGrp="1"/>
          </p:cNvSpPr>
          <p:nvPr/>
        </p:nvSpPr>
        <p:spPr>
          <a:xfrm>
            <a:off x="685800" y="1771650"/>
            <a:ext cx="10668000" cy="266700"/>
          </a:xfrm>
          <a:prstGeom prst="rect">
            <a:avLst/>
          </a:prstGeom>
          <a:noFill/>
          <a:ln w="0">
            <a:noFill/>
            <a:prstDash val="solid"/>
          </a:ln>
        </p:spPr>
        <p:txBody>
          <a:bodyPr wrap="square" lIns="0" tIns="0" rIns="0" bIns="0" anchor="t">
            <a:noAutofit/>
          </a:bodyPr>
          <a:lstStyle/>
          <a:p>
            <a:pPr algn="l">
              <a:defRPr sz="1350" b="1" i="0">
                <a:solidFill>
                  <a:srgbClr val="10B981"/>
                </a:solidFill>
                <a:latin typeface="Calibri"/>
                <a:ea typeface="Calibri"/>
                <a:cs typeface="Calibri"/>
              </a:defRPr>
            </a:pPr>
            <a:r>
              <a:rPr sz="1350" b="1" i="0">
                <a:solidFill>
                  <a:srgbClr val="10B981"/>
                </a:solidFill>
                <a:latin typeface="Calibri"/>
                <a:ea typeface="Calibri"/>
                <a:cs typeface="Calibri"/>
              </a:rPr>
              <a:t>Core indicator  •  Both level  •  HDRL class B0</a:t>
            </a:r>
          </a:p>
        </p:txBody>
      </p:sp>
      <p:sp>
        <p:nvSpPr>
          <p:cNvPr id="6" name="">
            <a:extLst>
              <a:ext uri="{FF2B5EF4-FFF2-40B4-BE49-F238E27FC236}">
                <ns2:creationId id="{290FE0D2-F928-4EA3-B5E7-1F3C13B971CB}"/>
              </a:ext>
            </a:extLst>
          </p:cNvPr>
          <p:cNvSpPr>
            <a:spLocks noGrp="1"/>
          </p:cNvSpPr>
          <p:nvPr/>
        </p:nvSpPr>
        <p:spPr>
          <a:xfrm>
            <a:off x="685800" y="2095500"/>
            <a:ext cx="10668000" cy="285750"/>
          </a:xfrm>
          <a:prstGeom prst="rect">
            <a:avLst/>
          </a:prstGeom>
          <a:noFill/>
          <a:ln w="0">
            <a:noFill/>
            <a:prstDash val="solid"/>
          </a:ln>
        </p:spPr>
        <p:txBody>
          <a:bodyPr wrap="square" lIns="0" tIns="0" rIns="0" bIns="0" anchor="t">
            <a:noAutofit/>
          </a:bodyPr>
          <a:lstStyle/>
          <a:p>
            <a:pPr algn="l">
              <a:defRPr sz="1350" b="0" i="1">
                <a:solidFill>
                  <a:srgbClr val="5F7187"/>
                </a:solidFill>
                <a:latin typeface="Calibri"/>
                <a:ea typeface="Calibri"/>
                <a:cs typeface="Calibri"/>
              </a:defRPr>
            </a:pPr>
            <a:r>
              <a:rPr sz="1350" b="0" i="1">
                <a:solidFill>
                  <a:srgbClr val="5F7187"/>
                </a:solidFill>
                <a:latin typeface="Calibri"/>
                <a:ea typeface="Calibri"/>
                <a:cs typeface="Calibri"/>
              </a:rPr>
              <a:t>The catalogue wording below is reproduced verbatim.</a:t>
            </a:r>
          </a:p>
        </p:txBody>
      </p:sp>
      <p:sp>
        <p:nvSpPr>
          <p:cNvPr id="7" name="">
            <a:extLst>
              <a:ext uri="{FF2B5EF4-FFF2-40B4-BE49-F238E27FC236}">
                <ns2:creationId id="{891066B6-C5D6-4861-BC78-3377B279BD64}"/>
                <adec:decorative val="1"/>
              </a:ext>
            </a:extLst>
          </p:cNvPr>
          <p:cNvSpPr>
            <a:spLocks noGrp="1"/>
          </p:cNvSpPr>
          <p:nvPr/>
        </p:nvSpPr>
        <p:spPr>
          <a:xfrm>
            <a:off x="1428750" y="2647950"/>
            <a:ext cx="8763000" cy="0"/>
          </a:xfrm>
          <a:prstGeom prst="line">
            <a:avLst/>
          </a:prstGeom>
          <a:noFill/>
          <a:ln w="57150">
            <a:solidFill>
              <a:srgbClr val="A7E6DB"/>
            </a:solidFill>
            <a:prstDash val="solid"/>
          </a:ln>
        </p:spPr>
      </p:sp>
      <p:sp>
        <p:nvSpPr>
          <p:cNvPr id="8" name="">
            <a:extLst>
              <a:ext uri="{FF2B5EF4-FFF2-40B4-BE49-F238E27FC236}">
                <ns2:creationId id="{05713C62-ADBC-4325-AAC6-7B6A41E73EEB}"/>
                <adec:decorative val="1"/>
              </a:ext>
            </a:extLst>
          </p:cNvPr>
          <p:cNvSpPr>
            <a:spLocks noGrp="1"/>
          </p:cNvSpPr>
          <p:nvPr/>
        </p:nvSpPr>
        <p:spPr>
          <a:xfrm>
            <a:off x="1219200" y="2419350"/>
            <a:ext cx="457200" cy="457200"/>
          </a:xfrm>
          <a:prstGeom prst="ellipse">
            <a:avLst/>
          </a:prstGeom>
          <a:solidFill>
            <a:srgbClr val="FFFFFF"/>
          </a:solidFill>
          <a:ln w="19050">
            <a:solidFill>
              <a:srgbClr val="10B981"/>
            </a:solidFill>
            <a:prstDash val="solid"/>
          </a:ln>
        </p:spPr>
      </p:sp>
      <p:sp>
        <p:nvSpPr>
          <p:cNvPr id="9" name="">
            <a:extLst>
              <a:ext uri="{FF2B5EF4-FFF2-40B4-BE49-F238E27FC236}">
                <ns2:creationId id="{2338DD44-D1FC-4AD0-BAF3-36B7DA529D8A}"/>
              </a:ext>
            </a:extLst>
          </p:cNvPr>
          <p:cNvSpPr>
            <a:spLocks noGrp="1"/>
          </p:cNvSpPr>
          <p:nvPr/>
        </p:nvSpPr>
        <p:spPr>
          <a:xfrm>
            <a:off x="1333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10B981"/>
                </a:solidFill>
                <a:latin typeface="Calibri"/>
                <a:ea typeface="Calibri"/>
                <a:cs typeface="Calibri"/>
              </a:defRPr>
            </a:pPr>
            <a:r>
              <a:rPr sz="1500" b="1" i="0">
                <a:solidFill>
                  <a:srgbClr val="10B981"/>
                </a:solidFill>
                <a:latin typeface="Calibri"/>
                <a:ea typeface="Calibri"/>
                <a:cs typeface="Calibri"/>
              </a:rPr>
              <a:t>1</a:t>
            </a:r>
          </a:p>
        </p:txBody>
      </p:sp>
      <p:sp>
        <p:nvSpPr>
          <p:cNvPr id="10" name="">
            <a:extLst>
              <a:ext uri="{FF2B5EF4-FFF2-40B4-BE49-F238E27FC236}">
                <ns2:creationId id="{A2751D29-569D-47B4-A0BA-5B5AC2EEA706}"/>
              </a:ext>
            </a:extLst>
          </p:cNvPr>
          <p:cNvSpPr>
            <a:spLocks noGrp="1"/>
          </p:cNvSpPr>
          <p:nvPr/>
        </p:nvSpPr>
        <p:spPr>
          <a:xfrm>
            <a:off x="552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Initial</a:t>
            </a:r>
          </a:p>
        </p:txBody>
      </p:sp>
      <p:sp>
        <p:nvSpPr>
          <p:cNvPr id="11" name="">
            <a:extLst>
              <a:ext uri="{FF2B5EF4-FFF2-40B4-BE49-F238E27FC236}">
                <ns2:creationId id="{8368AE6C-48AF-42A0-80D2-0DB432079E70}"/>
              </a:ext>
            </a:extLst>
          </p:cNvPr>
          <p:cNvSpPr>
            <a:spLocks noGrp="1"/>
          </p:cNvSpPr>
          <p:nvPr/>
        </p:nvSpPr>
        <p:spPr>
          <a:xfrm>
            <a:off x="552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No articulation. Benefits without visibility. No framework.</a:t>
            </a:r>
          </a:p>
        </p:txBody>
      </p:sp>
      <p:sp>
        <p:nvSpPr>
          <p:cNvPr id="12" name="">
            <a:extLst>
              <a:ext uri="{FF2B5EF4-FFF2-40B4-BE49-F238E27FC236}">
                <ns2:creationId id="{6D146886-6F7F-437C-99F7-712C2FFFEFC6}"/>
                <adec:decorative val="1"/>
              </a:ext>
            </a:extLst>
          </p:cNvPr>
          <p:cNvSpPr>
            <a:spLocks noGrp="1"/>
          </p:cNvSpPr>
          <p:nvPr/>
        </p:nvSpPr>
        <p:spPr>
          <a:xfrm>
            <a:off x="3409950" y="2419350"/>
            <a:ext cx="457200" cy="457200"/>
          </a:xfrm>
          <a:prstGeom prst="ellipse">
            <a:avLst/>
          </a:prstGeom>
          <a:solidFill>
            <a:srgbClr val="FFFFFF"/>
          </a:solidFill>
          <a:ln w="19050">
            <a:solidFill>
              <a:srgbClr val="10B981"/>
            </a:solidFill>
            <a:prstDash val="solid"/>
          </a:ln>
        </p:spPr>
      </p:sp>
      <p:sp>
        <p:nvSpPr>
          <p:cNvPr id="13" name="">
            <a:extLst>
              <a:ext uri="{FF2B5EF4-FFF2-40B4-BE49-F238E27FC236}">
                <ns2:creationId id="{CAAD2F42-E0D3-4B77-BC48-70880BB6DB16}"/>
              </a:ext>
            </a:extLst>
          </p:cNvPr>
          <p:cNvSpPr>
            <a:spLocks noGrp="1"/>
          </p:cNvSpPr>
          <p:nvPr/>
        </p:nvSpPr>
        <p:spPr>
          <a:xfrm>
            <a:off x="3524250" y="2533650"/>
            <a:ext cx="228600" cy="228600"/>
          </a:xfrm>
          <a:prstGeom prst="rect">
            <a:avLst/>
          </a:prstGeom>
          <a:noFill/>
          <a:ln w="0">
            <a:noFill/>
            <a:prstDash val="solid"/>
          </a:ln>
        </p:spPr>
        <p:txBody>
          <a:bodyPr wrap="square" lIns="0" tIns="0" rIns="0" bIns="0" anchor="ctr">
            <a:noAutofit/>
          </a:bodyPr>
          <a:lstStyle/>
          <a:p>
            <a:pPr algn="ctr">
              <a:defRPr sz="1500" b="1" i="0">
                <a:solidFill>
                  <a:srgbClr val="10B981"/>
                </a:solidFill>
                <a:latin typeface="Calibri"/>
                <a:ea typeface="Calibri"/>
                <a:cs typeface="Calibri"/>
              </a:defRPr>
            </a:pPr>
            <a:r>
              <a:rPr sz="1500" b="1" i="0">
                <a:solidFill>
                  <a:srgbClr val="10B981"/>
                </a:solidFill>
                <a:latin typeface="Calibri"/>
                <a:ea typeface="Calibri"/>
                <a:cs typeface="Calibri"/>
              </a:rPr>
              <a:t>2</a:t>
            </a:r>
          </a:p>
        </p:txBody>
      </p:sp>
      <p:sp>
        <p:nvSpPr>
          <p:cNvPr id="14" name="">
            <a:extLst>
              <a:ext uri="{FF2B5EF4-FFF2-40B4-BE49-F238E27FC236}">
                <ns2:creationId id="{E4E53E73-DED2-487A-8F46-4A46F155E9F1}"/>
              </a:ext>
            </a:extLst>
          </p:cNvPr>
          <p:cNvSpPr>
            <a:spLocks noGrp="1"/>
          </p:cNvSpPr>
          <p:nvPr/>
        </p:nvSpPr>
        <p:spPr>
          <a:xfrm>
            <a:off x="27432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Developing</a:t>
            </a:r>
          </a:p>
        </p:txBody>
      </p:sp>
      <p:sp>
        <p:nvSpPr>
          <p:cNvPr id="15" name="">
            <a:extLst>
              <a:ext uri="{FF2B5EF4-FFF2-40B4-BE49-F238E27FC236}">
                <ns2:creationId id="{F80920AE-5B29-4C90-9926-B7C2E7E2BE51}"/>
              </a:ext>
            </a:extLst>
          </p:cNvPr>
          <p:cNvSpPr>
            <a:spLocks noGrp="1"/>
          </p:cNvSpPr>
          <p:nvPr/>
        </p:nvSpPr>
        <p:spPr>
          <a:xfrm>
            <a:off x="27432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Framework developing using NDG. Commitment expressed. Initial mechanisms.</a:t>
            </a:r>
          </a:p>
        </p:txBody>
      </p:sp>
      <p:sp>
        <p:nvSpPr>
          <p:cNvPr id="16" name="">
            <a:extLst>
              <a:ext uri="{FF2B5EF4-FFF2-40B4-BE49-F238E27FC236}">
                <ns2:creationId id="{AF076F57-5DAB-4B10-912A-62A324F88B24}"/>
                <adec:decorative val="1"/>
              </a:ext>
            </a:extLst>
          </p:cNvPr>
          <p:cNvSpPr>
            <a:spLocks noGrp="1"/>
          </p:cNvSpPr>
          <p:nvPr/>
        </p:nvSpPr>
        <p:spPr>
          <a:xfrm>
            <a:off x="5600700" y="2419350"/>
            <a:ext cx="457200" cy="457200"/>
          </a:xfrm>
          <a:prstGeom prst="ellipse">
            <a:avLst/>
          </a:prstGeom>
          <a:solidFill>
            <a:srgbClr val="FFFFFF"/>
          </a:solidFill>
          <a:ln w="19050">
            <a:solidFill>
              <a:srgbClr val="10B981"/>
            </a:solidFill>
            <a:prstDash val="solid"/>
          </a:ln>
        </p:spPr>
      </p:sp>
      <p:sp>
        <p:nvSpPr>
          <p:cNvPr id="17" name="">
            <a:extLst>
              <a:ext uri="{FF2B5EF4-FFF2-40B4-BE49-F238E27FC236}">
                <ns2:creationId id="{636438C7-4F2B-4C72-9B7E-3228EDBEF3C0}"/>
              </a:ext>
            </a:extLst>
          </p:cNvPr>
          <p:cNvSpPr>
            <a:spLocks noGrp="1"/>
          </p:cNvSpPr>
          <p:nvPr/>
        </p:nvSpPr>
        <p:spPr>
          <a:xfrm>
            <a:off x="5715000" y="2533650"/>
            <a:ext cx="228600" cy="228600"/>
          </a:xfrm>
          <a:prstGeom prst="rect">
            <a:avLst/>
          </a:prstGeom>
          <a:noFill/>
          <a:ln w="0">
            <a:noFill/>
            <a:prstDash val="solid"/>
          </a:ln>
        </p:spPr>
        <p:txBody>
          <a:bodyPr wrap="square" lIns="0" tIns="0" rIns="0" bIns="0" anchor="ctr">
            <a:noAutofit/>
          </a:bodyPr>
          <a:lstStyle/>
          <a:p>
            <a:pPr algn="ctr">
              <a:defRPr sz="1500" b="1" i="0">
                <a:solidFill>
                  <a:srgbClr val="10B981"/>
                </a:solidFill>
                <a:latin typeface="Calibri"/>
                <a:ea typeface="Calibri"/>
                <a:cs typeface="Calibri"/>
              </a:defRPr>
            </a:pPr>
            <a:r>
              <a:rPr sz="1500" b="1" i="0">
                <a:solidFill>
                  <a:srgbClr val="10B981"/>
                </a:solidFill>
                <a:latin typeface="Calibri"/>
                <a:ea typeface="Calibri"/>
                <a:cs typeface="Calibri"/>
              </a:rPr>
              <a:t>3</a:t>
            </a:r>
          </a:p>
        </p:txBody>
      </p:sp>
      <p:sp>
        <p:nvSpPr>
          <p:cNvPr id="18" name="">
            <a:extLst>
              <a:ext uri="{FF2B5EF4-FFF2-40B4-BE49-F238E27FC236}">
                <ns2:creationId id="{227D1A4C-6163-4CEA-9E21-2686100F19B7}"/>
              </a:ext>
            </a:extLst>
          </p:cNvPr>
          <p:cNvSpPr>
            <a:spLocks noGrp="1"/>
          </p:cNvSpPr>
          <p:nvPr/>
        </p:nvSpPr>
        <p:spPr>
          <a:xfrm>
            <a:off x="49339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Defined</a:t>
            </a:r>
          </a:p>
        </p:txBody>
      </p:sp>
      <p:sp>
        <p:nvSpPr>
          <p:cNvPr id="19" name="">
            <a:extLst>
              <a:ext uri="{FF2B5EF4-FFF2-40B4-BE49-F238E27FC236}">
                <ns2:creationId id="{4C6BE764-2B15-4410-88DE-D26093FBBEEC}"/>
              </a:ext>
            </a:extLst>
          </p:cNvPr>
          <p:cNvSpPr>
            <a:spLocks noGrp="1"/>
          </p:cNvSpPr>
          <p:nvPr/>
        </p:nvSpPr>
        <p:spPr>
          <a:xfrm>
            <a:off x="49339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Benefit articulated using NDG. Examples. Commercial income partially reinvested. Statement required.</a:t>
            </a:r>
          </a:p>
        </p:txBody>
      </p:sp>
      <p:sp>
        <p:nvSpPr>
          <p:cNvPr id="20" name="">
            <a:extLst>
              <a:ext uri="{FF2B5EF4-FFF2-40B4-BE49-F238E27FC236}">
                <ns2:creationId id="{E4C7C639-434F-4814-8CC7-C89197093CD5}"/>
                <adec:decorative val="1"/>
              </a:ext>
            </a:extLst>
          </p:cNvPr>
          <p:cNvSpPr>
            <a:spLocks noGrp="1"/>
          </p:cNvSpPr>
          <p:nvPr/>
        </p:nvSpPr>
        <p:spPr>
          <a:xfrm>
            <a:off x="7791450" y="2419350"/>
            <a:ext cx="457200" cy="457200"/>
          </a:xfrm>
          <a:prstGeom prst="ellipse">
            <a:avLst/>
          </a:prstGeom>
          <a:solidFill>
            <a:srgbClr val="FFFFFF"/>
          </a:solidFill>
          <a:ln w="19050">
            <a:solidFill>
              <a:srgbClr val="10B981"/>
            </a:solidFill>
            <a:prstDash val="solid"/>
          </a:ln>
        </p:spPr>
      </p:sp>
      <p:sp>
        <p:nvSpPr>
          <p:cNvPr id="21" name="">
            <a:extLst>
              <a:ext uri="{FF2B5EF4-FFF2-40B4-BE49-F238E27FC236}">
                <ns2:creationId id="{FCFA7618-0564-48F4-9F97-74B9B2E46AAA}"/>
              </a:ext>
            </a:extLst>
          </p:cNvPr>
          <p:cNvSpPr>
            <a:spLocks noGrp="1"/>
          </p:cNvSpPr>
          <p:nvPr/>
        </p:nvSpPr>
        <p:spPr>
          <a:xfrm>
            <a:off x="7905750" y="2533650"/>
            <a:ext cx="228600" cy="228600"/>
          </a:xfrm>
          <a:prstGeom prst="rect">
            <a:avLst/>
          </a:prstGeom>
          <a:noFill/>
          <a:ln w="0">
            <a:noFill/>
            <a:prstDash val="solid"/>
          </a:ln>
        </p:spPr>
        <p:txBody>
          <a:bodyPr wrap="square" lIns="0" tIns="0" rIns="0" bIns="0" anchor="ctr">
            <a:noAutofit/>
          </a:bodyPr>
          <a:lstStyle/>
          <a:p>
            <a:pPr algn="ctr">
              <a:defRPr sz="1500" b="1" i="0">
                <a:solidFill>
                  <a:srgbClr val="10B981"/>
                </a:solidFill>
                <a:latin typeface="Calibri"/>
                <a:ea typeface="Calibri"/>
                <a:cs typeface="Calibri"/>
              </a:defRPr>
            </a:pPr>
            <a:r>
              <a:rPr sz="1500" b="1" i="0">
                <a:solidFill>
                  <a:srgbClr val="10B981"/>
                </a:solidFill>
                <a:latin typeface="Calibri"/>
                <a:ea typeface="Calibri"/>
                <a:cs typeface="Calibri"/>
              </a:rPr>
              <a:t>4</a:t>
            </a:r>
          </a:p>
        </p:txBody>
      </p:sp>
      <p:sp>
        <p:nvSpPr>
          <p:cNvPr id="22" name="">
            <a:extLst>
              <a:ext uri="{FF2B5EF4-FFF2-40B4-BE49-F238E27FC236}">
                <ns2:creationId id="{286343DD-9D11-498C-A69B-B25FDE397C0D}"/>
              </a:ext>
            </a:extLst>
          </p:cNvPr>
          <p:cNvSpPr>
            <a:spLocks noGrp="1"/>
          </p:cNvSpPr>
          <p:nvPr/>
        </p:nvSpPr>
        <p:spPr>
          <a:xfrm>
            <a:off x="71247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Managed</a:t>
            </a:r>
          </a:p>
        </p:txBody>
      </p:sp>
      <p:sp>
        <p:nvSpPr>
          <p:cNvPr id="23" name="">
            <a:extLst>
              <a:ext uri="{FF2B5EF4-FFF2-40B4-BE49-F238E27FC236}">
                <ns2:creationId id="{C0CB9C50-EA73-46EF-8C32-75E247D5F6C3}"/>
              </a:ext>
            </a:extLst>
          </p:cNvPr>
          <p:cNvSpPr>
            <a:spLocks noGrp="1"/>
          </p:cNvSpPr>
          <p:nvPr/>
        </p:nvSpPr>
        <p:spPr>
          <a:xfrm>
            <a:off x="71247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Clear proposition. NDG methodology applied consistently. Revenue supports public. Principles published.</a:t>
            </a:r>
          </a:p>
        </p:txBody>
      </p:sp>
      <p:sp>
        <p:nvSpPr>
          <p:cNvPr id="24" name="">
            <a:extLst>
              <a:ext uri="{FF2B5EF4-FFF2-40B4-BE49-F238E27FC236}">
                <ns2:creationId id="{51520CCF-232A-4A70-92D1-ED29FF8ED0FF}"/>
                <adec:decorative val="1"/>
              </a:ext>
            </a:extLst>
          </p:cNvPr>
          <p:cNvSpPr>
            <a:spLocks noGrp="1"/>
          </p:cNvSpPr>
          <p:nvPr/>
        </p:nvSpPr>
        <p:spPr>
          <a:xfrm>
            <a:off x="9982200" y="2419350"/>
            <a:ext cx="457200" cy="457200"/>
          </a:xfrm>
          <a:prstGeom prst="ellipse">
            <a:avLst/>
          </a:prstGeom>
          <a:solidFill>
            <a:srgbClr val="10B981"/>
          </a:solidFill>
          <a:ln w="19050">
            <a:solidFill>
              <a:srgbClr val="10B981"/>
            </a:solidFill>
            <a:prstDash val="solid"/>
          </a:ln>
        </p:spPr>
      </p:sp>
      <p:sp>
        <p:nvSpPr>
          <p:cNvPr id="25" name="">
            <a:extLst>
              <a:ext uri="{FF2B5EF4-FFF2-40B4-BE49-F238E27FC236}">
                <ns2:creationId id="{2F1E90B2-2E60-4342-BCB0-5F3F22788C90}"/>
              </a:ext>
            </a:extLst>
          </p:cNvPr>
          <p:cNvSpPr>
            <a:spLocks noGrp="1"/>
          </p:cNvSpPr>
          <p:nvPr/>
        </p:nvSpPr>
        <p:spPr>
          <a:xfrm>
            <a:off x="10096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FFFFFF"/>
                </a:solidFill>
                <a:latin typeface="Calibri"/>
                <a:ea typeface="Calibri"/>
                <a:cs typeface="Calibri"/>
              </a:defRPr>
            </a:pPr>
            <a:r>
              <a:rPr sz="1500" b="1" i="0">
                <a:solidFill>
                  <a:srgbClr val="FFFFFF"/>
                </a:solidFill>
                <a:latin typeface="Calibri"/>
                <a:ea typeface="Calibri"/>
                <a:cs typeface="Calibri"/>
              </a:rPr>
              <a:t>5</a:t>
            </a:r>
          </a:p>
        </p:txBody>
      </p:sp>
      <p:sp>
        <p:nvSpPr>
          <p:cNvPr id="26" name="">
            <a:extLst>
              <a:ext uri="{FF2B5EF4-FFF2-40B4-BE49-F238E27FC236}">
                <ns2:creationId id="{E2D2AB73-A3E7-470F-9ADE-1BBF6CBBE54A}"/>
              </a:ext>
            </a:extLst>
          </p:cNvPr>
          <p:cNvSpPr>
            <a:spLocks noGrp="1"/>
          </p:cNvSpPr>
          <p:nvPr/>
        </p:nvSpPr>
        <p:spPr>
          <a:xfrm>
            <a:off x="9315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Optimising</a:t>
            </a:r>
          </a:p>
        </p:txBody>
      </p:sp>
      <p:sp>
        <p:nvSpPr>
          <p:cNvPr id="27" name="">
            <a:extLst>
              <a:ext uri="{FF2B5EF4-FFF2-40B4-BE49-F238E27FC236}">
                <ns2:creationId id="{35D46500-4C8F-4544-BB28-257F191129A1}"/>
              </a:ext>
            </a:extLst>
          </p:cNvPr>
          <p:cNvSpPr>
            <a:spLocks noGrp="1"/>
          </p:cNvSpPr>
          <p:nvPr/>
        </p:nvSpPr>
        <p:spPr>
          <a:xfrm>
            <a:off x="9315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Comprehensive with measurable return. Methodology contributes to sector. Community agreements. Public involved.</a:t>
            </a:r>
          </a:p>
        </p:txBody>
      </p:sp>
      <p:sp>
        <p:nvSpPr>
          <p:cNvPr id="28" name="">
            <a:extLst>
              <a:ext uri="{FF2B5EF4-FFF2-40B4-BE49-F238E27FC236}">
                <ns2:creationId id="{33F3AEAF-67D6-4BCF-BDDA-C772DEA86553}"/>
                <adec:decorative val="1"/>
              </a:ext>
            </a:extLst>
          </p:cNvPr>
          <p:cNvSpPr>
            <a:spLocks noGrp="1"/>
          </p:cNvSpPr>
          <p:nvPr/>
        </p:nvSpPr>
        <p:spPr>
          <a:xfrm>
            <a:off x="685800" y="5105400"/>
            <a:ext cx="10820400" cy="1047750"/>
          </a:xfrm>
          <a:prstGeom prst="roundRect">
            <a:avLst>
              <a:gd name="adj" fmla="val 7273"/>
            </a:avLst>
          </a:prstGeom>
          <a:solidFill>
            <a:srgbClr val="FFFFFF"/>
          </a:solidFill>
          <a:ln w="9525">
            <a:solidFill>
              <a:srgbClr val="D5E3E3"/>
            </a:solidFill>
            <a:prstDash val="solid"/>
          </a:ln>
        </p:spPr>
      </p:sp>
      <p:sp>
        <p:nvSpPr>
          <p:cNvPr id="29" name="">
            <a:extLst>
              <a:ext uri="{FF2B5EF4-FFF2-40B4-BE49-F238E27FC236}">
                <ns2:creationId id="{5B4DC899-C45F-4A26-B40E-F0931BCF9492}"/>
              </a:ext>
            </a:extLst>
          </p:cNvPr>
          <p:cNvSpPr>
            <a:spLocks noGrp="1"/>
          </p:cNvSpPr>
          <p:nvPr/>
        </p:nvSpPr>
        <p:spPr>
          <a:xfrm>
            <a:off x="895350" y="5200650"/>
            <a:ext cx="6858000" cy="266700"/>
          </a:xfrm>
          <a:prstGeom prst="rect">
            <a:avLst/>
          </a:prstGeom>
          <a:noFill/>
          <a:ln w="0">
            <a:noFill/>
            <a:prstDash val="solid"/>
          </a:ln>
        </p:spPr>
        <p:txBody>
          <a:bodyPr wrap="square" lIns="0" tIns="0" rIns="0" bIns="0" anchor="t">
            <a:noAutofit/>
          </a:bodyPr>
          <a:lstStyle/>
          <a:p>
            <a:pPr algn="l">
              <a:defRPr sz="1575" b="1" i="0">
                <a:solidFill>
                  <a:srgbClr val="115E59"/>
                </a:solidFill>
                <a:latin typeface="Calibri"/>
                <a:ea typeface="Calibri"/>
                <a:cs typeface="Calibri"/>
              </a:defRPr>
            </a:pPr>
            <a:r>
              <a:rPr sz="1575" b="1" i="0">
                <a:solidFill>
                  <a:srgbClr val="115E59"/>
                </a:solidFill>
                <a:latin typeface="Calibri"/>
                <a:ea typeface="Calibri"/>
                <a:cs typeface="Calibri"/>
              </a:rPr>
              <a:t>Minimum evidence for a Level 4 judgement</a:t>
            </a:r>
          </a:p>
        </p:txBody>
      </p:sp>
      <p:sp>
        <p:nvSpPr>
          <p:cNvPr id="30" name="">
            <a:extLst>
              <a:ext uri="{FF2B5EF4-FFF2-40B4-BE49-F238E27FC236}">
                <ns2:creationId id="{C52DB3CA-1036-4A57-96D7-DE1C0FA26A26}"/>
                <adec:decorative val="1"/>
              </a:ext>
            </a:extLst>
          </p:cNvPr>
          <p:cNvSpPr>
            <a:spLocks noGrp="1"/>
          </p:cNvSpPr>
          <p:nvPr/>
        </p:nvSpPr>
        <p:spPr>
          <a:xfrm>
            <a:off x="895350" y="5581650"/>
            <a:ext cx="85725" cy="85725"/>
          </a:xfrm>
          <a:prstGeom prst="ellipse">
            <a:avLst/>
          </a:prstGeom>
          <a:solidFill>
            <a:srgbClr val="10B981"/>
          </a:solidFill>
          <a:ln w="0">
            <a:noFill/>
            <a:prstDash val="solid"/>
          </a:ln>
        </p:spPr>
      </p:sp>
      <p:sp>
        <p:nvSpPr>
          <p:cNvPr id="31" name="">
            <a:extLst>
              <a:ext uri="{FF2B5EF4-FFF2-40B4-BE49-F238E27FC236}">
                <ns2:creationId id="{94AF8327-178A-4B77-907F-4594B286F2EB}"/>
              </a:ext>
            </a:extLst>
          </p:cNvPr>
          <p:cNvSpPr>
            <a:spLocks noGrp="1"/>
          </p:cNvSpPr>
          <p:nvPr/>
        </p:nvSpPr>
        <p:spPr>
          <a:xfrm>
            <a:off x="10858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Published public benefit framework aligned to NDG (or equivalent) and applied in decisions</a:t>
            </a:r>
          </a:p>
        </p:txBody>
      </p:sp>
      <p:sp>
        <p:nvSpPr>
          <p:cNvPr id="32" name="">
            <a:extLst>
              <a:ext uri="{FF2B5EF4-FFF2-40B4-BE49-F238E27FC236}">
                <ns2:creationId id="{55B76A1D-EBE5-48E9-92CE-1BA17C602AFB}"/>
                <adec:decorative val="1"/>
              </a:ext>
            </a:extLst>
          </p:cNvPr>
          <p:cNvSpPr>
            <a:spLocks noGrp="1"/>
          </p:cNvSpPr>
          <p:nvPr/>
        </p:nvSpPr>
        <p:spPr>
          <a:xfrm>
            <a:off x="4438650" y="5581650"/>
            <a:ext cx="85725" cy="85725"/>
          </a:xfrm>
          <a:prstGeom prst="ellipse">
            <a:avLst/>
          </a:prstGeom>
          <a:solidFill>
            <a:srgbClr val="10B981"/>
          </a:solidFill>
          <a:ln w="0">
            <a:noFill/>
            <a:prstDash val="solid"/>
          </a:ln>
        </p:spPr>
      </p:sp>
      <p:sp>
        <p:nvSpPr>
          <p:cNvPr id="33" name="">
            <a:extLst>
              <a:ext uri="{FF2B5EF4-FFF2-40B4-BE49-F238E27FC236}">
                <ns2:creationId id="{5F8258E1-4DCC-42FB-9402-4FA3AC6B3E0A}"/>
              </a:ext>
            </a:extLst>
          </p:cNvPr>
          <p:cNvSpPr>
            <a:spLocks noGrp="1"/>
          </p:cNvSpPr>
          <p:nvPr/>
        </p:nvSpPr>
        <p:spPr>
          <a:xfrm>
            <a:off x="46291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Evidence of consistent benefit statements in DAC approvals</a:t>
            </a:r>
          </a:p>
        </p:txBody>
      </p:sp>
      <p:sp>
        <p:nvSpPr>
          <p:cNvPr id="34" name="">
            <a:extLst>
              <a:ext uri="{FF2B5EF4-FFF2-40B4-BE49-F238E27FC236}">
                <ns2:creationId id="{D9DE39BF-5DFC-494D-9089-73A92D3D98CF}"/>
                <adec:decorative val="1"/>
              </a:ext>
            </a:extLst>
          </p:cNvPr>
          <p:cNvSpPr>
            <a:spLocks noGrp="1"/>
          </p:cNvSpPr>
          <p:nvPr/>
        </p:nvSpPr>
        <p:spPr>
          <a:xfrm>
            <a:off x="7981950" y="5581650"/>
            <a:ext cx="85725" cy="85725"/>
          </a:xfrm>
          <a:prstGeom prst="ellipse">
            <a:avLst/>
          </a:prstGeom>
          <a:solidFill>
            <a:srgbClr val="10B981"/>
          </a:solidFill>
          <a:ln w="0">
            <a:noFill/>
            <a:prstDash val="solid"/>
          </a:ln>
        </p:spPr>
      </p:sp>
      <p:sp>
        <p:nvSpPr>
          <p:cNvPr id="35" name="">
            <a:extLst>
              <a:ext uri="{FF2B5EF4-FFF2-40B4-BE49-F238E27FC236}">
                <ns2:creationId id="{B7B9EA5C-F274-40FC-A8B3-E092D8888354}"/>
              </a:ext>
            </a:extLst>
          </p:cNvPr>
          <p:cNvSpPr>
            <a:spLocks noGrp="1"/>
          </p:cNvSpPr>
          <p:nvPr/>
        </p:nvSpPr>
        <p:spPr>
          <a:xfrm>
            <a:off x="81724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Evidence of reinvestment/use of revenues to support public benefit (where applicable)</a:t>
            </a:r>
          </a:p>
        </p:txBody>
      </p:sp>
      <p:sp>
        <p:nvSpPr>
          <p:cNvPr id="36" name="">
            <a:extLst>
              <a:ext uri="{FF2B5EF4-FFF2-40B4-BE49-F238E27FC236}">
                <ns2:creationId id="{5F101A5C-45AA-4D1A-BA0C-ED047ED24A2E}"/>
              </a:ext>
            </a:extLst>
          </p:cNvPr>
          <p:cNvSpPr>
            <a:spLocks noGrp="1"/>
          </p:cNvSpPr>
          <p:nvPr/>
        </p:nvSpPr>
        <p:spPr>
          <a:xfrm>
            <a:off x="762000" y="6153150"/>
            <a:ext cx="10668000" cy="171450"/>
          </a:xfrm>
          <a:prstGeom prst="rect">
            <a:avLst/>
          </a:prstGeom>
          <a:noFill/>
          <a:ln w="0">
            <a:noFill/>
            <a:prstDash val="solid"/>
          </a:ln>
        </p:spPr>
        <p:txBody>
          <a:bodyPr wrap="square" lIns="0" tIns="0" rIns="0" bIns="0" anchor="t">
            <a:noAutofit/>
          </a:bodyPr>
          <a:lstStyle/>
          <a:p>
            <a:pPr algn="ctr">
              <a:defRPr sz="900" b="0" i="1">
                <a:solidFill>
                  <a:srgbClr val="5F7187"/>
                </a:solidFill>
                <a:latin typeface="Calibri"/>
                <a:ea typeface="Calibri"/>
                <a:cs typeface="Calibri"/>
              </a:defRPr>
            </a:pPr>
            <a:r>
              <a:rPr sz="900" b="0" i="1">
                <a:solidFill>
                  <a:srgbClr val="5F7187"/>
                </a:solidFill>
                <a:latin typeface="Calibri"/>
                <a:ea typeface="Calibri"/>
                <a:cs typeface="Calibri"/>
              </a:rPr>
              <a:t>Catalogue v1.0.2  •  Source a6d0671c3297  •  Verbatim descriptors and evidence  •  HDRL classifications are not official programme requirements.</a:t>
            </a:r>
          </a:p>
        </p:txBody>
      </p:sp>
      <p:sp>
        <p:nvSpPr>
          <p:cNvPr id="37" name="">
            <a:extLst>
              <a:ext uri="{FF2B5EF4-FFF2-40B4-BE49-F238E27FC236}">
                <ns2:creationId id="{2D028CD0-D9EB-4F23-824B-B79680FD90A4}"/>
                <adec:decorative val="1"/>
              </a:ext>
            </a:extLst>
          </p:cNvPr>
          <p:cNvSpPr>
            <a:spLocks noGrp="1"/>
          </p:cNvSpPr>
          <p:nvPr/>
        </p:nvSpPr>
        <p:spPr>
          <a:xfrm>
            <a:off x="552450" y="6419850"/>
            <a:ext cx="11087100" cy="0"/>
          </a:xfrm>
          <a:prstGeom prst="line">
            <a:avLst/>
          </a:prstGeom>
          <a:noFill/>
          <a:ln w="9525">
            <a:solidFill>
              <a:srgbClr val="D5E3E3"/>
            </a:solidFill>
            <a:prstDash val="solid"/>
          </a:ln>
        </p:spPr>
      </p:sp>
      <p:sp>
        <p:nvSpPr>
          <p:cNvPr id="38" name="">
            <a:extLst>
              <a:ext uri="{FF2B5EF4-FFF2-40B4-BE49-F238E27FC236}">
                <ns2:creationId id="{B686FB9C-6AFE-4C57-89C8-3F1236AA831A}"/>
              </a:ext>
            </a:extLst>
          </p:cNvPr>
          <p:cNvSpPr>
            <a:spLocks noGrp="1"/>
          </p:cNvSpPr>
          <p:nvPr/>
        </p:nvSpPr>
        <p:spPr>
          <a:xfrm>
            <a:off x="552450" y="6496050"/>
            <a:ext cx="2952750" cy="190500"/>
          </a:xfrm>
          <a:prstGeom prst="rect">
            <a:avLst/>
          </a:prstGeom>
          <a:noFill/>
          <a:ln w="0">
            <a:noFill/>
            <a:prstDash val="solid"/>
          </a:ln>
        </p:spPr>
        <p:txBody>
          <a:bodyPr wrap="square" lIns="0" tIns="0" rIns="0" bIns="0" anchor="ctr">
            <a:noAutofit/>
          </a:bodyPr>
          <a:lstStyle/>
          <a:p>
            <a:pPr algn="l">
              <a:defRPr sz="900" b="0" i="0">
                <a:solidFill>
                  <a:srgbClr val="5F7187"/>
                </a:solidFill>
                <a:latin typeface="Calibri"/>
                <a:ea typeface="Calibri"/>
                <a:cs typeface="Calibri"/>
              </a:defRPr>
            </a:pPr>
            <a:r>
              <a:rPr sz="900" b="0" i="0">
                <a:solidFill>
                  <a:srgbClr val="5F7187"/>
                </a:solidFill>
                <a:latin typeface="Calibri"/>
                <a:ea typeface="Calibri"/>
                <a:cs typeface="Calibri"/>
              </a:rPr>
              <a:t>HDRL v1.0.1  •  Kit v1.1.0  •  30 Jul 2026</a:t>
            </a:r>
          </a:p>
        </p:txBody>
      </p:sp>
      <p:sp>
        <p:nvSpPr>
          <p:cNvPr id="39" name="">
            <a:extLst>
              <a:ext uri="{FF2B5EF4-FFF2-40B4-BE49-F238E27FC236}">
                <ns2:creationId id="{1A0890CF-1A4B-4FAF-92C2-0141C9B221DB}"/>
              </a:ext>
            </a:extLst>
          </p:cNvPr>
          <p:cNvSpPr>
            <a:spLocks noGrp="1"/>
          </p:cNvSpPr>
          <p:nvPr/>
        </p:nvSpPr>
        <p:spPr>
          <a:xfrm>
            <a:off x="3524250" y="6496050"/>
            <a:ext cx="6096000" cy="190500"/>
          </a:xfrm>
          <a:prstGeom prst="rect">
            <a:avLst/>
          </a:prstGeom>
          <a:noFill/>
          <a:ln w="0">
            <a:noFill/>
            <a:prstDash val="solid"/>
          </a:ln>
        </p:spPr>
        <p:txBody>
          <a:bodyPr wrap="square" lIns="0" tIns="0" rIns="0" bIns="0" anchor="ctr">
            <a:noAutofit/>
          </a:bodyPr>
          <a:lstStyle/>
          <a:p>
            <a:pPr algn="ctr">
              <a:defRPr sz="825" b="0" i="0">
                <a:solidFill>
                  <a:srgbClr val="5F7187"/>
                </a:solidFill>
                <a:latin typeface="Calibri"/>
                <a:ea typeface="Calibri"/>
                <a:cs typeface="Calibri"/>
              </a:defRPr>
            </a:pPr>
            <a:r>
              <a:rPr sz="825" b="0" i="0">
                <a:solidFill>
                  <a:srgbClr val="5F7187"/>
                </a:solidFill>
                <a:latin typeface="Calibri"/>
                <a:ea typeface="Calibri"/>
                <a:cs typeface="Calibri"/>
              </a:rPr>
              <a:t>RDS: commissioner &amp; IP owner  •  OPL Advisory: originator &amp; developer  •  </a:t>
            </a:r>
            <a:r>
              <a:rPr sz="825" b="0" i="0">
                <a:solidFill>
                  <a:srgbClr val="5F7187"/>
                </a:solidFill>
                <a:latin typeface="Calibri"/>
                <a:ea typeface="Calibri"/>
                <a:cs typeface="Calibri"/>
                <a:hlinkClick r:id="Ra3a5d5e083a84f66" tooltip="Read the Creative Commons Attribution 4.0 licence"/>
              </a:rPr>
              <a:t>CC BY 4.0</a:t>
            </a:r>
          </a:p>
        </p:txBody>
      </p:sp>
      <p:sp>
        <p:nvSpPr>
          <p:cNvPr id="40" name="">
            <a:extLst>
              <a:ext uri="{FF2B5EF4-FFF2-40B4-BE49-F238E27FC236}">
                <ns2:creationId id="{EF3ECF25-D527-4638-824B-6013BF60F2D4}"/>
              </a:ext>
            </a:extLst>
          </p:cNvPr>
          <p:cNvSpPr>
            <a:spLocks noGrp="1"/>
          </p:cNvSpPr>
          <p:nvPr/>
        </p:nvSpPr>
        <p:spPr>
          <a:xfrm>
            <a:off x="9048750" y="6496050"/>
            <a:ext cx="2590800" cy="190500"/>
          </a:xfrm>
          <a:prstGeom prst="rect">
            <a:avLst/>
          </a:prstGeom>
          <a:noFill/>
          <a:ln w="0">
            <a:noFill/>
            <a:prstDash val="solid"/>
          </a:ln>
        </p:spPr>
        <p:txBody>
          <a:bodyPr wrap="square" lIns="0" tIns="0" rIns="0" bIns="0" anchor="ctr">
            <a:noAutofit/>
          </a:bodyPr>
          <a:lstStyle/>
          <a:p>
            <a:pPr algn="r">
              <a:defRPr sz="900" b="0" i="0">
                <a:solidFill>
                  <a:srgbClr val="5F7187"/>
                </a:solidFill>
                <a:latin typeface="Calibri"/>
                <a:ea typeface="Calibri"/>
                <a:cs typeface="Calibri"/>
              </a:defRPr>
            </a:pPr>
            <a:r>
              <a:rPr sz="900" b="0" i="0">
                <a:solidFill>
                  <a:srgbClr val="5F7187"/>
                </a:solidFill>
                <a:latin typeface="Calibri"/>
                <a:ea typeface="Calibri"/>
                <a:cs typeface="Calibri"/>
                <a:hlinkClick r:id="Rcf473ba37480482e" tooltip="Open the HDRL Framework website"/>
              </a:rPr>
              <a:t>hdrlframework.org</a:t>
            </a:r>
            <a:r>
              <a:rPr sz="900" b="0" i="0">
                <a:solidFill>
                  <a:srgbClr val="5F7187"/>
                </a:solidFill>
                <a:latin typeface="Calibri"/>
                <a:ea typeface="Calibri"/>
                <a:cs typeface="Calibri"/>
              </a:rPr>
              <a:t>  •  66</a:t>
            </a:r>
          </a:p>
        </p:txBody>
      </p:sp>
    </p:spTree>
    <p:extLst>
      <p:ext uri="{BB962C8B-B14F-4D97-AF65-F5344CB8AC3E}">
        <ns5:creationId val="2126711246"/>
      </p:ext>
    </p:extLst>
  </p:cSld>
</p:sld>
</file>

<file path=ppt/slides/slide67.xml><?xml version="1.0" encoding="utf-8"?>
<p:sld xmlns:a="http://schemas.openxmlformats.org/drawingml/2006/main" xmlns:adec="http://schemas.microsoft.com/office/drawing/2017/decorative" xmlns:ns2="http://schemas.microsoft.com/office/drawing/2014/main" xmlns:ns5="http://schemas.microsoft.com/office/powerpoint/2010/main" xmlns:p="http://schemas.openxmlformats.org/presentationml/2006/main" xmlns:r="http://schemas.openxmlformats.org/officeDocument/2006/relationships">
  <p:cSld>
    <p:bg>
      <p:bgPr>
        <a:solidFill>
          <a:srgbClr val="F5F8FA"/>
        </a:solidFill>
      </p:bgPr>
    </p:bg>
    <p:spTree>
      <p:nvGrpSpPr>
        <p:cNvPr id="1" name=""/>
        <p:cNvGrpSpPr/>
        <p:nvPr/>
      </p:nvGrpSpPr>
      <p:grpSpPr>
        <a:xfrm/>
      </p:grpSpPr>
      <p:sp>
        <p:nvSpPr>
          <p:cNvPr id="41" name="hdrl-mini-mark">
            <a:extLst>
              <a:ext uri="{FF2B5EF4-FFF2-40B4-BE49-F238E27FC236}">
                <ns2:creationId id="{F7407644-9306-4782-8524-31A3CF098F2F}"/>
                <adec:decorative val="1"/>
              </a:ext>
            </a:extLst>
          </p:cNvPr>
          <p:cNvSpPr>
            <a:spLocks noGrp="1"/>
          </p:cNvSpPr>
          <p:nvPr/>
        </p:nvSpPr>
        <p:spPr>
          <a:xfrm>
            <a:off x="552450" y="361950"/>
            <a:ext cx="514350" cy="514350"/>
          </a:xfrm>
          <a:prstGeom prst="octagon">
            <a:avLst/>
          </a:prstGeom>
          <a:solidFill>
            <a:srgbClr val="0F766E"/>
          </a:solidFill>
          <a:ln w="0">
            <a:noFill/>
            <a:prstDash val="solid"/>
          </a:ln>
        </p:spPr>
      </p:sp>
      <p:sp>
        <p:nvSpPr>
          <p:cNvPr id="2" name="hdrl-mini-text">
            <a:extLst>
              <a:ext uri="{FF2B5EF4-FFF2-40B4-BE49-F238E27FC236}">
                <ns2:creationId id="{F8622214-F9F3-4867-8669-C6918C015B5E}"/>
                <adec:decorative val="1"/>
              </a:ext>
            </a:extLst>
          </p:cNvPr>
          <p:cNvSpPr>
            <a:spLocks noGrp="1"/>
          </p:cNvSpPr>
          <p:nvPr/>
        </p:nvSpPr>
        <p:spPr>
          <a:xfrm>
            <a:off x="581025" y="504825"/>
            <a:ext cx="476250" cy="209550"/>
          </a:xfrm>
          <a:prstGeom prst="rect">
            <a:avLst/>
          </a:prstGeom>
          <a:noFill/>
          <a:ln w="0">
            <a:noFill/>
            <a:prstDash val="solid"/>
          </a:ln>
        </p:spPr>
        <p:txBody>
          <a:bodyPr wrap="square" lIns="0" tIns="0" rIns="0" bIns="0" anchor="ctr">
            <a:noAutofit/>
          </a:bodyPr>
          <a:lstStyle/>
          <a:p>
            <a:pPr algn="ctr">
              <a:defRPr sz="750" b="1" i="0">
                <a:solidFill>
                  <a:srgbClr val="FFFFFF"/>
                </a:solidFill>
                <a:latin typeface="Calibri"/>
                <a:ea typeface="Calibri"/>
                <a:cs typeface="Calibri"/>
              </a:defRPr>
            </a:pPr>
            <a:r>
              <a:rPr sz="750" b="1" i="0">
                <a:solidFill>
                  <a:srgbClr val="FFFFFF"/>
                </a:solidFill>
                <a:latin typeface="Calibri"/>
                <a:ea typeface="Calibri"/>
                <a:cs typeface="Calibri"/>
              </a:rPr>
              <a:t>HDRL</a:t>
            </a:r>
          </a:p>
        </p:txBody>
      </p:sp>
      <p:sp>
        <p:nvSpPr>
          <p:cNvPr id="3" name="brand-label">
            <a:extLst>
              <a:ext uri="{FF2B5EF4-FFF2-40B4-BE49-F238E27FC236}">
                <ns2:creationId id="{320E880C-C74B-45BF-A826-E35E2F4A60C3}"/>
                <adec:decorative val="1"/>
              </a:ext>
            </a:extLst>
          </p:cNvPr>
          <p:cNvSpPr>
            <a:spLocks noGrp="1"/>
          </p:cNvSpPr>
          <p:nvPr/>
        </p:nvSpPr>
        <p:spPr>
          <a:xfrm>
            <a:off x="1257300" y="495300"/>
            <a:ext cx="4572000" cy="190500"/>
          </a:xfrm>
          <a:prstGeom prst="rect">
            <a:avLst/>
          </a:prstGeom>
          <a:noFill/>
          <a:ln w="0">
            <a:noFill/>
            <a:prstDash val="solid"/>
          </a:ln>
        </p:spPr>
        <p:txBody>
          <a:bodyPr wrap="square" lIns="0" tIns="0" rIns="0" bIns="0" anchor="ctr">
            <a:noAutofit/>
          </a:bodyPr>
          <a:lstStyle/>
          <a:p>
            <a:pPr algn="l">
              <a:defRPr sz="1200" b="1" i="0">
                <a:solidFill>
                  <a:srgbClr val="0F766E"/>
                </a:solidFill>
                <a:latin typeface="Calibri"/>
                <a:ea typeface="Calibri"/>
                <a:cs typeface="Calibri"/>
              </a:defRPr>
            </a:pPr>
            <a:r>
              <a:rPr sz="1200" b="1" i="0">
                <a:solidFill>
                  <a:srgbClr val="0F766E"/>
                </a:solidFill>
                <a:latin typeface="Calibri"/>
                <a:ea typeface="Calibri"/>
                <a:cs typeface="Calibri"/>
              </a:rPr>
              <a:t>DOMAIN E • INDICATOR DETAIL</a:t>
            </a:r>
          </a:p>
        </p:txBody>
      </p:sp>
      <p:sp>
        <p:nvSpPr>
          <p:cNvPr id="4" name="slide-title" title="E.3.3 · Legitimacy, Assurance &amp; Learning" descr="Slide title: E.3.3 · Legitimacy, Assurance &amp; Learning">
            <a:extLst>
              <a:ext uri="{FF2B5EF4-FFF2-40B4-BE49-F238E27FC236}">
                <ns2:creationId id="{71D60843-724E-433F-8FF9-DA4074E17229}"/>
              </a:ext>
            </a:extLst>
          </p:cNvPr>
          <p:cNvSpPr>
            <a:spLocks noGrp="1"/>
          </p:cNvSpPr>
          <p:nvPr>
            <p:ph type="title"/>
          </p:nvPr>
        </p:nvSpPr>
        <p:spPr>
          <a:xfrm>
            <a:off x="666750" y="1104900"/>
            <a:ext cx="10858500" cy="628650"/>
          </a:xfrm>
          <a:prstGeom prst="rect">
            <a:avLst/>
          </a:prstGeom>
          <a:noFill/>
          <a:ln w="0">
            <a:noFill/>
            <a:prstDash val="solid"/>
          </a:ln>
        </p:spPr>
        <p:txBody>
          <a:bodyPr wrap="square" lIns="0" tIns="0" rIns="0" bIns="0" anchor="t">
            <a:noAutofit/>
          </a:bodyPr>
          <a:lstStyle/>
          <a:p>
            <a:pPr algn="l">
              <a:defRPr sz="3150" b="1" i="0">
                <a:solidFill>
                  <a:srgbClr val="162B45"/>
                </a:solidFill>
                <a:latin typeface="Calibri"/>
                <a:ea typeface="Calibri"/>
                <a:cs typeface="Calibri"/>
              </a:defRPr>
            </a:pPr>
            <a:r>
              <a:rPr sz="3150" b="1" i="0">
                <a:solidFill>
                  <a:srgbClr val="162B45"/>
                </a:solidFill>
                <a:latin typeface="Calibri"/>
                <a:ea typeface="Calibri"/>
                <a:cs typeface="Calibri"/>
              </a:rPr>
              <a:t>E.3.3 · Legitimacy, Assurance &amp; Learning</a:t>
            </a:r>
          </a:p>
        </p:txBody>
      </p:sp>
      <p:sp>
        <p:nvSpPr>
          <p:cNvPr id="5" name="">
            <a:extLst>
              <a:ext uri="{FF2B5EF4-FFF2-40B4-BE49-F238E27FC236}">
                <ns2:creationId id="{9B458F8D-368A-4E67-A9FE-FA42D9E481EE}"/>
              </a:ext>
            </a:extLst>
          </p:cNvPr>
          <p:cNvSpPr>
            <a:spLocks noGrp="1"/>
          </p:cNvSpPr>
          <p:nvPr/>
        </p:nvSpPr>
        <p:spPr>
          <a:xfrm>
            <a:off x="685800" y="1771650"/>
            <a:ext cx="10668000" cy="266700"/>
          </a:xfrm>
          <a:prstGeom prst="rect">
            <a:avLst/>
          </a:prstGeom>
          <a:noFill/>
          <a:ln w="0">
            <a:noFill/>
            <a:prstDash val="solid"/>
          </a:ln>
        </p:spPr>
        <p:txBody>
          <a:bodyPr wrap="square" lIns="0" tIns="0" rIns="0" bIns="0" anchor="t">
            <a:noAutofit/>
          </a:bodyPr>
          <a:lstStyle/>
          <a:p>
            <a:pPr algn="l">
              <a:defRPr sz="1350" b="1" i="0">
                <a:solidFill>
                  <a:srgbClr val="10B981"/>
                </a:solidFill>
                <a:latin typeface="Calibri"/>
                <a:ea typeface="Calibri"/>
                <a:cs typeface="Calibri"/>
              </a:defRPr>
            </a:pPr>
            <a:r>
              <a:rPr sz="1350" b="1" i="0">
                <a:solidFill>
                  <a:srgbClr val="10B981"/>
                </a:solidFill>
                <a:latin typeface="Calibri"/>
                <a:ea typeface="Calibri"/>
                <a:cs typeface="Calibri"/>
              </a:rPr>
              <a:t>Core indicator  •  Both level  •  HDRL class B0</a:t>
            </a:r>
          </a:p>
        </p:txBody>
      </p:sp>
      <p:sp>
        <p:nvSpPr>
          <p:cNvPr id="6" name="">
            <a:extLst>
              <a:ext uri="{FF2B5EF4-FFF2-40B4-BE49-F238E27FC236}">
                <ns2:creationId id="{1D83ED2B-53C2-462B-BEA0-2C8E1394AD2B}"/>
              </a:ext>
            </a:extLst>
          </p:cNvPr>
          <p:cNvSpPr>
            <a:spLocks noGrp="1"/>
          </p:cNvSpPr>
          <p:nvPr/>
        </p:nvSpPr>
        <p:spPr>
          <a:xfrm>
            <a:off x="685800" y="2095500"/>
            <a:ext cx="10668000" cy="285750"/>
          </a:xfrm>
          <a:prstGeom prst="rect">
            <a:avLst/>
          </a:prstGeom>
          <a:noFill/>
          <a:ln w="0">
            <a:noFill/>
            <a:prstDash val="solid"/>
          </a:ln>
        </p:spPr>
        <p:txBody>
          <a:bodyPr wrap="square" lIns="0" tIns="0" rIns="0" bIns="0" anchor="t">
            <a:noAutofit/>
          </a:bodyPr>
          <a:lstStyle/>
          <a:p>
            <a:pPr algn="l">
              <a:defRPr sz="1350" b="0" i="1">
                <a:solidFill>
                  <a:srgbClr val="5F7187"/>
                </a:solidFill>
                <a:latin typeface="Calibri"/>
                <a:ea typeface="Calibri"/>
                <a:cs typeface="Calibri"/>
              </a:defRPr>
            </a:pPr>
            <a:r>
              <a:rPr sz="1350" b="0" i="1">
                <a:solidFill>
                  <a:srgbClr val="5F7187"/>
                </a:solidFill>
                <a:latin typeface="Calibri"/>
                <a:ea typeface="Calibri"/>
                <a:cs typeface="Calibri"/>
              </a:rPr>
              <a:t>The catalogue wording below is reproduced verbatim.</a:t>
            </a:r>
          </a:p>
        </p:txBody>
      </p:sp>
      <p:sp>
        <p:nvSpPr>
          <p:cNvPr id="7" name="">
            <a:extLst>
              <a:ext uri="{FF2B5EF4-FFF2-40B4-BE49-F238E27FC236}">
                <ns2:creationId id="{124B05EB-0B30-4A54-8D51-ABEFC5ECFAF3}"/>
                <adec:decorative val="1"/>
              </a:ext>
            </a:extLst>
          </p:cNvPr>
          <p:cNvSpPr>
            <a:spLocks noGrp="1"/>
          </p:cNvSpPr>
          <p:nvPr/>
        </p:nvSpPr>
        <p:spPr>
          <a:xfrm>
            <a:off x="1428750" y="2647950"/>
            <a:ext cx="8763000" cy="0"/>
          </a:xfrm>
          <a:prstGeom prst="line">
            <a:avLst/>
          </a:prstGeom>
          <a:noFill/>
          <a:ln w="57150">
            <a:solidFill>
              <a:srgbClr val="A7E6DB"/>
            </a:solidFill>
            <a:prstDash val="solid"/>
          </a:ln>
        </p:spPr>
      </p:sp>
      <p:sp>
        <p:nvSpPr>
          <p:cNvPr id="8" name="">
            <a:extLst>
              <a:ext uri="{FF2B5EF4-FFF2-40B4-BE49-F238E27FC236}">
                <ns2:creationId id="{5A1A422B-90EE-4F14-A8A6-8EEA26FC85C8}"/>
                <adec:decorative val="1"/>
              </a:ext>
            </a:extLst>
          </p:cNvPr>
          <p:cNvSpPr>
            <a:spLocks noGrp="1"/>
          </p:cNvSpPr>
          <p:nvPr/>
        </p:nvSpPr>
        <p:spPr>
          <a:xfrm>
            <a:off x="1219200" y="2419350"/>
            <a:ext cx="457200" cy="457200"/>
          </a:xfrm>
          <a:prstGeom prst="ellipse">
            <a:avLst/>
          </a:prstGeom>
          <a:solidFill>
            <a:srgbClr val="FFFFFF"/>
          </a:solidFill>
          <a:ln w="19050">
            <a:solidFill>
              <a:srgbClr val="10B981"/>
            </a:solidFill>
            <a:prstDash val="solid"/>
          </a:ln>
        </p:spPr>
      </p:sp>
      <p:sp>
        <p:nvSpPr>
          <p:cNvPr id="9" name="">
            <a:extLst>
              <a:ext uri="{FF2B5EF4-FFF2-40B4-BE49-F238E27FC236}">
                <ns2:creationId id="{5A8851BE-DD8F-49FF-8211-BBE24F65FB3A}"/>
              </a:ext>
            </a:extLst>
          </p:cNvPr>
          <p:cNvSpPr>
            <a:spLocks noGrp="1"/>
          </p:cNvSpPr>
          <p:nvPr/>
        </p:nvSpPr>
        <p:spPr>
          <a:xfrm>
            <a:off x="1333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10B981"/>
                </a:solidFill>
                <a:latin typeface="Calibri"/>
                <a:ea typeface="Calibri"/>
                <a:cs typeface="Calibri"/>
              </a:defRPr>
            </a:pPr>
            <a:r>
              <a:rPr sz="1500" b="1" i="0">
                <a:solidFill>
                  <a:srgbClr val="10B981"/>
                </a:solidFill>
                <a:latin typeface="Calibri"/>
                <a:ea typeface="Calibri"/>
                <a:cs typeface="Calibri"/>
              </a:rPr>
              <a:t>1</a:t>
            </a:r>
          </a:p>
        </p:txBody>
      </p:sp>
      <p:sp>
        <p:nvSpPr>
          <p:cNvPr id="10" name="">
            <a:extLst>
              <a:ext uri="{FF2B5EF4-FFF2-40B4-BE49-F238E27FC236}">
                <ns2:creationId id="{D999E993-3B5B-4553-A227-6420F06501F3}"/>
              </a:ext>
            </a:extLst>
          </p:cNvPr>
          <p:cNvSpPr>
            <a:spLocks noGrp="1"/>
          </p:cNvSpPr>
          <p:nvPr/>
        </p:nvSpPr>
        <p:spPr>
          <a:xfrm>
            <a:off x="552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Initial</a:t>
            </a:r>
          </a:p>
        </p:txBody>
      </p:sp>
      <p:sp>
        <p:nvSpPr>
          <p:cNvPr id="11" name="">
            <a:extLst>
              <a:ext uri="{FF2B5EF4-FFF2-40B4-BE49-F238E27FC236}">
                <ns2:creationId id="{D8D5B835-41F0-4A59-B310-CD326D2E5926}"/>
              </a:ext>
            </a:extLst>
          </p:cNvPr>
          <p:cNvSpPr>
            <a:spLocks noGrp="1"/>
          </p:cNvSpPr>
          <p:nvPr/>
        </p:nvSpPr>
        <p:spPr>
          <a:xfrm>
            <a:off x="552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No meaningful assurance or learning. Issues repeat; accountability weak.</a:t>
            </a:r>
          </a:p>
        </p:txBody>
      </p:sp>
      <p:sp>
        <p:nvSpPr>
          <p:cNvPr id="12" name="">
            <a:extLst>
              <a:ext uri="{FF2B5EF4-FFF2-40B4-BE49-F238E27FC236}">
                <ns2:creationId id="{4E745D76-3A70-43CE-950F-E713C646C426}"/>
                <adec:decorative val="1"/>
              </a:ext>
            </a:extLst>
          </p:cNvPr>
          <p:cNvSpPr>
            <a:spLocks noGrp="1"/>
          </p:cNvSpPr>
          <p:nvPr/>
        </p:nvSpPr>
        <p:spPr>
          <a:xfrm>
            <a:off x="3409950" y="2419350"/>
            <a:ext cx="457200" cy="457200"/>
          </a:xfrm>
          <a:prstGeom prst="ellipse">
            <a:avLst/>
          </a:prstGeom>
          <a:solidFill>
            <a:srgbClr val="FFFFFF"/>
          </a:solidFill>
          <a:ln w="19050">
            <a:solidFill>
              <a:srgbClr val="10B981"/>
            </a:solidFill>
            <a:prstDash val="solid"/>
          </a:ln>
        </p:spPr>
      </p:sp>
      <p:sp>
        <p:nvSpPr>
          <p:cNvPr id="13" name="">
            <a:extLst>
              <a:ext uri="{FF2B5EF4-FFF2-40B4-BE49-F238E27FC236}">
                <ns2:creationId id="{BF039E7C-27C9-455C-8327-1D1EE704197A}"/>
              </a:ext>
            </a:extLst>
          </p:cNvPr>
          <p:cNvSpPr>
            <a:spLocks noGrp="1"/>
          </p:cNvSpPr>
          <p:nvPr/>
        </p:nvSpPr>
        <p:spPr>
          <a:xfrm>
            <a:off x="3524250" y="2533650"/>
            <a:ext cx="228600" cy="228600"/>
          </a:xfrm>
          <a:prstGeom prst="rect">
            <a:avLst/>
          </a:prstGeom>
          <a:noFill/>
          <a:ln w="0">
            <a:noFill/>
            <a:prstDash val="solid"/>
          </a:ln>
        </p:spPr>
        <p:txBody>
          <a:bodyPr wrap="square" lIns="0" tIns="0" rIns="0" bIns="0" anchor="ctr">
            <a:noAutofit/>
          </a:bodyPr>
          <a:lstStyle/>
          <a:p>
            <a:pPr algn="ctr">
              <a:defRPr sz="1500" b="1" i="0">
                <a:solidFill>
                  <a:srgbClr val="10B981"/>
                </a:solidFill>
                <a:latin typeface="Calibri"/>
                <a:ea typeface="Calibri"/>
                <a:cs typeface="Calibri"/>
              </a:defRPr>
            </a:pPr>
            <a:r>
              <a:rPr sz="1500" b="1" i="0">
                <a:solidFill>
                  <a:srgbClr val="10B981"/>
                </a:solidFill>
                <a:latin typeface="Calibri"/>
                <a:ea typeface="Calibri"/>
                <a:cs typeface="Calibri"/>
              </a:rPr>
              <a:t>2</a:t>
            </a:r>
          </a:p>
        </p:txBody>
      </p:sp>
      <p:sp>
        <p:nvSpPr>
          <p:cNvPr id="14" name="">
            <a:extLst>
              <a:ext uri="{FF2B5EF4-FFF2-40B4-BE49-F238E27FC236}">
                <ns2:creationId id="{8A83A10F-52A7-45EE-BEF9-CBC29D4B55C9}"/>
              </a:ext>
            </a:extLst>
          </p:cNvPr>
          <p:cNvSpPr>
            <a:spLocks noGrp="1"/>
          </p:cNvSpPr>
          <p:nvPr/>
        </p:nvSpPr>
        <p:spPr>
          <a:xfrm>
            <a:off x="27432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Developing</a:t>
            </a:r>
          </a:p>
        </p:txBody>
      </p:sp>
      <p:sp>
        <p:nvSpPr>
          <p:cNvPr id="15" name="">
            <a:extLst>
              <a:ext uri="{FF2B5EF4-FFF2-40B4-BE49-F238E27FC236}">
                <ns2:creationId id="{F6FC3F1D-D974-4C4E-9E52-1F53D388E85C}"/>
              </a:ext>
            </a:extLst>
          </p:cNvPr>
          <p:cNvSpPr>
            <a:spLocks noGrp="1"/>
          </p:cNvSpPr>
          <p:nvPr/>
        </p:nvSpPr>
        <p:spPr>
          <a:xfrm>
            <a:off x="27432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Assurance/learning plan exists. Complaints/appeals defined but not embedded.</a:t>
            </a:r>
          </a:p>
        </p:txBody>
      </p:sp>
      <p:sp>
        <p:nvSpPr>
          <p:cNvPr id="16" name="">
            <a:extLst>
              <a:ext uri="{FF2B5EF4-FFF2-40B4-BE49-F238E27FC236}">
                <ns2:creationId id="{88792ED1-4B1D-41BA-8ECB-75459468EBD6}"/>
                <adec:decorative val="1"/>
              </a:ext>
            </a:extLst>
          </p:cNvPr>
          <p:cNvSpPr>
            <a:spLocks noGrp="1"/>
          </p:cNvSpPr>
          <p:nvPr/>
        </p:nvSpPr>
        <p:spPr>
          <a:xfrm>
            <a:off x="5600700" y="2419350"/>
            <a:ext cx="457200" cy="457200"/>
          </a:xfrm>
          <a:prstGeom prst="ellipse">
            <a:avLst/>
          </a:prstGeom>
          <a:solidFill>
            <a:srgbClr val="FFFFFF"/>
          </a:solidFill>
          <a:ln w="19050">
            <a:solidFill>
              <a:srgbClr val="10B981"/>
            </a:solidFill>
            <a:prstDash val="solid"/>
          </a:ln>
        </p:spPr>
      </p:sp>
      <p:sp>
        <p:nvSpPr>
          <p:cNvPr id="17" name="">
            <a:extLst>
              <a:ext uri="{FF2B5EF4-FFF2-40B4-BE49-F238E27FC236}">
                <ns2:creationId id="{50440D6B-4063-46DA-9E1F-786DF19DAF96}"/>
              </a:ext>
            </a:extLst>
          </p:cNvPr>
          <p:cNvSpPr>
            <a:spLocks noGrp="1"/>
          </p:cNvSpPr>
          <p:nvPr/>
        </p:nvSpPr>
        <p:spPr>
          <a:xfrm>
            <a:off x="5715000" y="2533650"/>
            <a:ext cx="228600" cy="228600"/>
          </a:xfrm>
          <a:prstGeom prst="rect">
            <a:avLst/>
          </a:prstGeom>
          <a:noFill/>
          <a:ln w="0">
            <a:noFill/>
            <a:prstDash val="solid"/>
          </a:ln>
        </p:spPr>
        <p:txBody>
          <a:bodyPr wrap="square" lIns="0" tIns="0" rIns="0" bIns="0" anchor="ctr">
            <a:noAutofit/>
          </a:bodyPr>
          <a:lstStyle/>
          <a:p>
            <a:pPr algn="ctr">
              <a:defRPr sz="1500" b="1" i="0">
                <a:solidFill>
                  <a:srgbClr val="10B981"/>
                </a:solidFill>
                <a:latin typeface="Calibri"/>
                <a:ea typeface="Calibri"/>
                <a:cs typeface="Calibri"/>
              </a:defRPr>
            </a:pPr>
            <a:r>
              <a:rPr sz="1500" b="1" i="0">
                <a:solidFill>
                  <a:srgbClr val="10B981"/>
                </a:solidFill>
                <a:latin typeface="Calibri"/>
                <a:ea typeface="Calibri"/>
                <a:cs typeface="Calibri"/>
              </a:rPr>
              <a:t>3</a:t>
            </a:r>
          </a:p>
        </p:txBody>
      </p:sp>
      <p:sp>
        <p:nvSpPr>
          <p:cNvPr id="18" name="">
            <a:extLst>
              <a:ext uri="{FF2B5EF4-FFF2-40B4-BE49-F238E27FC236}">
                <ns2:creationId id="{F481B70A-6344-4565-B541-4FA75CF8A92E}"/>
              </a:ext>
            </a:extLst>
          </p:cNvPr>
          <p:cNvSpPr>
            <a:spLocks noGrp="1"/>
          </p:cNvSpPr>
          <p:nvPr/>
        </p:nvSpPr>
        <p:spPr>
          <a:xfrm>
            <a:off x="49339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Defined</a:t>
            </a:r>
          </a:p>
        </p:txBody>
      </p:sp>
      <p:sp>
        <p:nvSpPr>
          <p:cNvPr id="19" name="">
            <a:extLst>
              <a:ext uri="{FF2B5EF4-FFF2-40B4-BE49-F238E27FC236}">
                <ns2:creationId id="{3B2FB83A-35E9-42BC-9533-F84EB080E56B}"/>
              </a:ext>
            </a:extLst>
          </p:cNvPr>
          <p:cNvSpPr>
            <a:spLocks noGrp="1"/>
          </p:cNvSpPr>
          <p:nvPr/>
        </p:nvSpPr>
        <p:spPr>
          <a:xfrm>
            <a:off x="49339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Periodic internal assurance. Learning after incidents; limited visibility.</a:t>
            </a:r>
          </a:p>
        </p:txBody>
      </p:sp>
      <p:sp>
        <p:nvSpPr>
          <p:cNvPr id="20" name="">
            <a:extLst>
              <a:ext uri="{FF2B5EF4-FFF2-40B4-BE49-F238E27FC236}">
                <ns2:creationId id="{47CF409A-5EC4-4D21-9B0D-CA75D6F90A24}"/>
                <adec:decorative val="1"/>
              </a:ext>
            </a:extLst>
          </p:cNvPr>
          <p:cNvSpPr>
            <a:spLocks noGrp="1"/>
          </p:cNvSpPr>
          <p:nvPr/>
        </p:nvSpPr>
        <p:spPr>
          <a:xfrm>
            <a:off x="7791450" y="2419350"/>
            <a:ext cx="457200" cy="457200"/>
          </a:xfrm>
          <a:prstGeom prst="ellipse">
            <a:avLst/>
          </a:prstGeom>
          <a:solidFill>
            <a:srgbClr val="FFFFFF"/>
          </a:solidFill>
          <a:ln w="19050">
            <a:solidFill>
              <a:srgbClr val="10B981"/>
            </a:solidFill>
            <a:prstDash val="solid"/>
          </a:ln>
        </p:spPr>
      </p:sp>
      <p:sp>
        <p:nvSpPr>
          <p:cNvPr id="21" name="">
            <a:extLst>
              <a:ext uri="{FF2B5EF4-FFF2-40B4-BE49-F238E27FC236}">
                <ns2:creationId id="{1D990426-F48D-4732-BFA2-59E9DAA59628}"/>
              </a:ext>
            </a:extLst>
          </p:cNvPr>
          <p:cNvSpPr>
            <a:spLocks noGrp="1"/>
          </p:cNvSpPr>
          <p:nvPr/>
        </p:nvSpPr>
        <p:spPr>
          <a:xfrm>
            <a:off x="7905750" y="2533650"/>
            <a:ext cx="228600" cy="228600"/>
          </a:xfrm>
          <a:prstGeom prst="rect">
            <a:avLst/>
          </a:prstGeom>
          <a:noFill/>
          <a:ln w="0">
            <a:noFill/>
            <a:prstDash val="solid"/>
          </a:ln>
        </p:spPr>
        <p:txBody>
          <a:bodyPr wrap="square" lIns="0" tIns="0" rIns="0" bIns="0" anchor="ctr">
            <a:noAutofit/>
          </a:bodyPr>
          <a:lstStyle/>
          <a:p>
            <a:pPr algn="ctr">
              <a:defRPr sz="1500" b="1" i="0">
                <a:solidFill>
                  <a:srgbClr val="10B981"/>
                </a:solidFill>
                <a:latin typeface="Calibri"/>
                <a:ea typeface="Calibri"/>
                <a:cs typeface="Calibri"/>
              </a:defRPr>
            </a:pPr>
            <a:r>
              <a:rPr sz="1500" b="1" i="0">
                <a:solidFill>
                  <a:srgbClr val="10B981"/>
                </a:solidFill>
                <a:latin typeface="Calibri"/>
                <a:ea typeface="Calibri"/>
                <a:cs typeface="Calibri"/>
              </a:rPr>
              <a:t>4</a:t>
            </a:r>
          </a:p>
        </p:txBody>
      </p:sp>
      <p:sp>
        <p:nvSpPr>
          <p:cNvPr id="22" name="">
            <a:extLst>
              <a:ext uri="{FF2B5EF4-FFF2-40B4-BE49-F238E27FC236}">
                <ns2:creationId id="{F4E1E00D-AD77-49D8-9BD5-F3DF3A1E3A2C}"/>
              </a:ext>
            </a:extLst>
          </p:cNvPr>
          <p:cNvSpPr>
            <a:spLocks noGrp="1"/>
          </p:cNvSpPr>
          <p:nvPr/>
        </p:nvSpPr>
        <p:spPr>
          <a:xfrm>
            <a:off x="71247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Managed</a:t>
            </a:r>
          </a:p>
        </p:txBody>
      </p:sp>
      <p:sp>
        <p:nvSpPr>
          <p:cNvPr id="23" name="">
            <a:extLst>
              <a:ext uri="{FF2B5EF4-FFF2-40B4-BE49-F238E27FC236}">
                <ns2:creationId id="{51D90197-85CA-4F23-8E69-40A34CEA9D9B}"/>
              </a:ext>
            </a:extLst>
          </p:cNvPr>
          <p:cNvSpPr>
            <a:spLocks noGrp="1"/>
          </p:cNvSpPr>
          <p:nvPr/>
        </p:nvSpPr>
        <p:spPr>
          <a:xfrm>
            <a:off x="71247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Regular independent review. Systematic learning with published actions.</a:t>
            </a:r>
          </a:p>
        </p:txBody>
      </p:sp>
      <p:sp>
        <p:nvSpPr>
          <p:cNvPr id="24" name="">
            <a:extLst>
              <a:ext uri="{FF2B5EF4-FFF2-40B4-BE49-F238E27FC236}">
                <ns2:creationId id="{0345B6A9-EEA9-48EF-9FA9-9DA227D237F9}"/>
                <adec:decorative val="1"/>
              </a:ext>
            </a:extLst>
          </p:cNvPr>
          <p:cNvSpPr>
            <a:spLocks noGrp="1"/>
          </p:cNvSpPr>
          <p:nvPr/>
        </p:nvSpPr>
        <p:spPr>
          <a:xfrm>
            <a:off x="9982200" y="2419350"/>
            <a:ext cx="457200" cy="457200"/>
          </a:xfrm>
          <a:prstGeom prst="ellipse">
            <a:avLst/>
          </a:prstGeom>
          <a:solidFill>
            <a:srgbClr val="10B981"/>
          </a:solidFill>
          <a:ln w="19050">
            <a:solidFill>
              <a:srgbClr val="10B981"/>
            </a:solidFill>
            <a:prstDash val="solid"/>
          </a:ln>
        </p:spPr>
      </p:sp>
      <p:sp>
        <p:nvSpPr>
          <p:cNvPr id="25" name="">
            <a:extLst>
              <a:ext uri="{FF2B5EF4-FFF2-40B4-BE49-F238E27FC236}">
                <ns2:creationId id="{7D7E5EF8-A8A5-4508-9594-08EE01FD7FFB}"/>
              </a:ext>
            </a:extLst>
          </p:cNvPr>
          <p:cNvSpPr>
            <a:spLocks noGrp="1"/>
          </p:cNvSpPr>
          <p:nvPr/>
        </p:nvSpPr>
        <p:spPr>
          <a:xfrm>
            <a:off x="10096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FFFFFF"/>
                </a:solidFill>
                <a:latin typeface="Calibri"/>
                <a:ea typeface="Calibri"/>
                <a:cs typeface="Calibri"/>
              </a:defRPr>
            </a:pPr>
            <a:r>
              <a:rPr sz="1500" b="1" i="0">
                <a:solidFill>
                  <a:srgbClr val="FFFFFF"/>
                </a:solidFill>
                <a:latin typeface="Calibri"/>
                <a:ea typeface="Calibri"/>
                <a:cs typeface="Calibri"/>
              </a:rPr>
              <a:t>5</a:t>
            </a:r>
          </a:p>
        </p:txBody>
      </p:sp>
      <p:sp>
        <p:nvSpPr>
          <p:cNvPr id="26" name="">
            <a:extLst>
              <a:ext uri="{FF2B5EF4-FFF2-40B4-BE49-F238E27FC236}">
                <ns2:creationId id="{99FF199F-D18C-4081-B052-E6CFF8C764E5}"/>
              </a:ext>
            </a:extLst>
          </p:cNvPr>
          <p:cNvSpPr>
            <a:spLocks noGrp="1"/>
          </p:cNvSpPr>
          <p:nvPr/>
        </p:nvSpPr>
        <p:spPr>
          <a:xfrm>
            <a:off x="9315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Optimising</a:t>
            </a:r>
          </a:p>
        </p:txBody>
      </p:sp>
      <p:sp>
        <p:nvSpPr>
          <p:cNvPr id="27" name="">
            <a:extLst>
              <a:ext uri="{FF2B5EF4-FFF2-40B4-BE49-F238E27FC236}">
                <ns2:creationId id="{0267C52D-CBA0-4129-AB96-BF250AA1DDA6}"/>
              </a:ext>
            </a:extLst>
          </p:cNvPr>
          <p:cNvSpPr>
            <a:spLocks noGrp="1"/>
          </p:cNvSpPr>
          <p:nvPr/>
        </p:nvSpPr>
        <p:spPr>
          <a:xfrm>
            <a:off x="9315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Trusted model. Routine independent assurance; confidence measures tracked; good practice shared.</a:t>
            </a:r>
          </a:p>
        </p:txBody>
      </p:sp>
      <p:sp>
        <p:nvSpPr>
          <p:cNvPr id="28" name="">
            <a:extLst>
              <a:ext uri="{FF2B5EF4-FFF2-40B4-BE49-F238E27FC236}">
                <ns2:creationId id="{44D0BF9B-A1A0-4C69-9FC1-BF9108F88060}"/>
                <adec:decorative val="1"/>
              </a:ext>
            </a:extLst>
          </p:cNvPr>
          <p:cNvSpPr>
            <a:spLocks noGrp="1"/>
          </p:cNvSpPr>
          <p:nvPr/>
        </p:nvSpPr>
        <p:spPr>
          <a:xfrm>
            <a:off x="685800" y="5105400"/>
            <a:ext cx="10820400" cy="1047750"/>
          </a:xfrm>
          <a:prstGeom prst="roundRect">
            <a:avLst>
              <a:gd name="adj" fmla="val 7273"/>
            </a:avLst>
          </a:prstGeom>
          <a:solidFill>
            <a:srgbClr val="FFFFFF"/>
          </a:solidFill>
          <a:ln w="9525">
            <a:solidFill>
              <a:srgbClr val="D5E3E3"/>
            </a:solidFill>
            <a:prstDash val="solid"/>
          </a:ln>
        </p:spPr>
      </p:sp>
      <p:sp>
        <p:nvSpPr>
          <p:cNvPr id="29" name="">
            <a:extLst>
              <a:ext uri="{FF2B5EF4-FFF2-40B4-BE49-F238E27FC236}">
                <ns2:creationId id="{10C772D0-AE7C-4EA9-A92E-B83DF8F77CBE}"/>
              </a:ext>
            </a:extLst>
          </p:cNvPr>
          <p:cNvSpPr>
            <a:spLocks noGrp="1"/>
          </p:cNvSpPr>
          <p:nvPr/>
        </p:nvSpPr>
        <p:spPr>
          <a:xfrm>
            <a:off x="895350" y="5200650"/>
            <a:ext cx="6858000" cy="266700"/>
          </a:xfrm>
          <a:prstGeom prst="rect">
            <a:avLst/>
          </a:prstGeom>
          <a:noFill/>
          <a:ln w="0">
            <a:noFill/>
            <a:prstDash val="solid"/>
          </a:ln>
        </p:spPr>
        <p:txBody>
          <a:bodyPr wrap="square" lIns="0" tIns="0" rIns="0" bIns="0" anchor="t">
            <a:noAutofit/>
          </a:bodyPr>
          <a:lstStyle/>
          <a:p>
            <a:pPr algn="l">
              <a:defRPr sz="1575" b="1" i="0">
                <a:solidFill>
                  <a:srgbClr val="115E59"/>
                </a:solidFill>
                <a:latin typeface="Calibri"/>
                <a:ea typeface="Calibri"/>
                <a:cs typeface="Calibri"/>
              </a:defRPr>
            </a:pPr>
            <a:r>
              <a:rPr sz="1575" b="1" i="0">
                <a:solidFill>
                  <a:srgbClr val="115E59"/>
                </a:solidFill>
                <a:latin typeface="Calibri"/>
                <a:ea typeface="Calibri"/>
                <a:cs typeface="Calibri"/>
              </a:rPr>
              <a:t>Minimum evidence for a Level 4 judgement</a:t>
            </a:r>
          </a:p>
        </p:txBody>
      </p:sp>
      <p:sp>
        <p:nvSpPr>
          <p:cNvPr id="30" name="">
            <a:extLst>
              <a:ext uri="{FF2B5EF4-FFF2-40B4-BE49-F238E27FC236}">
                <ns2:creationId id="{E49E2163-D7EC-4DC4-8919-530F375017EE}"/>
                <adec:decorative val="1"/>
              </a:ext>
            </a:extLst>
          </p:cNvPr>
          <p:cNvSpPr>
            <a:spLocks noGrp="1"/>
          </p:cNvSpPr>
          <p:nvPr/>
        </p:nvSpPr>
        <p:spPr>
          <a:xfrm>
            <a:off x="895350" y="5581650"/>
            <a:ext cx="85725" cy="85725"/>
          </a:xfrm>
          <a:prstGeom prst="ellipse">
            <a:avLst/>
          </a:prstGeom>
          <a:solidFill>
            <a:srgbClr val="10B981"/>
          </a:solidFill>
          <a:ln w="0">
            <a:noFill/>
            <a:prstDash val="solid"/>
          </a:ln>
        </p:spPr>
      </p:sp>
      <p:sp>
        <p:nvSpPr>
          <p:cNvPr id="31" name="">
            <a:extLst>
              <a:ext uri="{FF2B5EF4-FFF2-40B4-BE49-F238E27FC236}">
                <ns2:creationId id="{74125C05-4099-4E76-8C61-433897D2F973}"/>
              </a:ext>
            </a:extLst>
          </p:cNvPr>
          <p:cNvSpPr>
            <a:spLocks noGrp="1"/>
          </p:cNvSpPr>
          <p:nvPr/>
        </p:nvSpPr>
        <p:spPr>
          <a:xfrm>
            <a:off x="10858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Independent review/assurance report covering governance and transparency</a:t>
            </a:r>
          </a:p>
        </p:txBody>
      </p:sp>
      <p:sp>
        <p:nvSpPr>
          <p:cNvPr id="32" name="">
            <a:extLst>
              <a:ext uri="{FF2B5EF4-FFF2-40B4-BE49-F238E27FC236}">
                <ns2:creationId id="{4870D4DC-E60A-4E73-B5A5-3E8959817327}"/>
                <adec:decorative val="1"/>
              </a:ext>
            </a:extLst>
          </p:cNvPr>
          <p:cNvSpPr>
            <a:spLocks noGrp="1"/>
          </p:cNvSpPr>
          <p:nvPr/>
        </p:nvSpPr>
        <p:spPr>
          <a:xfrm>
            <a:off x="4438650" y="5581650"/>
            <a:ext cx="85725" cy="85725"/>
          </a:xfrm>
          <a:prstGeom prst="ellipse">
            <a:avLst/>
          </a:prstGeom>
          <a:solidFill>
            <a:srgbClr val="10B981"/>
          </a:solidFill>
          <a:ln w="0">
            <a:noFill/>
            <a:prstDash val="solid"/>
          </a:ln>
        </p:spPr>
      </p:sp>
      <p:sp>
        <p:nvSpPr>
          <p:cNvPr id="33" name="">
            <a:extLst>
              <a:ext uri="{FF2B5EF4-FFF2-40B4-BE49-F238E27FC236}">
                <ns2:creationId id="{5A60A71C-7E93-4FBA-BBF6-4604F07A48C3}"/>
              </a:ext>
            </a:extLst>
          </p:cNvPr>
          <p:cNvSpPr>
            <a:spLocks noGrp="1"/>
          </p:cNvSpPr>
          <p:nvPr/>
        </p:nvSpPr>
        <p:spPr>
          <a:xfrm>
            <a:off x="46291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Complaint/incident learning process evidence + published action log</a:t>
            </a:r>
          </a:p>
        </p:txBody>
      </p:sp>
      <p:sp>
        <p:nvSpPr>
          <p:cNvPr id="34" name="">
            <a:extLst>
              <a:ext uri="{FF2B5EF4-FFF2-40B4-BE49-F238E27FC236}">
                <ns2:creationId id="{63F764A5-A884-498D-8E82-9B0C67552F38}"/>
                <adec:decorative val="1"/>
              </a:ext>
            </a:extLst>
          </p:cNvPr>
          <p:cNvSpPr>
            <a:spLocks noGrp="1"/>
          </p:cNvSpPr>
          <p:nvPr/>
        </p:nvSpPr>
        <p:spPr>
          <a:xfrm>
            <a:off x="7981950" y="5581650"/>
            <a:ext cx="85725" cy="85725"/>
          </a:xfrm>
          <a:prstGeom prst="ellipse">
            <a:avLst/>
          </a:prstGeom>
          <a:solidFill>
            <a:srgbClr val="10B981"/>
          </a:solidFill>
          <a:ln w="0">
            <a:noFill/>
            <a:prstDash val="solid"/>
          </a:ln>
        </p:spPr>
      </p:sp>
      <p:sp>
        <p:nvSpPr>
          <p:cNvPr id="35" name="">
            <a:extLst>
              <a:ext uri="{FF2B5EF4-FFF2-40B4-BE49-F238E27FC236}">
                <ns2:creationId id="{DC44E617-D906-4896-9BBB-84FE9691FE3C}"/>
              </a:ext>
            </a:extLst>
          </p:cNvPr>
          <p:cNvSpPr>
            <a:spLocks noGrp="1"/>
          </p:cNvSpPr>
          <p:nvPr/>
        </p:nvSpPr>
        <p:spPr>
          <a:xfrm>
            <a:off x="81724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Evidence of public feedback mechanisms and responses</a:t>
            </a:r>
          </a:p>
        </p:txBody>
      </p:sp>
      <p:sp>
        <p:nvSpPr>
          <p:cNvPr id="36" name="">
            <a:extLst>
              <a:ext uri="{FF2B5EF4-FFF2-40B4-BE49-F238E27FC236}">
                <ns2:creationId id="{0067020C-2F96-4F5C-9D17-0EE323D17AE6}"/>
              </a:ext>
            </a:extLst>
          </p:cNvPr>
          <p:cNvSpPr>
            <a:spLocks noGrp="1"/>
          </p:cNvSpPr>
          <p:nvPr/>
        </p:nvSpPr>
        <p:spPr>
          <a:xfrm>
            <a:off x="762000" y="6153150"/>
            <a:ext cx="10668000" cy="171450"/>
          </a:xfrm>
          <a:prstGeom prst="rect">
            <a:avLst/>
          </a:prstGeom>
          <a:noFill/>
          <a:ln w="0">
            <a:noFill/>
            <a:prstDash val="solid"/>
          </a:ln>
        </p:spPr>
        <p:txBody>
          <a:bodyPr wrap="square" lIns="0" tIns="0" rIns="0" bIns="0" anchor="t">
            <a:noAutofit/>
          </a:bodyPr>
          <a:lstStyle/>
          <a:p>
            <a:pPr algn="ctr">
              <a:defRPr sz="900" b="0" i="1">
                <a:solidFill>
                  <a:srgbClr val="5F7187"/>
                </a:solidFill>
                <a:latin typeface="Calibri"/>
                <a:ea typeface="Calibri"/>
                <a:cs typeface="Calibri"/>
              </a:defRPr>
            </a:pPr>
            <a:r>
              <a:rPr sz="900" b="0" i="1">
                <a:solidFill>
                  <a:srgbClr val="5F7187"/>
                </a:solidFill>
                <a:latin typeface="Calibri"/>
                <a:ea typeface="Calibri"/>
                <a:cs typeface="Calibri"/>
              </a:rPr>
              <a:t>Catalogue v1.0.2  •  Source a6d0671c3297  •  Verbatim descriptors and evidence  •  HDRL classifications are not official programme requirements.</a:t>
            </a:r>
          </a:p>
        </p:txBody>
      </p:sp>
      <p:sp>
        <p:nvSpPr>
          <p:cNvPr id="37" name="">
            <a:extLst>
              <a:ext uri="{FF2B5EF4-FFF2-40B4-BE49-F238E27FC236}">
                <ns2:creationId id="{1429E064-B643-4A7B-A374-50577B232CEF}"/>
                <adec:decorative val="1"/>
              </a:ext>
            </a:extLst>
          </p:cNvPr>
          <p:cNvSpPr>
            <a:spLocks noGrp="1"/>
          </p:cNvSpPr>
          <p:nvPr/>
        </p:nvSpPr>
        <p:spPr>
          <a:xfrm>
            <a:off x="552450" y="6419850"/>
            <a:ext cx="11087100" cy="0"/>
          </a:xfrm>
          <a:prstGeom prst="line">
            <a:avLst/>
          </a:prstGeom>
          <a:noFill/>
          <a:ln w="9525">
            <a:solidFill>
              <a:srgbClr val="D5E3E3"/>
            </a:solidFill>
            <a:prstDash val="solid"/>
          </a:ln>
        </p:spPr>
      </p:sp>
      <p:sp>
        <p:nvSpPr>
          <p:cNvPr id="38" name="">
            <a:extLst>
              <a:ext uri="{FF2B5EF4-FFF2-40B4-BE49-F238E27FC236}">
                <ns2:creationId id="{8BA424F4-C1C2-4AF0-B635-EB87BDC5F682}"/>
              </a:ext>
            </a:extLst>
          </p:cNvPr>
          <p:cNvSpPr>
            <a:spLocks noGrp="1"/>
          </p:cNvSpPr>
          <p:nvPr/>
        </p:nvSpPr>
        <p:spPr>
          <a:xfrm>
            <a:off x="552450" y="6496050"/>
            <a:ext cx="2952750" cy="190500"/>
          </a:xfrm>
          <a:prstGeom prst="rect">
            <a:avLst/>
          </a:prstGeom>
          <a:noFill/>
          <a:ln w="0">
            <a:noFill/>
            <a:prstDash val="solid"/>
          </a:ln>
        </p:spPr>
        <p:txBody>
          <a:bodyPr wrap="square" lIns="0" tIns="0" rIns="0" bIns="0" anchor="ctr">
            <a:noAutofit/>
          </a:bodyPr>
          <a:lstStyle/>
          <a:p>
            <a:pPr algn="l">
              <a:defRPr sz="900" b="0" i="0">
                <a:solidFill>
                  <a:srgbClr val="5F7187"/>
                </a:solidFill>
                <a:latin typeface="Calibri"/>
                <a:ea typeface="Calibri"/>
                <a:cs typeface="Calibri"/>
              </a:defRPr>
            </a:pPr>
            <a:r>
              <a:rPr sz="900" b="0" i="0">
                <a:solidFill>
                  <a:srgbClr val="5F7187"/>
                </a:solidFill>
                <a:latin typeface="Calibri"/>
                <a:ea typeface="Calibri"/>
                <a:cs typeface="Calibri"/>
              </a:rPr>
              <a:t>HDRL v1.0.1  •  Kit v1.1.0  •  30 Jul 2026</a:t>
            </a:r>
          </a:p>
        </p:txBody>
      </p:sp>
      <p:sp>
        <p:nvSpPr>
          <p:cNvPr id="39" name="">
            <a:extLst>
              <a:ext uri="{FF2B5EF4-FFF2-40B4-BE49-F238E27FC236}">
                <ns2:creationId id="{AD32B7DF-A7E6-4274-AAFC-0CC320FD8DFB}"/>
              </a:ext>
            </a:extLst>
          </p:cNvPr>
          <p:cNvSpPr>
            <a:spLocks noGrp="1"/>
          </p:cNvSpPr>
          <p:nvPr/>
        </p:nvSpPr>
        <p:spPr>
          <a:xfrm>
            <a:off x="3524250" y="6496050"/>
            <a:ext cx="6096000" cy="190500"/>
          </a:xfrm>
          <a:prstGeom prst="rect">
            <a:avLst/>
          </a:prstGeom>
          <a:noFill/>
          <a:ln w="0">
            <a:noFill/>
            <a:prstDash val="solid"/>
          </a:ln>
        </p:spPr>
        <p:txBody>
          <a:bodyPr wrap="square" lIns="0" tIns="0" rIns="0" bIns="0" anchor="ctr">
            <a:noAutofit/>
          </a:bodyPr>
          <a:lstStyle/>
          <a:p>
            <a:pPr algn="ctr">
              <a:defRPr sz="825" b="0" i="0">
                <a:solidFill>
                  <a:srgbClr val="5F7187"/>
                </a:solidFill>
                <a:latin typeface="Calibri"/>
                <a:ea typeface="Calibri"/>
                <a:cs typeface="Calibri"/>
              </a:defRPr>
            </a:pPr>
            <a:r>
              <a:rPr sz="825" b="0" i="0">
                <a:solidFill>
                  <a:srgbClr val="5F7187"/>
                </a:solidFill>
                <a:latin typeface="Calibri"/>
                <a:ea typeface="Calibri"/>
                <a:cs typeface="Calibri"/>
              </a:rPr>
              <a:t>RDS: commissioner &amp; IP owner  •  OPL Advisory: originator &amp; developer  •  </a:t>
            </a:r>
            <a:r>
              <a:rPr sz="825" b="0" i="0">
                <a:solidFill>
                  <a:srgbClr val="5F7187"/>
                </a:solidFill>
                <a:latin typeface="Calibri"/>
                <a:ea typeface="Calibri"/>
                <a:cs typeface="Calibri"/>
                <a:hlinkClick r:id="R70d569595f044fb1" tooltip="Read the Creative Commons Attribution 4.0 licence"/>
              </a:rPr>
              <a:t>CC BY 4.0</a:t>
            </a:r>
          </a:p>
        </p:txBody>
      </p:sp>
      <p:sp>
        <p:nvSpPr>
          <p:cNvPr id="40" name="">
            <a:extLst>
              <a:ext uri="{FF2B5EF4-FFF2-40B4-BE49-F238E27FC236}">
                <ns2:creationId id="{19600995-DA8C-41D8-9C79-E10011498C15}"/>
              </a:ext>
            </a:extLst>
          </p:cNvPr>
          <p:cNvSpPr>
            <a:spLocks noGrp="1"/>
          </p:cNvSpPr>
          <p:nvPr/>
        </p:nvSpPr>
        <p:spPr>
          <a:xfrm>
            <a:off x="9048750" y="6496050"/>
            <a:ext cx="2590800" cy="190500"/>
          </a:xfrm>
          <a:prstGeom prst="rect">
            <a:avLst/>
          </a:prstGeom>
          <a:noFill/>
          <a:ln w="0">
            <a:noFill/>
            <a:prstDash val="solid"/>
          </a:ln>
        </p:spPr>
        <p:txBody>
          <a:bodyPr wrap="square" lIns="0" tIns="0" rIns="0" bIns="0" anchor="ctr">
            <a:noAutofit/>
          </a:bodyPr>
          <a:lstStyle/>
          <a:p>
            <a:pPr algn="r">
              <a:defRPr sz="900" b="0" i="0">
                <a:solidFill>
                  <a:srgbClr val="5F7187"/>
                </a:solidFill>
                <a:latin typeface="Calibri"/>
                <a:ea typeface="Calibri"/>
                <a:cs typeface="Calibri"/>
              </a:defRPr>
            </a:pPr>
            <a:r>
              <a:rPr sz="900" b="0" i="0">
                <a:solidFill>
                  <a:srgbClr val="5F7187"/>
                </a:solidFill>
                <a:latin typeface="Calibri"/>
                <a:ea typeface="Calibri"/>
                <a:cs typeface="Calibri"/>
                <a:hlinkClick r:id="Rc9b04f4d864c4698" tooltip="Open the HDRL Framework website"/>
              </a:rPr>
              <a:t>hdrlframework.org</a:t>
            </a:r>
            <a:r>
              <a:rPr sz="900" b="0" i="0">
                <a:solidFill>
                  <a:srgbClr val="5F7187"/>
                </a:solidFill>
                <a:latin typeface="Calibri"/>
                <a:ea typeface="Calibri"/>
                <a:cs typeface="Calibri"/>
              </a:rPr>
              <a:t>  •  67</a:t>
            </a:r>
          </a:p>
        </p:txBody>
      </p:sp>
    </p:spTree>
    <p:extLst>
      <p:ext uri="{BB962C8B-B14F-4D97-AF65-F5344CB8AC3E}">
        <ns5:creationId val="1373287081"/>
      </p:ext>
    </p:extLst>
  </p:cSld>
</p:sld>
</file>

<file path=ppt/slides/slide68.xml><?xml version="1.0" encoding="utf-8"?>
<p:sld xmlns:a="http://schemas.openxmlformats.org/drawingml/2006/main" xmlns:adec="http://schemas.microsoft.com/office/drawing/2017/decorative" xmlns:ns2="http://schemas.microsoft.com/office/drawing/2014/main" xmlns:ns5="http://schemas.microsoft.com/office/powerpoint/2010/main" xmlns:p="http://schemas.openxmlformats.org/presentationml/2006/main" xmlns:r="http://schemas.openxmlformats.org/officeDocument/2006/relationships">
  <p:cSld>
    <p:bg>
      <p:bgPr>
        <a:solidFill>
          <a:srgbClr val="FFFFFF"/>
        </a:solidFill>
      </p:bgPr>
    </p:bg>
    <p:spTree>
      <p:nvGrpSpPr>
        <p:cNvPr id="1" name=""/>
        <p:cNvGrpSpPr/>
        <p:nvPr/>
      </p:nvGrpSpPr>
      <p:grpSpPr>
        <a:xfrm/>
      </p:grpSpPr>
      <p:sp>
        <p:nvSpPr>
          <p:cNvPr id="34" name="hdrl-mini-mark">
            <a:extLst>
              <a:ext uri="{FF2B5EF4-FFF2-40B4-BE49-F238E27FC236}">
                <ns2:creationId id="{76D970E2-1FB0-451F-8E06-8778C033E418}"/>
                <adec:decorative val="1"/>
              </a:ext>
            </a:extLst>
          </p:cNvPr>
          <p:cNvSpPr>
            <a:spLocks noGrp="1"/>
          </p:cNvSpPr>
          <p:nvPr/>
        </p:nvSpPr>
        <p:spPr>
          <a:xfrm>
            <a:off x="552450" y="361950"/>
            <a:ext cx="514350" cy="514350"/>
          </a:xfrm>
          <a:prstGeom prst="octagon">
            <a:avLst/>
          </a:prstGeom>
          <a:solidFill>
            <a:srgbClr val="0F766E"/>
          </a:solidFill>
          <a:ln w="0">
            <a:noFill/>
            <a:prstDash val="solid"/>
          </a:ln>
        </p:spPr>
      </p:sp>
      <p:sp>
        <p:nvSpPr>
          <p:cNvPr id="2" name="hdrl-mini-text">
            <a:extLst>
              <a:ext uri="{FF2B5EF4-FFF2-40B4-BE49-F238E27FC236}">
                <ns2:creationId id="{EB1B2709-86B5-4259-BDE9-6028B4D5397D}"/>
                <adec:decorative val="1"/>
              </a:ext>
            </a:extLst>
          </p:cNvPr>
          <p:cNvSpPr>
            <a:spLocks noGrp="1"/>
          </p:cNvSpPr>
          <p:nvPr/>
        </p:nvSpPr>
        <p:spPr>
          <a:xfrm>
            <a:off x="581025" y="504825"/>
            <a:ext cx="476250" cy="209550"/>
          </a:xfrm>
          <a:prstGeom prst="rect">
            <a:avLst/>
          </a:prstGeom>
          <a:noFill/>
          <a:ln w="0">
            <a:noFill/>
            <a:prstDash val="solid"/>
          </a:ln>
        </p:spPr>
        <p:txBody>
          <a:bodyPr wrap="square" lIns="0" tIns="0" rIns="0" bIns="0" anchor="ctr">
            <a:noAutofit/>
          </a:bodyPr>
          <a:lstStyle/>
          <a:p>
            <a:pPr algn="ctr">
              <a:defRPr sz="750" b="1" i="0">
                <a:solidFill>
                  <a:srgbClr val="FFFFFF"/>
                </a:solidFill>
                <a:latin typeface="Calibri"/>
                <a:ea typeface="Calibri"/>
                <a:cs typeface="Calibri"/>
              </a:defRPr>
            </a:pPr>
            <a:r>
              <a:rPr sz="750" b="1" i="0">
                <a:solidFill>
                  <a:srgbClr val="FFFFFF"/>
                </a:solidFill>
                <a:latin typeface="Calibri"/>
                <a:ea typeface="Calibri"/>
                <a:cs typeface="Calibri"/>
              </a:rPr>
              <a:t>HDRL</a:t>
            </a:r>
          </a:p>
        </p:txBody>
      </p:sp>
      <p:sp>
        <p:nvSpPr>
          <p:cNvPr id="3" name="brand-label">
            <a:extLst>
              <a:ext uri="{FF2B5EF4-FFF2-40B4-BE49-F238E27FC236}">
                <ns2:creationId id="{25020797-444F-4AED-83E4-619A77CC464F}"/>
                <adec:decorative val="1"/>
              </a:ext>
            </a:extLst>
          </p:cNvPr>
          <p:cNvSpPr>
            <a:spLocks noGrp="1"/>
          </p:cNvSpPr>
          <p:nvPr/>
        </p:nvSpPr>
        <p:spPr>
          <a:xfrm>
            <a:off x="1257300" y="495300"/>
            <a:ext cx="4572000" cy="190500"/>
          </a:xfrm>
          <a:prstGeom prst="rect">
            <a:avLst/>
          </a:prstGeom>
          <a:noFill/>
          <a:ln w="0">
            <a:noFill/>
            <a:prstDash val="solid"/>
          </a:ln>
        </p:spPr>
        <p:txBody>
          <a:bodyPr wrap="square" lIns="0" tIns="0" rIns="0" bIns="0" anchor="ctr">
            <a:noAutofit/>
          </a:bodyPr>
          <a:lstStyle/>
          <a:p>
            <a:pPr algn="l">
              <a:defRPr sz="1200" b="1" i="0">
                <a:solidFill>
                  <a:srgbClr val="0F766E"/>
                </a:solidFill>
                <a:latin typeface="Calibri"/>
                <a:ea typeface="Calibri"/>
                <a:cs typeface="Calibri"/>
              </a:defRPr>
            </a:pPr>
            <a:r>
              <a:rPr sz="1200" b="1" i="0">
                <a:solidFill>
                  <a:srgbClr val="0F766E"/>
                </a:solidFill>
                <a:latin typeface="Calibri"/>
                <a:ea typeface="Calibri"/>
                <a:cs typeface="Calibri"/>
              </a:rPr>
              <a:t>DOMAIN F • ALL INDICATORS</a:t>
            </a:r>
          </a:p>
        </p:txBody>
      </p:sp>
      <p:sp>
        <p:nvSpPr>
          <p:cNvPr id="4" name="slide-title" title="Domain F · Sustainability" descr="Slide title: Domain F · Sustainability">
            <a:extLst>
              <a:ext uri="{FF2B5EF4-FFF2-40B4-BE49-F238E27FC236}">
                <ns2:creationId id="{C7B60EB8-D2B1-4824-A26B-F0CEA774195E}"/>
              </a:ext>
            </a:extLst>
          </p:cNvPr>
          <p:cNvSpPr>
            <a:spLocks noGrp="1"/>
          </p:cNvSpPr>
          <p:nvPr>
            <p:ph type="title"/>
          </p:nvPr>
        </p:nvSpPr>
        <p:spPr>
          <a:xfrm>
            <a:off x="666750" y="1104900"/>
            <a:ext cx="10858500" cy="666750"/>
          </a:xfrm>
          <a:prstGeom prst="rect">
            <a:avLst/>
          </a:prstGeom>
          <a:noFill/>
          <a:ln w="0">
            <a:noFill/>
            <a:prstDash val="solid"/>
          </a:ln>
        </p:spPr>
        <p:txBody>
          <a:bodyPr wrap="square" lIns="0" tIns="0" rIns="0" bIns="0" anchor="t">
            <a:noAutofit/>
          </a:bodyPr>
          <a:lstStyle/>
          <a:p>
            <a:pPr algn="l">
              <a:defRPr sz="3150" b="1" i="0">
                <a:solidFill>
                  <a:srgbClr val="162B45"/>
                </a:solidFill>
                <a:latin typeface="Calibri"/>
                <a:ea typeface="Calibri"/>
                <a:cs typeface="Calibri"/>
              </a:defRPr>
            </a:pPr>
            <a:r>
              <a:rPr sz="3150" b="1" i="0">
                <a:solidFill>
                  <a:srgbClr val="162B45"/>
                </a:solidFill>
                <a:latin typeface="Calibri"/>
                <a:ea typeface="Calibri"/>
                <a:cs typeface="Calibri"/>
              </a:rPr>
              <a:t>Domain F · Sustainability</a:t>
            </a:r>
          </a:p>
        </p:txBody>
      </p:sp>
      <p:sp>
        <p:nvSpPr>
          <p:cNvPr id="5" name="">
            <a:extLst>
              <a:ext uri="{FF2B5EF4-FFF2-40B4-BE49-F238E27FC236}">
                <ns2:creationId id="{C6CB9B38-202A-4E7A-9E1D-E540965FB6E3}"/>
              </a:ext>
            </a:extLst>
          </p:cNvPr>
          <p:cNvSpPr>
            <a:spLocks noGrp="1"/>
          </p:cNvSpPr>
          <p:nvPr/>
        </p:nvSpPr>
        <p:spPr>
          <a:xfrm>
            <a:off x="685800" y="1809750"/>
            <a:ext cx="8763000" cy="342900"/>
          </a:xfrm>
          <a:prstGeom prst="rect">
            <a:avLst/>
          </a:prstGeom>
          <a:noFill/>
          <a:ln w="0">
            <a:noFill/>
            <a:prstDash val="solid"/>
          </a:ln>
        </p:spPr>
        <p:txBody>
          <a:bodyPr wrap="square" lIns="0" tIns="0" rIns="0" bIns="0" anchor="t">
            <a:noAutofit/>
          </a:bodyPr>
          <a:lstStyle/>
          <a:p>
            <a:pPr algn="l">
              <a:defRPr sz="1725" b="0" i="0">
                <a:solidFill>
                  <a:srgbClr val="5F7187"/>
                </a:solidFill>
                <a:latin typeface="Calibri"/>
                <a:ea typeface="Calibri"/>
                <a:cs typeface="Calibri"/>
              </a:defRPr>
            </a:pPr>
            <a:r>
              <a:rPr sz="1725" b="0" i="0">
                <a:solidFill>
                  <a:srgbClr val="5F7187"/>
                </a:solidFill>
                <a:latin typeface="Calibri"/>
                <a:ea typeface="Calibri"/>
                <a:cs typeface="Calibri"/>
              </a:rPr>
              <a:t>Can the service sustain its people, platform and governance over time?</a:t>
            </a:r>
          </a:p>
        </p:txBody>
      </p:sp>
      <p:sp>
        <p:nvSpPr>
          <p:cNvPr id="6" name="">
            <a:extLst>
              <a:ext uri="{FF2B5EF4-FFF2-40B4-BE49-F238E27FC236}">
                <ns2:creationId id="{EA0B34CE-2562-4D21-AEE9-108159FBA92D}"/>
              </a:ext>
            </a:extLst>
          </p:cNvPr>
          <p:cNvSpPr>
            <a:spLocks noGrp="1"/>
          </p:cNvSpPr>
          <p:nvPr/>
        </p:nvSpPr>
        <p:spPr>
          <a:xfrm>
            <a:off x="685800" y="2209800"/>
            <a:ext cx="5905500" cy="285750"/>
          </a:xfrm>
          <a:prstGeom prst="rect">
            <a:avLst/>
          </a:prstGeom>
          <a:noFill/>
          <a:ln w="0">
            <a:noFill/>
            <a:prstDash val="solid"/>
          </a:ln>
        </p:spPr>
        <p:txBody>
          <a:bodyPr wrap="square" lIns="0" tIns="0" rIns="0" bIns="0" anchor="t">
            <a:noAutofit/>
          </a:bodyPr>
          <a:lstStyle/>
          <a:p>
            <a:pPr algn="l">
              <a:defRPr sz="1425" b="1" i="0">
                <a:solidFill>
                  <a:srgbClr val="F59E0B"/>
                </a:solidFill>
                <a:latin typeface="Calibri"/>
                <a:ea typeface="Calibri"/>
                <a:cs typeface="Calibri"/>
              </a:defRPr>
            </a:pPr>
            <a:r>
              <a:rPr sz="1425" b="1" i="0">
                <a:solidFill>
                  <a:srgbClr val="F59E0B"/>
                </a:solidFill>
                <a:latin typeface="Calibri"/>
                <a:ea typeface="Calibri"/>
                <a:cs typeface="Calibri"/>
              </a:rPr>
              <a:t>6 indicators  •  2 Core  •  4 Enhancement</a:t>
            </a:r>
          </a:p>
        </p:txBody>
      </p:sp>
      <p:sp>
        <p:nvSpPr>
          <p:cNvPr id="7" name="">
            <a:extLst>
              <a:ext uri="{FF2B5EF4-FFF2-40B4-BE49-F238E27FC236}">
                <ns2:creationId id="{4AB8494F-E68D-4579-89B7-CF56BCA961CB}"/>
              </a:ext>
            </a:extLst>
          </p:cNvPr>
          <p:cNvSpPr>
            <a:spLocks noGrp="1"/>
          </p:cNvSpPr>
          <p:nvPr/>
        </p:nvSpPr>
        <p:spPr>
          <a:xfrm>
            <a:off x="685800" y="2647950"/>
            <a:ext cx="685800" cy="247650"/>
          </a:xfrm>
          <a:prstGeom prst="rect">
            <a:avLst/>
          </a:prstGeom>
          <a:noFill/>
          <a:ln w="0">
            <a:noFill/>
            <a:prstDash val="solid"/>
          </a:ln>
        </p:spPr>
        <p:txBody>
          <a:bodyPr wrap="square" lIns="0" tIns="0" rIns="0" bIns="0" anchor="t">
            <a:noAutofit/>
          </a:bodyPr>
          <a:lstStyle/>
          <a:p>
            <a:pPr algn="l">
              <a:defRPr sz="1275" b="1" i="0">
                <a:solidFill>
                  <a:srgbClr val="F59E0B"/>
                </a:solidFill>
                <a:latin typeface="Calibri"/>
                <a:ea typeface="Calibri"/>
                <a:cs typeface="Calibri"/>
              </a:defRPr>
            </a:pPr>
            <a:r>
              <a:rPr sz="1275" b="1" i="0">
                <a:solidFill>
                  <a:srgbClr val="F59E0B"/>
                </a:solidFill>
                <a:latin typeface="Calibri"/>
                <a:ea typeface="Calibri"/>
                <a:cs typeface="Calibri"/>
              </a:rPr>
              <a:t>F.1.1</a:t>
            </a:r>
          </a:p>
        </p:txBody>
      </p:sp>
      <p:sp>
        <p:nvSpPr>
          <p:cNvPr id="8" name="">
            <a:extLst>
              <a:ext uri="{FF2B5EF4-FFF2-40B4-BE49-F238E27FC236}">
                <ns2:creationId id="{4DBD4179-ED13-47D5-B2B8-AC5293B0F6F8}"/>
              </a:ext>
            </a:extLst>
          </p:cNvPr>
          <p:cNvSpPr>
            <a:spLocks noGrp="1"/>
          </p:cNvSpPr>
          <p:nvPr/>
        </p:nvSpPr>
        <p:spPr>
          <a:xfrm>
            <a:off x="1409700" y="2647950"/>
            <a:ext cx="3124200" cy="400050"/>
          </a:xfrm>
          <a:prstGeom prst="rect">
            <a:avLst/>
          </a:prstGeom>
          <a:noFill/>
          <a:ln w="0">
            <a:noFill/>
            <a:prstDash val="solid"/>
          </a:ln>
        </p:spPr>
        <p:txBody>
          <a:bodyPr wrap="square" lIns="0" tIns="0" rIns="0" bIns="0" anchor="t">
            <a:noAutofit/>
          </a:bodyPr>
          <a:lstStyle/>
          <a:p>
            <a:pPr algn="l">
              <a:defRPr sz="1350" b="1" i="0">
                <a:solidFill>
                  <a:srgbClr val="162B45"/>
                </a:solidFill>
                <a:latin typeface="Calibri"/>
                <a:ea typeface="Calibri"/>
                <a:cs typeface="Calibri"/>
              </a:defRPr>
            </a:pPr>
            <a:r>
              <a:rPr sz="1350" b="1" i="0">
                <a:solidFill>
                  <a:srgbClr val="162B45"/>
                </a:solidFill>
                <a:latin typeface="Calibri"/>
                <a:ea typeface="Calibri"/>
                <a:cs typeface="Calibri"/>
              </a:rPr>
              <a:t>Funding Horizon</a:t>
            </a:r>
          </a:p>
        </p:txBody>
      </p:sp>
      <p:sp>
        <p:nvSpPr>
          <p:cNvPr id="9" name="">
            <a:extLst>
              <a:ext uri="{FF2B5EF4-FFF2-40B4-BE49-F238E27FC236}">
                <ns2:creationId id="{91E8A86C-B9F0-4365-A149-FDEF7E7E516D}"/>
              </a:ext>
            </a:extLst>
          </p:cNvPr>
          <p:cNvSpPr>
            <a:spLocks noGrp="1"/>
          </p:cNvSpPr>
          <p:nvPr/>
        </p:nvSpPr>
        <p:spPr>
          <a:xfrm>
            <a:off x="4591050" y="2667000"/>
            <a:ext cx="1428750" cy="304800"/>
          </a:xfrm>
          <a:prstGeom prst="rect">
            <a:avLst/>
          </a:prstGeom>
          <a:noFill/>
          <a:ln w="0">
            <a:noFill/>
            <a:prstDash val="solid"/>
          </a:ln>
        </p:spPr>
        <p:txBody>
          <a:bodyPr wrap="square" lIns="0" tIns="0" rIns="0" bIns="0" anchor="t">
            <a:noAutofit/>
          </a:bodyPr>
          <a:lstStyle/>
          <a:p>
            <a:pPr algn="r">
              <a:defRPr sz="1050" b="0" i="0">
                <a:solidFill>
                  <a:srgbClr val="5F7187"/>
                </a:solidFill>
                <a:latin typeface="Calibri"/>
                <a:ea typeface="Calibri"/>
                <a:cs typeface="Calibri"/>
              </a:defRPr>
            </a:pPr>
            <a:r>
              <a:rPr sz="1050" b="0" i="0">
                <a:solidFill>
                  <a:srgbClr val="5F7187"/>
                </a:solidFill>
                <a:latin typeface="Calibri"/>
                <a:ea typeface="Calibri"/>
                <a:cs typeface="Calibri"/>
              </a:rPr>
              <a:t>Core · Both</a:t>
            </a:r>
          </a:p>
        </p:txBody>
      </p:sp>
      <p:sp>
        <p:nvSpPr>
          <p:cNvPr id="10" name="">
            <a:extLst>
              <a:ext uri="{FF2B5EF4-FFF2-40B4-BE49-F238E27FC236}">
                <ns2:creationId id="{DAF25787-88F0-4286-A81D-EC72FEDD5FD5}"/>
                <adec:decorative val="1"/>
              </a:ext>
            </a:extLst>
          </p:cNvPr>
          <p:cNvSpPr>
            <a:spLocks noGrp="1"/>
          </p:cNvSpPr>
          <p:nvPr/>
        </p:nvSpPr>
        <p:spPr>
          <a:xfrm>
            <a:off x="685800" y="3057525"/>
            <a:ext cx="5334000" cy="0"/>
          </a:xfrm>
          <a:prstGeom prst="line">
            <a:avLst/>
          </a:prstGeom>
          <a:noFill/>
          <a:ln w="9525">
            <a:solidFill>
              <a:srgbClr val="D5E3E3"/>
            </a:solidFill>
            <a:prstDash val="solid"/>
          </a:ln>
        </p:spPr>
      </p:sp>
      <p:sp>
        <p:nvSpPr>
          <p:cNvPr id="11" name="">
            <a:extLst>
              <a:ext uri="{FF2B5EF4-FFF2-40B4-BE49-F238E27FC236}">
                <ns2:creationId id="{2DBF0787-F3E3-47D3-BAA7-5C345F3D367C}"/>
              </a:ext>
            </a:extLst>
          </p:cNvPr>
          <p:cNvSpPr>
            <a:spLocks noGrp="1"/>
          </p:cNvSpPr>
          <p:nvPr/>
        </p:nvSpPr>
        <p:spPr>
          <a:xfrm>
            <a:off x="685800" y="3143250"/>
            <a:ext cx="685800" cy="247650"/>
          </a:xfrm>
          <a:prstGeom prst="rect">
            <a:avLst/>
          </a:prstGeom>
          <a:noFill/>
          <a:ln w="0">
            <a:noFill/>
            <a:prstDash val="solid"/>
          </a:ln>
        </p:spPr>
        <p:txBody>
          <a:bodyPr wrap="square" lIns="0" tIns="0" rIns="0" bIns="0" anchor="t">
            <a:noAutofit/>
          </a:bodyPr>
          <a:lstStyle/>
          <a:p>
            <a:pPr algn="l">
              <a:defRPr sz="1275" b="1" i="0">
                <a:solidFill>
                  <a:srgbClr val="F59E0B"/>
                </a:solidFill>
                <a:latin typeface="Calibri"/>
                <a:ea typeface="Calibri"/>
                <a:cs typeface="Calibri"/>
              </a:defRPr>
            </a:pPr>
            <a:r>
              <a:rPr sz="1275" b="1" i="0">
                <a:solidFill>
                  <a:srgbClr val="F59E0B"/>
                </a:solidFill>
                <a:latin typeface="Calibri"/>
                <a:ea typeface="Calibri"/>
                <a:cs typeface="Calibri"/>
              </a:rPr>
              <a:t>F.1.2</a:t>
            </a:r>
          </a:p>
        </p:txBody>
      </p:sp>
      <p:sp>
        <p:nvSpPr>
          <p:cNvPr id="12" name="">
            <a:extLst>
              <a:ext uri="{FF2B5EF4-FFF2-40B4-BE49-F238E27FC236}">
                <ns2:creationId id="{B8045395-AAE4-49D1-83D0-7C8FA700D62F}"/>
              </a:ext>
            </a:extLst>
          </p:cNvPr>
          <p:cNvSpPr>
            <a:spLocks noGrp="1"/>
          </p:cNvSpPr>
          <p:nvPr/>
        </p:nvSpPr>
        <p:spPr>
          <a:xfrm>
            <a:off x="1409700" y="3143250"/>
            <a:ext cx="3124200" cy="400050"/>
          </a:xfrm>
          <a:prstGeom prst="rect">
            <a:avLst/>
          </a:prstGeom>
          <a:noFill/>
          <a:ln w="0">
            <a:noFill/>
            <a:prstDash val="solid"/>
          </a:ln>
        </p:spPr>
        <p:txBody>
          <a:bodyPr wrap="square" lIns="0" tIns="0" rIns="0" bIns="0" anchor="t">
            <a:noAutofit/>
          </a:bodyPr>
          <a:lstStyle/>
          <a:p>
            <a:pPr algn="l">
              <a:defRPr sz="1350" b="1" i="0">
                <a:solidFill>
                  <a:srgbClr val="162B45"/>
                </a:solidFill>
                <a:latin typeface="Calibri"/>
                <a:ea typeface="Calibri"/>
                <a:cs typeface="Calibri"/>
              </a:defRPr>
            </a:pPr>
            <a:r>
              <a:rPr sz="1350" b="1" i="0">
                <a:solidFill>
                  <a:srgbClr val="162B45"/>
                </a:solidFill>
                <a:latin typeface="Calibri"/>
                <a:ea typeface="Calibri"/>
                <a:cs typeface="Calibri"/>
              </a:rPr>
              <a:t>Financial Risk Management</a:t>
            </a:r>
          </a:p>
        </p:txBody>
      </p:sp>
      <p:sp>
        <p:nvSpPr>
          <p:cNvPr id="13" name="">
            <a:extLst>
              <a:ext uri="{FF2B5EF4-FFF2-40B4-BE49-F238E27FC236}">
                <ns2:creationId id="{1219172B-C2CC-4A80-9AA5-02110394573F}"/>
              </a:ext>
            </a:extLst>
          </p:cNvPr>
          <p:cNvSpPr>
            <a:spLocks noGrp="1"/>
          </p:cNvSpPr>
          <p:nvPr/>
        </p:nvSpPr>
        <p:spPr>
          <a:xfrm>
            <a:off x="4591050" y="3162300"/>
            <a:ext cx="1428750" cy="304800"/>
          </a:xfrm>
          <a:prstGeom prst="rect">
            <a:avLst/>
          </a:prstGeom>
          <a:noFill/>
          <a:ln w="0">
            <a:noFill/>
            <a:prstDash val="solid"/>
          </a:ln>
        </p:spPr>
        <p:txBody>
          <a:bodyPr wrap="square" lIns="0" tIns="0" rIns="0" bIns="0" anchor="t">
            <a:noAutofit/>
          </a:bodyPr>
          <a:lstStyle/>
          <a:p>
            <a:pPr algn="r">
              <a:defRPr sz="1050" b="0" i="0">
                <a:solidFill>
                  <a:srgbClr val="5F7187"/>
                </a:solidFill>
                <a:latin typeface="Calibri"/>
                <a:ea typeface="Calibri"/>
                <a:cs typeface="Calibri"/>
              </a:defRPr>
            </a:pPr>
            <a:r>
              <a:rPr sz="1050" b="0" i="0">
                <a:solidFill>
                  <a:srgbClr val="5F7187"/>
                </a:solidFill>
                <a:latin typeface="Calibri"/>
                <a:ea typeface="Calibri"/>
                <a:cs typeface="Calibri"/>
              </a:rPr>
              <a:t>Enhancement · Both</a:t>
            </a:r>
          </a:p>
        </p:txBody>
      </p:sp>
      <p:sp>
        <p:nvSpPr>
          <p:cNvPr id="14" name="">
            <a:extLst>
              <a:ext uri="{FF2B5EF4-FFF2-40B4-BE49-F238E27FC236}">
                <ns2:creationId id="{96D2B6EC-00AF-4B0C-A800-802C5DCE4D6E}"/>
                <adec:decorative val="1"/>
              </a:ext>
            </a:extLst>
          </p:cNvPr>
          <p:cNvSpPr>
            <a:spLocks noGrp="1"/>
          </p:cNvSpPr>
          <p:nvPr/>
        </p:nvSpPr>
        <p:spPr>
          <a:xfrm>
            <a:off x="685800" y="3552825"/>
            <a:ext cx="5334000" cy="0"/>
          </a:xfrm>
          <a:prstGeom prst="line">
            <a:avLst/>
          </a:prstGeom>
          <a:noFill/>
          <a:ln w="9525">
            <a:solidFill>
              <a:srgbClr val="D5E3E3"/>
            </a:solidFill>
            <a:prstDash val="solid"/>
          </a:ln>
        </p:spPr>
      </p:sp>
      <p:sp>
        <p:nvSpPr>
          <p:cNvPr id="15" name="">
            <a:extLst>
              <a:ext uri="{FF2B5EF4-FFF2-40B4-BE49-F238E27FC236}">
                <ns2:creationId id="{64A77089-38F8-4A1B-BE83-133181CCF554}"/>
              </a:ext>
            </a:extLst>
          </p:cNvPr>
          <p:cNvSpPr>
            <a:spLocks noGrp="1"/>
          </p:cNvSpPr>
          <p:nvPr/>
        </p:nvSpPr>
        <p:spPr>
          <a:xfrm>
            <a:off x="685800" y="3638550"/>
            <a:ext cx="685800" cy="247650"/>
          </a:xfrm>
          <a:prstGeom prst="rect">
            <a:avLst/>
          </a:prstGeom>
          <a:noFill/>
          <a:ln w="0">
            <a:noFill/>
            <a:prstDash val="solid"/>
          </a:ln>
        </p:spPr>
        <p:txBody>
          <a:bodyPr wrap="square" lIns="0" tIns="0" rIns="0" bIns="0" anchor="t">
            <a:noAutofit/>
          </a:bodyPr>
          <a:lstStyle/>
          <a:p>
            <a:pPr algn="l">
              <a:defRPr sz="1275" b="1" i="0">
                <a:solidFill>
                  <a:srgbClr val="F59E0B"/>
                </a:solidFill>
                <a:latin typeface="Calibri"/>
                <a:ea typeface="Calibri"/>
                <a:cs typeface="Calibri"/>
              </a:defRPr>
            </a:pPr>
            <a:r>
              <a:rPr sz="1275" b="1" i="0">
                <a:solidFill>
                  <a:srgbClr val="F59E0B"/>
                </a:solidFill>
                <a:latin typeface="Calibri"/>
                <a:ea typeface="Calibri"/>
                <a:cs typeface="Calibri"/>
              </a:rPr>
              <a:t>F.2.1</a:t>
            </a:r>
          </a:p>
        </p:txBody>
      </p:sp>
      <p:sp>
        <p:nvSpPr>
          <p:cNvPr id="16" name="">
            <a:extLst>
              <a:ext uri="{FF2B5EF4-FFF2-40B4-BE49-F238E27FC236}">
                <ns2:creationId id="{6FA8ADDA-9A91-4189-B761-2296077B57D2}"/>
              </a:ext>
            </a:extLst>
          </p:cNvPr>
          <p:cNvSpPr>
            <a:spLocks noGrp="1"/>
          </p:cNvSpPr>
          <p:nvPr/>
        </p:nvSpPr>
        <p:spPr>
          <a:xfrm>
            <a:off x="1409700" y="3638550"/>
            <a:ext cx="3124200" cy="400050"/>
          </a:xfrm>
          <a:prstGeom prst="rect">
            <a:avLst/>
          </a:prstGeom>
          <a:noFill/>
          <a:ln w="0">
            <a:noFill/>
            <a:prstDash val="solid"/>
          </a:ln>
        </p:spPr>
        <p:txBody>
          <a:bodyPr wrap="square" lIns="0" tIns="0" rIns="0" bIns="0" anchor="t">
            <a:noAutofit/>
          </a:bodyPr>
          <a:lstStyle/>
          <a:p>
            <a:pPr algn="l">
              <a:defRPr sz="1350" b="1" i="0">
                <a:solidFill>
                  <a:srgbClr val="162B45"/>
                </a:solidFill>
                <a:latin typeface="Calibri"/>
                <a:ea typeface="Calibri"/>
                <a:cs typeface="Calibri"/>
              </a:defRPr>
            </a:pPr>
            <a:r>
              <a:rPr sz="1350" b="1" i="0">
                <a:solidFill>
                  <a:srgbClr val="162B45"/>
                </a:solidFill>
                <a:latin typeface="Calibri"/>
                <a:ea typeface="Calibri"/>
                <a:cs typeface="Calibri"/>
              </a:rPr>
              <a:t>Cost Recovery &amp; Pricing</a:t>
            </a:r>
          </a:p>
        </p:txBody>
      </p:sp>
      <p:sp>
        <p:nvSpPr>
          <p:cNvPr id="17" name="">
            <a:extLst>
              <a:ext uri="{FF2B5EF4-FFF2-40B4-BE49-F238E27FC236}">
                <ns2:creationId id="{AD55831E-CE0E-4E66-B972-0756E49D407D}"/>
              </a:ext>
            </a:extLst>
          </p:cNvPr>
          <p:cNvSpPr>
            <a:spLocks noGrp="1"/>
          </p:cNvSpPr>
          <p:nvPr/>
        </p:nvSpPr>
        <p:spPr>
          <a:xfrm>
            <a:off x="4591050" y="3657600"/>
            <a:ext cx="1428750" cy="304800"/>
          </a:xfrm>
          <a:prstGeom prst="rect">
            <a:avLst/>
          </a:prstGeom>
          <a:noFill/>
          <a:ln w="0">
            <a:noFill/>
            <a:prstDash val="solid"/>
          </a:ln>
        </p:spPr>
        <p:txBody>
          <a:bodyPr wrap="square" lIns="0" tIns="0" rIns="0" bIns="0" anchor="t">
            <a:noAutofit/>
          </a:bodyPr>
          <a:lstStyle/>
          <a:p>
            <a:pPr algn="r">
              <a:defRPr sz="1050" b="0" i="0">
                <a:solidFill>
                  <a:srgbClr val="5F7187"/>
                </a:solidFill>
                <a:latin typeface="Calibri"/>
                <a:ea typeface="Calibri"/>
                <a:cs typeface="Calibri"/>
              </a:defRPr>
            </a:pPr>
            <a:r>
              <a:rPr sz="1050" b="0" i="0">
                <a:solidFill>
                  <a:srgbClr val="5F7187"/>
                </a:solidFill>
                <a:latin typeface="Calibri"/>
                <a:ea typeface="Calibri"/>
                <a:cs typeface="Calibri"/>
              </a:rPr>
              <a:t>Core · Both</a:t>
            </a:r>
          </a:p>
        </p:txBody>
      </p:sp>
      <p:sp>
        <p:nvSpPr>
          <p:cNvPr id="18" name="">
            <a:extLst>
              <a:ext uri="{FF2B5EF4-FFF2-40B4-BE49-F238E27FC236}">
                <ns2:creationId id="{08A5F835-B670-4EC5-8DC0-56BCCA7977D8}"/>
              </a:ext>
            </a:extLst>
          </p:cNvPr>
          <p:cNvSpPr>
            <a:spLocks noGrp="1"/>
          </p:cNvSpPr>
          <p:nvPr/>
        </p:nvSpPr>
        <p:spPr>
          <a:xfrm>
            <a:off x="6248400" y="2647950"/>
            <a:ext cx="685800" cy="247650"/>
          </a:xfrm>
          <a:prstGeom prst="rect">
            <a:avLst/>
          </a:prstGeom>
          <a:noFill/>
          <a:ln w="0">
            <a:noFill/>
            <a:prstDash val="solid"/>
          </a:ln>
        </p:spPr>
        <p:txBody>
          <a:bodyPr wrap="square" lIns="0" tIns="0" rIns="0" bIns="0" anchor="t">
            <a:noAutofit/>
          </a:bodyPr>
          <a:lstStyle/>
          <a:p>
            <a:pPr algn="l">
              <a:defRPr sz="1275" b="1" i="0">
                <a:solidFill>
                  <a:srgbClr val="F59E0B"/>
                </a:solidFill>
                <a:latin typeface="Calibri"/>
                <a:ea typeface="Calibri"/>
                <a:cs typeface="Calibri"/>
              </a:defRPr>
            </a:pPr>
            <a:r>
              <a:rPr sz="1275" b="1" i="0">
                <a:solidFill>
                  <a:srgbClr val="F59E0B"/>
                </a:solidFill>
                <a:latin typeface="Calibri"/>
                <a:ea typeface="Calibri"/>
                <a:cs typeface="Calibri"/>
              </a:rPr>
              <a:t>F.2.2</a:t>
            </a:r>
          </a:p>
        </p:txBody>
      </p:sp>
      <p:sp>
        <p:nvSpPr>
          <p:cNvPr id="19" name="">
            <a:extLst>
              <a:ext uri="{FF2B5EF4-FFF2-40B4-BE49-F238E27FC236}">
                <ns2:creationId id="{57D7DA93-D38F-4201-B4F8-02584080FE43}"/>
              </a:ext>
            </a:extLst>
          </p:cNvPr>
          <p:cNvSpPr>
            <a:spLocks noGrp="1"/>
          </p:cNvSpPr>
          <p:nvPr/>
        </p:nvSpPr>
        <p:spPr>
          <a:xfrm>
            <a:off x="6972300" y="2647950"/>
            <a:ext cx="3124200" cy="400050"/>
          </a:xfrm>
          <a:prstGeom prst="rect">
            <a:avLst/>
          </a:prstGeom>
          <a:noFill/>
          <a:ln w="0">
            <a:noFill/>
            <a:prstDash val="solid"/>
          </a:ln>
        </p:spPr>
        <p:txBody>
          <a:bodyPr wrap="square" lIns="0" tIns="0" rIns="0" bIns="0" anchor="t">
            <a:noAutofit/>
          </a:bodyPr>
          <a:lstStyle/>
          <a:p>
            <a:pPr algn="l">
              <a:defRPr sz="1350" b="1" i="0">
                <a:solidFill>
                  <a:srgbClr val="162B45"/>
                </a:solidFill>
                <a:latin typeface="Calibri"/>
                <a:ea typeface="Calibri"/>
                <a:cs typeface="Calibri"/>
              </a:defRPr>
            </a:pPr>
            <a:r>
              <a:rPr sz="1350" b="1" i="0">
                <a:solidFill>
                  <a:srgbClr val="162B45"/>
                </a:solidFill>
                <a:latin typeface="Calibri"/>
                <a:ea typeface="Calibri"/>
                <a:cs typeface="Calibri"/>
              </a:rPr>
              <a:t>Commercial Revenue &amp; Partnerships</a:t>
            </a:r>
          </a:p>
        </p:txBody>
      </p:sp>
      <p:sp>
        <p:nvSpPr>
          <p:cNvPr id="20" name="">
            <a:extLst>
              <a:ext uri="{FF2B5EF4-FFF2-40B4-BE49-F238E27FC236}">
                <ns2:creationId id="{69B31581-0B40-4C73-8A51-55058866DD6E}"/>
              </a:ext>
            </a:extLst>
          </p:cNvPr>
          <p:cNvSpPr>
            <a:spLocks noGrp="1"/>
          </p:cNvSpPr>
          <p:nvPr/>
        </p:nvSpPr>
        <p:spPr>
          <a:xfrm>
            <a:off x="10153650" y="2667000"/>
            <a:ext cx="1428750" cy="304800"/>
          </a:xfrm>
          <a:prstGeom prst="rect">
            <a:avLst/>
          </a:prstGeom>
          <a:noFill/>
          <a:ln w="0">
            <a:noFill/>
            <a:prstDash val="solid"/>
          </a:ln>
        </p:spPr>
        <p:txBody>
          <a:bodyPr wrap="square" lIns="0" tIns="0" rIns="0" bIns="0" anchor="t">
            <a:noAutofit/>
          </a:bodyPr>
          <a:lstStyle/>
          <a:p>
            <a:pPr algn="r">
              <a:defRPr sz="1050" b="0" i="0">
                <a:solidFill>
                  <a:srgbClr val="5F7187"/>
                </a:solidFill>
                <a:latin typeface="Calibri"/>
                <a:ea typeface="Calibri"/>
                <a:cs typeface="Calibri"/>
              </a:defRPr>
            </a:pPr>
            <a:r>
              <a:rPr sz="1050" b="0" i="0">
                <a:solidFill>
                  <a:srgbClr val="5F7187"/>
                </a:solidFill>
                <a:latin typeface="Calibri"/>
                <a:ea typeface="Calibri"/>
                <a:cs typeface="Calibri"/>
              </a:rPr>
              <a:t>Enhancement · Both</a:t>
            </a:r>
          </a:p>
        </p:txBody>
      </p:sp>
      <p:sp>
        <p:nvSpPr>
          <p:cNvPr id="21" name="">
            <a:extLst>
              <a:ext uri="{FF2B5EF4-FFF2-40B4-BE49-F238E27FC236}">
                <ns2:creationId id="{48CD088A-2C98-4BD5-ADA9-CF73F35114F0}"/>
                <adec:decorative val="1"/>
              </a:ext>
            </a:extLst>
          </p:cNvPr>
          <p:cNvSpPr>
            <a:spLocks noGrp="1"/>
          </p:cNvSpPr>
          <p:nvPr/>
        </p:nvSpPr>
        <p:spPr>
          <a:xfrm>
            <a:off x="6248400" y="3057525"/>
            <a:ext cx="5334000" cy="0"/>
          </a:xfrm>
          <a:prstGeom prst="line">
            <a:avLst/>
          </a:prstGeom>
          <a:noFill/>
          <a:ln w="9525">
            <a:solidFill>
              <a:srgbClr val="D5E3E3"/>
            </a:solidFill>
            <a:prstDash val="solid"/>
          </a:ln>
        </p:spPr>
      </p:sp>
      <p:sp>
        <p:nvSpPr>
          <p:cNvPr id="22" name="">
            <a:extLst>
              <a:ext uri="{FF2B5EF4-FFF2-40B4-BE49-F238E27FC236}">
                <ns2:creationId id="{0A93F333-A182-400B-B6CB-09D6E2B55532}"/>
              </a:ext>
            </a:extLst>
          </p:cNvPr>
          <p:cNvSpPr>
            <a:spLocks noGrp="1"/>
          </p:cNvSpPr>
          <p:nvPr/>
        </p:nvSpPr>
        <p:spPr>
          <a:xfrm>
            <a:off x="6248400" y="3143250"/>
            <a:ext cx="685800" cy="247650"/>
          </a:xfrm>
          <a:prstGeom prst="rect">
            <a:avLst/>
          </a:prstGeom>
          <a:noFill/>
          <a:ln w="0">
            <a:noFill/>
            <a:prstDash val="solid"/>
          </a:ln>
        </p:spPr>
        <p:txBody>
          <a:bodyPr wrap="square" lIns="0" tIns="0" rIns="0" bIns="0" anchor="t">
            <a:noAutofit/>
          </a:bodyPr>
          <a:lstStyle/>
          <a:p>
            <a:pPr algn="l">
              <a:defRPr sz="1275" b="1" i="0">
                <a:solidFill>
                  <a:srgbClr val="F59E0B"/>
                </a:solidFill>
                <a:latin typeface="Calibri"/>
                <a:ea typeface="Calibri"/>
                <a:cs typeface="Calibri"/>
              </a:defRPr>
            </a:pPr>
            <a:r>
              <a:rPr sz="1275" b="1" i="0">
                <a:solidFill>
                  <a:srgbClr val="F59E0B"/>
                </a:solidFill>
                <a:latin typeface="Calibri"/>
                <a:ea typeface="Calibri"/>
                <a:cs typeface="Calibri"/>
              </a:rPr>
              <a:t>F.3.1</a:t>
            </a:r>
          </a:p>
        </p:txBody>
      </p:sp>
      <p:sp>
        <p:nvSpPr>
          <p:cNvPr id="23" name="">
            <a:extLst>
              <a:ext uri="{FF2B5EF4-FFF2-40B4-BE49-F238E27FC236}">
                <ns2:creationId id="{EDC661B6-0497-4998-95AD-50BC4D1552F6}"/>
              </a:ext>
            </a:extLst>
          </p:cNvPr>
          <p:cNvSpPr>
            <a:spLocks noGrp="1"/>
          </p:cNvSpPr>
          <p:nvPr/>
        </p:nvSpPr>
        <p:spPr>
          <a:xfrm>
            <a:off x="6972300" y="3143250"/>
            <a:ext cx="3124200" cy="400050"/>
          </a:xfrm>
          <a:prstGeom prst="rect">
            <a:avLst/>
          </a:prstGeom>
          <a:noFill/>
          <a:ln w="0">
            <a:noFill/>
            <a:prstDash val="solid"/>
          </a:ln>
        </p:spPr>
        <p:txBody>
          <a:bodyPr wrap="square" lIns="0" tIns="0" rIns="0" bIns="0" anchor="t">
            <a:noAutofit/>
          </a:bodyPr>
          <a:lstStyle/>
          <a:p>
            <a:pPr algn="l">
              <a:defRPr sz="1350" b="1" i="0">
                <a:solidFill>
                  <a:srgbClr val="162B45"/>
                </a:solidFill>
                <a:latin typeface="Calibri"/>
                <a:ea typeface="Calibri"/>
                <a:cs typeface="Calibri"/>
              </a:defRPr>
            </a:pPr>
            <a:r>
              <a:rPr sz="1350" b="1" i="0">
                <a:solidFill>
                  <a:srgbClr val="162B45"/>
                </a:solidFill>
                <a:latin typeface="Calibri"/>
                <a:ea typeface="Calibri"/>
                <a:cs typeface="Calibri"/>
              </a:rPr>
              <a:t>Economic Impact Assessment</a:t>
            </a:r>
          </a:p>
        </p:txBody>
      </p:sp>
      <p:sp>
        <p:nvSpPr>
          <p:cNvPr id="24" name="">
            <a:extLst>
              <a:ext uri="{FF2B5EF4-FFF2-40B4-BE49-F238E27FC236}">
                <ns2:creationId id="{C10FD9FE-2881-4DEB-92E3-32090D742AA7}"/>
              </a:ext>
            </a:extLst>
          </p:cNvPr>
          <p:cNvSpPr>
            <a:spLocks noGrp="1"/>
          </p:cNvSpPr>
          <p:nvPr/>
        </p:nvSpPr>
        <p:spPr>
          <a:xfrm>
            <a:off x="10153650" y="3162300"/>
            <a:ext cx="1428750" cy="304800"/>
          </a:xfrm>
          <a:prstGeom prst="rect">
            <a:avLst/>
          </a:prstGeom>
          <a:noFill/>
          <a:ln w="0">
            <a:noFill/>
            <a:prstDash val="solid"/>
          </a:ln>
        </p:spPr>
        <p:txBody>
          <a:bodyPr wrap="square" lIns="0" tIns="0" rIns="0" bIns="0" anchor="t">
            <a:noAutofit/>
          </a:bodyPr>
          <a:lstStyle/>
          <a:p>
            <a:pPr algn="r">
              <a:defRPr sz="1050" b="0" i="0">
                <a:solidFill>
                  <a:srgbClr val="5F7187"/>
                </a:solidFill>
                <a:latin typeface="Calibri"/>
                <a:ea typeface="Calibri"/>
                <a:cs typeface="Calibri"/>
              </a:defRPr>
            </a:pPr>
            <a:r>
              <a:rPr sz="1050" b="0" i="0">
                <a:solidFill>
                  <a:srgbClr val="5F7187"/>
                </a:solidFill>
                <a:latin typeface="Calibri"/>
                <a:ea typeface="Calibri"/>
                <a:cs typeface="Calibri"/>
              </a:rPr>
              <a:t>Enhancement · Both</a:t>
            </a:r>
          </a:p>
        </p:txBody>
      </p:sp>
      <p:sp>
        <p:nvSpPr>
          <p:cNvPr id="25" name="">
            <a:extLst>
              <a:ext uri="{FF2B5EF4-FFF2-40B4-BE49-F238E27FC236}">
                <ns2:creationId id="{43F15090-5EAD-49DC-A3E1-F5E5D196F099}"/>
                <adec:decorative val="1"/>
              </a:ext>
            </a:extLst>
          </p:cNvPr>
          <p:cNvSpPr>
            <a:spLocks noGrp="1"/>
          </p:cNvSpPr>
          <p:nvPr/>
        </p:nvSpPr>
        <p:spPr>
          <a:xfrm>
            <a:off x="6248400" y="3552825"/>
            <a:ext cx="5334000" cy="0"/>
          </a:xfrm>
          <a:prstGeom prst="line">
            <a:avLst/>
          </a:prstGeom>
          <a:noFill/>
          <a:ln w="9525">
            <a:solidFill>
              <a:srgbClr val="D5E3E3"/>
            </a:solidFill>
            <a:prstDash val="solid"/>
          </a:ln>
        </p:spPr>
      </p:sp>
      <p:sp>
        <p:nvSpPr>
          <p:cNvPr id="26" name="">
            <a:extLst>
              <a:ext uri="{FF2B5EF4-FFF2-40B4-BE49-F238E27FC236}">
                <ns2:creationId id="{C6289E71-B013-40AF-86CC-728977DEE1F9}"/>
              </a:ext>
            </a:extLst>
          </p:cNvPr>
          <p:cNvSpPr>
            <a:spLocks noGrp="1"/>
          </p:cNvSpPr>
          <p:nvPr/>
        </p:nvSpPr>
        <p:spPr>
          <a:xfrm>
            <a:off x="6248400" y="3638550"/>
            <a:ext cx="685800" cy="247650"/>
          </a:xfrm>
          <a:prstGeom prst="rect">
            <a:avLst/>
          </a:prstGeom>
          <a:noFill/>
          <a:ln w="0">
            <a:noFill/>
            <a:prstDash val="solid"/>
          </a:ln>
        </p:spPr>
        <p:txBody>
          <a:bodyPr wrap="square" lIns="0" tIns="0" rIns="0" bIns="0" anchor="t">
            <a:noAutofit/>
          </a:bodyPr>
          <a:lstStyle/>
          <a:p>
            <a:pPr algn="l">
              <a:defRPr sz="1275" b="1" i="0">
                <a:solidFill>
                  <a:srgbClr val="F59E0B"/>
                </a:solidFill>
                <a:latin typeface="Calibri"/>
                <a:ea typeface="Calibri"/>
                <a:cs typeface="Calibri"/>
              </a:defRPr>
            </a:pPr>
            <a:r>
              <a:rPr sz="1275" b="1" i="0">
                <a:solidFill>
                  <a:srgbClr val="F59E0B"/>
                </a:solidFill>
                <a:latin typeface="Calibri"/>
                <a:ea typeface="Calibri"/>
                <a:cs typeface="Calibri"/>
              </a:rPr>
              <a:t>F.3.2</a:t>
            </a:r>
          </a:p>
        </p:txBody>
      </p:sp>
      <p:sp>
        <p:nvSpPr>
          <p:cNvPr id="27" name="">
            <a:extLst>
              <a:ext uri="{FF2B5EF4-FFF2-40B4-BE49-F238E27FC236}">
                <ns2:creationId id="{B2021183-DBC4-41A3-9FAE-B0724636EC0B}"/>
              </a:ext>
            </a:extLst>
          </p:cNvPr>
          <p:cNvSpPr>
            <a:spLocks noGrp="1"/>
          </p:cNvSpPr>
          <p:nvPr/>
        </p:nvSpPr>
        <p:spPr>
          <a:xfrm>
            <a:off x="6972300" y="3638550"/>
            <a:ext cx="3124200" cy="400050"/>
          </a:xfrm>
          <a:prstGeom prst="rect">
            <a:avLst/>
          </a:prstGeom>
          <a:noFill/>
          <a:ln w="0">
            <a:noFill/>
            <a:prstDash val="solid"/>
          </a:ln>
        </p:spPr>
        <p:txBody>
          <a:bodyPr wrap="square" lIns="0" tIns="0" rIns="0" bIns="0" anchor="t">
            <a:noAutofit/>
          </a:bodyPr>
          <a:lstStyle/>
          <a:p>
            <a:pPr algn="l">
              <a:defRPr sz="1350" b="1" i="0">
                <a:solidFill>
                  <a:srgbClr val="162B45"/>
                </a:solidFill>
                <a:latin typeface="Calibri"/>
                <a:ea typeface="Calibri"/>
                <a:cs typeface="Calibri"/>
              </a:defRPr>
            </a:pPr>
            <a:r>
              <a:rPr sz="1350" b="1" i="0">
                <a:solidFill>
                  <a:srgbClr val="162B45"/>
                </a:solidFill>
                <a:latin typeface="Calibri"/>
                <a:ea typeface="Calibri"/>
                <a:cs typeface="Calibri"/>
              </a:rPr>
              <a:t>Value Demonstration</a:t>
            </a:r>
          </a:p>
        </p:txBody>
      </p:sp>
      <p:sp>
        <p:nvSpPr>
          <p:cNvPr id="28" name="">
            <a:extLst>
              <a:ext uri="{FF2B5EF4-FFF2-40B4-BE49-F238E27FC236}">
                <ns2:creationId id="{2A5D5B48-A2CE-4B1D-8947-77ADB1B43844}"/>
              </a:ext>
            </a:extLst>
          </p:cNvPr>
          <p:cNvSpPr>
            <a:spLocks noGrp="1"/>
          </p:cNvSpPr>
          <p:nvPr/>
        </p:nvSpPr>
        <p:spPr>
          <a:xfrm>
            <a:off x="10153650" y="3657600"/>
            <a:ext cx="1428750" cy="304800"/>
          </a:xfrm>
          <a:prstGeom prst="rect">
            <a:avLst/>
          </a:prstGeom>
          <a:noFill/>
          <a:ln w="0">
            <a:noFill/>
            <a:prstDash val="solid"/>
          </a:ln>
        </p:spPr>
        <p:txBody>
          <a:bodyPr wrap="square" lIns="0" tIns="0" rIns="0" bIns="0" anchor="t">
            <a:noAutofit/>
          </a:bodyPr>
          <a:lstStyle/>
          <a:p>
            <a:pPr algn="r">
              <a:defRPr sz="1050" b="0" i="0">
                <a:solidFill>
                  <a:srgbClr val="5F7187"/>
                </a:solidFill>
                <a:latin typeface="Calibri"/>
                <a:ea typeface="Calibri"/>
                <a:cs typeface="Calibri"/>
              </a:defRPr>
            </a:pPr>
            <a:r>
              <a:rPr sz="1050" b="0" i="0">
                <a:solidFill>
                  <a:srgbClr val="5F7187"/>
                </a:solidFill>
                <a:latin typeface="Calibri"/>
                <a:ea typeface="Calibri"/>
                <a:cs typeface="Calibri"/>
              </a:rPr>
              <a:t>Enhancement · Both</a:t>
            </a:r>
          </a:p>
        </p:txBody>
      </p:sp>
      <p:sp>
        <p:nvSpPr>
          <p:cNvPr id="29" name="">
            <a:extLst>
              <a:ext uri="{FF2B5EF4-FFF2-40B4-BE49-F238E27FC236}">
                <ns2:creationId id="{726FFD0B-8254-4B49-B9DF-772D88B59E44}"/>
              </a:ext>
            </a:extLst>
          </p:cNvPr>
          <p:cNvSpPr>
            <a:spLocks noGrp="1"/>
          </p:cNvSpPr>
          <p:nvPr/>
        </p:nvSpPr>
        <p:spPr>
          <a:xfrm>
            <a:off x="685800" y="5981700"/>
            <a:ext cx="10820400" cy="266700"/>
          </a:xfrm>
          <a:prstGeom prst="rect">
            <a:avLst/>
          </a:prstGeom>
          <a:noFill/>
          <a:ln w="0">
            <a:noFill/>
            <a:prstDash val="solid"/>
          </a:ln>
        </p:spPr>
        <p:txBody>
          <a:bodyPr wrap="square" lIns="0" tIns="0" rIns="0" bIns="0" anchor="t">
            <a:noAutofit/>
          </a:bodyPr>
          <a:lstStyle/>
          <a:p>
            <a:pPr algn="ctr">
              <a:defRPr sz="1050" b="0" i="1">
                <a:solidFill>
                  <a:srgbClr val="5F7187"/>
                </a:solidFill>
                <a:latin typeface="Calibri"/>
                <a:ea typeface="Calibri"/>
                <a:cs typeface="Calibri"/>
              </a:defRPr>
            </a:pPr>
            <a:r>
              <a:rPr sz="1050" b="0" i="1">
                <a:solidFill>
                  <a:srgbClr val="5F7187"/>
                </a:solidFill>
                <a:latin typeface="Calibri"/>
                <a:ea typeface="Calibri"/>
                <a:cs typeface="Calibri"/>
              </a:rPr>
              <a:t>Core and Enhancement are HDRL classifications—not official programme requirements.</a:t>
            </a:r>
          </a:p>
        </p:txBody>
      </p:sp>
      <p:sp>
        <p:nvSpPr>
          <p:cNvPr id="30" name="">
            <a:extLst>
              <a:ext uri="{FF2B5EF4-FFF2-40B4-BE49-F238E27FC236}">
                <ns2:creationId id="{AB87A350-D6DE-48F1-9EDF-F60C4BA126F8}"/>
                <adec:decorative val="1"/>
              </a:ext>
            </a:extLst>
          </p:cNvPr>
          <p:cNvSpPr>
            <a:spLocks noGrp="1"/>
          </p:cNvSpPr>
          <p:nvPr/>
        </p:nvSpPr>
        <p:spPr>
          <a:xfrm>
            <a:off x="552450" y="6419850"/>
            <a:ext cx="11087100" cy="0"/>
          </a:xfrm>
          <a:prstGeom prst="line">
            <a:avLst/>
          </a:prstGeom>
          <a:noFill/>
          <a:ln w="9525">
            <a:solidFill>
              <a:srgbClr val="D5E3E3"/>
            </a:solidFill>
            <a:prstDash val="solid"/>
          </a:ln>
        </p:spPr>
      </p:sp>
      <p:sp>
        <p:nvSpPr>
          <p:cNvPr id="31" name="">
            <a:extLst>
              <a:ext uri="{FF2B5EF4-FFF2-40B4-BE49-F238E27FC236}">
                <ns2:creationId id="{04F5D347-B0C4-4CD6-B02F-B2F894073092}"/>
              </a:ext>
            </a:extLst>
          </p:cNvPr>
          <p:cNvSpPr>
            <a:spLocks noGrp="1"/>
          </p:cNvSpPr>
          <p:nvPr/>
        </p:nvSpPr>
        <p:spPr>
          <a:xfrm>
            <a:off x="552450" y="6496050"/>
            <a:ext cx="2952750" cy="190500"/>
          </a:xfrm>
          <a:prstGeom prst="rect">
            <a:avLst/>
          </a:prstGeom>
          <a:noFill/>
          <a:ln w="0">
            <a:noFill/>
            <a:prstDash val="solid"/>
          </a:ln>
        </p:spPr>
        <p:txBody>
          <a:bodyPr wrap="square" lIns="0" tIns="0" rIns="0" bIns="0" anchor="ctr">
            <a:noAutofit/>
          </a:bodyPr>
          <a:lstStyle/>
          <a:p>
            <a:pPr algn="l">
              <a:defRPr sz="900" b="0" i="0">
                <a:solidFill>
                  <a:srgbClr val="5F7187"/>
                </a:solidFill>
                <a:latin typeface="Calibri"/>
                <a:ea typeface="Calibri"/>
                <a:cs typeface="Calibri"/>
              </a:defRPr>
            </a:pPr>
            <a:r>
              <a:rPr sz="900" b="0" i="0">
                <a:solidFill>
                  <a:srgbClr val="5F7187"/>
                </a:solidFill>
                <a:latin typeface="Calibri"/>
                <a:ea typeface="Calibri"/>
                <a:cs typeface="Calibri"/>
              </a:rPr>
              <a:t>HDRL v1.0.1  •  Kit v1.1.0  •  30 Jul 2026</a:t>
            </a:r>
          </a:p>
        </p:txBody>
      </p:sp>
      <p:sp>
        <p:nvSpPr>
          <p:cNvPr id="32" name="">
            <a:extLst>
              <a:ext uri="{FF2B5EF4-FFF2-40B4-BE49-F238E27FC236}">
                <ns2:creationId id="{559C4EF7-6ED2-4B80-BAE2-D410235B6554}"/>
              </a:ext>
            </a:extLst>
          </p:cNvPr>
          <p:cNvSpPr>
            <a:spLocks noGrp="1"/>
          </p:cNvSpPr>
          <p:nvPr/>
        </p:nvSpPr>
        <p:spPr>
          <a:xfrm>
            <a:off x="3524250" y="6496050"/>
            <a:ext cx="6096000" cy="190500"/>
          </a:xfrm>
          <a:prstGeom prst="rect">
            <a:avLst/>
          </a:prstGeom>
          <a:noFill/>
          <a:ln w="0">
            <a:noFill/>
            <a:prstDash val="solid"/>
          </a:ln>
        </p:spPr>
        <p:txBody>
          <a:bodyPr wrap="square" lIns="0" tIns="0" rIns="0" bIns="0" anchor="ctr">
            <a:noAutofit/>
          </a:bodyPr>
          <a:lstStyle/>
          <a:p>
            <a:pPr algn="ctr">
              <a:defRPr sz="825" b="0" i="0">
                <a:solidFill>
                  <a:srgbClr val="5F7187"/>
                </a:solidFill>
                <a:latin typeface="Calibri"/>
                <a:ea typeface="Calibri"/>
                <a:cs typeface="Calibri"/>
              </a:defRPr>
            </a:pPr>
            <a:r>
              <a:rPr sz="825" b="0" i="0">
                <a:solidFill>
                  <a:srgbClr val="5F7187"/>
                </a:solidFill>
                <a:latin typeface="Calibri"/>
                <a:ea typeface="Calibri"/>
                <a:cs typeface="Calibri"/>
              </a:rPr>
              <a:t>RDS: commissioner &amp; IP owner  •  OPL Advisory: originator &amp; developer  •  </a:t>
            </a:r>
            <a:r>
              <a:rPr sz="825" b="0" i="0">
                <a:solidFill>
                  <a:srgbClr val="5F7187"/>
                </a:solidFill>
                <a:latin typeface="Calibri"/>
                <a:ea typeface="Calibri"/>
                <a:cs typeface="Calibri"/>
                <a:hlinkClick r:id="R96156edf08d842d0" tooltip="Read the Creative Commons Attribution 4.0 licence"/>
              </a:rPr>
              <a:t>CC BY 4.0</a:t>
            </a:r>
          </a:p>
        </p:txBody>
      </p:sp>
      <p:sp>
        <p:nvSpPr>
          <p:cNvPr id="33" name="">
            <a:extLst>
              <a:ext uri="{FF2B5EF4-FFF2-40B4-BE49-F238E27FC236}">
                <ns2:creationId id="{45E826F9-2AAE-4FCB-865C-726469702EF3}"/>
              </a:ext>
            </a:extLst>
          </p:cNvPr>
          <p:cNvSpPr>
            <a:spLocks noGrp="1"/>
          </p:cNvSpPr>
          <p:nvPr/>
        </p:nvSpPr>
        <p:spPr>
          <a:xfrm>
            <a:off x="9048750" y="6496050"/>
            <a:ext cx="2590800" cy="190500"/>
          </a:xfrm>
          <a:prstGeom prst="rect">
            <a:avLst/>
          </a:prstGeom>
          <a:noFill/>
          <a:ln w="0">
            <a:noFill/>
            <a:prstDash val="solid"/>
          </a:ln>
        </p:spPr>
        <p:txBody>
          <a:bodyPr wrap="square" lIns="0" tIns="0" rIns="0" bIns="0" anchor="ctr">
            <a:noAutofit/>
          </a:bodyPr>
          <a:lstStyle/>
          <a:p>
            <a:pPr algn="r">
              <a:defRPr sz="900" b="0" i="0">
                <a:solidFill>
                  <a:srgbClr val="5F7187"/>
                </a:solidFill>
                <a:latin typeface="Calibri"/>
                <a:ea typeface="Calibri"/>
                <a:cs typeface="Calibri"/>
              </a:defRPr>
            </a:pPr>
            <a:r>
              <a:rPr sz="900" b="0" i="0">
                <a:solidFill>
                  <a:srgbClr val="5F7187"/>
                </a:solidFill>
                <a:latin typeface="Calibri"/>
                <a:ea typeface="Calibri"/>
                <a:cs typeface="Calibri"/>
                <a:hlinkClick r:id="R43416cd64c784528" tooltip="Open the HDRL Framework website"/>
              </a:rPr>
              <a:t>hdrlframework.org</a:t>
            </a:r>
            <a:r>
              <a:rPr sz="900" b="0" i="0">
                <a:solidFill>
                  <a:srgbClr val="5F7187"/>
                </a:solidFill>
                <a:latin typeface="Calibri"/>
                <a:ea typeface="Calibri"/>
                <a:cs typeface="Calibri"/>
              </a:rPr>
              <a:t>  •  68</a:t>
            </a:r>
          </a:p>
        </p:txBody>
      </p:sp>
    </p:spTree>
    <p:extLst>
      <p:ext uri="{BB962C8B-B14F-4D97-AF65-F5344CB8AC3E}">
        <ns5:creationId val="457035880"/>
      </p:ext>
    </p:extLst>
  </p:cSld>
</p:sld>
</file>

<file path=ppt/slides/slide69.xml><?xml version="1.0" encoding="utf-8"?>
<p:sld xmlns:a="http://schemas.openxmlformats.org/drawingml/2006/main" xmlns:adec="http://schemas.microsoft.com/office/drawing/2017/decorative" xmlns:ns2="http://schemas.microsoft.com/office/drawing/2014/main" xmlns:ns5="http://schemas.microsoft.com/office/powerpoint/2010/main" xmlns:p="http://schemas.openxmlformats.org/presentationml/2006/main" xmlns:r="http://schemas.openxmlformats.org/officeDocument/2006/relationships">
  <p:cSld>
    <p:bg>
      <p:bgPr>
        <a:solidFill>
          <a:srgbClr val="F5F8FA"/>
        </a:solidFill>
      </p:bgPr>
    </p:bg>
    <p:spTree>
      <p:nvGrpSpPr>
        <p:cNvPr id="1" name=""/>
        <p:cNvGrpSpPr/>
        <p:nvPr/>
      </p:nvGrpSpPr>
      <p:grpSpPr>
        <a:xfrm/>
      </p:grpSpPr>
      <p:sp>
        <p:nvSpPr>
          <p:cNvPr id="41" name="hdrl-mini-mark">
            <a:extLst>
              <a:ext uri="{FF2B5EF4-FFF2-40B4-BE49-F238E27FC236}">
                <ns2:creationId id="{F9516D53-8B85-4D66-9158-B62899281F79}"/>
                <adec:decorative val="1"/>
              </a:ext>
            </a:extLst>
          </p:cNvPr>
          <p:cNvSpPr>
            <a:spLocks noGrp="1"/>
          </p:cNvSpPr>
          <p:nvPr/>
        </p:nvSpPr>
        <p:spPr>
          <a:xfrm>
            <a:off x="552450" y="361950"/>
            <a:ext cx="514350" cy="514350"/>
          </a:xfrm>
          <a:prstGeom prst="octagon">
            <a:avLst/>
          </a:prstGeom>
          <a:solidFill>
            <a:srgbClr val="0F766E"/>
          </a:solidFill>
          <a:ln w="0">
            <a:noFill/>
            <a:prstDash val="solid"/>
          </a:ln>
        </p:spPr>
      </p:sp>
      <p:sp>
        <p:nvSpPr>
          <p:cNvPr id="2" name="hdrl-mini-text">
            <a:extLst>
              <a:ext uri="{FF2B5EF4-FFF2-40B4-BE49-F238E27FC236}">
                <ns2:creationId id="{B348A397-E056-485A-9EDA-8F57DE07AACC}"/>
                <adec:decorative val="1"/>
              </a:ext>
            </a:extLst>
          </p:cNvPr>
          <p:cNvSpPr>
            <a:spLocks noGrp="1"/>
          </p:cNvSpPr>
          <p:nvPr/>
        </p:nvSpPr>
        <p:spPr>
          <a:xfrm>
            <a:off x="581025" y="504825"/>
            <a:ext cx="476250" cy="209550"/>
          </a:xfrm>
          <a:prstGeom prst="rect">
            <a:avLst/>
          </a:prstGeom>
          <a:noFill/>
          <a:ln w="0">
            <a:noFill/>
            <a:prstDash val="solid"/>
          </a:ln>
        </p:spPr>
        <p:txBody>
          <a:bodyPr wrap="square" lIns="0" tIns="0" rIns="0" bIns="0" anchor="ctr">
            <a:noAutofit/>
          </a:bodyPr>
          <a:lstStyle/>
          <a:p>
            <a:pPr algn="ctr">
              <a:defRPr sz="750" b="1" i="0">
                <a:solidFill>
                  <a:srgbClr val="FFFFFF"/>
                </a:solidFill>
                <a:latin typeface="Calibri"/>
                <a:ea typeface="Calibri"/>
                <a:cs typeface="Calibri"/>
              </a:defRPr>
            </a:pPr>
            <a:r>
              <a:rPr sz="750" b="1" i="0">
                <a:solidFill>
                  <a:srgbClr val="FFFFFF"/>
                </a:solidFill>
                <a:latin typeface="Calibri"/>
                <a:ea typeface="Calibri"/>
                <a:cs typeface="Calibri"/>
              </a:rPr>
              <a:t>HDRL</a:t>
            </a:r>
          </a:p>
        </p:txBody>
      </p:sp>
      <p:sp>
        <p:nvSpPr>
          <p:cNvPr id="3" name="brand-label">
            <a:extLst>
              <a:ext uri="{FF2B5EF4-FFF2-40B4-BE49-F238E27FC236}">
                <ns2:creationId id="{CD14DA93-5599-4930-BC16-796DD159C39D}"/>
                <adec:decorative val="1"/>
              </a:ext>
            </a:extLst>
          </p:cNvPr>
          <p:cNvSpPr>
            <a:spLocks noGrp="1"/>
          </p:cNvSpPr>
          <p:nvPr/>
        </p:nvSpPr>
        <p:spPr>
          <a:xfrm>
            <a:off x="1257300" y="495300"/>
            <a:ext cx="4572000" cy="190500"/>
          </a:xfrm>
          <a:prstGeom prst="rect">
            <a:avLst/>
          </a:prstGeom>
          <a:noFill/>
          <a:ln w="0">
            <a:noFill/>
            <a:prstDash val="solid"/>
          </a:ln>
        </p:spPr>
        <p:txBody>
          <a:bodyPr wrap="square" lIns="0" tIns="0" rIns="0" bIns="0" anchor="ctr">
            <a:noAutofit/>
          </a:bodyPr>
          <a:lstStyle/>
          <a:p>
            <a:pPr algn="l">
              <a:defRPr sz="1200" b="1" i="0">
                <a:solidFill>
                  <a:srgbClr val="0F766E"/>
                </a:solidFill>
                <a:latin typeface="Calibri"/>
                <a:ea typeface="Calibri"/>
                <a:cs typeface="Calibri"/>
              </a:defRPr>
            </a:pPr>
            <a:r>
              <a:rPr sz="1200" b="1" i="0">
                <a:solidFill>
                  <a:srgbClr val="0F766E"/>
                </a:solidFill>
                <a:latin typeface="Calibri"/>
                <a:ea typeface="Calibri"/>
                <a:cs typeface="Calibri"/>
              </a:rPr>
              <a:t>DOMAIN F • INDICATOR DETAIL</a:t>
            </a:r>
          </a:p>
        </p:txBody>
      </p:sp>
      <p:sp>
        <p:nvSpPr>
          <p:cNvPr id="4" name="slide-title" title="F.1.1 · Funding Horizon" descr="Slide title: F.1.1 · Funding Horizon">
            <a:extLst>
              <a:ext uri="{FF2B5EF4-FFF2-40B4-BE49-F238E27FC236}">
                <ns2:creationId id="{AC3B1E9B-A3A1-40F1-A129-CB317E9E38F1}"/>
              </a:ext>
            </a:extLst>
          </p:cNvPr>
          <p:cNvSpPr>
            <a:spLocks noGrp="1"/>
          </p:cNvSpPr>
          <p:nvPr>
            <p:ph type="title"/>
          </p:nvPr>
        </p:nvSpPr>
        <p:spPr>
          <a:xfrm>
            <a:off x="666750" y="1104900"/>
            <a:ext cx="10858500" cy="628650"/>
          </a:xfrm>
          <a:prstGeom prst="rect">
            <a:avLst/>
          </a:prstGeom>
          <a:noFill/>
          <a:ln w="0">
            <a:noFill/>
            <a:prstDash val="solid"/>
          </a:ln>
        </p:spPr>
        <p:txBody>
          <a:bodyPr wrap="square" lIns="0" tIns="0" rIns="0" bIns="0" anchor="t">
            <a:noAutofit/>
          </a:bodyPr>
          <a:lstStyle/>
          <a:p>
            <a:pPr algn="l">
              <a:defRPr sz="3150" b="1" i="0">
                <a:solidFill>
                  <a:srgbClr val="162B45"/>
                </a:solidFill>
                <a:latin typeface="Calibri"/>
                <a:ea typeface="Calibri"/>
                <a:cs typeface="Calibri"/>
              </a:defRPr>
            </a:pPr>
            <a:r>
              <a:rPr sz="3150" b="1" i="0">
                <a:solidFill>
                  <a:srgbClr val="162B45"/>
                </a:solidFill>
                <a:latin typeface="Calibri"/>
                <a:ea typeface="Calibri"/>
                <a:cs typeface="Calibri"/>
              </a:rPr>
              <a:t>F.1.1 · Funding Horizon</a:t>
            </a:r>
          </a:p>
        </p:txBody>
      </p:sp>
      <p:sp>
        <p:nvSpPr>
          <p:cNvPr id="5" name="">
            <a:extLst>
              <a:ext uri="{FF2B5EF4-FFF2-40B4-BE49-F238E27FC236}">
                <ns2:creationId id="{07795701-2537-4299-863E-5C3BFE3835FA}"/>
              </a:ext>
            </a:extLst>
          </p:cNvPr>
          <p:cNvSpPr>
            <a:spLocks noGrp="1"/>
          </p:cNvSpPr>
          <p:nvPr/>
        </p:nvSpPr>
        <p:spPr>
          <a:xfrm>
            <a:off x="685800" y="1771650"/>
            <a:ext cx="10668000" cy="266700"/>
          </a:xfrm>
          <a:prstGeom prst="rect">
            <a:avLst/>
          </a:prstGeom>
          <a:noFill/>
          <a:ln w="0">
            <a:noFill/>
            <a:prstDash val="solid"/>
          </a:ln>
        </p:spPr>
        <p:txBody>
          <a:bodyPr wrap="square" lIns="0" tIns="0" rIns="0" bIns="0" anchor="t">
            <a:noAutofit/>
          </a:bodyPr>
          <a:lstStyle/>
          <a:p>
            <a:pPr algn="l">
              <a:defRPr sz="1350" b="1" i="0">
                <a:solidFill>
                  <a:srgbClr val="F59E0B"/>
                </a:solidFill>
                <a:latin typeface="Calibri"/>
                <a:ea typeface="Calibri"/>
                <a:cs typeface="Calibri"/>
              </a:defRPr>
            </a:pPr>
            <a:r>
              <a:rPr sz="1350" b="1" i="0">
                <a:solidFill>
                  <a:srgbClr val="F59E0B"/>
                </a:solidFill>
                <a:latin typeface="Calibri"/>
                <a:ea typeface="Calibri"/>
                <a:cs typeface="Calibri"/>
              </a:rPr>
              <a:t>Core indicator  •  Both level  •  HDRL class B0</a:t>
            </a:r>
          </a:p>
        </p:txBody>
      </p:sp>
      <p:sp>
        <p:nvSpPr>
          <p:cNvPr id="6" name="">
            <a:extLst>
              <a:ext uri="{FF2B5EF4-FFF2-40B4-BE49-F238E27FC236}">
                <ns2:creationId id="{4942D852-4219-4AE5-94CE-EC6F65784286}"/>
              </a:ext>
            </a:extLst>
          </p:cNvPr>
          <p:cNvSpPr>
            <a:spLocks noGrp="1"/>
          </p:cNvSpPr>
          <p:nvPr/>
        </p:nvSpPr>
        <p:spPr>
          <a:xfrm>
            <a:off x="685800" y="2095500"/>
            <a:ext cx="10668000" cy="285750"/>
          </a:xfrm>
          <a:prstGeom prst="rect">
            <a:avLst/>
          </a:prstGeom>
          <a:noFill/>
          <a:ln w="0">
            <a:noFill/>
            <a:prstDash val="solid"/>
          </a:ln>
        </p:spPr>
        <p:txBody>
          <a:bodyPr wrap="square" lIns="0" tIns="0" rIns="0" bIns="0" anchor="t">
            <a:noAutofit/>
          </a:bodyPr>
          <a:lstStyle/>
          <a:p>
            <a:pPr algn="l">
              <a:defRPr sz="1350" b="0" i="1">
                <a:solidFill>
                  <a:srgbClr val="5F7187"/>
                </a:solidFill>
                <a:latin typeface="Calibri"/>
                <a:ea typeface="Calibri"/>
                <a:cs typeface="Calibri"/>
              </a:defRPr>
            </a:pPr>
            <a:r>
              <a:rPr sz="1350" b="0" i="1">
                <a:solidFill>
                  <a:srgbClr val="5F7187"/>
                </a:solidFill>
                <a:latin typeface="Calibri"/>
                <a:ea typeface="Calibri"/>
                <a:cs typeface="Calibri"/>
              </a:rPr>
              <a:t>The catalogue wording below is reproduced verbatim.</a:t>
            </a:r>
          </a:p>
        </p:txBody>
      </p:sp>
      <p:sp>
        <p:nvSpPr>
          <p:cNvPr id="7" name="">
            <a:extLst>
              <a:ext uri="{FF2B5EF4-FFF2-40B4-BE49-F238E27FC236}">
                <ns2:creationId id="{64BBEF1E-315A-4F9F-A946-CBFADC2A2F6B}"/>
                <adec:decorative val="1"/>
              </a:ext>
            </a:extLst>
          </p:cNvPr>
          <p:cNvSpPr>
            <a:spLocks noGrp="1"/>
          </p:cNvSpPr>
          <p:nvPr/>
        </p:nvSpPr>
        <p:spPr>
          <a:xfrm>
            <a:off x="1428750" y="2647950"/>
            <a:ext cx="8763000" cy="0"/>
          </a:xfrm>
          <a:prstGeom prst="line">
            <a:avLst/>
          </a:prstGeom>
          <a:noFill/>
          <a:ln w="57150">
            <a:solidFill>
              <a:srgbClr val="A7E6DB"/>
            </a:solidFill>
            <a:prstDash val="solid"/>
          </a:ln>
        </p:spPr>
      </p:sp>
      <p:sp>
        <p:nvSpPr>
          <p:cNvPr id="8" name="">
            <a:extLst>
              <a:ext uri="{FF2B5EF4-FFF2-40B4-BE49-F238E27FC236}">
                <ns2:creationId id="{64FEA6CD-B2AD-4226-8564-7635FB944F93}"/>
                <adec:decorative val="1"/>
              </a:ext>
            </a:extLst>
          </p:cNvPr>
          <p:cNvSpPr>
            <a:spLocks noGrp="1"/>
          </p:cNvSpPr>
          <p:nvPr/>
        </p:nvSpPr>
        <p:spPr>
          <a:xfrm>
            <a:off x="1219200" y="2419350"/>
            <a:ext cx="457200" cy="457200"/>
          </a:xfrm>
          <a:prstGeom prst="ellipse">
            <a:avLst/>
          </a:prstGeom>
          <a:solidFill>
            <a:srgbClr val="FFFFFF"/>
          </a:solidFill>
          <a:ln w="19050">
            <a:solidFill>
              <a:srgbClr val="F59E0B"/>
            </a:solidFill>
            <a:prstDash val="solid"/>
          </a:ln>
        </p:spPr>
      </p:sp>
      <p:sp>
        <p:nvSpPr>
          <p:cNvPr id="9" name="">
            <a:extLst>
              <a:ext uri="{FF2B5EF4-FFF2-40B4-BE49-F238E27FC236}">
                <ns2:creationId id="{0798DA63-CB10-41C1-A437-0ADA029CEB17}"/>
              </a:ext>
            </a:extLst>
          </p:cNvPr>
          <p:cNvSpPr>
            <a:spLocks noGrp="1"/>
          </p:cNvSpPr>
          <p:nvPr/>
        </p:nvSpPr>
        <p:spPr>
          <a:xfrm>
            <a:off x="1333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F59E0B"/>
                </a:solidFill>
                <a:latin typeface="Calibri"/>
                <a:ea typeface="Calibri"/>
                <a:cs typeface="Calibri"/>
              </a:defRPr>
            </a:pPr>
            <a:r>
              <a:rPr sz="1500" b="1" i="0">
                <a:solidFill>
                  <a:srgbClr val="F59E0B"/>
                </a:solidFill>
                <a:latin typeface="Calibri"/>
                <a:ea typeface="Calibri"/>
                <a:cs typeface="Calibri"/>
              </a:rPr>
              <a:t>1</a:t>
            </a:r>
          </a:p>
        </p:txBody>
      </p:sp>
      <p:sp>
        <p:nvSpPr>
          <p:cNvPr id="10" name="">
            <a:extLst>
              <a:ext uri="{FF2B5EF4-FFF2-40B4-BE49-F238E27FC236}">
                <ns2:creationId id="{AD714614-0530-4642-BF44-19275B73DE7D}"/>
              </a:ext>
            </a:extLst>
          </p:cNvPr>
          <p:cNvSpPr>
            <a:spLocks noGrp="1"/>
          </p:cNvSpPr>
          <p:nvPr/>
        </p:nvSpPr>
        <p:spPr>
          <a:xfrm>
            <a:off x="552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Initial</a:t>
            </a:r>
          </a:p>
        </p:txBody>
      </p:sp>
      <p:sp>
        <p:nvSpPr>
          <p:cNvPr id="11" name="">
            <a:extLst>
              <a:ext uri="{FF2B5EF4-FFF2-40B4-BE49-F238E27FC236}">
                <ns2:creationId id="{69D0A21C-D986-4926-A446-0B6E74A06382}"/>
              </a:ext>
            </a:extLst>
          </p:cNvPr>
          <p:cNvSpPr>
            <a:spLocks noGrp="1"/>
          </p:cNvSpPr>
          <p:nvPr/>
        </p:nvSpPr>
        <p:spPr>
          <a:xfrm>
            <a:off x="552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Precarious. Short-term grants. Gap within 12 months.</a:t>
            </a:r>
          </a:p>
        </p:txBody>
      </p:sp>
      <p:sp>
        <p:nvSpPr>
          <p:cNvPr id="12" name="">
            <a:extLst>
              <a:ext uri="{FF2B5EF4-FFF2-40B4-BE49-F238E27FC236}">
                <ns2:creationId id="{5FBD1710-8A10-45EF-9635-5ECB3C16CF1E}"/>
                <adec:decorative val="1"/>
              </a:ext>
            </a:extLst>
          </p:cNvPr>
          <p:cNvSpPr>
            <a:spLocks noGrp="1"/>
          </p:cNvSpPr>
          <p:nvPr/>
        </p:nvSpPr>
        <p:spPr>
          <a:xfrm>
            <a:off x="3409950" y="2419350"/>
            <a:ext cx="457200" cy="457200"/>
          </a:xfrm>
          <a:prstGeom prst="ellipse">
            <a:avLst/>
          </a:prstGeom>
          <a:solidFill>
            <a:srgbClr val="FFFFFF"/>
          </a:solidFill>
          <a:ln w="19050">
            <a:solidFill>
              <a:srgbClr val="F59E0B"/>
            </a:solidFill>
            <a:prstDash val="solid"/>
          </a:ln>
        </p:spPr>
      </p:sp>
      <p:sp>
        <p:nvSpPr>
          <p:cNvPr id="13" name="">
            <a:extLst>
              <a:ext uri="{FF2B5EF4-FFF2-40B4-BE49-F238E27FC236}">
                <ns2:creationId id="{A861567E-5274-4D66-9306-AFA3E9CC558D}"/>
              </a:ext>
            </a:extLst>
          </p:cNvPr>
          <p:cNvSpPr>
            <a:spLocks noGrp="1"/>
          </p:cNvSpPr>
          <p:nvPr/>
        </p:nvSpPr>
        <p:spPr>
          <a:xfrm>
            <a:off x="3524250" y="2533650"/>
            <a:ext cx="228600" cy="228600"/>
          </a:xfrm>
          <a:prstGeom prst="rect">
            <a:avLst/>
          </a:prstGeom>
          <a:noFill/>
          <a:ln w="0">
            <a:noFill/>
            <a:prstDash val="solid"/>
          </a:ln>
        </p:spPr>
        <p:txBody>
          <a:bodyPr wrap="square" lIns="0" tIns="0" rIns="0" bIns="0" anchor="ctr">
            <a:noAutofit/>
          </a:bodyPr>
          <a:lstStyle/>
          <a:p>
            <a:pPr algn="ctr">
              <a:defRPr sz="1500" b="1" i="0">
                <a:solidFill>
                  <a:srgbClr val="F59E0B"/>
                </a:solidFill>
                <a:latin typeface="Calibri"/>
                <a:ea typeface="Calibri"/>
                <a:cs typeface="Calibri"/>
              </a:defRPr>
            </a:pPr>
            <a:r>
              <a:rPr sz="1500" b="1" i="0">
                <a:solidFill>
                  <a:srgbClr val="F59E0B"/>
                </a:solidFill>
                <a:latin typeface="Calibri"/>
                <a:ea typeface="Calibri"/>
                <a:cs typeface="Calibri"/>
              </a:rPr>
              <a:t>2</a:t>
            </a:r>
          </a:p>
        </p:txBody>
      </p:sp>
      <p:sp>
        <p:nvSpPr>
          <p:cNvPr id="14" name="">
            <a:extLst>
              <a:ext uri="{FF2B5EF4-FFF2-40B4-BE49-F238E27FC236}">
                <ns2:creationId id="{3AFB76D4-C32B-443A-9D4E-0E10DDC32D70}"/>
              </a:ext>
            </a:extLst>
          </p:cNvPr>
          <p:cNvSpPr>
            <a:spLocks noGrp="1"/>
          </p:cNvSpPr>
          <p:nvPr/>
        </p:nvSpPr>
        <p:spPr>
          <a:xfrm>
            <a:off x="27432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Developing</a:t>
            </a:r>
          </a:p>
        </p:txBody>
      </p:sp>
      <p:sp>
        <p:nvSpPr>
          <p:cNvPr id="15" name="">
            <a:extLst>
              <a:ext uri="{FF2B5EF4-FFF2-40B4-BE49-F238E27FC236}">
                <ns2:creationId id="{BFC2250B-9F90-41C2-A7E8-2EF95575915D}"/>
              </a:ext>
            </a:extLst>
          </p:cNvPr>
          <p:cNvSpPr>
            <a:spLocks noGrp="1"/>
          </p:cNvSpPr>
          <p:nvPr/>
        </p:nvSpPr>
        <p:spPr>
          <a:xfrm>
            <a:off x="27432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Secured 1-2 years. Not baselined. Grant-dependent.</a:t>
            </a:r>
          </a:p>
        </p:txBody>
      </p:sp>
      <p:sp>
        <p:nvSpPr>
          <p:cNvPr id="16" name="">
            <a:extLst>
              <a:ext uri="{FF2B5EF4-FFF2-40B4-BE49-F238E27FC236}">
                <ns2:creationId id="{95723284-43BF-45E1-A627-A6F0119DDAFA}"/>
                <adec:decorative val="1"/>
              </a:ext>
            </a:extLst>
          </p:cNvPr>
          <p:cNvSpPr>
            <a:spLocks noGrp="1"/>
          </p:cNvSpPr>
          <p:nvPr/>
        </p:nvSpPr>
        <p:spPr>
          <a:xfrm>
            <a:off x="5600700" y="2419350"/>
            <a:ext cx="457200" cy="457200"/>
          </a:xfrm>
          <a:prstGeom prst="ellipse">
            <a:avLst/>
          </a:prstGeom>
          <a:solidFill>
            <a:srgbClr val="FFFFFF"/>
          </a:solidFill>
          <a:ln w="19050">
            <a:solidFill>
              <a:srgbClr val="F59E0B"/>
            </a:solidFill>
            <a:prstDash val="solid"/>
          </a:ln>
        </p:spPr>
      </p:sp>
      <p:sp>
        <p:nvSpPr>
          <p:cNvPr id="17" name="">
            <a:extLst>
              <a:ext uri="{FF2B5EF4-FFF2-40B4-BE49-F238E27FC236}">
                <ns2:creationId id="{7B96A787-64D4-47DD-8F77-543F93C7083B}"/>
              </a:ext>
            </a:extLst>
          </p:cNvPr>
          <p:cNvSpPr>
            <a:spLocks noGrp="1"/>
          </p:cNvSpPr>
          <p:nvPr/>
        </p:nvSpPr>
        <p:spPr>
          <a:xfrm>
            <a:off x="5715000" y="2533650"/>
            <a:ext cx="228600" cy="228600"/>
          </a:xfrm>
          <a:prstGeom prst="rect">
            <a:avLst/>
          </a:prstGeom>
          <a:noFill/>
          <a:ln w="0">
            <a:noFill/>
            <a:prstDash val="solid"/>
          </a:ln>
        </p:spPr>
        <p:txBody>
          <a:bodyPr wrap="square" lIns="0" tIns="0" rIns="0" bIns="0" anchor="ctr">
            <a:noAutofit/>
          </a:bodyPr>
          <a:lstStyle/>
          <a:p>
            <a:pPr algn="ctr">
              <a:defRPr sz="1500" b="1" i="0">
                <a:solidFill>
                  <a:srgbClr val="F59E0B"/>
                </a:solidFill>
                <a:latin typeface="Calibri"/>
                <a:ea typeface="Calibri"/>
                <a:cs typeface="Calibri"/>
              </a:defRPr>
            </a:pPr>
            <a:r>
              <a:rPr sz="1500" b="1" i="0">
                <a:solidFill>
                  <a:srgbClr val="F59E0B"/>
                </a:solidFill>
                <a:latin typeface="Calibri"/>
                <a:ea typeface="Calibri"/>
                <a:cs typeface="Calibri"/>
              </a:rPr>
              <a:t>3</a:t>
            </a:r>
          </a:p>
        </p:txBody>
      </p:sp>
      <p:sp>
        <p:nvSpPr>
          <p:cNvPr id="18" name="">
            <a:extLst>
              <a:ext uri="{FF2B5EF4-FFF2-40B4-BE49-F238E27FC236}">
                <ns2:creationId id="{1F237E58-59C5-47C6-881F-8FC314636165}"/>
              </a:ext>
            </a:extLst>
          </p:cNvPr>
          <p:cNvSpPr>
            <a:spLocks noGrp="1"/>
          </p:cNvSpPr>
          <p:nvPr/>
        </p:nvSpPr>
        <p:spPr>
          <a:xfrm>
            <a:off x="49339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Defined</a:t>
            </a:r>
          </a:p>
        </p:txBody>
      </p:sp>
      <p:sp>
        <p:nvSpPr>
          <p:cNvPr id="19" name="">
            <a:extLst>
              <a:ext uri="{FF2B5EF4-FFF2-40B4-BE49-F238E27FC236}">
                <ns2:creationId id="{257191CA-D4DF-4D6F-B7B0-95F7E0ED241E}"/>
              </a:ext>
            </a:extLst>
          </p:cNvPr>
          <p:cNvSpPr>
            <a:spLocks noGrp="1"/>
          </p:cNvSpPr>
          <p:nvPr/>
        </p:nvSpPr>
        <p:spPr>
          <a:xfrm>
            <a:off x="49339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Core secured 2-3 years. Mixed baseline/grant. Medium-term concerns.</a:t>
            </a:r>
          </a:p>
        </p:txBody>
      </p:sp>
      <p:sp>
        <p:nvSpPr>
          <p:cNvPr id="20" name="">
            <a:extLst>
              <a:ext uri="{FF2B5EF4-FFF2-40B4-BE49-F238E27FC236}">
                <ns2:creationId id="{12E2330C-2FC7-4561-A39F-083698634014}"/>
                <adec:decorative val="1"/>
              </a:ext>
            </a:extLst>
          </p:cNvPr>
          <p:cNvSpPr>
            <a:spLocks noGrp="1"/>
          </p:cNvSpPr>
          <p:nvPr/>
        </p:nvSpPr>
        <p:spPr>
          <a:xfrm>
            <a:off x="7791450" y="2419350"/>
            <a:ext cx="457200" cy="457200"/>
          </a:xfrm>
          <a:prstGeom prst="ellipse">
            <a:avLst/>
          </a:prstGeom>
          <a:solidFill>
            <a:srgbClr val="FFFFFF"/>
          </a:solidFill>
          <a:ln w="19050">
            <a:solidFill>
              <a:srgbClr val="F59E0B"/>
            </a:solidFill>
            <a:prstDash val="solid"/>
          </a:ln>
        </p:spPr>
      </p:sp>
      <p:sp>
        <p:nvSpPr>
          <p:cNvPr id="21" name="">
            <a:extLst>
              <a:ext uri="{FF2B5EF4-FFF2-40B4-BE49-F238E27FC236}">
                <ns2:creationId id="{2A4F686E-C495-4D37-BF63-F5B03D7F4D7F}"/>
              </a:ext>
            </a:extLst>
          </p:cNvPr>
          <p:cNvSpPr>
            <a:spLocks noGrp="1"/>
          </p:cNvSpPr>
          <p:nvPr/>
        </p:nvSpPr>
        <p:spPr>
          <a:xfrm>
            <a:off x="7905750" y="2533650"/>
            <a:ext cx="228600" cy="228600"/>
          </a:xfrm>
          <a:prstGeom prst="rect">
            <a:avLst/>
          </a:prstGeom>
          <a:noFill/>
          <a:ln w="0">
            <a:noFill/>
            <a:prstDash val="solid"/>
          </a:ln>
        </p:spPr>
        <p:txBody>
          <a:bodyPr wrap="square" lIns="0" tIns="0" rIns="0" bIns="0" anchor="ctr">
            <a:noAutofit/>
          </a:bodyPr>
          <a:lstStyle/>
          <a:p>
            <a:pPr algn="ctr">
              <a:defRPr sz="1500" b="1" i="0">
                <a:solidFill>
                  <a:srgbClr val="F59E0B"/>
                </a:solidFill>
                <a:latin typeface="Calibri"/>
                <a:ea typeface="Calibri"/>
                <a:cs typeface="Calibri"/>
              </a:defRPr>
            </a:pPr>
            <a:r>
              <a:rPr sz="1500" b="1" i="0">
                <a:solidFill>
                  <a:srgbClr val="F59E0B"/>
                </a:solidFill>
                <a:latin typeface="Calibri"/>
                <a:ea typeface="Calibri"/>
                <a:cs typeface="Calibri"/>
              </a:rPr>
              <a:t>4</a:t>
            </a:r>
          </a:p>
        </p:txBody>
      </p:sp>
      <p:sp>
        <p:nvSpPr>
          <p:cNvPr id="22" name="">
            <a:extLst>
              <a:ext uri="{FF2B5EF4-FFF2-40B4-BE49-F238E27FC236}">
                <ns2:creationId id="{29586C76-8075-40F7-95C4-CBAD480307C4}"/>
              </a:ext>
            </a:extLst>
          </p:cNvPr>
          <p:cNvSpPr>
            <a:spLocks noGrp="1"/>
          </p:cNvSpPr>
          <p:nvPr/>
        </p:nvSpPr>
        <p:spPr>
          <a:xfrm>
            <a:off x="71247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Managed</a:t>
            </a:r>
          </a:p>
        </p:txBody>
      </p:sp>
      <p:sp>
        <p:nvSpPr>
          <p:cNvPr id="23" name="">
            <a:extLst>
              <a:ext uri="{FF2B5EF4-FFF2-40B4-BE49-F238E27FC236}">
                <ns2:creationId id="{B19E2D32-929A-4137-80D4-0AF9BBF40C03}"/>
              </a:ext>
            </a:extLst>
          </p:cNvPr>
          <p:cNvSpPr>
            <a:spLocks noGrp="1"/>
          </p:cNvSpPr>
          <p:nvPr/>
        </p:nvSpPr>
        <p:spPr>
          <a:xfrm>
            <a:off x="71247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Core &gt;= 3 years. Baseline covers essentials. Grants supplement not sustain.</a:t>
            </a:r>
          </a:p>
        </p:txBody>
      </p:sp>
      <p:sp>
        <p:nvSpPr>
          <p:cNvPr id="24" name="">
            <a:extLst>
              <a:ext uri="{FF2B5EF4-FFF2-40B4-BE49-F238E27FC236}">
                <ns2:creationId id="{CED7724B-E8AA-4C87-8328-D9EC997C5FF1}"/>
                <adec:decorative val="1"/>
              </a:ext>
            </a:extLst>
          </p:cNvPr>
          <p:cNvSpPr>
            <a:spLocks noGrp="1"/>
          </p:cNvSpPr>
          <p:nvPr/>
        </p:nvSpPr>
        <p:spPr>
          <a:xfrm>
            <a:off x="9982200" y="2419350"/>
            <a:ext cx="457200" cy="457200"/>
          </a:xfrm>
          <a:prstGeom prst="ellipse">
            <a:avLst/>
          </a:prstGeom>
          <a:solidFill>
            <a:srgbClr val="F59E0B"/>
          </a:solidFill>
          <a:ln w="19050">
            <a:solidFill>
              <a:srgbClr val="F59E0B"/>
            </a:solidFill>
            <a:prstDash val="solid"/>
          </a:ln>
        </p:spPr>
      </p:sp>
      <p:sp>
        <p:nvSpPr>
          <p:cNvPr id="25" name="">
            <a:extLst>
              <a:ext uri="{FF2B5EF4-FFF2-40B4-BE49-F238E27FC236}">
                <ns2:creationId id="{F55251D7-276F-450E-8AE1-016A5C6523C1}"/>
              </a:ext>
            </a:extLst>
          </p:cNvPr>
          <p:cNvSpPr>
            <a:spLocks noGrp="1"/>
          </p:cNvSpPr>
          <p:nvPr/>
        </p:nvSpPr>
        <p:spPr>
          <a:xfrm>
            <a:off x="10096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FFFFFF"/>
                </a:solidFill>
                <a:latin typeface="Calibri"/>
                <a:ea typeface="Calibri"/>
                <a:cs typeface="Calibri"/>
              </a:defRPr>
            </a:pPr>
            <a:r>
              <a:rPr sz="1500" b="1" i="0">
                <a:solidFill>
                  <a:srgbClr val="FFFFFF"/>
                </a:solidFill>
                <a:latin typeface="Calibri"/>
                <a:ea typeface="Calibri"/>
                <a:cs typeface="Calibri"/>
              </a:rPr>
              <a:t>5</a:t>
            </a:r>
          </a:p>
        </p:txBody>
      </p:sp>
      <p:sp>
        <p:nvSpPr>
          <p:cNvPr id="26" name="">
            <a:extLst>
              <a:ext uri="{FF2B5EF4-FFF2-40B4-BE49-F238E27FC236}">
                <ns2:creationId id="{E26956C9-FE52-4623-92AF-52BD943F54E1}"/>
              </a:ext>
            </a:extLst>
          </p:cNvPr>
          <p:cNvSpPr>
            <a:spLocks noGrp="1"/>
          </p:cNvSpPr>
          <p:nvPr/>
        </p:nvSpPr>
        <p:spPr>
          <a:xfrm>
            <a:off x="9315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Optimising</a:t>
            </a:r>
          </a:p>
        </p:txBody>
      </p:sp>
      <p:sp>
        <p:nvSpPr>
          <p:cNvPr id="27" name="">
            <a:extLst>
              <a:ext uri="{FF2B5EF4-FFF2-40B4-BE49-F238E27FC236}">
                <ns2:creationId id="{8B509198-2406-45B1-B5DB-1379B49F4FC1}"/>
              </a:ext>
            </a:extLst>
          </p:cNvPr>
          <p:cNvSpPr>
            <a:spLocks noGrp="1"/>
          </p:cNvSpPr>
          <p:nvPr/>
        </p:nvSpPr>
        <p:spPr>
          <a:xfrm>
            <a:off x="9315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Long-term &gt;= 5 years. Diverse sources. Reserves. Enables innovation.</a:t>
            </a:r>
          </a:p>
        </p:txBody>
      </p:sp>
      <p:sp>
        <p:nvSpPr>
          <p:cNvPr id="28" name="">
            <a:extLst>
              <a:ext uri="{FF2B5EF4-FFF2-40B4-BE49-F238E27FC236}">
                <ns2:creationId id="{C9879B87-2E9B-40AC-B879-5B545A692686}"/>
                <adec:decorative val="1"/>
              </a:ext>
            </a:extLst>
          </p:cNvPr>
          <p:cNvSpPr>
            <a:spLocks noGrp="1"/>
          </p:cNvSpPr>
          <p:nvPr/>
        </p:nvSpPr>
        <p:spPr>
          <a:xfrm>
            <a:off x="685800" y="5105400"/>
            <a:ext cx="10820400" cy="1047750"/>
          </a:xfrm>
          <a:prstGeom prst="roundRect">
            <a:avLst>
              <a:gd name="adj" fmla="val 7273"/>
            </a:avLst>
          </a:prstGeom>
          <a:solidFill>
            <a:srgbClr val="FFFFFF"/>
          </a:solidFill>
          <a:ln w="9525">
            <a:solidFill>
              <a:srgbClr val="D5E3E3"/>
            </a:solidFill>
            <a:prstDash val="solid"/>
          </a:ln>
        </p:spPr>
      </p:sp>
      <p:sp>
        <p:nvSpPr>
          <p:cNvPr id="29" name="">
            <a:extLst>
              <a:ext uri="{FF2B5EF4-FFF2-40B4-BE49-F238E27FC236}">
                <ns2:creationId id="{B505A6F6-34A9-4901-8D87-1ACC65AF3AA4}"/>
              </a:ext>
            </a:extLst>
          </p:cNvPr>
          <p:cNvSpPr>
            <a:spLocks noGrp="1"/>
          </p:cNvSpPr>
          <p:nvPr/>
        </p:nvSpPr>
        <p:spPr>
          <a:xfrm>
            <a:off x="895350" y="5200650"/>
            <a:ext cx="6858000" cy="266700"/>
          </a:xfrm>
          <a:prstGeom prst="rect">
            <a:avLst/>
          </a:prstGeom>
          <a:noFill/>
          <a:ln w="0">
            <a:noFill/>
            <a:prstDash val="solid"/>
          </a:ln>
        </p:spPr>
        <p:txBody>
          <a:bodyPr wrap="square" lIns="0" tIns="0" rIns="0" bIns="0" anchor="t">
            <a:noAutofit/>
          </a:bodyPr>
          <a:lstStyle/>
          <a:p>
            <a:pPr algn="l">
              <a:defRPr sz="1575" b="1" i="0">
                <a:solidFill>
                  <a:srgbClr val="115E59"/>
                </a:solidFill>
                <a:latin typeface="Calibri"/>
                <a:ea typeface="Calibri"/>
                <a:cs typeface="Calibri"/>
              </a:defRPr>
            </a:pPr>
            <a:r>
              <a:rPr sz="1575" b="1" i="0">
                <a:solidFill>
                  <a:srgbClr val="115E59"/>
                </a:solidFill>
                <a:latin typeface="Calibri"/>
                <a:ea typeface="Calibri"/>
                <a:cs typeface="Calibri"/>
              </a:rPr>
              <a:t>Minimum evidence for a Level 4 judgement</a:t>
            </a:r>
          </a:p>
        </p:txBody>
      </p:sp>
      <p:sp>
        <p:nvSpPr>
          <p:cNvPr id="30" name="">
            <a:extLst>
              <a:ext uri="{FF2B5EF4-FFF2-40B4-BE49-F238E27FC236}">
                <ns2:creationId id="{F0C5A23A-A650-4A46-BA95-C57852EA68E9}"/>
                <adec:decorative val="1"/>
              </a:ext>
            </a:extLst>
          </p:cNvPr>
          <p:cNvSpPr>
            <a:spLocks noGrp="1"/>
          </p:cNvSpPr>
          <p:nvPr/>
        </p:nvSpPr>
        <p:spPr>
          <a:xfrm>
            <a:off x="895350" y="5581650"/>
            <a:ext cx="85725" cy="85725"/>
          </a:xfrm>
          <a:prstGeom prst="ellipse">
            <a:avLst/>
          </a:prstGeom>
          <a:solidFill>
            <a:srgbClr val="F59E0B"/>
          </a:solidFill>
          <a:ln w="0">
            <a:noFill/>
            <a:prstDash val="solid"/>
          </a:ln>
        </p:spPr>
      </p:sp>
      <p:sp>
        <p:nvSpPr>
          <p:cNvPr id="31" name="">
            <a:extLst>
              <a:ext uri="{FF2B5EF4-FFF2-40B4-BE49-F238E27FC236}">
                <ns2:creationId id="{E9EAE7A8-F78A-430A-816F-BC26907F54DB}"/>
              </a:ext>
            </a:extLst>
          </p:cNvPr>
          <p:cNvSpPr>
            <a:spLocks noGrp="1"/>
          </p:cNvSpPr>
          <p:nvPr/>
        </p:nvSpPr>
        <p:spPr>
          <a:xfrm>
            <a:off x="10858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Budget/funding documents showing &gt;=3-year committed core funding</a:t>
            </a:r>
          </a:p>
        </p:txBody>
      </p:sp>
      <p:sp>
        <p:nvSpPr>
          <p:cNvPr id="32" name="">
            <a:extLst>
              <a:ext uri="{FF2B5EF4-FFF2-40B4-BE49-F238E27FC236}">
                <ns2:creationId id="{1D8227B7-2CC8-41D1-9A63-6D73AC18676D}"/>
                <adec:decorative val="1"/>
              </a:ext>
            </a:extLst>
          </p:cNvPr>
          <p:cNvSpPr>
            <a:spLocks noGrp="1"/>
          </p:cNvSpPr>
          <p:nvPr/>
        </p:nvSpPr>
        <p:spPr>
          <a:xfrm>
            <a:off x="4438650" y="5581650"/>
            <a:ext cx="85725" cy="85725"/>
          </a:xfrm>
          <a:prstGeom prst="ellipse">
            <a:avLst/>
          </a:prstGeom>
          <a:solidFill>
            <a:srgbClr val="F59E0B"/>
          </a:solidFill>
          <a:ln w="0">
            <a:noFill/>
            <a:prstDash val="solid"/>
          </a:ln>
        </p:spPr>
      </p:sp>
      <p:sp>
        <p:nvSpPr>
          <p:cNvPr id="33" name="">
            <a:extLst>
              <a:ext uri="{FF2B5EF4-FFF2-40B4-BE49-F238E27FC236}">
                <ns2:creationId id="{D9101FD7-5E44-48DE-9AAC-57606436400A}"/>
              </a:ext>
            </a:extLst>
          </p:cNvPr>
          <p:cNvSpPr>
            <a:spLocks noGrp="1"/>
          </p:cNvSpPr>
          <p:nvPr/>
        </p:nvSpPr>
        <p:spPr>
          <a:xfrm>
            <a:off x="46291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Evidence baseline funding covers essential operations (staff, platform, governance)</a:t>
            </a:r>
          </a:p>
        </p:txBody>
      </p:sp>
      <p:sp>
        <p:nvSpPr>
          <p:cNvPr id="34" name="">
            <a:extLst>
              <a:ext uri="{FF2B5EF4-FFF2-40B4-BE49-F238E27FC236}">
                <ns2:creationId id="{1E5E1FA2-F902-4171-A695-1922AF76CAEC}"/>
                <adec:decorative val="1"/>
              </a:ext>
            </a:extLst>
          </p:cNvPr>
          <p:cNvSpPr>
            <a:spLocks noGrp="1"/>
          </p:cNvSpPr>
          <p:nvPr/>
        </p:nvSpPr>
        <p:spPr>
          <a:xfrm>
            <a:off x="7981950" y="5581650"/>
            <a:ext cx="85725" cy="85725"/>
          </a:xfrm>
          <a:prstGeom prst="ellipse">
            <a:avLst/>
          </a:prstGeom>
          <a:solidFill>
            <a:srgbClr val="F59E0B"/>
          </a:solidFill>
          <a:ln w="0">
            <a:noFill/>
            <a:prstDash val="solid"/>
          </a:ln>
        </p:spPr>
      </p:sp>
      <p:sp>
        <p:nvSpPr>
          <p:cNvPr id="35" name="">
            <a:extLst>
              <a:ext uri="{FF2B5EF4-FFF2-40B4-BE49-F238E27FC236}">
                <ns2:creationId id="{E16C71DE-C345-4717-A3BB-672E163B4C9A}"/>
              </a:ext>
            </a:extLst>
          </p:cNvPr>
          <p:cNvSpPr>
            <a:spLocks noGrp="1"/>
          </p:cNvSpPr>
          <p:nvPr/>
        </p:nvSpPr>
        <p:spPr>
          <a:xfrm>
            <a:off x="81724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Financial plan showing grants supplement rather than substitute core funding</a:t>
            </a:r>
          </a:p>
        </p:txBody>
      </p:sp>
      <p:sp>
        <p:nvSpPr>
          <p:cNvPr id="36" name="">
            <a:extLst>
              <a:ext uri="{FF2B5EF4-FFF2-40B4-BE49-F238E27FC236}">
                <ns2:creationId id="{1E9E5232-BA37-4469-A650-4FDA4FE77428}"/>
              </a:ext>
            </a:extLst>
          </p:cNvPr>
          <p:cNvSpPr>
            <a:spLocks noGrp="1"/>
          </p:cNvSpPr>
          <p:nvPr/>
        </p:nvSpPr>
        <p:spPr>
          <a:xfrm>
            <a:off x="762000" y="6153150"/>
            <a:ext cx="10668000" cy="171450"/>
          </a:xfrm>
          <a:prstGeom prst="rect">
            <a:avLst/>
          </a:prstGeom>
          <a:noFill/>
          <a:ln w="0">
            <a:noFill/>
            <a:prstDash val="solid"/>
          </a:ln>
        </p:spPr>
        <p:txBody>
          <a:bodyPr wrap="square" lIns="0" tIns="0" rIns="0" bIns="0" anchor="t">
            <a:noAutofit/>
          </a:bodyPr>
          <a:lstStyle/>
          <a:p>
            <a:pPr algn="ctr">
              <a:defRPr sz="900" b="0" i="1">
                <a:solidFill>
                  <a:srgbClr val="5F7187"/>
                </a:solidFill>
                <a:latin typeface="Calibri"/>
                <a:ea typeface="Calibri"/>
                <a:cs typeface="Calibri"/>
              </a:defRPr>
            </a:pPr>
            <a:r>
              <a:rPr sz="900" b="0" i="1">
                <a:solidFill>
                  <a:srgbClr val="5F7187"/>
                </a:solidFill>
                <a:latin typeface="Calibri"/>
                <a:ea typeface="Calibri"/>
                <a:cs typeface="Calibri"/>
              </a:rPr>
              <a:t>Catalogue v1.0.2  •  Source a6d0671c3297  •  Verbatim descriptors and evidence  •  HDRL classifications are not official programme requirements.</a:t>
            </a:r>
          </a:p>
        </p:txBody>
      </p:sp>
      <p:sp>
        <p:nvSpPr>
          <p:cNvPr id="37" name="">
            <a:extLst>
              <a:ext uri="{FF2B5EF4-FFF2-40B4-BE49-F238E27FC236}">
                <ns2:creationId id="{A888A8E9-87C1-4359-AB2B-A9B0234C07BC}"/>
                <adec:decorative val="1"/>
              </a:ext>
            </a:extLst>
          </p:cNvPr>
          <p:cNvSpPr>
            <a:spLocks noGrp="1"/>
          </p:cNvSpPr>
          <p:nvPr/>
        </p:nvSpPr>
        <p:spPr>
          <a:xfrm>
            <a:off x="552450" y="6419850"/>
            <a:ext cx="11087100" cy="0"/>
          </a:xfrm>
          <a:prstGeom prst="line">
            <a:avLst/>
          </a:prstGeom>
          <a:noFill/>
          <a:ln w="9525">
            <a:solidFill>
              <a:srgbClr val="D5E3E3"/>
            </a:solidFill>
            <a:prstDash val="solid"/>
          </a:ln>
        </p:spPr>
      </p:sp>
      <p:sp>
        <p:nvSpPr>
          <p:cNvPr id="38" name="">
            <a:extLst>
              <a:ext uri="{FF2B5EF4-FFF2-40B4-BE49-F238E27FC236}">
                <ns2:creationId id="{5AB0780C-E0A0-47AF-957D-05A7A70CDD5B}"/>
              </a:ext>
            </a:extLst>
          </p:cNvPr>
          <p:cNvSpPr>
            <a:spLocks noGrp="1"/>
          </p:cNvSpPr>
          <p:nvPr/>
        </p:nvSpPr>
        <p:spPr>
          <a:xfrm>
            <a:off x="552450" y="6496050"/>
            <a:ext cx="2952750" cy="190500"/>
          </a:xfrm>
          <a:prstGeom prst="rect">
            <a:avLst/>
          </a:prstGeom>
          <a:noFill/>
          <a:ln w="0">
            <a:noFill/>
            <a:prstDash val="solid"/>
          </a:ln>
        </p:spPr>
        <p:txBody>
          <a:bodyPr wrap="square" lIns="0" tIns="0" rIns="0" bIns="0" anchor="ctr">
            <a:noAutofit/>
          </a:bodyPr>
          <a:lstStyle/>
          <a:p>
            <a:pPr algn="l">
              <a:defRPr sz="900" b="0" i="0">
                <a:solidFill>
                  <a:srgbClr val="5F7187"/>
                </a:solidFill>
                <a:latin typeface="Calibri"/>
                <a:ea typeface="Calibri"/>
                <a:cs typeface="Calibri"/>
              </a:defRPr>
            </a:pPr>
            <a:r>
              <a:rPr sz="900" b="0" i="0">
                <a:solidFill>
                  <a:srgbClr val="5F7187"/>
                </a:solidFill>
                <a:latin typeface="Calibri"/>
                <a:ea typeface="Calibri"/>
                <a:cs typeface="Calibri"/>
              </a:rPr>
              <a:t>HDRL v1.0.1  •  Kit v1.1.0  •  30 Jul 2026</a:t>
            </a:r>
          </a:p>
        </p:txBody>
      </p:sp>
      <p:sp>
        <p:nvSpPr>
          <p:cNvPr id="39" name="">
            <a:extLst>
              <a:ext uri="{FF2B5EF4-FFF2-40B4-BE49-F238E27FC236}">
                <ns2:creationId id="{7F33865D-101A-4382-BD14-F25073BA6881}"/>
              </a:ext>
            </a:extLst>
          </p:cNvPr>
          <p:cNvSpPr>
            <a:spLocks noGrp="1"/>
          </p:cNvSpPr>
          <p:nvPr/>
        </p:nvSpPr>
        <p:spPr>
          <a:xfrm>
            <a:off x="3524250" y="6496050"/>
            <a:ext cx="6096000" cy="190500"/>
          </a:xfrm>
          <a:prstGeom prst="rect">
            <a:avLst/>
          </a:prstGeom>
          <a:noFill/>
          <a:ln w="0">
            <a:noFill/>
            <a:prstDash val="solid"/>
          </a:ln>
        </p:spPr>
        <p:txBody>
          <a:bodyPr wrap="square" lIns="0" tIns="0" rIns="0" bIns="0" anchor="ctr">
            <a:noAutofit/>
          </a:bodyPr>
          <a:lstStyle/>
          <a:p>
            <a:pPr algn="ctr">
              <a:defRPr sz="825" b="0" i="0">
                <a:solidFill>
                  <a:srgbClr val="5F7187"/>
                </a:solidFill>
                <a:latin typeface="Calibri"/>
                <a:ea typeface="Calibri"/>
                <a:cs typeface="Calibri"/>
              </a:defRPr>
            </a:pPr>
            <a:r>
              <a:rPr sz="825" b="0" i="0">
                <a:solidFill>
                  <a:srgbClr val="5F7187"/>
                </a:solidFill>
                <a:latin typeface="Calibri"/>
                <a:ea typeface="Calibri"/>
                <a:cs typeface="Calibri"/>
              </a:rPr>
              <a:t>RDS: commissioner &amp; IP owner  •  OPL Advisory: originator &amp; developer  •  </a:t>
            </a:r>
            <a:r>
              <a:rPr sz="825" b="0" i="0">
                <a:solidFill>
                  <a:srgbClr val="5F7187"/>
                </a:solidFill>
                <a:latin typeface="Calibri"/>
                <a:ea typeface="Calibri"/>
                <a:cs typeface="Calibri"/>
                <a:hlinkClick r:id="R38bdb294cf574f02" tooltip="Read the Creative Commons Attribution 4.0 licence"/>
              </a:rPr>
              <a:t>CC BY 4.0</a:t>
            </a:r>
          </a:p>
        </p:txBody>
      </p:sp>
      <p:sp>
        <p:nvSpPr>
          <p:cNvPr id="40" name="">
            <a:extLst>
              <a:ext uri="{FF2B5EF4-FFF2-40B4-BE49-F238E27FC236}">
                <ns2:creationId id="{3A60B93F-6285-4CF1-BDA4-31B79FEB6209}"/>
              </a:ext>
            </a:extLst>
          </p:cNvPr>
          <p:cNvSpPr>
            <a:spLocks noGrp="1"/>
          </p:cNvSpPr>
          <p:nvPr/>
        </p:nvSpPr>
        <p:spPr>
          <a:xfrm>
            <a:off x="9048750" y="6496050"/>
            <a:ext cx="2590800" cy="190500"/>
          </a:xfrm>
          <a:prstGeom prst="rect">
            <a:avLst/>
          </a:prstGeom>
          <a:noFill/>
          <a:ln w="0">
            <a:noFill/>
            <a:prstDash val="solid"/>
          </a:ln>
        </p:spPr>
        <p:txBody>
          <a:bodyPr wrap="square" lIns="0" tIns="0" rIns="0" bIns="0" anchor="ctr">
            <a:noAutofit/>
          </a:bodyPr>
          <a:lstStyle/>
          <a:p>
            <a:pPr algn="r">
              <a:defRPr sz="900" b="0" i="0">
                <a:solidFill>
                  <a:srgbClr val="5F7187"/>
                </a:solidFill>
                <a:latin typeface="Calibri"/>
                <a:ea typeface="Calibri"/>
                <a:cs typeface="Calibri"/>
              </a:defRPr>
            </a:pPr>
            <a:r>
              <a:rPr sz="900" b="0" i="0">
                <a:solidFill>
                  <a:srgbClr val="5F7187"/>
                </a:solidFill>
                <a:latin typeface="Calibri"/>
                <a:ea typeface="Calibri"/>
                <a:cs typeface="Calibri"/>
                <a:hlinkClick r:id="Rafac0620b86e4f1c" tooltip="Open the HDRL Framework website"/>
              </a:rPr>
              <a:t>hdrlframework.org</a:t>
            </a:r>
            <a:r>
              <a:rPr sz="900" b="0" i="0">
                <a:solidFill>
                  <a:srgbClr val="5F7187"/>
                </a:solidFill>
                <a:latin typeface="Calibri"/>
                <a:ea typeface="Calibri"/>
                <a:cs typeface="Calibri"/>
              </a:rPr>
              <a:t>  •  69</a:t>
            </a:r>
          </a:p>
        </p:txBody>
      </p:sp>
    </p:spTree>
    <p:extLst>
      <p:ext uri="{BB962C8B-B14F-4D97-AF65-F5344CB8AC3E}">
        <ns5:creationId val="626221791"/>
      </p:ext>
    </p:extLst>
  </p:cSld>
</p:sld>
</file>

<file path=ppt/slides/slide7.xml><?xml version="1.0" encoding="utf-8"?>
<p:sld xmlns:a="http://schemas.openxmlformats.org/drawingml/2006/main" xmlns:adec="http://schemas.microsoft.com/office/drawing/2017/decorative" xmlns:ns2="http://schemas.microsoft.com/office/drawing/2014/main" xmlns:ns5="http://schemas.microsoft.com/office/powerpoint/2010/main" xmlns:p="http://schemas.openxmlformats.org/presentationml/2006/main" xmlns:r="http://schemas.openxmlformats.org/officeDocument/2006/relationships">
  <p:cSld>
    <p:bg>
      <p:bgPr>
        <a:solidFill>
          <a:srgbClr val="F5F8FA"/>
        </a:solidFill>
      </p:bgPr>
    </p:bg>
    <p:spTree>
      <p:nvGrpSpPr>
        <p:cNvPr id="1" name=""/>
        <p:cNvGrpSpPr/>
        <p:nvPr/>
      </p:nvGrpSpPr>
      <p:grpSpPr>
        <a:xfrm/>
      </p:grpSpPr>
      <p:sp>
        <p:nvSpPr>
          <p:cNvPr id="26" name="hdrl-mini-mark">
            <a:extLst>
              <a:ext uri="{FF2B5EF4-FFF2-40B4-BE49-F238E27FC236}">
                <ns2:creationId id="{BBA23340-A90B-4962-8742-EC352CF80EA1}"/>
                <adec:decorative val="1"/>
              </a:ext>
            </a:extLst>
          </p:cNvPr>
          <p:cNvSpPr>
            <a:spLocks noGrp="1"/>
          </p:cNvSpPr>
          <p:nvPr/>
        </p:nvSpPr>
        <p:spPr>
          <a:xfrm>
            <a:off x="552450" y="361950"/>
            <a:ext cx="514350" cy="514350"/>
          </a:xfrm>
          <a:prstGeom prst="octagon">
            <a:avLst/>
          </a:prstGeom>
          <a:solidFill>
            <a:srgbClr val="0F766E"/>
          </a:solidFill>
          <a:ln w="0">
            <a:noFill/>
            <a:prstDash val="solid"/>
          </a:ln>
        </p:spPr>
      </p:sp>
      <p:sp>
        <p:nvSpPr>
          <p:cNvPr id="2" name="hdrl-mini-text">
            <a:extLst>
              <a:ext uri="{FF2B5EF4-FFF2-40B4-BE49-F238E27FC236}">
                <ns2:creationId id="{20ED14FA-8BA4-4032-9FC7-C1806E3CF0C6}"/>
                <adec:decorative val="1"/>
              </a:ext>
            </a:extLst>
          </p:cNvPr>
          <p:cNvSpPr>
            <a:spLocks noGrp="1"/>
          </p:cNvSpPr>
          <p:nvPr/>
        </p:nvSpPr>
        <p:spPr>
          <a:xfrm>
            <a:off x="581025" y="504825"/>
            <a:ext cx="476250" cy="209550"/>
          </a:xfrm>
          <a:prstGeom prst="rect">
            <a:avLst/>
          </a:prstGeom>
          <a:noFill/>
          <a:ln w="0">
            <a:noFill/>
            <a:prstDash val="solid"/>
          </a:ln>
        </p:spPr>
        <p:txBody>
          <a:bodyPr wrap="square" lIns="0" tIns="0" rIns="0" bIns="0" anchor="ctr">
            <a:noAutofit/>
          </a:bodyPr>
          <a:lstStyle/>
          <a:p>
            <a:pPr algn="ctr">
              <a:defRPr sz="750" b="1" i="0">
                <a:solidFill>
                  <a:srgbClr val="FFFFFF"/>
                </a:solidFill>
                <a:latin typeface="Calibri"/>
                <a:ea typeface="Calibri"/>
                <a:cs typeface="Calibri"/>
              </a:defRPr>
            </a:pPr>
            <a:r>
              <a:rPr sz="750" b="1" i="0">
                <a:solidFill>
                  <a:srgbClr val="FFFFFF"/>
                </a:solidFill>
                <a:latin typeface="Calibri"/>
                <a:ea typeface="Calibri"/>
                <a:cs typeface="Calibri"/>
              </a:rPr>
              <a:t>HDRL</a:t>
            </a:r>
          </a:p>
        </p:txBody>
      </p:sp>
      <p:sp>
        <p:nvSpPr>
          <p:cNvPr id="3" name="brand-label">
            <a:extLst>
              <a:ext uri="{FF2B5EF4-FFF2-40B4-BE49-F238E27FC236}">
                <ns2:creationId id="{8970EB47-4B11-45DC-8A48-13A9C9D22475}"/>
                <adec:decorative val="1"/>
              </a:ext>
            </a:extLst>
          </p:cNvPr>
          <p:cNvSpPr>
            <a:spLocks noGrp="1"/>
          </p:cNvSpPr>
          <p:nvPr/>
        </p:nvSpPr>
        <p:spPr>
          <a:xfrm>
            <a:off x="1257300" y="495300"/>
            <a:ext cx="4572000" cy="190500"/>
          </a:xfrm>
          <a:prstGeom prst="rect">
            <a:avLst/>
          </a:prstGeom>
          <a:noFill/>
          <a:ln w="0">
            <a:noFill/>
            <a:prstDash val="solid"/>
          </a:ln>
        </p:spPr>
        <p:txBody>
          <a:bodyPr wrap="square" lIns="0" tIns="0" rIns="0" bIns="0" anchor="ctr">
            <a:noAutofit/>
          </a:bodyPr>
          <a:lstStyle/>
          <a:p>
            <a:pPr algn="l">
              <a:defRPr sz="1200" b="1" i="0">
                <a:solidFill>
                  <a:srgbClr val="0F766E"/>
                </a:solidFill>
                <a:latin typeface="Calibri"/>
                <a:ea typeface="Calibri"/>
                <a:cs typeface="Calibri"/>
              </a:defRPr>
            </a:pPr>
            <a:r>
              <a:rPr sz="1200" b="1" i="0">
                <a:solidFill>
                  <a:srgbClr val="0F766E"/>
                </a:solidFill>
                <a:latin typeface="Calibri"/>
                <a:ea typeface="Calibri"/>
                <a:cs typeface="Calibri"/>
              </a:rPr>
              <a:t>HEALTH DATA READINESS LEVEL FRAMEWORK</a:t>
            </a:r>
          </a:p>
        </p:txBody>
      </p:sp>
      <p:sp>
        <p:nvSpPr>
          <p:cNvPr id="4" name="slide-title" title="Sixty-four indicators make the readiness picture actionable" descr="Slide title: Sixty-four indicators make the readiness picture actionable">
            <a:extLst>
              <a:ext uri="{FF2B5EF4-FFF2-40B4-BE49-F238E27FC236}">
                <ns2:creationId id="{465DE42E-7A34-410F-870E-A752766D5F71}"/>
              </a:ext>
            </a:extLst>
          </p:cNvPr>
          <p:cNvSpPr>
            <a:spLocks noGrp="1"/>
          </p:cNvSpPr>
          <p:nvPr>
            <p:ph type="title"/>
          </p:nvPr>
        </p:nvSpPr>
        <p:spPr>
          <a:xfrm>
            <a:off x="666750" y="1104900"/>
            <a:ext cx="10858500" cy="990600"/>
          </a:xfrm>
          <a:prstGeom prst="rect">
            <a:avLst/>
          </a:prstGeom>
          <a:noFill/>
          <a:ln w="0">
            <a:noFill/>
            <a:prstDash val="solid"/>
          </a:ln>
        </p:spPr>
        <p:txBody>
          <a:bodyPr wrap="square" lIns="0" tIns="0" rIns="0" bIns="0" anchor="t">
            <a:noAutofit/>
          </a:bodyPr>
          <a:lstStyle/>
          <a:p>
            <a:pPr algn="l">
              <a:defRPr sz="3675" b="1" i="0">
                <a:solidFill>
                  <a:srgbClr val="162B45"/>
                </a:solidFill>
                <a:latin typeface="Calibri"/>
                <a:ea typeface="Calibri"/>
                <a:cs typeface="Calibri"/>
              </a:defRPr>
            </a:pPr>
            <a:r>
              <a:rPr sz="3675" b="1" i="0">
                <a:solidFill>
                  <a:srgbClr val="162B45"/>
                </a:solidFill>
                <a:latin typeface="Calibri"/>
                <a:ea typeface="Calibri"/>
                <a:cs typeface="Calibri"/>
              </a:rPr>
              <a:t>Sixty-four indicators make the readiness picture actionable</a:t>
            </a:r>
          </a:p>
        </p:txBody>
      </p:sp>
      <p:sp>
        <p:nvSpPr>
          <p:cNvPr id="5" name="">
            <a:extLst>
              <a:ext uri="{FF2B5EF4-FFF2-40B4-BE49-F238E27FC236}">
                <ns2:creationId id="{701E72B2-B206-402C-9C3F-3314948C4B09}"/>
              </a:ext>
            </a:extLst>
          </p:cNvPr>
          <p:cNvSpPr>
            <a:spLocks noGrp="1"/>
          </p:cNvSpPr>
          <p:nvPr/>
        </p:nvSpPr>
        <p:spPr>
          <a:xfrm>
            <a:off x="723900" y="2438400"/>
            <a:ext cx="2476500" cy="914400"/>
          </a:xfrm>
          <a:prstGeom prst="rect">
            <a:avLst/>
          </a:prstGeom>
          <a:noFill/>
          <a:ln w="0">
            <a:noFill/>
            <a:prstDash val="solid"/>
          </a:ln>
        </p:spPr>
        <p:txBody>
          <a:bodyPr wrap="square" lIns="0" tIns="0" rIns="0" bIns="0" anchor="t">
            <a:noAutofit/>
          </a:bodyPr>
          <a:lstStyle/>
          <a:p>
            <a:pPr algn="l">
              <a:defRPr sz="6000" b="1" i="0">
                <a:solidFill>
                  <a:srgbClr val="0F766E"/>
                </a:solidFill>
                <a:latin typeface="Calibri"/>
                <a:ea typeface="Calibri"/>
                <a:cs typeface="Calibri"/>
              </a:defRPr>
            </a:pPr>
            <a:r>
              <a:rPr sz="6000" b="1" i="0">
                <a:solidFill>
                  <a:srgbClr val="0F766E"/>
                </a:solidFill>
                <a:latin typeface="Calibri"/>
                <a:ea typeface="Calibri"/>
                <a:cs typeface="Calibri"/>
              </a:rPr>
              <a:t>64</a:t>
            </a:r>
          </a:p>
        </p:txBody>
      </p:sp>
      <p:sp>
        <p:nvSpPr>
          <p:cNvPr id="6" name="">
            <a:extLst>
              <a:ext uri="{FF2B5EF4-FFF2-40B4-BE49-F238E27FC236}">
                <ns2:creationId id="{190267A0-AEDD-4819-95BA-3C84E654EA62}"/>
              </a:ext>
            </a:extLst>
          </p:cNvPr>
          <p:cNvSpPr>
            <a:spLocks noGrp="1"/>
          </p:cNvSpPr>
          <p:nvPr/>
        </p:nvSpPr>
        <p:spPr>
          <a:xfrm>
            <a:off x="762000" y="3314700"/>
            <a:ext cx="3238500" cy="381000"/>
          </a:xfrm>
          <a:prstGeom prst="rect">
            <a:avLst/>
          </a:prstGeom>
          <a:noFill/>
          <a:ln w="0">
            <a:noFill/>
            <a:prstDash val="solid"/>
          </a:ln>
        </p:spPr>
        <p:txBody>
          <a:bodyPr wrap="square" lIns="0" tIns="0" rIns="0" bIns="0" anchor="t">
            <a:noAutofit/>
          </a:bodyPr>
          <a:lstStyle/>
          <a:p>
            <a:pPr algn="l">
              <a:defRPr sz="1950" b="1" i="0">
                <a:solidFill>
                  <a:srgbClr val="162B45"/>
                </a:solidFill>
                <a:latin typeface="Calibri"/>
                <a:ea typeface="Calibri"/>
                <a:cs typeface="Calibri"/>
              </a:defRPr>
            </a:pPr>
            <a:r>
              <a:rPr sz="1950" b="1" i="0">
                <a:solidFill>
                  <a:srgbClr val="162B45"/>
                </a:solidFill>
                <a:latin typeface="Calibri"/>
                <a:ea typeface="Calibri"/>
                <a:cs typeface="Calibri"/>
              </a:rPr>
              <a:t>indicators</a:t>
            </a:r>
          </a:p>
        </p:txBody>
      </p:sp>
      <p:sp>
        <p:nvSpPr>
          <p:cNvPr id="7" name="">
            <a:extLst>
              <a:ext uri="{FF2B5EF4-FFF2-40B4-BE49-F238E27FC236}">
                <ns2:creationId id="{97F5B248-EA3C-423D-B7BB-0C3FA69C0CB2}"/>
              </a:ext>
            </a:extLst>
          </p:cNvPr>
          <p:cNvSpPr>
            <a:spLocks noGrp="1"/>
          </p:cNvSpPr>
          <p:nvPr/>
        </p:nvSpPr>
        <p:spPr>
          <a:xfrm>
            <a:off x="3962400" y="2457450"/>
            <a:ext cx="3429000" cy="323850"/>
          </a:xfrm>
          <a:prstGeom prst="rect">
            <a:avLst/>
          </a:prstGeom>
          <a:noFill/>
          <a:ln w="0">
            <a:noFill/>
            <a:prstDash val="solid"/>
          </a:ln>
        </p:spPr>
        <p:txBody>
          <a:bodyPr wrap="square" lIns="0" tIns="0" rIns="0" bIns="0" anchor="t">
            <a:noAutofit/>
          </a:bodyPr>
          <a:lstStyle/>
          <a:p>
            <a:pPr algn="l">
              <a:defRPr sz="1950" b="1" i="0">
                <a:solidFill>
                  <a:srgbClr val="162B45"/>
                </a:solidFill>
                <a:latin typeface="Calibri"/>
                <a:ea typeface="Calibri"/>
                <a:cs typeface="Calibri"/>
              </a:defRPr>
            </a:pPr>
            <a:r>
              <a:rPr sz="1950" b="1" i="0">
                <a:solidFill>
                  <a:srgbClr val="162B45"/>
                </a:solidFill>
                <a:latin typeface="Calibri"/>
                <a:ea typeface="Calibri"/>
                <a:cs typeface="Calibri"/>
              </a:rPr>
              <a:t>Every indicator has:</a:t>
            </a:r>
          </a:p>
        </p:txBody>
      </p:sp>
      <p:sp>
        <p:nvSpPr>
          <p:cNvPr id="8" name="">
            <a:extLst>
              <a:ext uri="{FF2B5EF4-FFF2-40B4-BE49-F238E27FC236}">
                <ns2:creationId id="{8907F8D6-3572-4252-AF8B-921B8E1DF755}"/>
              </a:ext>
            </a:extLst>
          </p:cNvPr>
          <p:cNvSpPr>
            <a:spLocks noGrp="1"/>
          </p:cNvSpPr>
          <p:nvPr/>
        </p:nvSpPr>
        <p:spPr>
          <a:xfrm>
            <a:off x="4000500" y="3067050"/>
            <a:ext cx="2190750" cy="323850"/>
          </a:xfrm>
          <a:prstGeom prst="rect">
            <a:avLst/>
          </a:prstGeom>
          <a:noFill/>
          <a:ln w="0">
            <a:noFill/>
            <a:prstDash val="solid"/>
          </a:ln>
        </p:spPr>
        <p:txBody>
          <a:bodyPr wrap="square" lIns="0" tIns="0" rIns="0" bIns="0" anchor="t">
            <a:noAutofit/>
          </a:bodyPr>
          <a:lstStyle/>
          <a:p>
            <a:pPr algn="l">
              <a:defRPr sz="1725" b="1" i="0">
                <a:solidFill>
                  <a:srgbClr val="0F766E"/>
                </a:solidFill>
                <a:latin typeface="Calibri"/>
                <a:ea typeface="Calibri"/>
                <a:cs typeface="Calibri"/>
              </a:defRPr>
            </a:pPr>
            <a:r>
              <a:rPr sz="1725" b="1" i="0">
                <a:solidFill>
                  <a:srgbClr val="0F766E"/>
                </a:solidFill>
                <a:latin typeface="Calibri"/>
                <a:ea typeface="Calibri"/>
                <a:cs typeface="Calibri"/>
              </a:rPr>
              <a:t>A unit</a:t>
            </a:r>
          </a:p>
        </p:txBody>
      </p:sp>
      <p:sp>
        <p:nvSpPr>
          <p:cNvPr id="9" name="">
            <a:extLst>
              <a:ext uri="{FF2B5EF4-FFF2-40B4-BE49-F238E27FC236}">
                <ns2:creationId id="{D84354F5-71A7-4835-A5D2-B8F0A62650EF}"/>
              </a:ext>
            </a:extLst>
          </p:cNvPr>
          <p:cNvSpPr>
            <a:spLocks noGrp="1"/>
          </p:cNvSpPr>
          <p:nvPr/>
        </p:nvSpPr>
        <p:spPr>
          <a:xfrm>
            <a:off x="6286500" y="3067050"/>
            <a:ext cx="5048250" cy="323850"/>
          </a:xfrm>
          <a:prstGeom prst="rect">
            <a:avLst/>
          </a:prstGeom>
          <a:noFill/>
          <a:ln w="0">
            <a:noFill/>
            <a:prstDash val="solid"/>
          </a:ln>
        </p:spPr>
        <p:txBody>
          <a:bodyPr wrap="square" lIns="0" tIns="0" rIns="0" bIns="0" anchor="t">
            <a:noAutofit/>
          </a:bodyPr>
          <a:lstStyle/>
          <a:p>
            <a:pPr algn="l">
              <a:defRPr sz="1650" b="0" i="0">
                <a:solidFill>
                  <a:srgbClr val="5F7187"/>
                </a:solidFill>
                <a:latin typeface="Calibri"/>
                <a:ea typeface="Calibri"/>
                <a:cs typeface="Calibri"/>
              </a:defRPr>
            </a:pPr>
            <a:r>
              <a:rPr sz="1650" b="0" i="0">
                <a:solidFill>
                  <a:srgbClr val="5F7187"/>
                </a:solidFill>
                <a:latin typeface="Calibri"/>
                <a:ea typeface="Calibri"/>
                <a:cs typeface="Calibri"/>
              </a:rPr>
              <a:t>System • service • dual level</a:t>
            </a:r>
          </a:p>
        </p:txBody>
      </p:sp>
      <p:sp>
        <p:nvSpPr>
          <p:cNvPr id="10" name="">
            <a:extLst>
              <a:ext uri="{FF2B5EF4-FFF2-40B4-BE49-F238E27FC236}">
                <ns2:creationId id="{6445C52D-1C05-4F22-B113-3353B026894F}"/>
                <adec:decorative val="1"/>
              </a:ext>
            </a:extLst>
          </p:cNvPr>
          <p:cNvSpPr>
            <a:spLocks noGrp="1"/>
          </p:cNvSpPr>
          <p:nvPr/>
        </p:nvSpPr>
        <p:spPr>
          <a:xfrm>
            <a:off x="4000500" y="3486150"/>
            <a:ext cx="7239000" cy="0"/>
          </a:xfrm>
          <a:prstGeom prst="line">
            <a:avLst/>
          </a:prstGeom>
          <a:noFill/>
          <a:ln w="9525">
            <a:solidFill>
              <a:srgbClr val="D5E3E3"/>
            </a:solidFill>
            <a:prstDash val="solid"/>
          </a:ln>
        </p:spPr>
      </p:sp>
      <p:sp>
        <p:nvSpPr>
          <p:cNvPr id="11" name="">
            <a:extLst>
              <a:ext uri="{FF2B5EF4-FFF2-40B4-BE49-F238E27FC236}">
                <ns2:creationId id="{F07C39AB-D8A2-4CAB-8EDB-D19CF275459C}"/>
              </a:ext>
            </a:extLst>
          </p:cNvPr>
          <p:cNvSpPr>
            <a:spLocks noGrp="1"/>
          </p:cNvSpPr>
          <p:nvPr/>
        </p:nvSpPr>
        <p:spPr>
          <a:xfrm>
            <a:off x="4000500" y="3714750"/>
            <a:ext cx="2190750" cy="323850"/>
          </a:xfrm>
          <a:prstGeom prst="rect">
            <a:avLst/>
          </a:prstGeom>
          <a:noFill/>
          <a:ln w="0">
            <a:noFill/>
            <a:prstDash val="solid"/>
          </a:ln>
        </p:spPr>
        <p:txBody>
          <a:bodyPr wrap="square" lIns="0" tIns="0" rIns="0" bIns="0" anchor="t">
            <a:noAutofit/>
          </a:bodyPr>
          <a:lstStyle/>
          <a:p>
            <a:pPr algn="l">
              <a:defRPr sz="1725" b="1" i="0">
                <a:solidFill>
                  <a:srgbClr val="0F766E"/>
                </a:solidFill>
                <a:latin typeface="Calibri"/>
                <a:ea typeface="Calibri"/>
                <a:cs typeface="Calibri"/>
              </a:defRPr>
            </a:pPr>
            <a:r>
              <a:rPr sz="1725" b="1" i="0">
                <a:solidFill>
                  <a:srgbClr val="0F766E"/>
                </a:solidFill>
                <a:latin typeface="Calibri"/>
                <a:ea typeface="Calibri"/>
                <a:cs typeface="Calibri"/>
              </a:rPr>
              <a:t>A role</a:t>
            </a:r>
          </a:p>
        </p:txBody>
      </p:sp>
      <p:sp>
        <p:nvSpPr>
          <p:cNvPr id="12" name="">
            <a:extLst>
              <a:ext uri="{FF2B5EF4-FFF2-40B4-BE49-F238E27FC236}">
                <ns2:creationId id="{37642A91-F49E-4DC1-B264-56E250EDFB52}"/>
              </a:ext>
            </a:extLst>
          </p:cNvPr>
          <p:cNvSpPr>
            <a:spLocks noGrp="1"/>
          </p:cNvSpPr>
          <p:nvPr/>
        </p:nvSpPr>
        <p:spPr>
          <a:xfrm>
            <a:off x="6286500" y="3714750"/>
            <a:ext cx="5048250" cy="323850"/>
          </a:xfrm>
          <a:prstGeom prst="rect">
            <a:avLst/>
          </a:prstGeom>
          <a:noFill/>
          <a:ln w="0">
            <a:noFill/>
            <a:prstDash val="solid"/>
          </a:ln>
        </p:spPr>
        <p:txBody>
          <a:bodyPr wrap="square" lIns="0" tIns="0" rIns="0" bIns="0" anchor="t">
            <a:noAutofit/>
          </a:bodyPr>
          <a:lstStyle/>
          <a:p>
            <a:pPr algn="l">
              <a:defRPr sz="1650" b="0" i="0">
                <a:solidFill>
                  <a:srgbClr val="5F7187"/>
                </a:solidFill>
                <a:latin typeface="Calibri"/>
                <a:ea typeface="Calibri"/>
                <a:cs typeface="Calibri"/>
              </a:defRPr>
            </a:pPr>
            <a:r>
              <a:rPr sz="1650" b="0" i="0">
                <a:solidFill>
                  <a:srgbClr val="5F7187"/>
                </a:solidFill>
                <a:latin typeface="Calibri"/>
                <a:ea typeface="Calibri"/>
                <a:cs typeface="Calibri"/>
              </a:rPr>
              <a:t>Core • Enhancement • Outcome/Context</a:t>
            </a:r>
          </a:p>
        </p:txBody>
      </p:sp>
      <p:sp>
        <p:nvSpPr>
          <p:cNvPr id="13" name="">
            <a:extLst>
              <a:ext uri="{FF2B5EF4-FFF2-40B4-BE49-F238E27FC236}">
                <ns2:creationId id="{3C19B3B5-09A8-46C6-934D-2A14DD999451}"/>
                <adec:decorative val="1"/>
              </a:ext>
            </a:extLst>
          </p:cNvPr>
          <p:cNvSpPr>
            <a:spLocks noGrp="1"/>
          </p:cNvSpPr>
          <p:nvPr/>
        </p:nvSpPr>
        <p:spPr>
          <a:xfrm>
            <a:off x="4000500" y="4133850"/>
            <a:ext cx="7239000" cy="0"/>
          </a:xfrm>
          <a:prstGeom prst="line">
            <a:avLst/>
          </a:prstGeom>
          <a:noFill/>
          <a:ln w="9525">
            <a:solidFill>
              <a:srgbClr val="D5E3E3"/>
            </a:solidFill>
            <a:prstDash val="solid"/>
          </a:ln>
        </p:spPr>
      </p:sp>
      <p:sp>
        <p:nvSpPr>
          <p:cNvPr id="14" name="">
            <a:extLst>
              <a:ext uri="{FF2B5EF4-FFF2-40B4-BE49-F238E27FC236}">
                <ns2:creationId id="{C0309521-903C-4C32-A7FE-DB23544DC5E5}"/>
              </a:ext>
            </a:extLst>
          </p:cNvPr>
          <p:cNvSpPr>
            <a:spLocks noGrp="1"/>
          </p:cNvSpPr>
          <p:nvPr/>
        </p:nvSpPr>
        <p:spPr>
          <a:xfrm>
            <a:off x="4000500" y="4362450"/>
            <a:ext cx="2190750" cy="323850"/>
          </a:xfrm>
          <a:prstGeom prst="rect">
            <a:avLst/>
          </a:prstGeom>
          <a:noFill/>
          <a:ln w="0">
            <a:noFill/>
            <a:prstDash val="solid"/>
          </a:ln>
        </p:spPr>
        <p:txBody>
          <a:bodyPr wrap="square" lIns="0" tIns="0" rIns="0" bIns="0" anchor="t">
            <a:noAutofit/>
          </a:bodyPr>
          <a:lstStyle/>
          <a:p>
            <a:pPr algn="l">
              <a:defRPr sz="1725" b="1" i="0">
                <a:solidFill>
                  <a:srgbClr val="0F766E"/>
                </a:solidFill>
                <a:latin typeface="Calibri"/>
                <a:ea typeface="Calibri"/>
                <a:cs typeface="Calibri"/>
              </a:defRPr>
            </a:pPr>
            <a:r>
              <a:rPr sz="1725" b="1" i="0">
                <a:solidFill>
                  <a:srgbClr val="0F766E"/>
                </a:solidFill>
                <a:latin typeface="Calibri"/>
                <a:ea typeface="Calibri"/>
                <a:cs typeface="Calibri"/>
              </a:rPr>
              <a:t>Five descriptors</a:t>
            </a:r>
          </a:p>
        </p:txBody>
      </p:sp>
      <p:sp>
        <p:nvSpPr>
          <p:cNvPr id="15" name="">
            <a:extLst>
              <a:ext uri="{FF2B5EF4-FFF2-40B4-BE49-F238E27FC236}">
                <ns2:creationId id="{8C4A3524-E502-4FD3-83B8-DD9E373E2F4F}"/>
              </a:ext>
            </a:extLst>
          </p:cNvPr>
          <p:cNvSpPr>
            <a:spLocks noGrp="1"/>
          </p:cNvSpPr>
          <p:nvPr/>
        </p:nvSpPr>
        <p:spPr>
          <a:xfrm>
            <a:off x="6286500" y="4362450"/>
            <a:ext cx="5048250" cy="323850"/>
          </a:xfrm>
          <a:prstGeom prst="rect">
            <a:avLst/>
          </a:prstGeom>
          <a:noFill/>
          <a:ln w="0">
            <a:noFill/>
            <a:prstDash val="solid"/>
          </a:ln>
        </p:spPr>
        <p:txBody>
          <a:bodyPr wrap="square" lIns="0" tIns="0" rIns="0" bIns="0" anchor="t">
            <a:noAutofit/>
          </a:bodyPr>
          <a:lstStyle/>
          <a:p>
            <a:pPr algn="l">
              <a:defRPr sz="1650" b="0" i="0">
                <a:solidFill>
                  <a:srgbClr val="5F7187"/>
                </a:solidFill>
                <a:latin typeface="Calibri"/>
                <a:ea typeface="Calibri"/>
                <a:cs typeface="Calibri"/>
              </a:defRPr>
            </a:pPr>
            <a:r>
              <a:rPr sz="1650" b="0" i="0">
                <a:solidFill>
                  <a:srgbClr val="5F7187"/>
                </a:solidFill>
                <a:latin typeface="Calibri"/>
                <a:ea typeface="Calibri"/>
                <a:cs typeface="Calibri"/>
              </a:rPr>
              <a:t>Initial → Optimising</a:t>
            </a:r>
          </a:p>
        </p:txBody>
      </p:sp>
      <p:sp>
        <p:nvSpPr>
          <p:cNvPr id="16" name="">
            <a:extLst>
              <a:ext uri="{FF2B5EF4-FFF2-40B4-BE49-F238E27FC236}">
                <ns2:creationId id="{7C515AEF-DA78-418F-B7E4-046A9F8EA7EA}"/>
                <adec:decorative val="1"/>
              </a:ext>
            </a:extLst>
          </p:cNvPr>
          <p:cNvSpPr>
            <a:spLocks noGrp="1"/>
          </p:cNvSpPr>
          <p:nvPr/>
        </p:nvSpPr>
        <p:spPr>
          <a:xfrm>
            <a:off x="4000500" y="4781550"/>
            <a:ext cx="7239000" cy="0"/>
          </a:xfrm>
          <a:prstGeom prst="line">
            <a:avLst/>
          </a:prstGeom>
          <a:noFill/>
          <a:ln w="9525">
            <a:solidFill>
              <a:srgbClr val="D5E3E3"/>
            </a:solidFill>
            <a:prstDash val="solid"/>
          </a:ln>
        </p:spPr>
      </p:sp>
      <p:sp>
        <p:nvSpPr>
          <p:cNvPr id="17" name="">
            <a:extLst>
              <a:ext uri="{FF2B5EF4-FFF2-40B4-BE49-F238E27FC236}">
                <ns2:creationId id="{FF2372DA-7149-44D7-8440-8F1ACB909CBA}"/>
              </a:ext>
            </a:extLst>
          </p:cNvPr>
          <p:cNvSpPr>
            <a:spLocks noGrp="1"/>
          </p:cNvSpPr>
          <p:nvPr/>
        </p:nvSpPr>
        <p:spPr>
          <a:xfrm>
            <a:off x="4000500" y="5010150"/>
            <a:ext cx="2190750" cy="323850"/>
          </a:xfrm>
          <a:prstGeom prst="rect">
            <a:avLst/>
          </a:prstGeom>
          <a:noFill/>
          <a:ln w="0">
            <a:noFill/>
            <a:prstDash val="solid"/>
          </a:ln>
        </p:spPr>
        <p:txBody>
          <a:bodyPr wrap="square" lIns="0" tIns="0" rIns="0" bIns="0" anchor="t">
            <a:noAutofit/>
          </a:bodyPr>
          <a:lstStyle/>
          <a:p>
            <a:pPr algn="l">
              <a:defRPr sz="1725" b="1" i="0">
                <a:solidFill>
                  <a:srgbClr val="0F766E"/>
                </a:solidFill>
                <a:latin typeface="Calibri"/>
                <a:ea typeface="Calibri"/>
                <a:cs typeface="Calibri"/>
              </a:defRPr>
            </a:pPr>
            <a:r>
              <a:rPr sz="1725" b="1" i="0">
                <a:solidFill>
                  <a:srgbClr val="0F766E"/>
                </a:solidFill>
                <a:latin typeface="Calibri"/>
                <a:ea typeface="Calibri"/>
                <a:cs typeface="Calibri"/>
              </a:rPr>
              <a:t>Evidence expectations</a:t>
            </a:r>
          </a:p>
        </p:txBody>
      </p:sp>
      <p:sp>
        <p:nvSpPr>
          <p:cNvPr id="18" name="">
            <a:extLst>
              <a:ext uri="{FF2B5EF4-FFF2-40B4-BE49-F238E27FC236}">
                <ns2:creationId id="{78DE7420-07C9-4A9A-A574-12EA762AF103}"/>
              </a:ext>
            </a:extLst>
          </p:cNvPr>
          <p:cNvSpPr>
            <a:spLocks noGrp="1"/>
          </p:cNvSpPr>
          <p:nvPr/>
        </p:nvSpPr>
        <p:spPr>
          <a:xfrm>
            <a:off x="6286500" y="5010150"/>
            <a:ext cx="5048250" cy="323850"/>
          </a:xfrm>
          <a:prstGeom prst="rect">
            <a:avLst/>
          </a:prstGeom>
          <a:noFill/>
          <a:ln w="0">
            <a:noFill/>
            <a:prstDash val="solid"/>
          </a:ln>
        </p:spPr>
        <p:txBody>
          <a:bodyPr wrap="square" lIns="0" tIns="0" rIns="0" bIns="0" anchor="t">
            <a:noAutofit/>
          </a:bodyPr>
          <a:lstStyle/>
          <a:p>
            <a:pPr algn="l">
              <a:defRPr sz="1650" b="0" i="0">
                <a:solidFill>
                  <a:srgbClr val="5F7187"/>
                </a:solidFill>
                <a:latin typeface="Calibri"/>
                <a:ea typeface="Calibri"/>
                <a:cs typeface="Calibri"/>
              </a:defRPr>
            </a:pPr>
            <a:r>
              <a:rPr sz="1650" b="0" i="0">
                <a:solidFill>
                  <a:srgbClr val="5F7187"/>
                </a:solidFill>
                <a:latin typeface="Calibri"/>
                <a:ea typeface="Calibri"/>
                <a:cs typeface="Calibri"/>
              </a:rPr>
              <a:t>Including indicator-specific minimum evidence</a:t>
            </a:r>
          </a:p>
        </p:txBody>
      </p:sp>
      <p:sp>
        <p:nvSpPr>
          <p:cNvPr id="19" name="">
            <a:extLst>
              <a:ext uri="{FF2B5EF4-FFF2-40B4-BE49-F238E27FC236}">
                <ns2:creationId id="{D59E876D-027C-43AE-958D-D1141B455FF6}"/>
                <adec:decorative val="1"/>
              </a:ext>
            </a:extLst>
          </p:cNvPr>
          <p:cNvSpPr>
            <a:spLocks noGrp="1"/>
          </p:cNvSpPr>
          <p:nvPr/>
        </p:nvSpPr>
        <p:spPr>
          <a:xfrm>
            <a:off x="723900" y="4895850"/>
            <a:ext cx="2724150" cy="895350"/>
          </a:xfrm>
          <a:prstGeom prst="roundRect">
            <a:avLst>
              <a:gd name="adj" fmla="val 8511"/>
            </a:avLst>
          </a:prstGeom>
          <a:solidFill>
            <a:srgbClr val="FFFFFF"/>
          </a:solidFill>
          <a:ln w="9525">
            <a:solidFill>
              <a:srgbClr val="D5E3E3"/>
            </a:solidFill>
            <a:prstDash val="solid"/>
          </a:ln>
        </p:spPr>
      </p:sp>
      <p:sp>
        <p:nvSpPr>
          <p:cNvPr id="20" name="">
            <a:extLst>
              <a:ext uri="{FF2B5EF4-FFF2-40B4-BE49-F238E27FC236}">
                <ns2:creationId id="{7DBEE8D3-C348-4591-85EF-699CA61614C6}"/>
              </a:ext>
            </a:extLst>
          </p:cNvPr>
          <p:cNvSpPr>
            <a:spLocks noGrp="1"/>
          </p:cNvSpPr>
          <p:nvPr/>
        </p:nvSpPr>
        <p:spPr>
          <a:xfrm>
            <a:off x="895350" y="5048250"/>
            <a:ext cx="2381250" cy="552450"/>
          </a:xfrm>
          <a:prstGeom prst="rect">
            <a:avLst/>
          </a:prstGeom>
          <a:noFill/>
          <a:ln w="0">
            <a:noFill/>
            <a:prstDash val="solid"/>
          </a:ln>
        </p:spPr>
        <p:txBody>
          <a:bodyPr wrap="square" lIns="0" tIns="0" rIns="0" bIns="0" anchor="t">
            <a:noAutofit/>
          </a:bodyPr>
          <a:lstStyle/>
          <a:p>
            <a:pPr algn="ctr">
              <a:defRPr sz="1650" b="1" i="0">
                <a:solidFill>
                  <a:srgbClr val="E94B66"/>
                </a:solidFill>
                <a:latin typeface="Calibri"/>
                <a:ea typeface="Calibri"/>
                <a:cs typeface="Calibri"/>
              </a:defRPr>
            </a:pPr>
            <a:r>
              <a:rPr sz="1650" b="1" i="0">
                <a:solidFill>
                  <a:srgbClr val="E94B66"/>
                </a:solidFill>
                <a:latin typeface="Calibri"/>
                <a:ea typeface="Calibri"/>
                <a:cs typeface="Calibri"/>
              </a:rPr>
              <a:t>5 proposed</a:t>
            </a:r>
          </a:p>
          <a:p>
            <a:pPr algn="ctr">
              <a:defRPr sz="1650" b="1" i="0">
                <a:solidFill>
                  <a:srgbClr val="E94B66"/>
                </a:solidFill>
                <a:latin typeface="Calibri"/>
                <a:ea typeface="Calibri"/>
                <a:cs typeface="Calibri"/>
              </a:defRPr>
            </a:pPr>
            <a:r>
              <a:rPr sz="1650" b="1" i="0">
                <a:solidFill>
                  <a:srgbClr val="E94B66"/>
                </a:solidFill>
                <a:latin typeface="Calibri"/>
                <a:ea typeface="Calibri"/>
                <a:cs typeface="Calibri"/>
              </a:rPr>
              <a:t>Foundational Indicators</a:t>
            </a:r>
          </a:p>
        </p:txBody>
      </p:sp>
      <p:sp>
        <p:nvSpPr>
          <p:cNvPr id="21" name="">
            <a:extLst>
              <a:ext uri="{FF2B5EF4-FFF2-40B4-BE49-F238E27FC236}">
                <ns2:creationId id="{89417277-38A6-4C09-91CD-E3EA792A0DDF}"/>
              </a:ext>
            </a:extLst>
          </p:cNvPr>
          <p:cNvSpPr>
            <a:spLocks noGrp="1"/>
          </p:cNvSpPr>
          <p:nvPr/>
        </p:nvSpPr>
        <p:spPr>
          <a:xfrm>
            <a:off x="3924300" y="5734050"/>
            <a:ext cx="7334250" cy="266700"/>
          </a:xfrm>
          <a:prstGeom prst="rect">
            <a:avLst/>
          </a:prstGeom>
          <a:noFill/>
          <a:ln w="0">
            <a:noFill/>
            <a:prstDash val="solid"/>
          </a:ln>
        </p:spPr>
        <p:txBody>
          <a:bodyPr wrap="square" lIns="0" tIns="0" rIns="0" bIns="0" anchor="t">
            <a:noAutofit/>
          </a:bodyPr>
          <a:lstStyle/>
          <a:p>
            <a:pPr algn="l">
              <a:defRPr sz="1275" b="0" i="1">
                <a:solidFill>
                  <a:srgbClr val="5F7187"/>
                </a:solidFill>
                <a:latin typeface="Calibri"/>
                <a:ea typeface="Calibri"/>
                <a:cs typeface="Calibri"/>
              </a:defRPr>
            </a:pPr>
            <a:r>
              <a:rPr sz="1275" b="0" i="1">
                <a:solidFill>
                  <a:srgbClr val="5F7187"/>
                </a:solidFill>
                <a:latin typeface="Calibri"/>
                <a:ea typeface="Calibri"/>
                <a:cs typeface="Calibri"/>
              </a:rPr>
              <a:t>Proposals within HDRL’s own logic—not official programme requirements.</a:t>
            </a:r>
          </a:p>
        </p:txBody>
      </p:sp>
      <p:sp>
        <p:nvSpPr>
          <p:cNvPr id="22" name="">
            <a:extLst>
              <a:ext uri="{FF2B5EF4-FFF2-40B4-BE49-F238E27FC236}">
                <ns2:creationId id="{4F220D9F-44D1-4E2F-9405-C4377F2A53BE}"/>
                <adec:decorative val="1"/>
              </a:ext>
            </a:extLst>
          </p:cNvPr>
          <p:cNvSpPr>
            <a:spLocks noGrp="1"/>
          </p:cNvSpPr>
          <p:nvPr/>
        </p:nvSpPr>
        <p:spPr>
          <a:xfrm>
            <a:off x="552450" y="6419850"/>
            <a:ext cx="11087100" cy="0"/>
          </a:xfrm>
          <a:prstGeom prst="line">
            <a:avLst/>
          </a:prstGeom>
          <a:noFill/>
          <a:ln w="9525">
            <a:solidFill>
              <a:srgbClr val="D5E3E3"/>
            </a:solidFill>
            <a:prstDash val="solid"/>
          </a:ln>
        </p:spPr>
      </p:sp>
      <p:sp>
        <p:nvSpPr>
          <p:cNvPr id="23" name="">
            <a:extLst>
              <a:ext uri="{FF2B5EF4-FFF2-40B4-BE49-F238E27FC236}">
                <ns2:creationId id="{57C3F16C-BA84-403F-8F9A-218A1D7D7D30}"/>
              </a:ext>
            </a:extLst>
          </p:cNvPr>
          <p:cNvSpPr>
            <a:spLocks noGrp="1"/>
          </p:cNvSpPr>
          <p:nvPr/>
        </p:nvSpPr>
        <p:spPr>
          <a:xfrm>
            <a:off x="552450" y="6496050"/>
            <a:ext cx="2952750" cy="190500"/>
          </a:xfrm>
          <a:prstGeom prst="rect">
            <a:avLst/>
          </a:prstGeom>
          <a:noFill/>
          <a:ln w="0">
            <a:noFill/>
            <a:prstDash val="solid"/>
          </a:ln>
        </p:spPr>
        <p:txBody>
          <a:bodyPr wrap="square" lIns="0" tIns="0" rIns="0" bIns="0" anchor="ctr">
            <a:noAutofit/>
          </a:bodyPr>
          <a:lstStyle/>
          <a:p>
            <a:pPr algn="l">
              <a:defRPr sz="900" b="0" i="0">
                <a:solidFill>
                  <a:srgbClr val="5F7187"/>
                </a:solidFill>
                <a:latin typeface="Calibri"/>
                <a:ea typeface="Calibri"/>
                <a:cs typeface="Calibri"/>
              </a:defRPr>
            </a:pPr>
            <a:r>
              <a:rPr sz="900" b="0" i="0">
                <a:solidFill>
                  <a:srgbClr val="5F7187"/>
                </a:solidFill>
                <a:latin typeface="Calibri"/>
                <a:ea typeface="Calibri"/>
                <a:cs typeface="Calibri"/>
              </a:rPr>
              <a:t>HDRL v1.0.1  •  Kit v1.1.0  •  30 Jul 2026</a:t>
            </a:r>
          </a:p>
        </p:txBody>
      </p:sp>
      <p:sp>
        <p:nvSpPr>
          <p:cNvPr id="24" name="">
            <a:extLst>
              <a:ext uri="{FF2B5EF4-FFF2-40B4-BE49-F238E27FC236}">
                <ns2:creationId id="{CDC11367-24C8-41CE-AF54-BAC110D3E871}"/>
              </a:ext>
            </a:extLst>
          </p:cNvPr>
          <p:cNvSpPr>
            <a:spLocks noGrp="1"/>
          </p:cNvSpPr>
          <p:nvPr/>
        </p:nvSpPr>
        <p:spPr>
          <a:xfrm>
            <a:off x="3524250" y="6496050"/>
            <a:ext cx="6096000" cy="190500"/>
          </a:xfrm>
          <a:prstGeom prst="rect">
            <a:avLst/>
          </a:prstGeom>
          <a:noFill/>
          <a:ln w="0">
            <a:noFill/>
            <a:prstDash val="solid"/>
          </a:ln>
        </p:spPr>
        <p:txBody>
          <a:bodyPr wrap="square" lIns="0" tIns="0" rIns="0" bIns="0" anchor="ctr">
            <a:noAutofit/>
          </a:bodyPr>
          <a:lstStyle/>
          <a:p>
            <a:pPr algn="ctr">
              <a:defRPr sz="825" b="0" i="0">
                <a:solidFill>
                  <a:srgbClr val="5F7187"/>
                </a:solidFill>
                <a:latin typeface="Calibri"/>
                <a:ea typeface="Calibri"/>
                <a:cs typeface="Calibri"/>
              </a:defRPr>
            </a:pPr>
            <a:r>
              <a:rPr sz="825" b="0" i="0">
                <a:solidFill>
                  <a:srgbClr val="5F7187"/>
                </a:solidFill>
                <a:latin typeface="Calibri"/>
                <a:ea typeface="Calibri"/>
                <a:cs typeface="Calibri"/>
              </a:rPr>
              <a:t>RDS: commissioner &amp; IP owner  •  OPL Advisory: originator &amp; developer  •  </a:t>
            </a:r>
            <a:r>
              <a:rPr sz="825" b="0" i="0">
                <a:solidFill>
                  <a:srgbClr val="5F7187"/>
                </a:solidFill>
                <a:latin typeface="Calibri"/>
                <a:ea typeface="Calibri"/>
                <a:cs typeface="Calibri"/>
                <a:hlinkClick r:id="Ra800dd1614544fbb" tooltip="Read the Creative Commons Attribution 4.0 licence"/>
              </a:rPr>
              <a:t>CC BY 4.0</a:t>
            </a:r>
          </a:p>
        </p:txBody>
      </p:sp>
      <p:sp>
        <p:nvSpPr>
          <p:cNvPr id="25" name="">
            <a:extLst>
              <a:ext uri="{FF2B5EF4-FFF2-40B4-BE49-F238E27FC236}">
                <ns2:creationId id="{9F663B13-AB7C-43A7-AD51-B59E342BAAB0}"/>
              </a:ext>
            </a:extLst>
          </p:cNvPr>
          <p:cNvSpPr>
            <a:spLocks noGrp="1"/>
          </p:cNvSpPr>
          <p:nvPr/>
        </p:nvSpPr>
        <p:spPr>
          <a:xfrm>
            <a:off x="9048750" y="6496050"/>
            <a:ext cx="2590800" cy="190500"/>
          </a:xfrm>
          <a:prstGeom prst="rect">
            <a:avLst/>
          </a:prstGeom>
          <a:noFill/>
          <a:ln w="0">
            <a:noFill/>
            <a:prstDash val="solid"/>
          </a:ln>
        </p:spPr>
        <p:txBody>
          <a:bodyPr wrap="square" lIns="0" tIns="0" rIns="0" bIns="0" anchor="ctr">
            <a:noAutofit/>
          </a:bodyPr>
          <a:lstStyle/>
          <a:p>
            <a:pPr algn="r">
              <a:defRPr sz="900" b="0" i="0">
                <a:solidFill>
                  <a:srgbClr val="5F7187"/>
                </a:solidFill>
                <a:latin typeface="Calibri"/>
                <a:ea typeface="Calibri"/>
                <a:cs typeface="Calibri"/>
              </a:defRPr>
            </a:pPr>
            <a:r>
              <a:rPr sz="900" b="0" i="0">
                <a:solidFill>
                  <a:srgbClr val="5F7187"/>
                </a:solidFill>
                <a:latin typeface="Calibri"/>
                <a:ea typeface="Calibri"/>
                <a:cs typeface="Calibri"/>
                <a:hlinkClick r:id="R3cd785a161df403d" tooltip="Open the HDRL Framework website"/>
              </a:rPr>
              <a:t>hdrlframework.org</a:t>
            </a:r>
            <a:r>
              <a:rPr sz="900" b="0" i="0">
                <a:solidFill>
                  <a:srgbClr val="5F7187"/>
                </a:solidFill>
                <a:latin typeface="Calibri"/>
                <a:ea typeface="Calibri"/>
                <a:cs typeface="Calibri"/>
              </a:rPr>
              <a:t>  •  7</a:t>
            </a:r>
          </a:p>
        </p:txBody>
      </p:sp>
    </p:spTree>
    <p:extLst>
      <p:ext uri="{BB962C8B-B14F-4D97-AF65-F5344CB8AC3E}">
        <ns5:creationId val="509683670"/>
      </p:ext>
    </p:extLst>
  </p:cSld>
</p:sld>
</file>

<file path=ppt/slides/slide70.xml><?xml version="1.0" encoding="utf-8"?>
<p:sld xmlns:a="http://schemas.openxmlformats.org/drawingml/2006/main" xmlns:adec="http://schemas.microsoft.com/office/drawing/2017/decorative" xmlns:ns2="http://schemas.microsoft.com/office/drawing/2014/main" xmlns:ns5="http://schemas.microsoft.com/office/powerpoint/2010/main" xmlns:p="http://schemas.openxmlformats.org/presentationml/2006/main" xmlns:r="http://schemas.openxmlformats.org/officeDocument/2006/relationships">
  <p:cSld>
    <p:bg>
      <p:bgPr>
        <a:solidFill>
          <a:srgbClr val="F5F8FA"/>
        </a:solidFill>
      </p:bgPr>
    </p:bg>
    <p:spTree>
      <p:nvGrpSpPr>
        <p:cNvPr id="1" name=""/>
        <p:cNvGrpSpPr/>
        <p:nvPr/>
      </p:nvGrpSpPr>
      <p:grpSpPr>
        <a:xfrm/>
      </p:grpSpPr>
      <p:sp>
        <p:nvSpPr>
          <p:cNvPr id="41" name="hdrl-mini-mark">
            <a:extLst>
              <a:ext uri="{FF2B5EF4-FFF2-40B4-BE49-F238E27FC236}">
                <ns2:creationId id="{2622FAF5-7885-43BE-A140-72558C03B1FD}"/>
                <adec:decorative val="1"/>
              </a:ext>
            </a:extLst>
          </p:cNvPr>
          <p:cNvSpPr>
            <a:spLocks noGrp="1"/>
          </p:cNvSpPr>
          <p:nvPr/>
        </p:nvSpPr>
        <p:spPr>
          <a:xfrm>
            <a:off x="552450" y="361950"/>
            <a:ext cx="514350" cy="514350"/>
          </a:xfrm>
          <a:prstGeom prst="octagon">
            <a:avLst/>
          </a:prstGeom>
          <a:solidFill>
            <a:srgbClr val="0F766E"/>
          </a:solidFill>
          <a:ln w="0">
            <a:noFill/>
            <a:prstDash val="solid"/>
          </a:ln>
        </p:spPr>
      </p:sp>
      <p:sp>
        <p:nvSpPr>
          <p:cNvPr id="2" name="hdrl-mini-text">
            <a:extLst>
              <a:ext uri="{FF2B5EF4-FFF2-40B4-BE49-F238E27FC236}">
                <ns2:creationId id="{3552E489-0126-46FF-9CA2-7354550C45CA}"/>
                <adec:decorative val="1"/>
              </a:ext>
            </a:extLst>
          </p:cNvPr>
          <p:cNvSpPr>
            <a:spLocks noGrp="1"/>
          </p:cNvSpPr>
          <p:nvPr/>
        </p:nvSpPr>
        <p:spPr>
          <a:xfrm>
            <a:off x="581025" y="504825"/>
            <a:ext cx="476250" cy="209550"/>
          </a:xfrm>
          <a:prstGeom prst="rect">
            <a:avLst/>
          </a:prstGeom>
          <a:noFill/>
          <a:ln w="0">
            <a:noFill/>
            <a:prstDash val="solid"/>
          </a:ln>
        </p:spPr>
        <p:txBody>
          <a:bodyPr wrap="square" lIns="0" tIns="0" rIns="0" bIns="0" anchor="ctr">
            <a:noAutofit/>
          </a:bodyPr>
          <a:lstStyle/>
          <a:p>
            <a:pPr algn="ctr">
              <a:defRPr sz="750" b="1" i="0">
                <a:solidFill>
                  <a:srgbClr val="FFFFFF"/>
                </a:solidFill>
                <a:latin typeface="Calibri"/>
                <a:ea typeface="Calibri"/>
                <a:cs typeface="Calibri"/>
              </a:defRPr>
            </a:pPr>
            <a:r>
              <a:rPr sz="750" b="1" i="0">
                <a:solidFill>
                  <a:srgbClr val="FFFFFF"/>
                </a:solidFill>
                <a:latin typeface="Calibri"/>
                <a:ea typeface="Calibri"/>
                <a:cs typeface="Calibri"/>
              </a:rPr>
              <a:t>HDRL</a:t>
            </a:r>
          </a:p>
        </p:txBody>
      </p:sp>
      <p:sp>
        <p:nvSpPr>
          <p:cNvPr id="3" name="brand-label">
            <a:extLst>
              <a:ext uri="{FF2B5EF4-FFF2-40B4-BE49-F238E27FC236}">
                <ns2:creationId id="{840A9936-46D8-42F0-8707-CAC205B0989C}"/>
                <adec:decorative val="1"/>
              </a:ext>
            </a:extLst>
          </p:cNvPr>
          <p:cNvSpPr>
            <a:spLocks noGrp="1"/>
          </p:cNvSpPr>
          <p:nvPr/>
        </p:nvSpPr>
        <p:spPr>
          <a:xfrm>
            <a:off x="1257300" y="495300"/>
            <a:ext cx="4572000" cy="190500"/>
          </a:xfrm>
          <a:prstGeom prst="rect">
            <a:avLst/>
          </a:prstGeom>
          <a:noFill/>
          <a:ln w="0">
            <a:noFill/>
            <a:prstDash val="solid"/>
          </a:ln>
        </p:spPr>
        <p:txBody>
          <a:bodyPr wrap="square" lIns="0" tIns="0" rIns="0" bIns="0" anchor="ctr">
            <a:noAutofit/>
          </a:bodyPr>
          <a:lstStyle/>
          <a:p>
            <a:pPr algn="l">
              <a:defRPr sz="1200" b="1" i="0">
                <a:solidFill>
                  <a:srgbClr val="0F766E"/>
                </a:solidFill>
                <a:latin typeface="Calibri"/>
                <a:ea typeface="Calibri"/>
                <a:cs typeface="Calibri"/>
              </a:defRPr>
            </a:pPr>
            <a:r>
              <a:rPr sz="1200" b="1" i="0">
                <a:solidFill>
                  <a:srgbClr val="0F766E"/>
                </a:solidFill>
                <a:latin typeface="Calibri"/>
                <a:ea typeface="Calibri"/>
                <a:cs typeface="Calibri"/>
              </a:rPr>
              <a:t>DOMAIN F • INDICATOR DETAIL</a:t>
            </a:r>
          </a:p>
        </p:txBody>
      </p:sp>
      <p:sp>
        <p:nvSpPr>
          <p:cNvPr id="4" name="slide-title" title="F.1.2 · Financial Risk Management" descr="Slide title: F.1.2 · Financial Risk Management">
            <a:extLst>
              <a:ext uri="{FF2B5EF4-FFF2-40B4-BE49-F238E27FC236}">
                <ns2:creationId id="{EF0B22AE-0719-4E76-9AFD-FB2DE4BC6BB2}"/>
              </a:ext>
            </a:extLst>
          </p:cNvPr>
          <p:cNvSpPr>
            <a:spLocks noGrp="1"/>
          </p:cNvSpPr>
          <p:nvPr>
            <p:ph type="title"/>
          </p:nvPr>
        </p:nvSpPr>
        <p:spPr>
          <a:xfrm>
            <a:off x="666750" y="1104900"/>
            <a:ext cx="10858500" cy="628650"/>
          </a:xfrm>
          <a:prstGeom prst="rect">
            <a:avLst/>
          </a:prstGeom>
          <a:noFill/>
          <a:ln w="0">
            <a:noFill/>
            <a:prstDash val="solid"/>
          </a:ln>
        </p:spPr>
        <p:txBody>
          <a:bodyPr wrap="square" lIns="0" tIns="0" rIns="0" bIns="0" anchor="t">
            <a:noAutofit/>
          </a:bodyPr>
          <a:lstStyle/>
          <a:p>
            <a:pPr algn="l">
              <a:defRPr sz="3150" b="1" i="0">
                <a:solidFill>
                  <a:srgbClr val="162B45"/>
                </a:solidFill>
                <a:latin typeface="Calibri"/>
                <a:ea typeface="Calibri"/>
                <a:cs typeface="Calibri"/>
              </a:defRPr>
            </a:pPr>
            <a:r>
              <a:rPr sz="3150" b="1" i="0">
                <a:solidFill>
                  <a:srgbClr val="162B45"/>
                </a:solidFill>
                <a:latin typeface="Calibri"/>
                <a:ea typeface="Calibri"/>
                <a:cs typeface="Calibri"/>
              </a:rPr>
              <a:t>F.1.2 · Financial Risk Management</a:t>
            </a:r>
          </a:p>
        </p:txBody>
      </p:sp>
      <p:sp>
        <p:nvSpPr>
          <p:cNvPr id="5" name="">
            <a:extLst>
              <a:ext uri="{FF2B5EF4-FFF2-40B4-BE49-F238E27FC236}">
                <ns2:creationId id="{2BEBBB17-20C5-45D3-88F2-619C446E8E59}"/>
              </a:ext>
            </a:extLst>
          </p:cNvPr>
          <p:cNvSpPr>
            <a:spLocks noGrp="1"/>
          </p:cNvSpPr>
          <p:nvPr/>
        </p:nvSpPr>
        <p:spPr>
          <a:xfrm>
            <a:off x="685800" y="1771650"/>
            <a:ext cx="10668000" cy="266700"/>
          </a:xfrm>
          <a:prstGeom prst="rect">
            <a:avLst/>
          </a:prstGeom>
          <a:noFill/>
          <a:ln w="0">
            <a:noFill/>
            <a:prstDash val="solid"/>
          </a:ln>
        </p:spPr>
        <p:txBody>
          <a:bodyPr wrap="square" lIns="0" tIns="0" rIns="0" bIns="0" anchor="t">
            <a:noAutofit/>
          </a:bodyPr>
          <a:lstStyle/>
          <a:p>
            <a:pPr algn="l">
              <a:defRPr sz="1350" b="1" i="0">
                <a:solidFill>
                  <a:srgbClr val="F59E0B"/>
                </a:solidFill>
                <a:latin typeface="Calibri"/>
                <a:ea typeface="Calibri"/>
                <a:cs typeface="Calibri"/>
              </a:defRPr>
            </a:pPr>
            <a:r>
              <a:rPr sz="1350" b="1" i="0">
                <a:solidFill>
                  <a:srgbClr val="F59E0B"/>
                </a:solidFill>
                <a:latin typeface="Calibri"/>
                <a:ea typeface="Calibri"/>
                <a:cs typeface="Calibri"/>
              </a:rPr>
              <a:t>Enhancement indicator  •  Both level  •  HDRL class O</a:t>
            </a:r>
          </a:p>
        </p:txBody>
      </p:sp>
      <p:sp>
        <p:nvSpPr>
          <p:cNvPr id="6" name="">
            <a:extLst>
              <a:ext uri="{FF2B5EF4-FFF2-40B4-BE49-F238E27FC236}">
                <ns2:creationId id="{D9B7C73B-F9A2-4C87-96DC-6794A0569299}"/>
              </a:ext>
            </a:extLst>
          </p:cNvPr>
          <p:cNvSpPr>
            <a:spLocks noGrp="1"/>
          </p:cNvSpPr>
          <p:nvPr/>
        </p:nvSpPr>
        <p:spPr>
          <a:xfrm>
            <a:off x="685800" y="2095500"/>
            <a:ext cx="10668000" cy="285750"/>
          </a:xfrm>
          <a:prstGeom prst="rect">
            <a:avLst/>
          </a:prstGeom>
          <a:noFill/>
          <a:ln w="0">
            <a:noFill/>
            <a:prstDash val="solid"/>
          </a:ln>
        </p:spPr>
        <p:txBody>
          <a:bodyPr wrap="square" lIns="0" tIns="0" rIns="0" bIns="0" anchor="t">
            <a:noAutofit/>
          </a:bodyPr>
          <a:lstStyle/>
          <a:p>
            <a:pPr algn="l">
              <a:defRPr sz="1350" b="0" i="1">
                <a:solidFill>
                  <a:srgbClr val="5F7187"/>
                </a:solidFill>
                <a:latin typeface="Calibri"/>
                <a:ea typeface="Calibri"/>
                <a:cs typeface="Calibri"/>
              </a:defRPr>
            </a:pPr>
            <a:r>
              <a:rPr sz="1350" b="0" i="1">
                <a:solidFill>
                  <a:srgbClr val="5F7187"/>
                </a:solidFill>
                <a:latin typeface="Calibri"/>
                <a:ea typeface="Calibri"/>
                <a:cs typeface="Calibri"/>
              </a:rPr>
              <a:t>The catalogue wording below is reproduced verbatim.</a:t>
            </a:r>
          </a:p>
        </p:txBody>
      </p:sp>
      <p:sp>
        <p:nvSpPr>
          <p:cNvPr id="7" name="">
            <a:extLst>
              <a:ext uri="{FF2B5EF4-FFF2-40B4-BE49-F238E27FC236}">
                <ns2:creationId id="{392C5D3C-0C68-4B9A-B546-14E151DD8CBB}"/>
                <adec:decorative val="1"/>
              </a:ext>
            </a:extLst>
          </p:cNvPr>
          <p:cNvSpPr>
            <a:spLocks noGrp="1"/>
          </p:cNvSpPr>
          <p:nvPr/>
        </p:nvSpPr>
        <p:spPr>
          <a:xfrm>
            <a:off x="1428750" y="2647950"/>
            <a:ext cx="8763000" cy="0"/>
          </a:xfrm>
          <a:prstGeom prst="line">
            <a:avLst/>
          </a:prstGeom>
          <a:noFill/>
          <a:ln w="57150">
            <a:solidFill>
              <a:srgbClr val="A7E6DB"/>
            </a:solidFill>
            <a:prstDash val="solid"/>
          </a:ln>
        </p:spPr>
      </p:sp>
      <p:sp>
        <p:nvSpPr>
          <p:cNvPr id="8" name="">
            <a:extLst>
              <a:ext uri="{FF2B5EF4-FFF2-40B4-BE49-F238E27FC236}">
                <ns2:creationId id="{5DFE5FAB-513E-4E1F-95EC-03AB8417BCC4}"/>
                <adec:decorative val="1"/>
              </a:ext>
            </a:extLst>
          </p:cNvPr>
          <p:cNvSpPr>
            <a:spLocks noGrp="1"/>
          </p:cNvSpPr>
          <p:nvPr/>
        </p:nvSpPr>
        <p:spPr>
          <a:xfrm>
            <a:off x="1219200" y="2419350"/>
            <a:ext cx="457200" cy="457200"/>
          </a:xfrm>
          <a:prstGeom prst="ellipse">
            <a:avLst/>
          </a:prstGeom>
          <a:solidFill>
            <a:srgbClr val="FFFFFF"/>
          </a:solidFill>
          <a:ln w="19050">
            <a:solidFill>
              <a:srgbClr val="F59E0B"/>
            </a:solidFill>
            <a:prstDash val="solid"/>
          </a:ln>
        </p:spPr>
      </p:sp>
      <p:sp>
        <p:nvSpPr>
          <p:cNvPr id="9" name="">
            <a:extLst>
              <a:ext uri="{FF2B5EF4-FFF2-40B4-BE49-F238E27FC236}">
                <ns2:creationId id="{6B18452A-B179-4CBF-98E5-DFF4560C3BA7}"/>
              </a:ext>
            </a:extLst>
          </p:cNvPr>
          <p:cNvSpPr>
            <a:spLocks noGrp="1"/>
          </p:cNvSpPr>
          <p:nvPr/>
        </p:nvSpPr>
        <p:spPr>
          <a:xfrm>
            <a:off x="1333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F59E0B"/>
                </a:solidFill>
                <a:latin typeface="Calibri"/>
                <a:ea typeface="Calibri"/>
                <a:cs typeface="Calibri"/>
              </a:defRPr>
            </a:pPr>
            <a:r>
              <a:rPr sz="1500" b="1" i="0">
                <a:solidFill>
                  <a:srgbClr val="F59E0B"/>
                </a:solidFill>
                <a:latin typeface="Calibri"/>
                <a:ea typeface="Calibri"/>
                <a:cs typeface="Calibri"/>
              </a:rPr>
              <a:t>1</a:t>
            </a:r>
          </a:p>
        </p:txBody>
      </p:sp>
      <p:sp>
        <p:nvSpPr>
          <p:cNvPr id="10" name="">
            <a:extLst>
              <a:ext uri="{FF2B5EF4-FFF2-40B4-BE49-F238E27FC236}">
                <ns2:creationId id="{655C5131-0ABB-4AE7-A1A0-A8DC1A8C20A4}"/>
              </a:ext>
            </a:extLst>
          </p:cNvPr>
          <p:cNvSpPr>
            <a:spLocks noGrp="1"/>
          </p:cNvSpPr>
          <p:nvPr/>
        </p:nvSpPr>
        <p:spPr>
          <a:xfrm>
            <a:off x="552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Initial</a:t>
            </a:r>
          </a:p>
        </p:txBody>
      </p:sp>
      <p:sp>
        <p:nvSpPr>
          <p:cNvPr id="11" name="">
            <a:extLst>
              <a:ext uri="{FF2B5EF4-FFF2-40B4-BE49-F238E27FC236}">
                <ns2:creationId id="{B060CFD3-CED8-44D9-BB7F-EB99639600FD}"/>
              </a:ext>
            </a:extLst>
          </p:cNvPr>
          <p:cNvSpPr>
            <a:spLocks noGrp="1"/>
          </p:cNvSpPr>
          <p:nvPr/>
        </p:nvSpPr>
        <p:spPr>
          <a:xfrm>
            <a:off x="552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No management. Single funder. No contingency.</a:t>
            </a:r>
          </a:p>
        </p:txBody>
      </p:sp>
      <p:sp>
        <p:nvSpPr>
          <p:cNvPr id="12" name="">
            <a:extLst>
              <a:ext uri="{FF2B5EF4-FFF2-40B4-BE49-F238E27FC236}">
                <ns2:creationId id="{B8020DB9-F9AB-421B-A92B-F05494B64CC1}"/>
                <adec:decorative val="1"/>
              </a:ext>
            </a:extLst>
          </p:cNvPr>
          <p:cNvSpPr>
            <a:spLocks noGrp="1"/>
          </p:cNvSpPr>
          <p:nvPr/>
        </p:nvSpPr>
        <p:spPr>
          <a:xfrm>
            <a:off x="3409950" y="2419350"/>
            <a:ext cx="457200" cy="457200"/>
          </a:xfrm>
          <a:prstGeom prst="ellipse">
            <a:avLst/>
          </a:prstGeom>
          <a:solidFill>
            <a:srgbClr val="FFFFFF"/>
          </a:solidFill>
          <a:ln w="19050">
            <a:solidFill>
              <a:srgbClr val="F59E0B"/>
            </a:solidFill>
            <a:prstDash val="solid"/>
          </a:ln>
        </p:spPr>
      </p:sp>
      <p:sp>
        <p:nvSpPr>
          <p:cNvPr id="13" name="">
            <a:extLst>
              <a:ext uri="{FF2B5EF4-FFF2-40B4-BE49-F238E27FC236}">
                <ns2:creationId id="{5AABC254-8BC3-4074-8C53-667EC224F06E}"/>
              </a:ext>
            </a:extLst>
          </p:cNvPr>
          <p:cNvSpPr>
            <a:spLocks noGrp="1"/>
          </p:cNvSpPr>
          <p:nvPr/>
        </p:nvSpPr>
        <p:spPr>
          <a:xfrm>
            <a:off x="3524250" y="2533650"/>
            <a:ext cx="228600" cy="228600"/>
          </a:xfrm>
          <a:prstGeom prst="rect">
            <a:avLst/>
          </a:prstGeom>
          <a:noFill/>
          <a:ln w="0">
            <a:noFill/>
            <a:prstDash val="solid"/>
          </a:ln>
        </p:spPr>
        <p:txBody>
          <a:bodyPr wrap="square" lIns="0" tIns="0" rIns="0" bIns="0" anchor="ctr">
            <a:noAutofit/>
          </a:bodyPr>
          <a:lstStyle/>
          <a:p>
            <a:pPr algn="ctr">
              <a:defRPr sz="1500" b="1" i="0">
                <a:solidFill>
                  <a:srgbClr val="F59E0B"/>
                </a:solidFill>
                <a:latin typeface="Calibri"/>
                <a:ea typeface="Calibri"/>
                <a:cs typeface="Calibri"/>
              </a:defRPr>
            </a:pPr>
            <a:r>
              <a:rPr sz="1500" b="1" i="0">
                <a:solidFill>
                  <a:srgbClr val="F59E0B"/>
                </a:solidFill>
                <a:latin typeface="Calibri"/>
                <a:ea typeface="Calibri"/>
                <a:cs typeface="Calibri"/>
              </a:rPr>
              <a:t>2</a:t>
            </a:r>
          </a:p>
        </p:txBody>
      </p:sp>
      <p:sp>
        <p:nvSpPr>
          <p:cNvPr id="14" name="">
            <a:extLst>
              <a:ext uri="{FF2B5EF4-FFF2-40B4-BE49-F238E27FC236}">
                <ns2:creationId id="{F49FC2CC-2101-4AED-9DB9-F33289DE17FA}"/>
              </a:ext>
            </a:extLst>
          </p:cNvPr>
          <p:cNvSpPr>
            <a:spLocks noGrp="1"/>
          </p:cNvSpPr>
          <p:nvPr/>
        </p:nvSpPr>
        <p:spPr>
          <a:xfrm>
            <a:off x="27432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Developing</a:t>
            </a:r>
          </a:p>
        </p:txBody>
      </p:sp>
      <p:sp>
        <p:nvSpPr>
          <p:cNvPr id="15" name="">
            <a:extLst>
              <a:ext uri="{FF2B5EF4-FFF2-40B4-BE49-F238E27FC236}">
                <ns2:creationId id="{9212AB8F-3FE6-4BCA-9DB9-C355AA2691DA}"/>
              </a:ext>
            </a:extLst>
          </p:cNvPr>
          <p:cNvSpPr>
            <a:spLocks noGrp="1"/>
          </p:cNvSpPr>
          <p:nvPr/>
        </p:nvSpPr>
        <p:spPr>
          <a:xfrm>
            <a:off x="27432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Risks identified. Mitigation discussed. Limited diversification.</a:t>
            </a:r>
          </a:p>
        </p:txBody>
      </p:sp>
      <p:sp>
        <p:nvSpPr>
          <p:cNvPr id="16" name="">
            <a:extLst>
              <a:ext uri="{FF2B5EF4-FFF2-40B4-BE49-F238E27FC236}">
                <ns2:creationId id="{33093FA4-C8EC-4C12-B79C-AA1F216416AF}"/>
                <adec:decorative val="1"/>
              </a:ext>
            </a:extLst>
          </p:cNvPr>
          <p:cNvSpPr>
            <a:spLocks noGrp="1"/>
          </p:cNvSpPr>
          <p:nvPr/>
        </p:nvSpPr>
        <p:spPr>
          <a:xfrm>
            <a:off x="5600700" y="2419350"/>
            <a:ext cx="457200" cy="457200"/>
          </a:xfrm>
          <a:prstGeom prst="ellipse">
            <a:avLst/>
          </a:prstGeom>
          <a:solidFill>
            <a:srgbClr val="FFFFFF"/>
          </a:solidFill>
          <a:ln w="19050">
            <a:solidFill>
              <a:srgbClr val="F59E0B"/>
            </a:solidFill>
            <a:prstDash val="solid"/>
          </a:ln>
        </p:spPr>
      </p:sp>
      <p:sp>
        <p:nvSpPr>
          <p:cNvPr id="17" name="">
            <a:extLst>
              <a:ext uri="{FF2B5EF4-FFF2-40B4-BE49-F238E27FC236}">
                <ns2:creationId id="{DCD4BFBD-0BE7-4A2C-9C73-62F700AF065C}"/>
              </a:ext>
            </a:extLst>
          </p:cNvPr>
          <p:cNvSpPr>
            <a:spLocks noGrp="1"/>
          </p:cNvSpPr>
          <p:nvPr/>
        </p:nvSpPr>
        <p:spPr>
          <a:xfrm>
            <a:off x="5715000" y="2533650"/>
            <a:ext cx="228600" cy="228600"/>
          </a:xfrm>
          <a:prstGeom prst="rect">
            <a:avLst/>
          </a:prstGeom>
          <a:noFill/>
          <a:ln w="0">
            <a:noFill/>
            <a:prstDash val="solid"/>
          </a:ln>
        </p:spPr>
        <p:txBody>
          <a:bodyPr wrap="square" lIns="0" tIns="0" rIns="0" bIns="0" anchor="ctr">
            <a:noAutofit/>
          </a:bodyPr>
          <a:lstStyle/>
          <a:p>
            <a:pPr algn="ctr">
              <a:defRPr sz="1500" b="1" i="0">
                <a:solidFill>
                  <a:srgbClr val="F59E0B"/>
                </a:solidFill>
                <a:latin typeface="Calibri"/>
                <a:ea typeface="Calibri"/>
                <a:cs typeface="Calibri"/>
              </a:defRPr>
            </a:pPr>
            <a:r>
              <a:rPr sz="1500" b="1" i="0">
                <a:solidFill>
                  <a:srgbClr val="F59E0B"/>
                </a:solidFill>
                <a:latin typeface="Calibri"/>
                <a:ea typeface="Calibri"/>
                <a:cs typeface="Calibri"/>
              </a:rPr>
              <a:t>3</a:t>
            </a:r>
          </a:p>
        </p:txBody>
      </p:sp>
      <p:sp>
        <p:nvSpPr>
          <p:cNvPr id="18" name="">
            <a:extLst>
              <a:ext uri="{FF2B5EF4-FFF2-40B4-BE49-F238E27FC236}">
                <ns2:creationId id="{8DEC0535-1E22-4D99-9AD7-11BFF3A12888}"/>
              </a:ext>
            </a:extLst>
          </p:cNvPr>
          <p:cNvSpPr>
            <a:spLocks noGrp="1"/>
          </p:cNvSpPr>
          <p:nvPr/>
        </p:nvSpPr>
        <p:spPr>
          <a:xfrm>
            <a:off x="49339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Defined</a:t>
            </a:r>
          </a:p>
        </p:txBody>
      </p:sp>
      <p:sp>
        <p:nvSpPr>
          <p:cNvPr id="19" name="">
            <a:extLst>
              <a:ext uri="{FF2B5EF4-FFF2-40B4-BE49-F238E27FC236}">
                <ns2:creationId id="{BA8AFCEA-7A6B-4C6E-A8DD-FAD8A262C2F6}"/>
              </a:ext>
            </a:extLst>
          </p:cNvPr>
          <p:cNvSpPr>
            <a:spLocks noGrp="1"/>
          </p:cNvSpPr>
          <p:nvPr/>
        </p:nvSpPr>
        <p:spPr>
          <a:xfrm>
            <a:off x="49339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Basic with risks/mitigations. Some diversification. Minor contingency.</a:t>
            </a:r>
          </a:p>
        </p:txBody>
      </p:sp>
      <p:sp>
        <p:nvSpPr>
          <p:cNvPr id="20" name="">
            <a:extLst>
              <a:ext uri="{FF2B5EF4-FFF2-40B4-BE49-F238E27FC236}">
                <ns2:creationId id="{D2B8684D-C76E-44BA-9F37-7E2D01703C83}"/>
                <adec:decorative val="1"/>
              </a:ext>
            </a:extLst>
          </p:cNvPr>
          <p:cNvSpPr>
            <a:spLocks noGrp="1"/>
          </p:cNvSpPr>
          <p:nvPr/>
        </p:nvSpPr>
        <p:spPr>
          <a:xfrm>
            <a:off x="7791450" y="2419350"/>
            <a:ext cx="457200" cy="457200"/>
          </a:xfrm>
          <a:prstGeom prst="ellipse">
            <a:avLst/>
          </a:prstGeom>
          <a:solidFill>
            <a:srgbClr val="FFFFFF"/>
          </a:solidFill>
          <a:ln w="19050">
            <a:solidFill>
              <a:srgbClr val="F59E0B"/>
            </a:solidFill>
            <a:prstDash val="solid"/>
          </a:ln>
        </p:spPr>
      </p:sp>
      <p:sp>
        <p:nvSpPr>
          <p:cNvPr id="21" name="">
            <a:extLst>
              <a:ext uri="{FF2B5EF4-FFF2-40B4-BE49-F238E27FC236}">
                <ns2:creationId id="{B9021431-7F9D-4A27-AD4E-4C9C6C1F6B91}"/>
              </a:ext>
            </a:extLst>
          </p:cNvPr>
          <p:cNvSpPr>
            <a:spLocks noGrp="1"/>
          </p:cNvSpPr>
          <p:nvPr/>
        </p:nvSpPr>
        <p:spPr>
          <a:xfrm>
            <a:off x="7905750" y="2533650"/>
            <a:ext cx="228600" cy="228600"/>
          </a:xfrm>
          <a:prstGeom prst="rect">
            <a:avLst/>
          </a:prstGeom>
          <a:noFill/>
          <a:ln w="0">
            <a:noFill/>
            <a:prstDash val="solid"/>
          </a:ln>
        </p:spPr>
        <p:txBody>
          <a:bodyPr wrap="square" lIns="0" tIns="0" rIns="0" bIns="0" anchor="ctr">
            <a:noAutofit/>
          </a:bodyPr>
          <a:lstStyle/>
          <a:p>
            <a:pPr algn="ctr">
              <a:defRPr sz="1500" b="1" i="0">
                <a:solidFill>
                  <a:srgbClr val="F59E0B"/>
                </a:solidFill>
                <a:latin typeface="Calibri"/>
                <a:ea typeface="Calibri"/>
                <a:cs typeface="Calibri"/>
              </a:defRPr>
            </a:pPr>
            <a:r>
              <a:rPr sz="1500" b="1" i="0">
                <a:solidFill>
                  <a:srgbClr val="F59E0B"/>
                </a:solidFill>
                <a:latin typeface="Calibri"/>
                <a:ea typeface="Calibri"/>
                <a:cs typeface="Calibri"/>
              </a:rPr>
              <a:t>4</a:t>
            </a:r>
          </a:p>
        </p:txBody>
      </p:sp>
      <p:sp>
        <p:nvSpPr>
          <p:cNvPr id="22" name="">
            <a:extLst>
              <a:ext uri="{FF2B5EF4-FFF2-40B4-BE49-F238E27FC236}">
                <ns2:creationId id="{FB3E26CC-EFE7-4D0E-B8BD-DB59272F68D4}"/>
              </a:ext>
            </a:extLst>
          </p:cNvPr>
          <p:cNvSpPr>
            <a:spLocks noGrp="1"/>
          </p:cNvSpPr>
          <p:nvPr/>
        </p:nvSpPr>
        <p:spPr>
          <a:xfrm>
            <a:off x="71247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Managed</a:t>
            </a:r>
          </a:p>
        </p:txBody>
      </p:sp>
      <p:sp>
        <p:nvSpPr>
          <p:cNvPr id="23" name="">
            <a:extLst>
              <a:ext uri="{FF2B5EF4-FFF2-40B4-BE49-F238E27FC236}">
                <ns2:creationId id="{77926EDB-6B9B-4293-83E6-7DB8A415B08F}"/>
              </a:ext>
            </a:extLst>
          </p:cNvPr>
          <p:cNvSpPr>
            <a:spLocks noGrp="1"/>
          </p:cNvSpPr>
          <p:nvPr/>
        </p:nvSpPr>
        <p:spPr>
          <a:xfrm>
            <a:off x="71247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Active with register, plans, review. &gt;= 3 sources. 3+ months reserves.</a:t>
            </a:r>
          </a:p>
        </p:txBody>
      </p:sp>
      <p:sp>
        <p:nvSpPr>
          <p:cNvPr id="24" name="">
            <a:extLst>
              <a:ext uri="{FF2B5EF4-FFF2-40B4-BE49-F238E27FC236}">
                <ns2:creationId id="{BE1790CA-5439-4D23-AC10-7DE35C813729}"/>
                <adec:decorative val="1"/>
              </a:ext>
            </a:extLst>
          </p:cNvPr>
          <p:cNvSpPr>
            <a:spLocks noGrp="1"/>
          </p:cNvSpPr>
          <p:nvPr/>
        </p:nvSpPr>
        <p:spPr>
          <a:xfrm>
            <a:off x="9982200" y="2419350"/>
            <a:ext cx="457200" cy="457200"/>
          </a:xfrm>
          <a:prstGeom prst="ellipse">
            <a:avLst/>
          </a:prstGeom>
          <a:solidFill>
            <a:srgbClr val="F59E0B"/>
          </a:solidFill>
          <a:ln w="19050">
            <a:solidFill>
              <a:srgbClr val="F59E0B"/>
            </a:solidFill>
            <a:prstDash val="solid"/>
          </a:ln>
        </p:spPr>
      </p:sp>
      <p:sp>
        <p:nvSpPr>
          <p:cNvPr id="25" name="">
            <a:extLst>
              <a:ext uri="{FF2B5EF4-FFF2-40B4-BE49-F238E27FC236}">
                <ns2:creationId id="{23A8D4F0-0BD4-4DFA-A4FE-FFE30E674F85}"/>
              </a:ext>
            </a:extLst>
          </p:cNvPr>
          <p:cNvSpPr>
            <a:spLocks noGrp="1"/>
          </p:cNvSpPr>
          <p:nvPr/>
        </p:nvSpPr>
        <p:spPr>
          <a:xfrm>
            <a:off x="10096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FFFFFF"/>
                </a:solidFill>
                <a:latin typeface="Calibri"/>
                <a:ea typeface="Calibri"/>
                <a:cs typeface="Calibri"/>
              </a:defRPr>
            </a:pPr>
            <a:r>
              <a:rPr sz="1500" b="1" i="0">
                <a:solidFill>
                  <a:srgbClr val="FFFFFF"/>
                </a:solidFill>
                <a:latin typeface="Calibri"/>
                <a:ea typeface="Calibri"/>
                <a:cs typeface="Calibri"/>
              </a:rPr>
              <a:t>5</a:t>
            </a:r>
          </a:p>
        </p:txBody>
      </p:sp>
      <p:sp>
        <p:nvSpPr>
          <p:cNvPr id="26" name="">
            <a:extLst>
              <a:ext uri="{FF2B5EF4-FFF2-40B4-BE49-F238E27FC236}">
                <ns2:creationId id="{CA7C3977-E375-404F-A298-C7D582963F32}"/>
              </a:ext>
            </a:extLst>
          </p:cNvPr>
          <p:cNvSpPr>
            <a:spLocks noGrp="1"/>
          </p:cNvSpPr>
          <p:nvPr/>
        </p:nvSpPr>
        <p:spPr>
          <a:xfrm>
            <a:off x="9315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Optimising</a:t>
            </a:r>
          </a:p>
        </p:txBody>
      </p:sp>
      <p:sp>
        <p:nvSpPr>
          <p:cNvPr id="27" name="">
            <a:extLst>
              <a:ext uri="{FF2B5EF4-FFF2-40B4-BE49-F238E27FC236}">
                <ns2:creationId id="{5AF65DB1-BEA3-4995-B5EB-BEE5B7204DA4}"/>
              </a:ext>
            </a:extLst>
          </p:cNvPr>
          <p:cNvSpPr>
            <a:spLocks noGrp="1"/>
          </p:cNvSpPr>
          <p:nvPr/>
        </p:nvSpPr>
        <p:spPr>
          <a:xfrm>
            <a:off x="9315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Comprehensive resilience. Scenario planning. Counter-cyclical. Enables opportunistic investment.</a:t>
            </a:r>
          </a:p>
        </p:txBody>
      </p:sp>
      <p:sp>
        <p:nvSpPr>
          <p:cNvPr id="28" name="">
            <a:extLst>
              <a:ext uri="{FF2B5EF4-FFF2-40B4-BE49-F238E27FC236}">
                <ns2:creationId id="{27468E2A-B2A5-44C1-8491-A54F1D9CFEA7}"/>
                <adec:decorative val="1"/>
              </a:ext>
            </a:extLst>
          </p:cNvPr>
          <p:cNvSpPr>
            <a:spLocks noGrp="1"/>
          </p:cNvSpPr>
          <p:nvPr/>
        </p:nvSpPr>
        <p:spPr>
          <a:xfrm>
            <a:off x="685800" y="5105400"/>
            <a:ext cx="10820400" cy="1047750"/>
          </a:xfrm>
          <a:prstGeom prst="roundRect">
            <a:avLst>
              <a:gd name="adj" fmla="val 7273"/>
            </a:avLst>
          </a:prstGeom>
          <a:solidFill>
            <a:srgbClr val="FFFFFF"/>
          </a:solidFill>
          <a:ln w="9525">
            <a:solidFill>
              <a:srgbClr val="D5E3E3"/>
            </a:solidFill>
            <a:prstDash val="solid"/>
          </a:ln>
        </p:spPr>
      </p:sp>
      <p:sp>
        <p:nvSpPr>
          <p:cNvPr id="29" name="">
            <a:extLst>
              <a:ext uri="{FF2B5EF4-FFF2-40B4-BE49-F238E27FC236}">
                <ns2:creationId id="{7330FCBF-F744-41F2-AA83-D5D9CC6B327E}"/>
              </a:ext>
            </a:extLst>
          </p:cNvPr>
          <p:cNvSpPr>
            <a:spLocks noGrp="1"/>
          </p:cNvSpPr>
          <p:nvPr/>
        </p:nvSpPr>
        <p:spPr>
          <a:xfrm>
            <a:off x="895350" y="5200650"/>
            <a:ext cx="6858000" cy="266700"/>
          </a:xfrm>
          <a:prstGeom prst="rect">
            <a:avLst/>
          </a:prstGeom>
          <a:noFill/>
          <a:ln w="0">
            <a:noFill/>
            <a:prstDash val="solid"/>
          </a:ln>
        </p:spPr>
        <p:txBody>
          <a:bodyPr wrap="square" lIns="0" tIns="0" rIns="0" bIns="0" anchor="t">
            <a:noAutofit/>
          </a:bodyPr>
          <a:lstStyle/>
          <a:p>
            <a:pPr algn="l">
              <a:defRPr sz="1575" b="1" i="0">
                <a:solidFill>
                  <a:srgbClr val="115E59"/>
                </a:solidFill>
                <a:latin typeface="Calibri"/>
                <a:ea typeface="Calibri"/>
                <a:cs typeface="Calibri"/>
              </a:defRPr>
            </a:pPr>
            <a:r>
              <a:rPr sz="1575" b="1" i="0">
                <a:solidFill>
                  <a:srgbClr val="115E59"/>
                </a:solidFill>
                <a:latin typeface="Calibri"/>
                <a:ea typeface="Calibri"/>
                <a:cs typeface="Calibri"/>
              </a:rPr>
              <a:t>Minimum evidence for a Level 4 judgement</a:t>
            </a:r>
          </a:p>
        </p:txBody>
      </p:sp>
      <p:sp>
        <p:nvSpPr>
          <p:cNvPr id="30" name="">
            <a:extLst>
              <a:ext uri="{FF2B5EF4-FFF2-40B4-BE49-F238E27FC236}">
                <ns2:creationId id="{86BDD7E4-80A7-4E99-AB38-79446DEF3750}"/>
                <adec:decorative val="1"/>
              </a:ext>
            </a:extLst>
          </p:cNvPr>
          <p:cNvSpPr>
            <a:spLocks noGrp="1"/>
          </p:cNvSpPr>
          <p:nvPr/>
        </p:nvSpPr>
        <p:spPr>
          <a:xfrm>
            <a:off x="895350" y="5581650"/>
            <a:ext cx="85725" cy="85725"/>
          </a:xfrm>
          <a:prstGeom prst="ellipse">
            <a:avLst/>
          </a:prstGeom>
          <a:solidFill>
            <a:srgbClr val="F59E0B"/>
          </a:solidFill>
          <a:ln w="0">
            <a:noFill/>
            <a:prstDash val="solid"/>
          </a:ln>
        </p:spPr>
      </p:sp>
      <p:sp>
        <p:nvSpPr>
          <p:cNvPr id="31" name="">
            <a:extLst>
              <a:ext uri="{FF2B5EF4-FFF2-40B4-BE49-F238E27FC236}">
                <ns2:creationId id="{5C8389AE-8C37-43F6-9EFA-9E995D28E801}"/>
              </a:ext>
            </a:extLst>
          </p:cNvPr>
          <p:cNvSpPr>
            <a:spLocks noGrp="1"/>
          </p:cNvSpPr>
          <p:nvPr/>
        </p:nvSpPr>
        <p:spPr>
          <a:xfrm>
            <a:off x="10858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Financial risk register with owners and review cycle</a:t>
            </a:r>
          </a:p>
        </p:txBody>
      </p:sp>
      <p:sp>
        <p:nvSpPr>
          <p:cNvPr id="32" name="">
            <a:extLst>
              <a:ext uri="{FF2B5EF4-FFF2-40B4-BE49-F238E27FC236}">
                <ns2:creationId id="{08D1D1A2-084E-460D-AA11-98C2DFEA9E6F}"/>
                <adec:decorative val="1"/>
              </a:ext>
            </a:extLst>
          </p:cNvPr>
          <p:cNvSpPr>
            <a:spLocks noGrp="1"/>
          </p:cNvSpPr>
          <p:nvPr/>
        </p:nvSpPr>
        <p:spPr>
          <a:xfrm>
            <a:off x="4438650" y="5581650"/>
            <a:ext cx="85725" cy="85725"/>
          </a:xfrm>
          <a:prstGeom prst="ellipse">
            <a:avLst/>
          </a:prstGeom>
          <a:solidFill>
            <a:srgbClr val="F59E0B"/>
          </a:solidFill>
          <a:ln w="0">
            <a:noFill/>
            <a:prstDash val="solid"/>
          </a:ln>
        </p:spPr>
      </p:sp>
      <p:sp>
        <p:nvSpPr>
          <p:cNvPr id="33" name="">
            <a:extLst>
              <a:ext uri="{FF2B5EF4-FFF2-40B4-BE49-F238E27FC236}">
                <ns2:creationId id="{942770B9-4D4F-43B5-B1F6-B6D75AF3B44B}"/>
              </a:ext>
            </a:extLst>
          </p:cNvPr>
          <p:cNvSpPr>
            <a:spLocks noGrp="1"/>
          </p:cNvSpPr>
          <p:nvPr/>
        </p:nvSpPr>
        <p:spPr>
          <a:xfrm>
            <a:off x="46291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Evidence of diversification (&gt;=3 funding sources) and contingency plans</a:t>
            </a:r>
          </a:p>
        </p:txBody>
      </p:sp>
      <p:sp>
        <p:nvSpPr>
          <p:cNvPr id="34" name="">
            <a:extLst>
              <a:ext uri="{FF2B5EF4-FFF2-40B4-BE49-F238E27FC236}">
                <ns2:creationId id="{AF1AF06F-40FF-44AF-AAAA-42B271962FBC}"/>
                <adec:decorative val="1"/>
              </a:ext>
            </a:extLst>
          </p:cNvPr>
          <p:cNvSpPr>
            <a:spLocks noGrp="1"/>
          </p:cNvSpPr>
          <p:nvPr/>
        </p:nvSpPr>
        <p:spPr>
          <a:xfrm>
            <a:off x="7981950" y="5581650"/>
            <a:ext cx="85725" cy="85725"/>
          </a:xfrm>
          <a:prstGeom prst="ellipse">
            <a:avLst/>
          </a:prstGeom>
          <a:solidFill>
            <a:srgbClr val="F59E0B"/>
          </a:solidFill>
          <a:ln w="0">
            <a:noFill/>
            <a:prstDash val="solid"/>
          </a:ln>
        </p:spPr>
      </p:sp>
      <p:sp>
        <p:nvSpPr>
          <p:cNvPr id="35" name="">
            <a:extLst>
              <a:ext uri="{FF2B5EF4-FFF2-40B4-BE49-F238E27FC236}">
                <ns2:creationId id="{6DE701FD-8CF7-41DF-898E-CE706A0F86E2}"/>
              </a:ext>
            </a:extLst>
          </p:cNvPr>
          <p:cNvSpPr>
            <a:spLocks noGrp="1"/>
          </p:cNvSpPr>
          <p:nvPr/>
        </p:nvSpPr>
        <p:spPr>
          <a:xfrm>
            <a:off x="81724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Evidence of minimum reserves or equivalent mitigation (policy + current position)</a:t>
            </a:r>
          </a:p>
        </p:txBody>
      </p:sp>
      <p:sp>
        <p:nvSpPr>
          <p:cNvPr id="36" name="">
            <a:extLst>
              <a:ext uri="{FF2B5EF4-FFF2-40B4-BE49-F238E27FC236}">
                <ns2:creationId id="{4E2C1972-360A-4EAC-82D3-4233FFB63BED}"/>
              </a:ext>
            </a:extLst>
          </p:cNvPr>
          <p:cNvSpPr>
            <a:spLocks noGrp="1"/>
          </p:cNvSpPr>
          <p:nvPr/>
        </p:nvSpPr>
        <p:spPr>
          <a:xfrm>
            <a:off x="762000" y="6153150"/>
            <a:ext cx="10668000" cy="171450"/>
          </a:xfrm>
          <a:prstGeom prst="rect">
            <a:avLst/>
          </a:prstGeom>
          <a:noFill/>
          <a:ln w="0">
            <a:noFill/>
            <a:prstDash val="solid"/>
          </a:ln>
        </p:spPr>
        <p:txBody>
          <a:bodyPr wrap="square" lIns="0" tIns="0" rIns="0" bIns="0" anchor="t">
            <a:noAutofit/>
          </a:bodyPr>
          <a:lstStyle/>
          <a:p>
            <a:pPr algn="ctr">
              <a:defRPr sz="900" b="0" i="1">
                <a:solidFill>
                  <a:srgbClr val="5F7187"/>
                </a:solidFill>
                <a:latin typeface="Calibri"/>
                <a:ea typeface="Calibri"/>
                <a:cs typeface="Calibri"/>
              </a:defRPr>
            </a:pPr>
            <a:r>
              <a:rPr sz="900" b="0" i="1">
                <a:solidFill>
                  <a:srgbClr val="5F7187"/>
                </a:solidFill>
                <a:latin typeface="Calibri"/>
                <a:ea typeface="Calibri"/>
                <a:cs typeface="Calibri"/>
              </a:rPr>
              <a:t>Catalogue v1.0.2  •  Source a6d0671c3297  •  Verbatim descriptors and evidence  •  HDRL classifications are not official programme requirements.</a:t>
            </a:r>
          </a:p>
        </p:txBody>
      </p:sp>
      <p:sp>
        <p:nvSpPr>
          <p:cNvPr id="37" name="">
            <a:extLst>
              <a:ext uri="{FF2B5EF4-FFF2-40B4-BE49-F238E27FC236}">
                <ns2:creationId id="{E377651B-FD77-43A0-ACFC-032C8EE10296}"/>
                <adec:decorative val="1"/>
              </a:ext>
            </a:extLst>
          </p:cNvPr>
          <p:cNvSpPr>
            <a:spLocks noGrp="1"/>
          </p:cNvSpPr>
          <p:nvPr/>
        </p:nvSpPr>
        <p:spPr>
          <a:xfrm>
            <a:off x="552450" y="6419850"/>
            <a:ext cx="11087100" cy="0"/>
          </a:xfrm>
          <a:prstGeom prst="line">
            <a:avLst/>
          </a:prstGeom>
          <a:noFill/>
          <a:ln w="9525">
            <a:solidFill>
              <a:srgbClr val="D5E3E3"/>
            </a:solidFill>
            <a:prstDash val="solid"/>
          </a:ln>
        </p:spPr>
      </p:sp>
      <p:sp>
        <p:nvSpPr>
          <p:cNvPr id="38" name="">
            <a:extLst>
              <a:ext uri="{FF2B5EF4-FFF2-40B4-BE49-F238E27FC236}">
                <ns2:creationId id="{93C111E4-D7AA-4260-9B89-C04F45F1C784}"/>
              </a:ext>
            </a:extLst>
          </p:cNvPr>
          <p:cNvSpPr>
            <a:spLocks noGrp="1"/>
          </p:cNvSpPr>
          <p:nvPr/>
        </p:nvSpPr>
        <p:spPr>
          <a:xfrm>
            <a:off x="552450" y="6496050"/>
            <a:ext cx="2952750" cy="190500"/>
          </a:xfrm>
          <a:prstGeom prst="rect">
            <a:avLst/>
          </a:prstGeom>
          <a:noFill/>
          <a:ln w="0">
            <a:noFill/>
            <a:prstDash val="solid"/>
          </a:ln>
        </p:spPr>
        <p:txBody>
          <a:bodyPr wrap="square" lIns="0" tIns="0" rIns="0" bIns="0" anchor="ctr">
            <a:noAutofit/>
          </a:bodyPr>
          <a:lstStyle/>
          <a:p>
            <a:pPr algn="l">
              <a:defRPr sz="900" b="0" i="0">
                <a:solidFill>
                  <a:srgbClr val="5F7187"/>
                </a:solidFill>
                <a:latin typeface="Calibri"/>
                <a:ea typeface="Calibri"/>
                <a:cs typeface="Calibri"/>
              </a:defRPr>
            </a:pPr>
            <a:r>
              <a:rPr sz="900" b="0" i="0">
                <a:solidFill>
                  <a:srgbClr val="5F7187"/>
                </a:solidFill>
                <a:latin typeface="Calibri"/>
                <a:ea typeface="Calibri"/>
                <a:cs typeface="Calibri"/>
              </a:rPr>
              <a:t>HDRL v1.0.1  •  Kit v1.1.0  •  30 Jul 2026</a:t>
            </a:r>
          </a:p>
        </p:txBody>
      </p:sp>
      <p:sp>
        <p:nvSpPr>
          <p:cNvPr id="39" name="">
            <a:extLst>
              <a:ext uri="{FF2B5EF4-FFF2-40B4-BE49-F238E27FC236}">
                <ns2:creationId id="{915FD574-B83A-461F-B809-E5F55B6AE1EE}"/>
              </a:ext>
            </a:extLst>
          </p:cNvPr>
          <p:cNvSpPr>
            <a:spLocks noGrp="1"/>
          </p:cNvSpPr>
          <p:nvPr/>
        </p:nvSpPr>
        <p:spPr>
          <a:xfrm>
            <a:off x="3524250" y="6496050"/>
            <a:ext cx="6096000" cy="190500"/>
          </a:xfrm>
          <a:prstGeom prst="rect">
            <a:avLst/>
          </a:prstGeom>
          <a:noFill/>
          <a:ln w="0">
            <a:noFill/>
            <a:prstDash val="solid"/>
          </a:ln>
        </p:spPr>
        <p:txBody>
          <a:bodyPr wrap="square" lIns="0" tIns="0" rIns="0" bIns="0" anchor="ctr">
            <a:noAutofit/>
          </a:bodyPr>
          <a:lstStyle/>
          <a:p>
            <a:pPr algn="ctr">
              <a:defRPr sz="825" b="0" i="0">
                <a:solidFill>
                  <a:srgbClr val="5F7187"/>
                </a:solidFill>
                <a:latin typeface="Calibri"/>
                <a:ea typeface="Calibri"/>
                <a:cs typeface="Calibri"/>
              </a:defRPr>
            </a:pPr>
            <a:r>
              <a:rPr sz="825" b="0" i="0">
                <a:solidFill>
                  <a:srgbClr val="5F7187"/>
                </a:solidFill>
                <a:latin typeface="Calibri"/>
                <a:ea typeface="Calibri"/>
                <a:cs typeface="Calibri"/>
              </a:rPr>
              <a:t>RDS: commissioner &amp; IP owner  •  OPL Advisory: originator &amp; developer  •  </a:t>
            </a:r>
            <a:r>
              <a:rPr sz="825" b="0" i="0">
                <a:solidFill>
                  <a:srgbClr val="5F7187"/>
                </a:solidFill>
                <a:latin typeface="Calibri"/>
                <a:ea typeface="Calibri"/>
                <a:cs typeface="Calibri"/>
                <a:hlinkClick r:id="Reefcdd3bdc874232" tooltip="Read the Creative Commons Attribution 4.0 licence"/>
              </a:rPr>
              <a:t>CC BY 4.0</a:t>
            </a:r>
          </a:p>
        </p:txBody>
      </p:sp>
      <p:sp>
        <p:nvSpPr>
          <p:cNvPr id="40" name="">
            <a:extLst>
              <a:ext uri="{FF2B5EF4-FFF2-40B4-BE49-F238E27FC236}">
                <ns2:creationId id="{93743A9B-C537-4118-A22F-55F870425A59}"/>
              </a:ext>
            </a:extLst>
          </p:cNvPr>
          <p:cNvSpPr>
            <a:spLocks noGrp="1"/>
          </p:cNvSpPr>
          <p:nvPr/>
        </p:nvSpPr>
        <p:spPr>
          <a:xfrm>
            <a:off x="9048750" y="6496050"/>
            <a:ext cx="2590800" cy="190500"/>
          </a:xfrm>
          <a:prstGeom prst="rect">
            <a:avLst/>
          </a:prstGeom>
          <a:noFill/>
          <a:ln w="0">
            <a:noFill/>
            <a:prstDash val="solid"/>
          </a:ln>
        </p:spPr>
        <p:txBody>
          <a:bodyPr wrap="square" lIns="0" tIns="0" rIns="0" bIns="0" anchor="ctr">
            <a:noAutofit/>
          </a:bodyPr>
          <a:lstStyle/>
          <a:p>
            <a:pPr algn="r">
              <a:defRPr sz="900" b="0" i="0">
                <a:solidFill>
                  <a:srgbClr val="5F7187"/>
                </a:solidFill>
                <a:latin typeface="Calibri"/>
                <a:ea typeface="Calibri"/>
                <a:cs typeface="Calibri"/>
              </a:defRPr>
            </a:pPr>
            <a:r>
              <a:rPr sz="900" b="0" i="0">
                <a:solidFill>
                  <a:srgbClr val="5F7187"/>
                </a:solidFill>
                <a:latin typeface="Calibri"/>
                <a:ea typeface="Calibri"/>
                <a:cs typeface="Calibri"/>
                <a:hlinkClick r:id="R262202bb38ef4b01" tooltip="Open the HDRL Framework website"/>
              </a:rPr>
              <a:t>hdrlframework.org</a:t>
            </a:r>
            <a:r>
              <a:rPr sz="900" b="0" i="0">
                <a:solidFill>
                  <a:srgbClr val="5F7187"/>
                </a:solidFill>
                <a:latin typeface="Calibri"/>
                <a:ea typeface="Calibri"/>
                <a:cs typeface="Calibri"/>
              </a:rPr>
              <a:t>  •  70</a:t>
            </a:r>
          </a:p>
        </p:txBody>
      </p:sp>
    </p:spTree>
    <p:extLst>
      <p:ext uri="{BB962C8B-B14F-4D97-AF65-F5344CB8AC3E}">
        <ns5:creationId val="228924007"/>
      </p:ext>
    </p:extLst>
  </p:cSld>
</p:sld>
</file>

<file path=ppt/slides/slide71.xml><?xml version="1.0" encoding="utf-8"?>
<p:sld xmlns:a="http://schemas.openxmlformats.org/drawingml/2006/main" xmlns:adec="http://schemas.microsoft.com/office/drawing/2017/decorative" xmlns:ns2="http://schemas.microsoft.com/office/drawing/2014/main" xmlns:ns5="http://schemas.microsoft.com/office/powerpoint/2010/main" xmlns:p="http://schemas.openxmlformats.org/presentationml/2006/main" xmlns:r="http://schemas.openxmlformats.org/officeDocument/2006/relationships">
  <p:cSld>
    <p:bg>
      <p:bgPr>
        <a:solidFill>
          <a:srgbClr val="F5F8FA"/>
        </a:solidFill>
      </p:bgPr>
    </p:bg>
    <p:spTree>
      <p:nvGrpSpPr>
        <p:cNvPr id="1" name=""/>
        <p:cNvGrpSpPr/>
        <p:nvPr/>
      </p:nvGrpSpPr>
      <p:grpSpPr>
        <a:xfrm/>
      </p:grpSpPr>
      <p:sp>
        <p:nvSpPr>
          <p:cNvPr id="41" name="hdrl-mini-mark">
            <a:extLst>
              <a:ext uri="{FF2B5EF4-FFF2-40B4-BE49-F238E27FC236}">
                <ns2:creationId id="{F3788308-4E22-4466-8088-73A3ECB91E22}"/>
                <adec:decorative val="1"/>
              </a:ext>
            </a:extLst>
          </p:cNvPr>
          <p:cNvSpPr>
            <a:spLocks noGrp="1"/>
          </p:cNvSpPr>
          <p:nvPr/>
        </p:nvSpPr>
        <p:spPr>
          <a:xfrm>
            <a:off x="552450" y="361950"/>
            <a:ext cx="514350" cy="514350"/>
          </a:xfrm>
          <a:prstGeom prst="octagon">
            <a:avLst/>
          </a:prstGeom>
          <a:solidFill>
            <a:srgbClr val="0F766E"/>
          </a:solidFill>
          <a:ln w="0">
            <a:noFill/>
            <a:prstDash val="solid"/>
          </a:ln>
        </p:spPr>
      </p:sp>
      <p:sp>
        <p:nvSpPr>
          <p:cNvPr id="2" name="hdrl-mini-text">
            <a:extLst>
              <a:ext uri="{FF2B5EF4-FFF2-40B4-BE49-F238E27FC236}">
                <ns2:creationId id="{06AC06C3-D6D6-43C1-8308-779DFACD7973}"/>
                <adec:decorative val="1"/>
              </a:ext>
            </a:extLst>
          </p:cNvPr>
          <p:cNvSpPr>
            <a:spLocks noGrp="1"/>
          </p:cNvSpPr>
          <p:nvPr/>
        </p:nvSpPr>
        <p:spPr>
          <a:xfrm>
            <a:off x="581025" y="504825"/>
            <a:ext cx="476250" cy="209550"/>
          </a:xfrm>
          <a:prstGeom prst="rect">
            <a:avLst/>
          </a:prstGeom>
          <a:noFill/>
          <a:ln w="0">
            <a:noFill/>
            <a:prstDash val="solid"/>
          </a:ln>
        </p:spPr>
        <p:txBody>
          <a:bodyPr wrap="square" lIns="0" tIns="0" rIns="0" bIns="0" anchor="ctr">
            <a:noAutofit/>
          </a:bodyPr>
          <a:lstStyle/>
          <a:p>
            <a:pPr algn="ctr">
              <a:defRPr sz="750" b="1" i="0">
                <a:solidFill>
                  <a:srgbClr val="FFFFFF"/>
                </a:solidFill>
                <a:latin typeface="Calibri"/>
                <a:ea typeface="Calibri"/>
                <a:cs typeface="Calibri"/>
              </a:defRPr>
            </a:pPr>
            <a:r>
              <a:rPr sz="750" b="1" i="0">
                <a:solidFill>
                  <a:srgbClr val="FFFFFF"/>
                </a:solidFill>
                <a:latin typeface="Calibri"/>
                <a:ea typeface="Calibri"/>
                <a:cs typeface="Calibri"/>
              </a:rPr>
              <a:t>HDRL</a:t>
            </a:r>
          </a:p>
        </p:txBody>
      </p:sp>
      <p:sp>
        <p:nvSpPr>
          <p:cNvPr id="3" name="brand-label">
            <a:extLst>
              <a:ext uri="{FF2B5EF4-FFF2-40B4-BE49-F238E27FC236}">
                <ns2:creationId id="{C24FBCF7-88ED-4DE2-A432-234BC99B397B}"/>
                <adec:decorative val="1"/>
              </a:ext>
            </a:extLst>
          </p:cNvPr>
          <p:cNvSpPr>
            <a:spLocks noGrp="1"/>
          </p:cNvSpPr>
          <p:nvPr/>
        </p:nvSpPr>
        <p:spPr>
          <a:xfrm>
            <a:off x="1257300" y="495300"/>
            <a:ext cx="4572000" cy="190500"/>
          </a:xfrm>
          <a:prstGeom prst="rect">
            <a:avLst/>
          </a:prstGeom>
          <a:noFill/>
          <a:ln w="0">
            <a:noFill/>
            <a:prstDash val="solid"/>
          </a:ln>
        </p:spPr>
        <p:txBody>
          <a:bodyPr wrap="square" lIns="0" tIns="0" rIns="0" bIns="0" anchor="ctr">
            <a:noAutofit/>
          </a:bodyPr>
          <a:lstStyle/>
          <a:p>
            <a:pPr algn="l">
              <a:defRPr sz="1200" b="1" i="0">
                <a:solidFill>
                  <a:srgbClr val="0F766E"/>
                </a:solidFill>
                <a:latin typeface="Calibri"/>
                <a:ea typeface="Calibri"/>
                <a:cs typeface="Calibri"/>
              </a:defRPr>
            </a:pPr>
            <a:r>
              <a:rPr sz="1200" b="1" i="0">
                <a:solidFill>
                  <a:srgbClr val="0F766E"/>
                </a:solidFill>
                <a:latin typeface="Calibri"/>
                <a:ea typeface="Calibri"/>
                <a:cs typeface="Calibri"/>
              </a:rPr>
              <a:t>DOMAIN F • INDICATOR DETAIL</a:t>
            </a:r>
          </a:p>
        </p:txBody>
      </p:sp>
      <p:sp>
        <p:nvSpPr>
          <p:cNvPr id="4" name="slide-title" title="F.2.1 · Cost Recovery &amp; Pricing" descr="Slide title: F.2.1 · Cost Recovery &amp; Pricing">
            <a:extLst>
              <a:ext uri="{FF2B5EF4-FFF2-40B4-BE49-F238E27FC236}">
                <ns2:creationId id="{853BA4D3-63B3-4D3E-A3CE-7AB60F85F149}"/>
              </a:ext>
            </a:extLst>
          </p:cNvPr>
          <p:cNvSpPr>
            <a:spLocks noGrp="1"/>
          </p:cNvSpPr>
          <p:nvPr>
            <p:ph type="title"/>
          </p:nvPr>
        </p:nvSpPr>
        <p:spPr>
          <a:xfrm>
            <a:off x="666750" y="1104900"/>
            <a:ext cx="10858500" cy="628650"/>
          </a:xfrm>
          <a:prstGeom prst="rect">
            <a:avLst/>
          </a:prstGeom>
          <a:noFill/>
          <a:ln w="0">
            <a:noFill/>
            <a:prstDash val="solid"/>
          </a:ln>
        </p:spPr>
        <p:txBody>
          <a:bodyPr wrap="square" lIns="0" tIns="0" rIns="0" bIns="0" anchor="t">
            <a:noAutofit/>
          </a:bodyPr>
          <a:lstStyle/>
          <a:p>
            <a:pPr algn="l">
              <a:defRPr sz="3150" b="1" i="0">
                <a:solidFill>
                  <a:srgbClr val="162B45"/>
                </a:solidFill>
                <a:latin typeface="Calibri"/>
                <a:ea typeface="Calibri"/>
                <a:cs typeface="Calibri"/>
              </a:defRPr>
            </a:pPr>
            <a:r>
              <a:rPr sz="3150" b="1" i="0">
                <a:solidFill>
                  <a:srgbClr val="162B45"/>
                </a:solidFill>
                <a:latin typeface="Calibri"/>
                <a:ea typeface="Calibri"/>
                <a:cs typeface="Calibri"/>
              </a:rPr>
              <a:t>F.2.1 · Cost Recovery &amp; Pricing</a:t>
            </a:r>
          </a:p>
        </p:txBody>
      </p:sp>
      <p:sp>
        <p:nvSpPr>
          <p:cNvPr id="5" name="">
            <a:extLst>
              <a:ext uri="{FF2B5EF4-FFF2-40B4-BE49-F238E27FC236}">
                <ns2:creationId id="{7ACC842B-7874-47E7-AE1D-A5DB9C454520}"/>
              </a:ext>
            </a:extLst>
          </p:cNvPr>
          <p:cNvSpPr>
            <a:spLocks noGrp="1"/>
          </p:cNvSpPr>
          <p:nvPr/>
        </p:nvSpPr>
        <p:spPr>
          <a:xfrm>
            <a:off x="685800" y="1771650"/>
            <a:ext cx="10668000" cy="266700"/>
          </a:xfrm>
          <a:prstGeom prst="rect">
            <a:avLst/>
          </a:prstGeom>
          <a:noFill/>
          <a:ln w="0">
            <a:noFill/>
            <a:prstDash val="solid"/>
          </a:ln>
        </p:spPr>
        <p:txBody>
          <a:bodyPr wrap="square" lIns="0" tIns="0" rIns="0" bIns="0" anchor="t">
            <a:noAutofit/>
          </a:bodyPr>
          <a:lstStyle/>
          <a:p>
            <a:pPr algn="l">
              <a:defRPr sz="1350" b="1" i="0">
                <a:solidFill>
                  <a:srgbClr val="F59E0B"/>
                </a:solidFill>
                <a:latin typeface="Calibri"/>
                <a:ea typeface="Calibri"/>
                <a:cs typeface="Calibri"/>
              </a:defRPr>
            </a:pPr>
            <a:r>
              <a:rPr sz="1350" b="1" i="0">
                <a:solidFill>
                  <a:srgbClr val="F59E0B"/>
                </a:solidFill>
                <a:latin typeface="Calibri"/>
                <a:ea typeface="Calibri"/>
                <a:cs typeface="Calibri"/>
              </a:rPr>
              <a:t>Core indicator  •  Both level  •  HDRL class B0</a:t>
            </a:r>
          </a:p>
        </p:txBody>
      </p:sp>
      <p:sp>
        <p:nvSpPr>
          <p:cNvPr id="6" name="">
            <a:extLst>
              <a:ext uri="{FF2B5EF4-FFF2-40B4-BE49-F238E27FC236}">
                <ns2:creationId id="{3EC978D1-979E-49EA-9D50-6E9A2687BC79}"/>
              </a:ext>
            </a:extLst>
          </p:cNvPr>
          <p:cNvSpPr>
            <a:spLocks noGrp="1"/>
          </p:cNvSpPr>
          <p:nvPr/>
        </p:nvSpPr>
        <p:spPr>
          <a:xfrm>
            <a:off x="685800" y="2095500"/>
            <a:ext cx="10668000" cy="285750"/>
          </a:xfrm>
          <a:prstGeom prst="rect">
            <a:avLst/>
          </a:prstGeom>
          <a:noFill/>
          <a:ln w="0">
            <a:noFill/>
            <a:prstDash val="solid"/>
          </a:ln>
        </p:spPr>
        <p:txBody>
          <a:bodyPr wrap="square" lIns="0" tIns="0" rIns="0" bIns="0" anchor="t">
            <a:noAutofit/>
          </a:bodyPr>
          <a:lstStyle/>
          <a:p>
            <a:pPr algn="l">
              <a:defRPr sz="1350" b="0" i="1">
                <a:solidFill>
                  <a:srgbClr val="5F7187"/>
                </a:solidFill>
                <a:latin typeface="Calibri"/>
                <a:ea typeface="Calibri"/>
                <a:cs typeface="Calibri"/>
              </a:defRPr>
            </a:pPr>
            <a:r>
              <a:rPr sz="1350" b="0" i="1">
                <a:solidFill>
                  <a:srgbClr val="5F7187"/>
                </a:solidFill>
                <a:latin typeface="Calibri"/>
                <a:ea typeface="Calibri"/>
                <a:cs typeface="Calibri"/>
              </a:rPr>
              <a:t>The catalogue wording below is reproduced verbatim.</a:t>
            </a:r>
          </a:p>
        </p:txBody>
      </p:sp>
      <p:sp>
        <p:nvSpPr>
          <p:cNvPr id="7" name="">
            <a:extLst>
              <a:ext uri="{FF2B5EF4-FFF2-40B4-BE49-F238E27FC236}">
                <ns2:creationId id="{4E632470-8B9A-41EC-8B8F-9F791E643ED7}"/>
                <adec:decorative val="1"/>
              </a:ext>
            </a:extLst>
          </p:cNvPr>
          <p:cNvSpPr>
            <a:spLocks noGrp="1"/>
          </p:cNvSpPr>
          <p:nvPr/>
        </p:nvSpPr>
        <p:spPr>
          <a:xfrm>
            <a:off x="1428750" y="2647950"/>
            <a:ext cx="8763000" cy="0"/>
          </a:xfrm>
          <a:prstGeom prst="line">
            <a:avLst/>
          </a:prstGeom>
          <a:noFill/>
          <a:ln w="57150">
            <a:solidFill>
              <a:srgbClr val="A7E6DB"/>
            </a:solidFill>
            <a:prstDash val="solid"/>
          </a:ln>
        </p:spPr>
      </p:sp>
      <p:sp>
        <p:nvSpPr>
          <p:cNvPr id="8" name="">
            <a:extLst>
              <a:ext uri="{FF2B5EF4-FFF2-40B4-BE49-F238E27FC236}">
                <ns2:creationId id="{26A5FB82-EE2D-4794-9AEF-925B240D8F74}"/>
                <adec:decorative val="1"/>
              </a:ext>
            </a:extLst>
          </p:cNvPr>
          <p:cNvSpPr>
            <a:spLocks noGrp="1"/>
          </p:cNvSpPr>
          <p:nvPr/>
        </p:nvSpPr>
        <p:spPr>
          <a:xfrm>
            <a:off x="1219200" y="2419350"/>
            <a:ext cx="457200" cy="457200"/>
          </a:xfrm>
          <a:prstGeom prst="ellipse">
            <a:avLst/>
          </a:prstGeom>
          <a:solidFill>
            <a:srgbClr val="FFFFFF"/>
          </a:solidFill>
          <a:ln w="19050">
            <a:solidFill>
              <a:srgbClr val="F59E0B"/>
            </a:solidFill>
            <a:prstDash val="solid"/>
          </a:ln>
        </p:spPr>
      </p:sp>
      <p:sp>
        <p:nvSpPr>
          <p:cNvPr id="9" name="">
            <a:extLst>
              <a:ext uri="{FF2B5EF4-FFF2-40B4-BE49-F238E27FC236}">
                <ns2:creationId id="{8156C5E3-1C8E-44D0-85EE-BE21B2CEFF91}"/>
              </a:ext>
            </a:extLst>
          </p:cNvPr>
          <p:cNvSpPr>
            <a:spLocks noGrp="1"/>
          </p:cNvSpPr>
          <p:nvPr/>
        </p:nvSpPr>
        <p:spPr>
          <a:xfrm>
            <a:off x="1333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F59E0B"/>
                </a:solidFill>
                <a:latin typeface="Calibri"/>
                <a:ea typeface="Calibri"/>
                <a:cs typeface="Calibri"/>
              </a:defRPr>
            </a:pPr>
            <a:r>
              <a:rPr sz="1500" b="1" i="0">
                <a:solidFill>
                  <a:srgbClr val="F59E0B"/>
                </a:solidFill>
                <a:latin typeface="Calibri"/>
                <a:ea typeface="Calibri"/>
                <a:cs typeface="Calibri"/>
              </a:rPr>
              <a:t>1</a:t>
            </a:r>
          </a:p>
        </p:txBody>
      </p:sp>
      <p:sp>
        <p:nvSpPr>
          <p:cNvPr id="10" name="">
            <a:extLst>
              <a:ext uri="{FF2B5EF4-FFF2-40B4-BE49-F238E27FC236}">
                <ns2:creationId id="{BCE2A671-218A-4EE0-BD84-5ECFFCE66373}"/>
              </a:ext>
            </a:extLst>
          </p:cNvPr>
          <p:cNvSpPr>
            <a:spLocks noGrp="1"/>
          </p:cNvSpPr>
          <p:nvPr/>
        </p:nvSpPr>
        <p:spPr>
          <a:xfrm>
            <a:off x="552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Initial</a:t>
            </a:r>
          </a:p>
        </p:txBody>
      </p:sp>
      <p:sp>
        <p:nvSpPr>
          <p:cNvPr id="11" name="">
            <a:extLst>
              <a:ext uri="{FF2B5EF4-FFF2-40B4-BE49-F238E27FC236}">
                <ns2:creationId id="{44640C18-6D29-4DB2-B1B2-E97B58763FFC}"/>
              </a:ext>
            </a:extLst>
          </p:cNvPr>
          <p:cNvSpPr>
            <a:spLocks noGrp="1"/>
          </p:cNvSpPr>
          <p:nvPr/>
        </p:nvSpPr>
        <p:spPr>
          <a:xfrm>
            <a:off x="552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No recovery. Services free/subsidised. True cost unknown.</a:t>
            </a:r>
          </a:p>
        </p:txBody>
      </p:sp>
      <p:sp>
        <p:nvSpPr>
          <p:cNvPr id="12" name="">
            <a:extLst>
              <a:ext uri="{FF2B5EF4-FFF2-40B4-BE49-F238E27FC236}">
                <ns2:creationId id="{EF923D83-4F36-4A9F-A620-55D3B8A3A4B6}"/>
                <adec:decorative val="1"/>
              </a:ext>
            </a:extLst>
          </p:cNvPr>
          <p:cNvSpPr>
            <a:spLocks noGrp="1"/>
          </p:cNvSpPr>
          <p:nvPr/>
        </p:nvSpPr>
        <p:spPr>
          <a:xfrm>
            <a:off x="3409950" y="2419350"/>
            <a:ext cx="457200" cy="457200"/>
          </a:xfrm>
          <a:prstGeom prst="ellipse">
            <a:avLst/>
          </a:prstGeom>
          <a:solidFill>
            <a:srgbClr val="FFFFFF"/>
          </a:solidFill>
          <a:ln w="19050">
            <a:solidFill>
              <a:srgbClr val="F59E0B"/>
            </a:solidFill>
            <a:prstDash val="solid"/>
          </a:ln>
        </p:spPr>
      </p:sp>
      <p:sp>
        <p:nvSpPr>
          <p:cNvPr id="13" name="">
            <a:extLst>
              <a:ext uri="{FF2B5EF4-FFF2-40B4-BE49-F238E27FC236}">
                <ns2:creationId id="{3877D466-88F0-494F-98F4-01BA462CDF0D}"/>
              </a:ext>
            </a:extLst>
          </p:cNvPr>
          <p:cNvSpPr>
            <a:spLocks noGrp="1"/>
          </p:cNvSpPr>
          <p:nvPr/>
        </p:nvSpPr>
        <p:spPr>
          <a:xfrm>
            <a:off x="3524250" y="2533650"/>
            <a:ext cx="228600" cy="228600"/>
          </a:xfrm>
          <a:prstGeom prst="rect">
            <a:avLst/>
          </a:prstGeom>
          <a:noFill/>
          <a:ln w="0">
            <a:noFill/>
            <a:prstDash val="solid"/>
          </a:ln>
        </p:spPr>
        <p:txBody>
          <a:bodyPr wrap="square" lIns="0" tIns="0" rIns="0" bIns="0" anchor="ctr">
            <a:noAutofit/>
          </a:bodyPr>
          <a:lstStyle/>
          <a:p>
            <a:pPr algn="ctr">
              <a:defRPr sz="1500" b="1" i="0">
                <a:solidFill>
                  <a:srgbClr val="F59E0B"/>
                </a:solidFill>
                <a:latin typeface="Calibri"/>
                <a:ea typeface="Calibri"/>
                <a:cs typeface="Calibri"/>
              </a:defRPr>
            </a:pPr>
            <a:r>
              <a:rPr sz="1500" b="1" i="0">
                <a:solidFill>
                  <a:srgbClr val="F59E0B"/>
                </a:solidFill>
                <a:latin typeface="Calibri"/>
                <a:ea typeface="Calibri"/>
                <a:cs typeface="Calibri"/>
              </a:rPr>
              <a:t>2</a:t>
            </a:r>
          </a:p>
        </p:txBody>
      </p:sp>
      <p:sp>
        <p:nvSpPr>
          <p:cNvPr id="14" name="">
            <a:extLst>
              <a:ext uri="{FF2B5EF4-FFF2-40B4-BE49-F238E27FC236}">
                <ns2:creationId id="{6AA2C3A6-ABBE-4A87-BCEA-E24AD450FE23}"/>
              </a:ext>
            </a:extLst>
          </p:cNvPr>
          <p:cNvSpPr>
            <a:spLocks noGrp="1"/>
          </p:cNvSpPr>
          <p:nvPr/>
        </p:nvSpPr>
        <p:spPr>
          <a:xfrm>
            <a:off x="27432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Developing</a:t>
            </a:r>
          </a:p>
        </p:txBody>
      </p:sp>
      <p:sp>
        <p:nvSpPr>
          <p:cNvPr id="15" name="">
            <a:extLst>
              <a:ext uri="{FF2B5EF4-FFF2-40B4-BE49-F238E27FC236}">
                <ns2:creationId id="{5B2E6F75-07E7-469A-B329-1C0DF4D7967E}"/>
              </a:ext>
            </a:extLst>
          </p:cNvPr>
          <p:cNvSpPr>
            <a:spLocks noGrp="1"/>
          </p:cNvSpPr>
          <p:nvPr/>
        </p:nvSpPr>
        <p:spPr>
          <a:xfrm>
            <a:off x="27432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Analysis initiated. Unit costs calculated. Principles discussed.</a:t>
            </a:r>
          </a:p>
        </p:txBody>
      </p:sp>
      <p:sp>
        <p:nvSpPr>
          <p:cNvPr id="16" name="">
            <a:extLst>
              <a:ext uri="{FF2B5EF4-FFF2-40B4-BE49-F238E27FC236}">
                <ns2:creationId id="{AC256721-C13C-435A-A759-650292404E7A}"/>
                <adec:decorative val="1"/>
              </a:ext>
            </a:extLst>
          </p:cNvPr>
          <p:cNvSpPr>
            <a:spLocks noGrp="1"/>
          </p:cNvSpPr>
          <p:nvPr/>
        </p:nvSpPr>
        <p:spPr>
          <a:xfrm>
            <a:off x="5600700" y="2419350"/>
            <a:ext cx="457200" cy="457200"/>
          </a:xfrm>
          <a:prstGeom prst="ellipse">
            <a:avLst/>
          </a:prstGeom>
          <a:solidFill>
            <a:srgbClr val="FFFFFF"/>
          </a:solidFill>
          <a:ln w="19050">
            <a:solidFill>
              <a:srgbClr val="F59E0B"/>
            </a:solidFill>
            <a:prstDash val="solid"/>
          </a:ln>
        </p:spPr>
      </p:sp>
      <p:sp>
        <p:nvSpPr>
          <p:cNvPr id="17" name="">
            <a:extLst>
              <a:ext uri="{FF2B5EF4-FFF2-40B4-BE49-F238E27FC236}">
                <ns2:creationId id="{43AD7B04-5C37-4783-A8B3-064E885C2FB9}"/>
              </a:ext>
            </a:extLst>
          </p:cNvPr>
          <p:cNvSpPr>
            <a:spLocks noGrp="1"/>
          </p:cNvSpPr>
          <p:nvPr/>
        </p:nvSpPr>
        <p:spPr>
          <a:xfrm>
            <a:off x="5715000" y="2533650"/>
            <a:ext cx="228600" cy="228600"/>
          </a:xfrm>
          <a:prstGeom prst="rect">
            <a:avLst/>
          </a:prstGeom>
          <a:noFill/>
          <a:ln w="0">
            <a:noFill/>
            <a:prstDash val="solid"/>
          </a:ln>
        </p:spPr>
        <p:txBody>
          <a:bodyPr wrap="square" lIns="0" tIns="0" rIns="0" bIns="0" anchor="ctr">
            <a:noAutofit/>
          </a:bodyPr>
          <a:lstStyle/>
          <a:p>
            <a:pPr algn="ctr">
              <a:defRPr sz="1500" b="1" i="0">
                <a:solidFill>
                  <a:srgbClr val="F59E0B"/>
                </a:solidFill>
                <a:latin typeface="Calibri"/>
                <a:ea typeface="Calibri"/>
                <a:cs typeface="Calibri"/>
              </a:defRPr>
            </a:pPr>
            <a:r>
              <a:rPr sz="1500" b="1" i="0">
                <a:solidFill>
                  <a:srgbClr val="F59E0B"/>
                </a:solidFill>
                <a:latin typeface="Calibri"/>
                <a:ea typeface="Calibri"/>
                <a:cs typeface="Calibri"/>
              </a:rPr>
              <a:t>3</a:t>
            </a:r>
          </a:p>
        </p:txBody>
      </p:sp>
      <p:sp>
        <p:nvSpPr>
          <p:cNvPr id="18" name="">
            <a:extLst>
              <a:ext uri="{FF2B5EF4-FFF2-40B4-BE49-F238E27FC236}">
                <ns2:creationId id="{22565A68-63FC-4D98-9510-B44B8BCEE3BF}"/>
              </a:ext>
            </a:extLst>
          </p:cNvPr>
          <p:cNvSpPr>
            <a:spLocks noGrp="1"/>
          </p:cNvSpPr>
          <p:nvPr/>
        </p:nvSpPr>
        <p:spPr>
          <a:xfrm>
            <a:off x="49339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Defined</a:t>
            </a:r>
          </a:p>
        </p:txBody>
      </p:sp>
      <p:sp>
        <p:nvSpPr>
          <p:cNvPr id="19" name="">
            <a:extLst>
              <a:ext uri="{FF2B5EF4-FFF2-40B4-BE49-F238E27FC236}">
                <ns2:creationId id="{D478DC13-C3B8-40C0-885B-0924B30A65D1}"/>
              </a:ext>
            </a:extLst>
          </p:cNvPr>
          <p:cNvSpPr>
            <a:spLocks noGrp="1"/>
          </p:cNvSpPr>
          <p:nvPr/>
        </p:nvSpPr>
        <p:spPr>
          <a:xfrm>
            <a:off x="49339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Model with pricing for some services. Partial recovery. Basic IP terms.</a:t>
            </a:r>
          </a:p>
        </p:txBody>
      </p:sp>
      <p:sp>
        <p:nvSpPr>
          <p:cNvPr id="20" name="">
            <a:extLst>
              <a:ext uri="{FF2B5EF4-FFF2-40B4-BE49-F238E27FC236}">
                <ns2:creationId id="{52DA81EF-F389-4AA8-B8EE-48C2F7A27801}"/>
                <adec:decorative val="1"/>
              </a:ext>
            </a:extLst>
          </p:cNvPr>
          <p:cNvSpPr>
            <a:spLocks noGrp="1"/>
          </p:cNvSpPr>
          <p:nvPr/>
        </p:nvSpPr>
        <p:spPr>
          <a:xfrm>
            <a:off x="7791450" y="2419350"/>
            <a:ext cx="457200" cy="457200"/>
          </a:xfrm>
          <a:prstGeom prst="ellipse">
            <a:avLst/>
          </a:prstGeom>
          <a:solidFill>
            <a:srgbClr val="FFFFFF"/>
          </a:solidFill>
          <a:ln w="19050">
            <a:solidFill>
              <a:srgbClr val="F59E0B"/>
            </a:solidFill>
            <a:prstDash val="solid"/>
          </a:ln>
        </p:spPr>
      </p:sp>
      <p:sp>
        <p:nvSpPr>
          <p:cNvPr id="21" name="">
            <a:extLst>
              <a:ext uri="{FF2B5EF4-FFF2-40B4-BE49-F238E27FC236}">
                <ns2:creationId id="{EB00A438-67BE-42C2-9E23-39E3325B43DC}"/>
              </a:ext>
            </a:extLst>
          </p:cNvPr>
          <p:cNvSpPr>
            <a:spLocks noGrp="1"/>
          </p:cNvSpPr>
          <p:nvPr/>
        </p:nvSpPr>
        <p:spPr>
          <a:xfrm>
            <a:off x="7905750" y="2533650"/>
            <a:ext cx="228600" cy="228600"/>
          </a:xfrm>
          <a:prstGeom prst="rect">
            <a:avLst/>
          </a:prstGeom>
          <a:noFill/>
          <a:ln w="0">
            <a:noFill/>
            <a:prstDash val="solid"/>
          </a:ln>
        </p:spPr>
        <p:txBody>
          <a:bodyPr wrap="square" lIns="0" tIns="0" rIns="0" bIns="0" anchor="ctr">
            <a:noAutofit/>
          </a:bodyPr>
          <a:lstStyle/>
          <a:p>
            <a:pPr algn="ctr">
              <a:defRPr sz="1500" b="1" i="0">
                <a:solidFill>
                  <a:srgbClr val="F59E0B"/>
                </a:solidFill>
                <a:latin typeface="Calibri"/>
                <a:ea typeface="Calibri"/>
                <a:cs typeface="Calibri"/>
              </a:defRPr>
            </a:pPr>
            <a:r>
              <a:rPr sz="1500" b="1" i="0">
                <a:solidFill>
                  <a:srgbClr val="F59E0B"/>
                </a:solidFill>
                <a:latin typeface="Calibri"/>
                <a:ea typeface="Calibri"/>
                <a:cs typeface="Calibri"/>
              </a:rPr>
              <a:t>4</a:t>
            </a:r>
          </a:p>
        </p:txBody>
      </p:sp>
      <p:sp>
        <p:nvSpPr>
          <p:cNvPr id="22" name="">
            <a:extLst>
              <a:ext uri="{FF2B5EF4-FFF2-40B4-BE49-F238E27FC236}">
                <ns2:creationId id="{0FE9B268-78B5-4D75-B228-25C3396375E6}"/>
              </a:ext>
            </a:extLst>
          </p:cNvPr>
          <p:cNvSpPr>
            <a:spLocks noGrp="1"/>
          </p:cNvSpPr>
          <p:nvPr/>
        </p:nvSpPr>
        <p:spPr>
          <a:xfrm>
            <a:off x="71247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Managed</a:t>
            </a:r>
          </a:p>
        </p:txBody>
      </p:sp>
      <p:sp>
        <p:nvSpPr>
          <p:cNvPr id="23" name="">
            <a:extLst>
              <a:ext uri="{FF2B5EF4-FFF2-40B4-BE49-F238E27FC236}">
                <ns2:creationId id="{93D29D99-0C31-40D0-9C7F-A9B16DFB5F17}"/>
              </a:ext>
            </a:extLst>
          </p:cNvPr>
          <p:cNvSpPr>
            <a:spLocks noGrp="1"/>
          </p:cNvSpPr>
          <p:nvPr/>
        </p:nvSpPr>
        <p:spPr>
          <a:xfrm>
            <a:off x="71247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Comprehensive with rate card. Tiered. &gt;= 50% recovery. IP aligned with Fair Value principles.</a:t>
            </a:r>
          </a:p>
        </p:txBody>
      </p:sp>
      <p:sp>
        <p:nvSpPr>
          <p:cNvPr id="24" name="">
            <a:extLst>
              <a:ext uri="{FF2B5EF4-FFF2-40B4-BE49-F238E27FC236}">
                <ns2:creationId id="{61556FA6-491F-4F80-B988-4306F908DDA5}"/>
                <adec:decorative val="1"/>
              </a:ext>
            </a:extLst>
          </p:cNvPr>
          <p:cNvSpPr>
            <a:spLocks noGrp="1"/>
          </p:cNvSpPr>
          <p:nvPr/>
        </p:nvSpPr>
        <p:spPr>
          <a:xfrm>
            <a:off x="9982200" y="2419350"/>
            <a:ext cx="457200" cy="457200"/>
          </a:xfrm>
          <a:prstGeom prst="ellipse">
            <a:avLst/>
          </a:prstGeom>
          <a:solidFill>
            <a:srgbClr val="F59E0B"/>
          </a:solidFill>
          <a:ln w="19050">
            <a:solidFill>
              <a:srgbClr val="F59E0B"/>
            </a:solidFill>
            <a:prstDash val="solid"/>
          </a:ln>
        </p:spPr>
      </p:sp>
      <p:sp>
        <p:nvSpPr>
          <p:cNvPr id="25" name="">
            <a:extLst>
              <a:ext uri="{FF2B5EF4-FFF2-40B4-BE49-F238E27FC236}">
                <ns2:creationId id="{22DA8F38-5DB3-44E8-BEE5-C7397DC746C4}"/>
              </a:ext>
            </a:extLst>
          </p:cNvPr>
          <p:cNvSpPr>
            <a:spLocks noGrp="1"/>
          </p:cNvSpPr>
          <p:nvPr/>
        </p:nvSpPr>
        <p:spPr>
          <a:xfrm>
            <a:off x="10096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FFFFFF"/>
                </a:solidFill>
                <a:latin typeface="Calibri"/>
                <a:ea typeface="Calibri"/>
                <a:cs typeface="Calibri"/>
              </a:defRPr>
            </a:pPr>
            <a:r>
              <a:rPr sz="1500" b="1" i="0">
                <a:solidFill>
                  <a:srgbClr val="FFFFFF"/>
                </a:solidFill>
                <a:latin typeface="Calibri"/>
                <a:ea typeface="Calibri"/>
                <a:cs typeface="Calibri"/>
              </a:rPr>
              <a:t>5</a:t>
            </a:r>
          </a:p>
        </p:txBody>
      </p:sp>
      <p:sp>
        <p:nvSpPr>
          <p:cNvPr id="26" name="">
            <a:extLst>
              <a:ext uri="{FF2B5EF4-FFF2-40B4-BE49-F238E27FC236}">
                <ns2:creationId id="{C0A70DD2-9F63-4183-8473-8413C60001B5}"/>
              </a:ext>
            </a:extLst>
          </p:cNvPr>
          <p:cNvSpPr>
            <a:spLocks noGrp="1"/>
          </p:cNvSpPr>
          <p:nvPr/>
        </p:nvSpPr>
        <p:spPr>
          <a:xfrm>
            <a:off x="9315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Optimising</a:t>
            </a:r>
          </a:p>
        </p:txBody>
      </p:sp>
      <p:sp>
        <p:nvSpPr>
          <p:cNvPr id="27" name="">
            <a:extLst>
              <a:ext uri="{FF2B5EF4-FFF2-40B4-BE49-F238E27FC236}">
                <ns2:creationId id="{FEEAF12E-6127-4460-8A17-4F79B6FCA989}"/>
              </a:ext>
            </a:extLst>
          </p:cNvPr>
          <p:cNvSpPr>
            <a:spLocks noGrp="1"/>
          </p:cNvSpPr>
          <p:nvPr/>
        </p:nvSpPr>
        <p:spPr>
          <a:xfrm>
            <a:off x="9315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Transparent, sustainable pricing model (published rate card, justified subsidies, predictable invoicing). Fair Value aligned.</a:t>
            </a:r>
          </a:p>
        </p:txBody>
      </p:sp>
      <p:sp>
        <p:nvSpPr>
          <p:cNvPr id="28" name="">
            <a:extLst>
              <a:ext uri="{FF2B5EF4-FFF2-40B4-BE49-F238E27FC236}">
                <ns2:creationId id="{32DEED3D-CD34-4BDD-AF1A-B18967AC0383}"/>
                <adec:decorative val="1"/>
              </a:ext>
            </a:extLst>
          </p:cNvPr>
          <p:cNvSpPr>
            <a:spLocks noGrp="1"/>
          </p:cNvSpPr>
          <p:nvPr/>
        </p:nvSpPr>
        <p:spPr>
          <a:xfrm>
            <a:off x="685800" y="5105400"/>
            <a:ext cx="10820400" cy="1047750"/>
          </a:xfrm>
          <a:prstGeom prst="roundRect">
            <a:avLst>
              <a:gd name="adj" fmla="val 7273"/>
            </a:avLst>
          </a:prstGeom>
          <a:solidFill>
            <a:srgbClr val="FFFFFF"/>
          </a:solidFill>
          <a:ln w="9525">
            <a:solidFill>
              <a:srgbClr val="D5E3E3"/>
            </a:solidFill>
            <a:prstDash val="solid"/>
          </a:ln>
        </p:spPr>
      </p:sp>
      <p:sp>
        <p:nvSpPr>
          <p:cNvPr id="29" name="">
            <a:extLst>
              <a:ext uri="{FF2B5EF4-FFF2-40B4-BE49-F238E27FC236}">
                <ns2:creationId id="{C7635875-CEBA-47FC-94B0-2C059598E869}"/>
              </a:ext>
            </a:extLst>
          </p:cNvPr>
          <p:cNvSpPr>
            <a:spLocks noGrp="1"/>
          </p:cNvSpPr>
          <p:nvPr/>
        </p:nvSpPr>
        <p:spPr>
          <a:xfrm>
            <a:off x="895350" y="5200650"/>
            <a:ext cx="6858000" cy="266700"/>
          </a:xfrm>
          <a:prstGeom prst="rect">
            <a:avLst/>
          </a:prstGeom>
          <a:noFill/>
          <a:ln w="0">
            <a:noFill/>
            <a:prstDash val="solid"/>
          </a:ln>
        </p:spPr>
        <p:txBody>
          <a:bodyPr wrap="square" lIns="0" tIns="0" rIns="0" bIns="0" anchor="t">
            <a:noAutofit/>
          </a:bodyPr>
          <a:lstStyle/>
          <a:p>
            <a:pPr algn="l">
              <a:defRPr sz="1575" b="1" i="0">
                <a:solidFill>
                  <a:srgbClr val="115E59"/>
                </a:solidFill>
                <a:latin typeface="Calibri"/>
                <a:ea typeface="Calibri"/>
                <a:cs typeface="Calibri"/>
              </a:defRPr>
            </a:pPr>
            <a:r>
              <a:rPr sz="1575" b="1" i="0">
                <a:solidFill>
                  <a:srgbClr val="115E59"/>
                </a:solidFill>
                <a:latin typeface="Calibri"/>
                <a:ea typeface="Calibri"/>
                <a:cs typeface="Calibri"/>
              </a:rPr>
              <a:t>Minimum evidence for a Level 4 judgement</a:t>
            </a:r>
          </a:p>
        </p:txBody>
      </p:sp>
      <p:sp>
        <p:nvSpPr>
          <p:cNvPr id="30" name="">
            <a:extLst>
              <a:ext uri="{FF2B5EF4-FFF2-40B4-BE49-F238E27FC236}">
                <ns2:creationId id="{93727643-C40A-4502-B32F-C50BEA285172}"/>
                <adec:decorative val="1"/>
              </a:ext>
            </a:extLst>
          </p:cNvPr>
          <p:cNvSpPr>
            <a:spLocks noGrp="1"/>
          </p:cNvSpPr>
          <p:nvPr/>
        </p:nvSpPr>
        <p:spPr>
          <a:xfrm>
            <a:off x="895350" y="5581650"/>
            <a:ext cx="85725" cy="85725"/>
          </a:xfrm>
          <a:prstGeom prst="ellipse">
            <a:avLst/>
          </a:prstGeom>
          <a:solidFill>
            <a:srgbClr val="F59E0B"/>
          </a:solidFill>
          <a:ln w="0">
            <a:noFill/>
            <a:prstDash val="solid"/>
          </a:ln>
        </p:spPr>
      </p:sp>
      <p:sp>
        <p:nvSpPr>
          <p:cNvPr id="31" name="">
            <a:extLst>
              <a:ext uri="{FF2B5EF4-FFF2-40B4-BE49-F238E27FC236}">
                <ns2:creationId id="{57BB82EB-9D7E-4ACA-B853-6ED41DD433F7}"/>
              </a:ext>
            </a:extLst>
          </p:cNvPr>
          <p:cNvSpPr>
            <a:spLocks noGrp="1"/>
          </p:cNvSpPr>
          <p:nvPr/>
        </p:nvSpPr>
        <p:spPr>
          <a:xfrm>
            <a:off x="10858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Rate card and cost model documentation (unit cost basis) with governance sign-off</a:t>
            </a:r>
          </a:p>
        </p:txBody>
      </p:sp>
      <p:sp>
        <p:nvSpPr>
          <p:cNvPr id="32" name="">
            <a:extLst>
              <a:ext uri="{FF2B5EF4-FFF2-40B4-BE49-F238E27FC236}">
                <ns2:creationId id="{3B5C1F46-ED77-4D9D-A8D8-A7AD4D4B22E2}"/>
                <adec:decorative val="1"/>
              </a:ext>
            </a:extLst>
          </p:cNvPr>
          <p:cNvSpPr>
            <a:spLocks noGrp="1"/>
          </p:cNvSpPr>
          <p:nvPr/>
        </p:nvSpPr>
        <p:spPr>
          <a:xfrm>
            <a:off x="4438650" y="5581650"/>
            <a:ext cx="85725" cy="85725"/>
          </a:xfrm>
          <a:prstGeom prst="ellipse">
            <a:avLst/>
          </a:prstGeom>
          <a:solidFill>
            <a:srgbClr val="F59E0B"/>
          </a:solidFill>
          <a:ln w="0">
            <a:noFill/>
            <a:prstDash val="solid"/>
          </a:ln>
        </p:spPr>
      </p:sp>
      <p:sp>
        <p:nvSpPr>
          <p:cNvPr id="33" name="">
            <a:extLst>
              <a:ext uri="{FF2B5EF4-FFF2-40B4-BE49-F238E27FC236}">
                <ns2:creationId id="{194DA096-D000-45A9-9B5B-6A12C41CE597}"/>
              </a:ext>
            </a:extLst>
          </p:cNvPr>
          <p:cNvSpPr>
            <a:spLocks noGrp="1"/>
          </p:cNvSpPr>
          <p:nvPr/>
        </p:nvSpPr>
        <p:spPr>
          <a:xfrm>
            <a:off x="46291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Evidence of tiering/subsidy rules and alignment to Fair Value principles</a:t>
            </a:r>
          </a:p>
        </p:txBody>
      </p:sp>
      <p:sp>
        <p:nvSpPr>
          <p:cNvPr id="34" name="">
            <a:extLst>
              <a:ext uri="{FF2B5EF4-FFF2-40B4-BE49-F238E27FC236}">
                <ns2:creationId id="{D1FDFBB3-0829-40E6-AFD7-B4C01873EDAC}"/>
                <adec:decorative val="1"/>
              </a:ext>
            </a:extLst>
          </p:cNvPr>
          <p:cNvSpPr>
            <a:spLocks noGrp="1"/>
          </p:cNvSpPr>
          <p:nvPr/>
        </p:nvSpPr>
        <p:spPr>
          <a:xfrm>
            <a:off x="7981950" y="5581650"/>
            <a:ext cx="85725" cy="85725"/>
          </a:xfrm>
          <a:prstGeom prst="ellipse">
            <a:avLst/>
          </a:prstGeom>
          <a:solidFill>
            <a:srgbClr val="F59E0B"/>
          </a:solidFill>
          <a:ln w="0">
            <a:noFill/>
            <a:prstDash val="solid"/>
          </a:ln>
        </p:spPr>
      </p:sp>
      <p:sp>
        <p:nvSpPr>
          <p:cNvPr id="35" name="">
            <a:extLst>
              <a:ext uri="{FF2B5EF4-FFF2-40B4-BE49-F238E27FC236}">
                <ns2:creationId id="{3937A2BE-23EC-4BB0-9DEA-844F7A7135EB}"/>
              </a:ext>
            </a:extLst>
          </p:cNvPr>
          <p:cNvSpPr>
            <a:spLocks noGrp="1"/>
          </p:cNvSpPr>
          <p:nvPr/>
        </p:nvSpPr>
        <p:spPr>
          <a:xfrm>
            <a:off x="81724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Evidence of cost recovery tracking (management accounts)</a:t>
            </a:r>
          </a:p>
        </p:txBody>
      </p:sp>
      <p:sp>
        <p:nvSpPr>
          <p:cNvPr id="36" name="">
            <a:extLst>
              <a:ext uri="{FF2B5EF4-FFF2-40B4-BE49-F238E27FC236}">
                <ns2:creationId id="{1539AF55-5107-42E9-BD36-3A787C912D68}"/>
              </a:ext>
            </a:extLst>
          </p:cNvPr>
          <p:cNvSpPr>
            <a:spLocks noGrp="1"/>
          </p:cNvSpPr>
          <p:nvPr/>
        </p:nvSpPr>
        <p:spPr>
          <a:xfrm>
            <a:off x="762000" y="6153150"/>
            <a:ext cx="10668000" cy="171450"/>
          </a:xfrm>
          <a:prstGeom prst="rect">
            <a:avLst/>
          </a:prstGeom>
          <a:noFill/>
          <a:ln w="0">
            <a:noFill/>
            <a:prstDash val="solid"/>
          </a:ln>
        </p:spPr>
        <p:txBody>
          <a:bodyPr wrap="square" lIns="0" tIns="0" rIns="0" bIns="0" anchor="t">
            <a:noAutofit/>
          </a:bodyPr>
          <a:lstStyle/>
          <a:p>
            <a:pPr algn="ctr">
              <a:defRPr sz="900" b="0" i="1">
                <a:solidFill>
                  <a:srgbClr val="5F7187"/>
                </a:solidFill>
                <a:latin typeface="Calibri"/>
                <a:ea typeface="Calibri"/>
                <a:cs typeface="Calibri"/>
              </a:defRPr>
            </a:pPr>
            <a:r>
              <a:rPr sz="900" b="0" i="1">
                <a:solidFill>
                  <a:srgbClr val="5F7187"/>
                </a:solidFill>
                <a:latin typeface="Calibri"/>
                <a:ea typeface="Calibri"/>
                <a:cs typeface="Calibri"/>
              </a:rPr>
              <a:t>Catalogue v1.0.2  •  Source a6d0671c3297  •  Verbatim descriptors and evidence  •  HDRL classifications are not official programme requirements.</a:t>
            </a:r>
          </a:p>
        </p:txBody>
      </p:sp>
      <p:sp>
        <p:nvSpPr>
          <p:cNvPr id="37" name="">
            <a:extLst>
              <a:ext uri="{FF2B5EF4-FFF2-40B4-BE49-F238E27FC236}">
                <ns2:creationId id="{5CCDD7FB-C67A-4325-9265-E40F645A8E10}"/>
                <adec:decorative val="1"/>
              </a:ext>
            </a:extLst>
          </p:cNvPr>
          <p:cNvSpPr>
            <a:spLocks noGrp="1"/>
          </p:cNvSpPr>
          <p:nvPr/>
        </p:nvSpPr>
        <p:spPr>
          <a:xfrm>
            <a:off x="552450" y="6419850"/>
            <a:ext cx="11087100" cy="0"/>
          </a:xfrm>
          <a:prstGeom prst="line">
            <a:avLst/>
          </a:prstGeom>
          <a:noFill/>
          <a:ln w="9525">
            <a:solidFill>
              <a:srgbClr val="D5E3E3"/>
            </a:solidFill>
            <a:prstDash val="solid"/>
          </a:ln>
        </p:spPr>
      </p:sp>
      <p:sp>
        <p:nvSpPr>
          <p:cNvPr id="38" name="">
            <a:extLst>
              <a:ext uri="{FF2B5EF4-FFF2-40B4-BE49-F238E27FC236}">
                <ns2:creationId id="{2FB76D08-9976-44E3-8FAC-C8F9D7A86BA7}"/>
              </a:ext>
            </a:extLst>
          </p:cNvPr>
          <p:cNvSpPr>
            <a:spLocks noGrp="1"/>
          </p:cNvSpPr>
          <p:nvPr/>
        </p:nvSpPr>
        <p:spPr>
          <a:xfrm>
            <a:off x="552450" y="6496050"/>
            <a:ext cx="2952750" cy="190500"/>
          </a:xfrm>
          <a:prstGeom prst="rect">
            <a:avLst/>
          </a:prstGeom>
          <a:noFill/>
          <a:ln w="0">
            <a:noFill/>
            <a:prstDash val="solid"/>
          </a:ln>
        </p:spPr>
        <p:txBody>
          <a:bodyPr wrap="square" lIns="0" tIns="0" rIns="0" bIns="0" anchor="ctr">
            <a:noAutofit/>
          </a:bodyPr>
          <a:lstStyle/>
          <a:p>
            <a:pPr algn="l">
              <a:defRPr sz="900" b="0" i="0">
                <a:solidFill>
                  <a:srgbClr val="5F7187"/>
                </a:solidFill>
                <a:latin typeface="Calibri"/>
                <a:ea typeface="Calibri"/>
                <a:cs typeface="Calibri"/>
              </a:defRPr>
            </a:pPr>
            <a:r>
              <a:rPr sz="900" b="0" i="0">
                <a:solidFill>
                  <a:srgbClr val="5F7187"/>
                </a:solidFill>
                <a:latin typeface="Calibri"/>
                <a:ea typeface="Calibri"/>
                <a:cs typeface="Calibri"/>
              </a:rPr>
              <a:t>HDRL v1.0.1  •  Kit v1.1.0  •  30 Jul 2026</a:t>
            </a:r>
          </a:p>
        </p:txBody>
      </p:sp>
      <p:sp>
        <p:nvSpPr>
          <p:cNvPr id="39" name="">
            <a:extLst>
              <a:ext uri="{FF2B5EF4-FFF2-40B4-BE49-F238E27FC236}">
                <ns2:creationId id="{313C6D86-FF9D-44D8-A748-4A028DDCB10D}"/>
              </a:ext>
            </a:extLst>
          </p:cNvPr>
          <p:cNvSpPr>
            <a:spLocks noGrp="1"/>
          </p:cNvSpPr>
          <p:nvPr/>
        </p:nvSpPr>
        <p:spPr>
          <a:xfrm>
            <a:off x="3524250" y="6496050"/>
            <a:ext cx="6096000" cy="190500"/>
          </a:xfrm>
          <a:prstGeom prst="rect">
            <a:avLst/>
          </a:prstGeom>
          <a:noFill/>
          <a:ln w="0">
            <a:noFill/>
            <a:prstDash val="solid"/>
          </a:ln>
        </p:spPr>
        <p:txBody>
          <a:bodyPr wrap="square" lIns="0" tIns="0" rIns="0" bIns="0" anchor="ctr">
            <a:noAutofit/>
          </a:bodyPr>
          <a:lstStyle/>
          <a:p>
            <a:pPr algn="ctr">
              <a:defRPr sz="825" b="0" i="0">
                <a:solidFill>
                  <a:srgbClr val="5F7187"/>
                </a:solidFill>
                <a:latin typeface="Calibri"/>
                <a:ea typeface="Calibri"/>
                <a:cs typeface="Calibri"/>
              </a:defRPr>
            </a:pPr>
            <a:r>
              <a:rPr sz="825" b="0" i="0">
                <a:solidFill>
                  <a:srgbClr val="5F7187"/>
                </a:solidFill>
                <a:latin typeface="Calibri"/>
                <a:ea typeface="Calibri"/>
                <a:cs typeface="Calibri"/>
              </a:rPr>
              <a:t>RDS: commissioner &amp; IP owner  •  OPL Advisory: originator &amp; developer  •  </a:t>
            </a:r>
            <a:r>
              <a:rPr sz="825" b="0" i="0">
                <a:solidFill>
                  <a:srgbClr val="5F7187"/>
                </a:solidFill>
                <a:latin typeface="Calibri"/>
                <a:ea typeface="Calibri"/>
                <a:cs typeface="Calibri"/>
                <a:hlinkClick r:id="Rfbaebd6b4a504f61" tooltip="Read the Creative Commons Attribution 4.0 licence"/>
              </a:rPr>
              <a:t>CC BY 4.0</a:t>
            </a:r>
          </a:p>
        </p:txBody>
      </p:sp>
      <p:sp>
        <p:nvSpPr>
          <p:cNvPr id="40" name="">
            <a:extLst>
              <a:ext uri="{FF2B5EF4-FFF2-40B4-BE49-F238E27FC236}">
                <ns2:creationId id="{18886577-7AD0-4969-BFE5-EFA34772010E}"/>
              </a:ext>
            </a:extLst>
          </p:cNvPr>
          <p:cNvSpPr>
            <a:spLocks noGrp="1"/>
          </p:cNvSpPr>
          <p:nvPr/>
        </p:nvSpPr>
        <p:spPr>
          <a:xfrm>
            <a:off x="9048750" y="6496050"/>
            <a:ext cx="2590800" cy="190500"/>
          </a:xfrm>
          <a:prstGeom prst="rect">
            <a:avLst/>
          </a:prstGeom>
          <a:noFill/>
          <a:ln w="0">
            <a:noFill/>
            <a:prstDash val="solid"/>
          </a:ln>
        </p:spPr>
        <p:txBody>
          <a:bodyPr wrap="square" lIns="0" tIns="0" rIns="0" bIns="0" anchor="ctr">
            <a:noAutofit/>
          </a:bodyPr>
          <a:lstStyle/>
          <a:p>
            <a:pPr algn="r">
              <a:defRPr sz="900" b="0" i="0">
                <a:solidFill>
                  <a:srgbClr val="5F7187"/>
                </a:solidFill>
                <a:latin typeface="Calibri"/>
                <a:ea typeface="Calibri"/>
                <a:cs typeface="Calibri"/>
              </a:defRPr>
            </a:pPr>
            <a:r>
              <a:rPr sz="900" b="0" i="0">
                <a:solidFill>
                  <a:srgbClr val="5F7187"/>
                </a:solidFill>
                <a:latin typeface="Calibri"/>
                <a:ea typeface="Calibri"/>
                <a:cs typeface="Calibri"/>
                <a:hlinkClick r:id="R9f64b14626a34402" tooltip="Open the HDRL Framework website"/>
              </a:rPr>
              <a:t>hdrlframework.org</a:t>
            </a:r>
            <a:r>
              <a:rPr sz="900" b="0" i="0">
                <a:solidFill>
                  <a:srgbClr val="5F7187"/>
                </a:solidFill>
                <a:latin typeface="Calibri"/>
                <a:ea typeface="Calibri"/>
                <a:cs typeface="Calibri"/>
              </a:rPr>
              <a:t>  •  71</a:t>
            </a:r>
          </a:p>
        </p:txBody>
      </p:sp>
    </p:spTree>
    <p:extLst>
      <p:ext uri="{BB962C8B-B14F-4D97-AF65-F5344CB8AC3E}">
        <ns5:creationId val="965602594"/>
      </p:ext>
    </p:extLst>
  </p:cSld>
</p:sld>
</file>

<file path=ppt/slides/slide72.xml><?xml version="1.0" encoding="utf-8"?>
<p:sld xmlns:a="http://schemas.openxmlformats.org/drawingml/2006/main" xmlns:adec="http://schemas.microsoft.com/office/drawing/2017/decorative" xmlns:ns2="http://schemas.microsoft.com/office/drawing/2014/main" xmlns:ns5="http://schemas.microsoft.com/office/powerpoint/2010/main" xmlns:p="http://schemas.openxmlformats.org/presentationml/2006/main" xmlns:r="http://schemas.openxmlformats.org/officeDocument/2006/relationships">
  <p:cSld>
    <p:bg>
      <p:bgPr>
        <a:solidFill>
          <a:srgbClr val="F5F8FA"/>
        </a:solidFill>
      </p:bgPr>
    </p:bg>
    <p:spTree>
      <p:nvGrpSpPr>
        <p:cNvPr id="1" name=""/>
        <p:cNvGrpSpPr/>
        <p:nvPr/>
      </p:nvGrpSpPr>
      <p:grpSpPr>
        <a:xfrm/>
      </p:grpSpPr>
      <p:sp>
        <p:nvSpPr>
          <p:cNvPr id="41" name="hdrl-mini-mark">
            <a:extLst>
              <a:ext uri="{FF2B5EF4-FFF2-40B4-BE49-F238E27FC236}">
                <ns2:creationId id="{BF1A3934-B1DD-4E2B-9124-949AF15BC225}"/>
                <adec:decorative val="1"/>
              </a:ext>
            </a:extLst>
          </p:cNvPr>
          <p:cNvSpPr>
            <a:spLocks noGrp="1"/>
          </p:cNvSpPr>
          <p:nvPr/>
        </p:nvSpPr>
        <p:spPr>
          <a:xfrm>
            <a:off x="552450" y="361950"/>
            <a:ext cx="514350" cy="514350"/>
          </a:xfrm>
          <a:prstGeom prst="octagon">
            <a:avLst/>
          </a:prstGeom>
          <a:solidFill>
            <a:srgbClr val="0F766E"/>
          </a:solidFill>
          <a:ln w="0">
            <a:noFill/>
            <a:prstDash val="solid"/>
          </a:ln>
        </p:spPr>
      </p:sp>
      <p:sp>
        <p:nvSpPr>
          <p:cNvPr id="2" name="hdrl-mini-text">
            <a:extLst>
              <a:ext uri="{FF2B5EF4-FFF2-40B4-BE49-F238E27FC236}">
                <ns2:creationId id="{9DCDA027-D564-46AB-A65B-4348E63BBD2D}"/>
                <adec:decorative val="1"/>
              </a:ext>
            </a:extLst>
          </p:cNvPr>
          <p:cNvSpPr>
            <a:spLocks noGrp="1"/>
          </p:cNvSpPr>
          <p:nvPr/>
        </p:nvSpPr>
        <p:spPr>
          <a:xfrm>
            <a:off x="581025" y="504825"/>
            <a:ext cx="476250" cy="209550"/>
          </a:xfrm>
          <a:prstGeom prst="rect">
            <a:avLst/>
          </a:prstGeom>
          <a:noFill/>
          <a:ln w="0">
            <a:noFill/>
            <a:prstDash val="solid"/>
          </a:ln>
        </p:spPr>
        <p:txBody>
          <a:bodyPr wrap="square" lIns="0" tIns="0" rIns="0" bIns="0" anchor="ctr">
            <a:noAutofit/>
          </a:bodyPr>
          <a:lstStyle/>
          <a:p>
            <a:pPr algn="ctr">
              <a:defRPr sz="750" b="1" i="0">
                <a:solidFill>
                  <a:srgbClr val="FFFFFF"/>
                </a:solidFill>
                <a:latin typeface="Calibri"/>
                <a:ea typeface="Calibri"/>
                <a:cs typeface="Calibri"/>
              </a:defRPr>
            </a:pPr>
            <a:r>
              <a:rPr sz="750" b="1" i="0">
                <a:solidFill>
                  <a:srgbClr val="FFFFFF"/>
                </a:solidFill>
                <a:latin typeface="Calibri"/>
                <a:ea typeface="Calibri"/>
                <a:cs typeface="Calibri"/>
              </a:rPr>
              <a:t>HDRL</a:t>
            </a:r>
          </a:p>
        </p:txBody>
      </p:sp>
      <p:sp>
        <p:nvSpPr>
          <p:cNvPr id="3" name="brand-label">
            <a:extLst>
              <a:ext uri="{FF2B5EF4-FFF2-40B4-BE49-F238E27FC236}">
                <ns2:creationId id="{51CBFC54-9CE3-40F5-BFB3-E6997C7D6B5B}"/>
                <adec:decorative val="1"/>
              </a:ext>
            </a:extLst>
          </p:cNvPr>
          <p:cNvSpPr>
            <a:spLocks noGrp="1"/>
          </p:cNvSpPr>
          <p:nvPr/>
        </p:nvSpPr>
        <p:spPr>
          <a:xfrm>
            <a:off x="1257300" y="495300"/>
            <a:ext cx="4572000" cy="190500"/>
          </a:xfrm>
          <a:prstGeom prst="rect">
            <a:avLst/>
          </a:prstGeom>
          <a:noFill/>
          <a:ln w="0">
            <a:noFill/>
            <a:prstDash val="solid"/>
          </a:ln>
        </p:spPr>
        <p:txBody>
          <a:bodyPr wrap="square" lIns="0" tIns="0" rIns="0" bIns="0" anchor="ctr">
            <a:noAutofit/>
          </a:bodyPr>
          <a:lstStyle/>
          <a:p>
            <a:pPr algn="l">
              <a:defRPr sz="1200" b="1" i="0">
                <a:solidFill>
                  <a:srgbClr val="0F766E"/>
                </a:solidFill>
                <a:latin typeface="Calibri"/>
                <a:ea typeface="Calibri"/>
                <a:cs typeface="Calibri"/>
              </a:defRPr>
            </a:pPr>
            <a:r>
              <a:rPr sz="1200" b="1" i="0">
                <a:solidFill>
                  <a:srgbClr val="0F766E"/>
                </a:solidFill>
                <a:latin typeface="Calibri"/>
                <a:ea typeface="Calibri"/>
                <a:cs typeface="Calibri"/>
              </a:rPr>
              <a:t>DOMAIN F • INDICATOR DETAIL</a:t>
            </a:r>
          </a:p>
        </p:txBody>
      </p:sp>
      <p:sp>
        <p:nvSpPr>
          <p:cNvPr id="4" name="slide-title" title="F.2.2 · Commercial Revenue &amp; Partnerships" descr="Slide title: F.2.2 · Commercial Revenue &amp; Partnerships">
            <a:extLst>
              <a:ext uri="{FF2B5EF4-FFF2-40B4-BE49-F238E27FC236}">
                <ns2:creationId id="{41FB8778-3858-4E44-92EA-260AC0FA7CC4}"/>
              </a:ext>
            </a:extLst>
          </p:cNvPr>
          <p:cNvSpPr>
            <a:spLocks noGrp="1"/>
          </p:cNvSpPr>
          <p:nvPr>
            <p:ph type="title"/>
          </p:nvPr>
        </p:nvSpPr>
        <p:spPr>
          <a:xfrm>
            <a:off x="666750" y="1104900"/>
            <a:ext cx="10858500" cy="628650"/>
          </a:xfrm>
          <a:prstGeom prst="rect">
            <a:avLst/>
          </a:prstGeom>
          <a:noFill/>
          <a:ln w="0">
            <a:noFill/>
            <a:prstDash val="solid"/>
          </a:ln>
        </p:spPr>
        <p:txBody>
          <a:bodyPr wrap="square" lIns="0" tIns="0" rIns="0" bIns="0" anchor="t">
            <a:noAutofit/>
          </a:bodyPr>
          <a:lstStyle/>
          <a:p>
            <a:pPr algn="l">
              <a:defRPr sz="3150" b="1" i="0">
                <a:solidFill>
                  <a:srgbClr val="162B45"/>
                </a:solidFill>
                <a:latin typeface="Calibri"/>
                <a:ea typeface="Calibri"/>
                <a:cs typeface="Calibri"/>
              </a:defRPr>
            </a:pPr>
            <a:r>
              <a:rPr sz="3150" b="1" i="0">
                <a:solidFill>
                  <a:srgbClr val="162B45"/>
                </a:solidFill>
                <a:latin typeface="Calibri"/>
                <a:ea typeface="Calibri"/>
                <a:cs typeface="Calibri"/>
              </a:rPr>
              <a:t>F.2.2 · Commercial Revenue &amp; Partnerships</a:t>
            </a:r>
          </a:p>
        </p:txBody>
      </p:sp>
      <p:sp>
        <p:nvSpPr>
          <p:cNvPr id="5" name="">
            <a:extLst>
              <a:ext uri="{FF2B5EF4-FFF2-40B4-BE49-F238E27FC236}">
                <ns2:creationId id="{B1F5C544-5472-4FE3-AE1A-0F4C951D3008}"/>
              </a:ext>
            </a:extLst>
          </p:cNvPr>
          <p:cNvSpPr>
            <a:spLocks noGrp="1"/>
          </p:cNvSpPr>
          <p:nvPr/>
        </p:nvSpPr>
        <p:spPr>
          <a:xfrm>
            <a:off x="685800" y="1771650"/>
            <a:ext cx="10668000" cy="266700"/>
          </a:xfrm>
          <a:prstGeom prst="rect">
            <a:avLst/>
          </a:prstGeom>
          <a:noFill/>
          <a:ln w="0">
            <a:noFill/>
            <a:prstDash val="solid"/>
          </a:ln>
        </p:spPr>
        <p:txBody>
          <a:bodyPr wrap="square" lIns="0" tIns="0" rIns="0" bIns="0" anchor="t">
            <a:noAutofit/>
          </a:bodyPr>
          <a:lstStyle/>
          <a:p>
            <a:pPr algn="l">
              <a:defRPr sz="1350" b="1" i="0">
                <a:solidFill>
                  <a:srgbClr val="F59E0B"/>
                </a:solidFill>
                <a:latin typeface="Calibri"/>
                <a:ea typeface="Calibri"/>
                <a:cs typeface="Calibri"/>
              </a:defRPr>
            </a:pPr>
            <a:r>
              <a:rPr sz="1350" b="1" i="0">
                <a:solidFill>
                  <a:srgbClr val="F59E0B"/>
                </a:solidFill>
                <a:latin typeface="Calibri"/>
                <a:ea typeface="Calibri"/>
                <a:cs typeface="Calibri"/>
              </a:rPr>
              <a:t>Enhancement indicator  •  Both level  •  HDRL class O</a:t>
            </a:r>
          </a:p>
        </p:txBody>
      </p:sp>
      <p:sp>
        <p:nvSpPr>
          <p:cNvPr id="6" name="">
            <a:extLst>
              <a:ext uri="{FF2B5EF4-FFF2-40B4-BE49-F238E27FC236}">
                <ns2:creationId id="{48CE927E-064A-47F8-AACA-745FA82ECFA1}"/>
              </a:ext>
            </a:extLst>
          </p:cNvPr>
          <p:cNvSpPr>
            <a:spLocks noGrp="1"/>
          </p:cNvSpPr>
          <p:nvPr/>
        </p:nvSpPr>
        <p:spPr>
          <a:xfrm>
            <a:off x="685800" y="2095500"/>
            <a:ext cx="10668000" cy="285750"/>
          </a:xfrm>
          <a:prstGeom prst="rect">
            <a:avLst/>
          </a:prstGeom>
          <a:noFill/>
          <a:ln w="0">
            <a:noFill/>
            <a:prstDash val="solid"/>
          </a:ln>
        </p:spPr>
        <p:txBody>
          <a:bodyPr wrap="square" lIns="0" tIns="0" rIns="0" bIns="0" anchor="t">
            <a:noAutofit/>
          </a:bodyPr>
          <a:lstStyle/>
          <a:p>
            <a:pPr algn="l">
              <a:defRPr sz="1350" b="0" i="1">
                <a:solidFill>
                  <a:srgbClr val="5F7187"/>
                </a:solidFill>
                <a:latin typeface="Calibri"/>
                <a:ea typeface="Calibri"/>
                <a:cs typeface="Calibri"/>
              </a:defRPr>
            </a:pPr>
            <a:r>
              <a:rPr sz="1350" b="0" i="1">
                <a:solidFill>
                  <a:srgbClr val="5F7187"/>
                </a:solidFill>
                <a:latin typeface="Calibri"/>
                <a:ea typeface="Calibri"/>
                <a:cs typeface="Calibri"/>
              </a:rPr>
              <a:t>The catalogue wording below is reproduced verbatim.</a:t>
            </a:r>
          </a:p>
        </p:txBody>
      </p:sp>
      <p:sp>
        <p:nvSpPr>
          <p:cNvPr id="7" name="">
            <a:extLst>
              <a:ext uri="{FF2B5EF4-FFF2-40B4-BE49-F238E27FC236}">
                <ns2:creationId id="{CF1D228B-037F-4852-BBCC-68601C2CDF4F}"/>
                <adec:decorative val="1"/>
              </a:ext>
            </a:extLst>
          </p:cNvPr>
          <p:cNvSpPr>
            <a:spLocks noGrp="1"/>
          </p:cNvSpPr>
          <p:nvPr/>
        </p:nvSpPr>
        <p:spPr>
          <a:xfrm>
            <a:off x="1428750" y="2647950"/>
            <a:ext cx="8763000" cy="0"/>
          </a:xfrm>
          <a:prstGeom prst="line">
            <a:avLst/>
          </a:prstGeom>
          <a:noFill/>
          <a:ln w="57150">
            <a:solidFill>
              <a:srgbClr val="A7E6DB"/>
            </a:solidFill>
            <a:prstDash val="solid"/>
          </a:ln>
        </p:spPr>
      </p:sp>
      <p:sp>
        <p:nvSpPr>
          <p:cNvPr id="8" name="">
            <a:extLst>
              <a:ext uri="{FF2B5EF4-FFF2-40B4-BE49-F238E27FC236}">
                <ns2:creationId id="{E7332594-E577-4998-BE08-C7E6EDA999F3}"/>
                <adec:decorative val="1"/>
              </a:ext>
            </a:extLst>
          </p:cNvPr>
          <p:cNvSpPr>
            <a:spLocks noGrp="1"/>
          </p:cNvSpPr>
          <p:nvPr/>
        </p:nvSpPr>
        <p:spPr>
          <a:xfrm>
            <a:off x="1219200" y="2419350"/>
            <a:ext cx="457200" cy="457200"/>
          </a:xfrm>
          <a:prstGeom prst="ellipse">
            <a:avLst/>
          </a:prstGeom>
          <a:solidFill>
            <a:srgbClr val="FFFFFF"/>
          </a:solidFill>
          <a:ln w="19050">
            <a:solidFill>
              <a:srgbClr val="F59E0B"/>
            </a:solidFill>
            <a:prstDash val="solid"/>
          </a:ln>
        </p:spPr>
      </p:sp>
      <p:sp>
        <p:nvSpPr>
          <p:cNvPr id="9" name="">
            <a:extLst>
              <a:ext uri="{FF2B5EF4-FFF2-40B4-BE49-F238E27FC236}">
                <ns2:creationId id="{6B33A6C2-DA2C-4518-BE74-F2E412F18376}"/>
              </a:ext>
            </a:extLst>
          </p:cNvPr>
          <p:cNvSpPr>
            <a:spLocks noGrp="1"/>
          </p:cNvSpPr>
          <p:nvPr/>
        </p:nvSpPr>
        <p:spPr>
          <a:xfrm>
            <a:off x="1333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F59E0B"/>
                </a:solidFill>
                <a:latin typeface="Calibri"/>
                <a:ea typeface="Calibri"/>
                <a:cs typeface="Calibri"/>
              </a:defRPr>
            </a:pPr>
            <a:r>
              <a:rPr sz="1500" b="1" i="0">
                <a:solidFill>
                  <a:srgbClr val="F59E0B"/>
                </a:solidFill>
                <a:latin typeface="Calibri"/>
                <a:ea typeface="Calibri"/>
                <a:cs typeface="Calibri"/>
              </a:rPr>
              <a:t>1</a:t>
            </a:r>
          </a:p>
        </p:txBody>
      </p:sp>
      <p:sp>
        <p:nvSpPr>
          <p:cNvPr id="10" name="">
            <a:extLst>
              <a:ext uri="{FF2B5EF4-FFF2-40B4-BE49-F238E27FC236}">
                <ns2:creationId id="{8112A786-37F1-4518-A679-389DB7786688}"/>
              </a:ext>
            </a:extLst>
          </p:cNvPr>
          <p:cNvSpPr>
            <a:spLocks noGrp="1"/>
          </p:cNvSpPr>
          <p:nvPr/>
        </p:nvSpPr>
        <p:spPr>
          <a:xfrm>
            <a:off x="552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Initial</a:t>
            </a:r>
          </a:p>
        </p:txBody>
      </p:sp>
      <p:sp>
        <p:nvSpPr>
          <p:cNvPr id="11" name="">
            <a:extLst>
              <a:ext uri="{FF2B5EF4-FFF2-40B4-BE49-F238E27FC236}">
                <ns2:creationId id="{B776768E-3EB3-4698-8A5D-8C095690319C}"/>
              </a:ext>
            </a:extLst>
          </p:cNvPr>
          <p:cNvSpPr>
            <a:spLocks noGrp="1"/>
          </p:cNvSpPr>
          <p:nvPr/>
        </p:nvSpPr>
        <p:spPr>
          <a:xfrm>
            <a:off x="552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No commercial revenue. No partnership framework.</a:t>
            </a:r>
          </a:p>
        </p:txBody>
      </p:sp>
      <p:sp>
        <p:nvSpPr>
          <p:cNvPr id="12" name="">
            <a:extLst>
              <a:ext uri="{FF2B5EF4-FFF2-40B4-BE49-F238E27FC236}">
                <ns2:creationId id="{8ED15D46-A596-4F0B-810B-2F61AD9811ED}"/>
                <adec:decorative val="1"/>
              </a:ext>
            </a:extLst>
          </p:cNvPr>
          <p:cNvSpPr>
            <a:spLocks noGrp="1"/>
          </p:cNvSpPr>
          <p:nvPr/>
        </p:nvSpPr>
        <p:spPr>
          <a:xfrm>
            <a:off x="3409950" y="2419350"/>
            <a:ext cx="457200" cy="457200"/>
          </a:xfrm>
          <a:prstGeom prst="ellipse">
            <a:avLst/>
          </a:prstGeom>
          <a:solidFill>
            <a:srgbClr val="FFFFFF"/>
          </a:solidFill>
          <a:ln w="19050">
            <a:solidFill>
              <a:srgbClr val="F59E0B"/>
            </a:solidFill>
            <a:prstDash val="solid"/>
          </a:ln>
        </p:spPr>
      </p:sp>
      <p:sp>
        <p:nvSpPr>
          <p:cNvPr id="13" name="">
            <a:extLst>
              <a:ext uri="{FF2B5EF4-FFF2-40B4-BE49-F238E27FC236}">
                <ns2:creationId id="{49C6E814-BF5C-4880-897F-DBF0C17C9673}"/>
              </a:ext>
            </a:extLst>
          </p:cNvPr>
          <p:cNvSpPr>
            <a:spLocks noGrp="1"/>
          </p:cNvSpPr>
          <p:nvPr/>
        </p:nvSpPr>
        <p:spPr>
          <a:xfrm>
            <a:off x="3524250" y="2533650"/>
            <a:ext cx="228600" cy="228600"/>
          </a:xfrm>
          <a:prstGeom prst="rect">
            <a:avLst/>
          </a:prstGeom>
          <a:noFill/>
          <a:ln w="0">
            <a:noFill/>
            <a:prstDash val="solid"/>
          </a:ln>
        </p:spPr>
        <p:txBody>
          <a:bodyPr wrap="square" lIns="0" tIns="0" rIns="0" bIns="0" anchor="ctr">
            <a:noAutofit/>
          </a:bodyPr>
          <a:lstStyle/>
          <a:p>
            <a:pPr algn="ctr">
              <a:defRPr sz="1500" b="1" i="0">
                <a:solidFill>
                  <a:srgbClr val="F59E0B"/>
                </a:solidFill>
                <a:latin typeface="Calibri"/>
                <a:ea typeface="Calibri"/>
                <a:cs typeface="Calibri"/>
              </a:defRPr>
            </a:pPr>
            <a:r>
              <a:rPr sz="1500" b="1" i="0">
                <a:solidFill>
                  <a:srgbClr val="F59E0B"/>
                </a:solidFill>
                <a:latin typeface="Calibri"/>
                <a:ea typeface="Calibri"/>
                <a:cs typeface="Calibri"/>
              </a:rPr>
              <a:t>2</a:t>
            </a:r>
          </a:p>
        </p:txBody>
      </p:sp>
      <p:sp>
        <p:nvSpPr>
          <p:cNvPr id="14" name="">
            <a:extLst>
              <a:ext uri="{FF2B5EF4-FFF2-40B4-BE49-F238E27FC236}">
                <ns2:creationId id="{232C87B5-0CA5-4414-824F-29664E6FF98A}"/>
              </a:ext>
            </a:extLst>
          </p:cNvPr>
          <p:cNvSpPr>
            <a:spLocks noGrp="1"/>
          </p:cNvSpPr>
          <p:nvPr/>
        </p:nvSpPr>
        <p:spPr>
          <a:xfrm>
            <a:off x="27432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Developing</a:t>
            </a:r>
          </a:p>
        </p:txBody>
      </p:sp>
      <p:sp>
        <p:nvSpPr>
          <p:cNvPr id="15" name="">
            <a:extLst>
              <a:ext uri="{FF2B5EF4-FFF2-40B4-BE49-F238E27FC236}">
                <ns2:creationId id="{EDE96F3D-5559-4338-872A-65DFDAE9CDBA}"/>
              </a:ext>
            </a:extLst>
          </p:cNvPr>
          <p:cNvSpPr>
            <a:spLocks noGrp="1"/>
          </p:cNvSpPr>
          <p:nvPr/>
        </p:nvSpPr>
        <p:spPr>
          <a:xfrm>
            <a:off x="27432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Opportunities identified. Pilots initiated. Principles developing.</a:t>
            </a:r>
          </a:p>
        </p:txBody>
      </p:sp>
      <p:sp>
        <p:nvSpPr>
          <p:cNvPr id="16" name="">
            <a:extLst>
              <a:ext uri="{FF2B5EF4-FFF2-40B4-BE49-F238E27FC236}">
                <ns2:creationId id="{288F4085-1506-4EFF-9CE3-57D76CECFC67}"/>
                <adec:decorative val="1"/>
              </a:ext>
            </a:extLst>
          </p:cNvPr>
          <p:cNvSpPr>
            <a:spLocks noGrp="1"/>
          </p:cNvSpPr>
          <p:nvPr/>
        </p:nvSpPr>
        <p:spPr>
          <a:xfrm>
            <a:off x="5600700" y="2419350"/>
            <a:ext cx="457200" cy="457200"/>
          </a:xfrm>
          <a:prstGeom prst="ellipse">
            <a:avLst/>
          </a:prstGeom>
          <a:solidFill>
            <a:srgbClr val="FFFFFF"/>
          </a:solidFill>
          <a:ln w="19050">
            <a:solidFill>
              <a:srgbClr val="F59E0B"/>
            </a:solidFill>
            <a:prstDash val="solid"/>
          </a:ln>
        </p:spPr>
      </p:sp>
      <p:sp>
        <p:nvSpPr>
          <p:cNvPr id="17" name="">
            <a:extLst>
              <a:ext uri="{FF2B5EF4-FFF2-40B4-BE49-F238E27FC236}">
                <ns2:creationId id="{ED77A9F4-1FC0-4C26-9C8A-FE9F311513B3}"/>
              </a:ext>
            </a:extLst>
          </p:cNvPr>
          <p:cNvSpPr>
            <a:spLocks noGrp="1"/>
          </p:cNvSpPr>
          <p:nvPr/>
        </p:nvSpPr>
        <p:spPr>
          <a:xfrm>
            <a:off x="5715000" y="2533650"/>
            <a:ext cx="228600" cy="228600"/>
          </a:xfrm>
          <a:prstGeom prst="rect">
            <a:avLst/>
          </a:prstGeom>
          <a:noFill/>
          <a:ln w="0">
            <a:noFill/>
            <a:prstDash val="solid"/>
          </a:ln>
        </p:spPr>
        <p:txBody>
          <a:bodyPr wrap="square" lIns="0" tIns="0" rIns="0" bIns="0" anchor="ctr">
            <a:noAutofit/>
          </a:bodyPr>
          <a:lstStyle/>
          <a:p>
            <a:pPr algn="ctr">
              <a:defRPr sz="1500" b="1" i="0">
                <a:solidFill>
                  <a:srgbClr val="F59E0B"/>
                </a:solidFill>
                <a:latin typeface="Calibri"/>
                <a:ea typeface="Calibri"/>
                <a:cs typeface="Calibri"/>
              </a:defRPr>
            </a:pPr>
            <a:r>
              <a:rPr sz="1500" b="1" i="0">
                <a:solidFill>
                  <a:srgbClr val="F59E0B"/>
                </a:solidFill>
                <a:latin typeface="Calibri"/>
                <a:ea typeface="Calibri"/>
                <a:cs typeface="Calibri"/>
              </a:rPr>
              <a:t>3</a:t>
            </a:r>
          </a:p>
        </p:txBody>
      </p:sp>
      <p:sp>
        <p:nvSpPr>
          <p:cNvPr id="18" name="">
            <a:extLst>
              <a:ext uri="{FF2B5EF4-FFF2-40B4-BE49-F238E27FC236}">
                <ns2:creationId id="{F4384052-E690-4120-8FB1-D6B5B3E5FB62}"/>
              </a:ext>
            </a:extLst>
          </p:cNvPr>
          <p:cNvSpPr>
            <a:spLocks noGrp="1"/>
          </p:cNvSpPr>
          <p:nvPr/>
        </p:nvSpPr>
        <p:spPr>
          <a:xfrm>
            <a:off x="49339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Defined</a:t>
            </a:r>
          </a:p>
        </p:txBody>
      </p:sp>
      <p:sp>
        <p:nvSpPr>
          <p:cNvPr id="19" name="">
            <a:extLst>
              <a:ext uri="{FF2B5EF4-FFF2-40B4-BE49-F238E27FC236}">
                <ns2:creationId id="{88228750-8B88-454D-93DF-911C9FEEF15B}"/>
              </a:ext>
            </a:extLst>
          </p:cNvPr>
          <p:cNvSpPr>
            <a:spLocks noGrp="1"/>
          </p:cNvSpPr>
          <p:nvPr/>
        </p:nvSpPr>
        <p:spPr>
          <a:xfrm>
            <a:off x="49339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Some revenue (&lt;10%). Offering exists. Basic agreements.</a:t>
            </a:r>
          </a:p>
        </p:txBody>
      </p:sp>
      <p:sp>
        <p:nvSpPr>
          <p:cNvPr id="20" name="">
            <a:extLst>
              <a:ext uri="{FF2B5EF4-FFF2-40B4-BE49-F238E27FC236}">
                <ns2:creationId id="{5878428C-BE59-48E4-904C-113C1CFEA270}"/>
                <adec:decorative val="1"/>
              </a:ext>
            </a:extLst>
          </p:cNvPr>
          <p:cNvSpPr>
            <a:spLocks noGrp="1"/>
          </p:cNvSpPr>
          <p:nvPr/>
        </p:nvSpPr>
        <p:spPr>
          <a:xfrm>
            <a:off x="7791450" y="2419350"/>
            <a:ext cx="457200" cy="457200"/>
          </a:xfrm>
          <a:prstGeom prst="ellipse">
            <a:avLst/>
          </a:prstGeom>
          <a:solidFill>
            <a:srgbClr val="FFFFFF"/>
          </a:solidFill>
          <a:ln w="19050">
            <a:solidFill>
              <a:srgbClr val="F59E0B"/>
            </a:solidFill>
            <a:prstDash val="solid"/>
          </a:ln>
        </p:spPr>
      </p:sp>
      <p:sp>
        <p:nvSpPr>
          <p:cNvPr id="21" name="">
            <a:extLst>
              <a:ext uri="{FF2B5EF4-FFF2-40B4-BE49-F238E27FC236}">
                <ns2:creationId id="{D52E6673-5BFE-44A6-A56C-1A0676932C75}"/>
              </a:ext>
            </a:extLst>
          </p:cNvPr>
          <p:cNvSpPr>
            <a:spLocks noGrp="1"/>
          </p:cNvSpPr>
          <p:nvPr/>
        </p:nvSpPr>
        <p:spPr>
          <a:xfrm>
            <a:off x="7905750" y="2533650"/>
            <a:ext cx="228600" cy="228600"/>
          </a:xfrm>
          <a:prstGeom prst="rect">
            <a:avLst/>
          </a:prstGeom>
          <a:noFill/>
          <a:ln w="0">
            <a:noFill/>
            <a:prstDash val="solid"/>
          </a:ln>
        </p:spPr>
        <p:txBody>
          <a:bodyPr wrap="square" lIns="0" tIns="0" rIns="0" bIns="0" anchor="ctr">
            <a:noAutofit/>
          </a:bodyPr>
          <a:lstStyle/>
          <a:p>
            <a:pPr algn="ctr">
              <a:defRPr sz="1500" b="1" i="0">
                <a:solidFill>
                  <a:srgbClr val="F59E0B"/>
                </a:solidFill>
                <a:latin typeface="Calibri"/>
                <a:ea typeface="Calibri"/>
                <a:cs typeface="Calibri"/>
              </a:defRPr>
            </a:pPr>
            <a:r>
              <a:rPr sz="1500" b="1" i="0">
                <a:solidFill>
                  <a:srgbClr val="F59E0B"/>
                </a:solidFill>
                <a:latin typeface="Calibri"/>
                <a:ea typeface="Calibri"/>
                <a:cs typeface="Calibri"/>
              </a:rPr>
              <a:t>4</a:t>
            </a:r>
          </a:p>
        </p:txBody>
      </p:sp>
      <p:sp>
        <p:nvSpPr>
          <p:cNvPr id="22" name="">
            <a:extLst>
              <a:ext uri="{FF2B5EF4-FFF2-40B4-BE49-F238E27FC236}">
                <ns2:creationId id="{7BE3FB55-6EDE-44B8-8761-5DF954F8AB8D}"/>
              </a:ext>
            </a:extLst>
          </p:cNvPr>
          <p:cNvSpPr>
            <a:spLocks noGrp="1"/>
          </p:cNvSpPr>
          <p:nvPr/>
        </p:nvSpPr>
        <p:spPr>
          <a:xfrm>
            <a:off x="71247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Managed</a:t>
            </a:r>
          </a:p>
        </p:txBody>
      </p:sp>
      <p:sp>
        <p:nvSpPr>
          <p:cNvPr id="23" name="">
            <a:extLst>
              <a:ext uri="{FF2B5EF4-FFF2-40B4-BE49-F238E27FC236}">
                <ns2:creationId id="{E73C9ACD-DC7A-4BB0-B137-902CA92BBB83}"/>
              </a:ext>
            </a:extLst>
          </p:cNvPr>
          <p:cNvSpPr>
            <a:spLocks noGrp="1"/>
          </p:cNvSpPr>
          <p:nvPr/>
        </p:nvSpPr>
        <p:spPr>
          <a:xfrm>
            <a:off x="71247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Significant (10-30%). Active pipeline. Competitive. LSSD2 aligned. IP defined.</a:t>
            </a:r>
          </a:p>
        </p:txBody>
      </p:sp>
      <p:sp>
        <p:nvSpPr>
          <p:cNvPr id="24" name="">
            <a:extLst>
              <a:ext uri="{FF2B5EF4-FFF2-40B4-BE49-F238E27FC236}">
                <ns2:creationId id="{715F8820-98FC-45F7-9027-F792A5F32D29}"/>
                <adec:decorative val="1"/>
              </a:ext>
            </a:extLst>
          </p:cNvPr>
          <p:cNvSpPr>
            <a:spLocks noGrp="1"/>
          </p:cNvSpPr>
          <p:nvPr/>
        </p:nvSpPr>
        <p:spPr>
          <a:xfrm>
            <a:off x="9982200" y="2419350"/>
            <a:ext cx="457200" cy="457200"/>
          </a:xfrm>
          <a:prstGeom prst="ellipse">
            <a:avLst/>
          </a:prstGeom>
          <a:solidFill>
            <a:srgbClr val="F59E0B"/>
          </a:solidFill>
          <a:ln w="19050">
            <a:solidFill>
              <a:srgbClr val="F59E0B"/>
            </a:solidFill>
            <a:prstDash val="solid"/>
          </a:ln>
        </p:spPr>
      </p:sp>
      <p:sp>
        <p:nvSpPr>
          <p:cNvPr id="25" name="">
            <a:extLst>
              <a:ext uri="{FF2B5EF4-FFF2-40B4-BE49-F238E27FC236}">
                <ns2:creationId id="{E819EB06-339C-42C7-B3CD-F52D9772C860}"/>
              </a:ext>
            </a:extLst>
          </p:cNvPr>
          <p:cNvSpPr>
            <a:spLocks noGrp="1"/>
          </p:cNvSpPr>
          <p:nvPr/>
        </p:nvSpPr>
        <p:spPr>
          <a:xfrm>
            <a:off x="10096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FFFFFF"/>
                </a:solidFill>
                <a:latin typeface="Calibri"/>
                <a:ea typeface="Calibri"/>
                <a:cs typeface="Calibri"/>
              </a:defRPr>
            </a:pPr>
            <a:r>
              <a:rPr sz="1500" b="1" i="0">
                <a:solidFill>
                  <a:srgbClr val="FFFFFF"/>
                </a:solidFill>
                <a:latin typeface="Calibri"/>
                <a:ea typeface="Calibri"/>
                <a:cs typeface="Calibri"/>
              </a:rPr>
              <a:t>5</a:t>
            </a:r>
          </a:p>
        </p:txBody>
      </p:sp>
      <p:sp>
        <p:nvSpPr>
          <p:cNvPr id="26" name="">
            <a:extLst>
              <a:ext uri="{FF2B5EF4-FFF2-40B4-BE49-F238E27FC236}">
                <ns2:creationId id="{7EFD4C3E-53BE-41F8-8643-4AF9C51CF3C3}"/>
              </a:ext>
            </a:extLst>
          </p:cNvPr>
          <p:cNvSpPr>
            <a:spLocks noGrp="1"/>
          </p:cNvSpPr>
          <p:nvPr/>
        </p:nvSpPr>
        <p:spPr>
          <a:xfrm>
            <a:off x="9315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Optimising</a:t>
            </a:r>
          </a:p>
        </p:txBody>
      </p:sp>
      <p:sp>
        <p:nvSpPr>
          <p:cNvPr id="27" name="">
            <a:extLst>
              <a:ext uri="{FF2B5EF4-FFF2-40B4-BE49-F238E27FC236}">
                <ns2:creationId id="{3A10070E-FB76-4F5D-9003-F0023910F4E4}"/>
              </a:ext>
            </a:extLst>
          </p:cNvPr>
          <p:cNvSpPr>
            <a:spLocks noGrp="1"/>
          </p:cNvSpPr>
          <p:nvPr/>
        </p:nvSpPr>
        <p:spPr>
          <a:xfrm>
            <a:off x="9315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Substantial (&gt;30%). Major partnerships. Sophisticated models. Good practice.</a:t>
            </a:r>
          </a:p>
        </p:txBody>
      </p:sp>
      <p:sp>
        <p:nvSpPr>
          <p:cNvPr id="28" name="">
            <a:extLst>
              <a:ext uri="{FF2B5EF4-FFF2-40B4-BE49-F238E27FC236}">
                <ns2:creationId id="{8735D271-16CF-4E25-9660-EA83D8A62D62}"/>
                <adec:decorative val="1"/>
              </a:ext>
            </a:extLst>
          </p:cNvPr>
          <p:cNvSpPr>
            <a:spLocks noGrp="1"/>
          </p:cNvSpPr>
          <p:nvPr/>
        </p:nvSpPr>
        <p:spPr>
          <a:xfrm>
            <a:off x="685800" y="5105400"/>
            <a:ext cx="10820400" cy="1047750"/>
          </a:xfrm>
          <a:prstGeom prst="roundRect">
            <a:avLst>
              <a:gd name="adj" fmla="val 7273"/>
            </a:avLst>
          </a:prstGeom>
          <a:solidFill>
            <a:srgbClr val="FFFFFF"/>
          </a:solidFill>
          <a:ln w="9525">
            <a:solidFill>
              <a:srgbClr val="D5E3E3"/>
            </a:solidFill>
            <a:prstDash val="solid"/>
          </a:ln>
        </p:spPr>
      </p:sp>
      <p:sp>
        <p:nvSpPr>
          <p:cNvPr id="29" name="">
            <a:extLst>
              <a:ext uri="{FF2B5EF4-FFF2-40B4-BE49-F238E27FC236}">
                <ns2:creationId id="{B6EB19D9-0437-4017-B443-B4275B11934F}"/>
              </a:ext>
            </a:extLst>
          </p:cNvPr>
          <p:cNvSpPr>
            <a:spLocks noGrp="1"/>
          </p:cNvSpPr>
          <p:nvPr/>
        </p:nvSpPr>
        <p:spPr>
          <a:xfrm>
            <a:off x="895350" y="5200650"/>
            <a:ext cx="6858000" cy="266700"/>
          </a:xfrm>
          <a:prstGeom prst="rect">
            <a:avLst/>
          </a:prstGeom>
          <a:noFill/>
          <a:ln w="0">
            <a:noFill/>
            <a:prstDash val="solid"/>
          </a:ln>
        </p:spPr>
        <p:txBody>
          <a:bodyPr wrap="square" lIns="0" tIns="0" rIns="0" bIns="0" anchor="t">
            <a:noAutofit/>
          </a:bodyPr>
          <a:lstStyle/>
          <a:p>
            <a:pPr algn="l">
              <a:defRPr sz="1575" b="1" i="0">
                <a:solidFill>
                  <a:srgbClr val="115E59"/>
                </a:solidFill>
                <a:latin typeface="Calibri"/>
                <a:ea typeface="Calibri"/>
                <a:cs typeface="Calibri"/>
              </a:defRPr>
            </a:pPr>
            <a:r>
              <a:rPr sz="1575" b="1" i="0">
                <a:solidFill>
                  <a:srgbClr val="115E59"/>
                </a:solidFill>
                <a:latin typeface="Calibri"/>
                <a:ea typeface="Calibri"/>
                <a:cs typeface="Calibri"/>
              </a:rPr>
              <a:t>Minimum evidence for a Level 4 judgement</a:t>
            </a:r>
          </a:p>
        </p:txBody>
      </p:sp>
      <p:sp>
        <p:nvSpPr>
          <p:cNvPr id="30" name="">
            <a:extLst>
              <a:ext uri="{FF2B5EF4-FFF2-40B4-BE49-F238E27FC236}">
                <ns2:creationId id="{2E10A8E4-3401-4A40-94D6-3CCBD3913549}"/>
                <adec:decorative val="1"/>
              </a:ext>
            </a:extLst>
          </p:cNvPr>
          <p:cNvSpPr>
            <a:spLocks noGrp="1"/>
          </p:cNvSpPr>
          <p:nvPr/>
        </p:nvSpPr>
        <p:spPr>
          <a:xfrm>
            <a:off x="895350" y="5581650"/>
            <a:ext cx="85725" cy="85725"/>
          </a:xfrm>
          <a:prstGeom prst="ellipse">
            <a:avLst/>
          </a:prstGeom>
          <a:solidFill>
            <a:srgbClr val="F59E0B"/>
          </a:solidFill>
          <a:ln w="0">
            <a:noFill/>
            <a:prstDash val="solid"/>
          </a:ln>
        </p:spPr>
      </p:sp>
      <p:sp>
        <p:nvSpPr>
          <p:cNvPr id="31" name="">
            <a:extLst>
              <a:ext uri="{FF2B5EF4-FFF2-40B4-BE49-F238E27FC236}">
                <ns2:creationId id="{C728846D-DD40-42E6-B093-BF35AB0FE4C3}"/>
              </a:ext>
            </a:extLst>
          </p:cNvPr>
          <p:cNvSpPr>
            <a:spLocks noGrp="1"/>
          </p:cNvSpPr>
          <p:nvPr/>
        </p:nvSpPr>
        <p:spPr>
          <a:xfrm>
            <a:off x="10858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Commercial partnership framework + standard agreements and due diligence process</a:t>
            </a:r>
          </a:p>
        </p:txBody>
      </p:sp>
      <p:sp>
        <p:nvSpPr>
          <p:cNvPr id="32" name="">
            <a:extLst>
              <a:ext uri="{FF2B5EF4-FFF2-40B4-BE49-F238E27FC236}">
                <ns2:creationId id="{AA3EA76B-CE8C-4A68-919C-A5167A2C01C6}"/>
                <adec:decorative val="1"/>
              </a:ext>
            </a:extLst>
          </p:cNvPr>
          <p:cNvSpPr>
            <a:spLocks noGrp="1"/>
          </p:cNvSpPr>
          <p:nvPr/>
        </p:nvSpPr>
        <p:spPr>
          <a:xfrm>
            <a:off x="4438650" y="5581650"/>
            <a:ext cx="85725" cy="85725"/>
          </a:xfrm>
          <a:prstGeom prst="ellipse">
            <a:avLst/>
          </a:prstGeom>
          <a:solidFill>
            <a:srgbClr val="F59E0B"/>
          </a:solidFill>
          <a:ln w="0">
            <a:noFill/>
            <a:prstDash val="solid"/>
          </a:ln>
        </p:spPr>
      </p:sp>
      <p:sp>
        <p:nvSpPr>
          <p:cNvPr id="33" name="">
            <a:extLst>
              <a:ext uri="{FF2B5EF4-FFF2-40B4-BE49-F238E27FC236}">
                <ns2:creationId id="{75613B6E-238B-4870-8863-B305969F47DF}"/>
              </a:ext>
            </a:extLst>
          </p:cNvPr>
          <p:cNvSpPr>
            <a:spLocks noGrp="1"/>
          </p:cNvSpPr>
          <p:nvPr/>
        </p:nvSpPr>
        <p:spPr>
          <a:xfrm>
            <a:off x="46291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Revenue evidence in the 10--30% range (or relevant threshold) with reporting</a:t>
            </a:r>
          </a:p>
        </p:txBody>
      </p:sp>
      <p:sp>
        <p:nvSpPr>
          <p:cNvPr id="34" name="">
            <a:extLst>
              <a:ext uri="{FF2B5EF4-FFF2-40B4-BE49-F238E27FC236}">
                <ns2:creationId id="{D7A67D50-F315-43AD-9B30-5B0F521EB4CF}"/>
                <adec:decorative val="1"/>
              </a:ext>
            </a:extLst>
          </p:cNvPr>
          <p:cNvSpPr>
            <a:spLocks noGrp="1"/>
          </p:cNvSpPr>
          <p:nvPr/>
        </p:nvSpPr>
        <p:spPr>
          <a:xfrm>
            <a:off x="7981950" y="5581650"/>
            <a:ext cx="85725" cy="85725"/>
          </a:xfrm>
          <a:prstGeom prst="ellipse">
            <a:avLst/>
          </a:prstGeom>
          <a:solidFill>
            <a:srgbClr val="F59E0B"/>
          </a:solidFill>
          <a:ln w="0">
            <a:noFill/>
            <a:prstDash val="solid"/>
          </a:ln>
        </p:spPr>
      </p:sp>
      <p:sp>
        <p:nvSpPr>
          <p:cNvPr id="35" name="">
            <a:extLst>
              <a:ext uri="{FF2B5EF4-FFF2-40B4-BE49-F238E27FC236}">
                <ns2:creationId id="{D10CF0D1-F98F-4DD7-A73A-44692E52E389}"/>
              </a:ext>
            </a:extLst>
          </p:cNvPr>
          <p:cNvSpPr>
            <a:spLocks noGrp="1"/>
          </p:cNvSpPr>
          <p:nvPr/>
        </p:nvSpPr>
        <p:spPr>
          <a:xfrm>
            <a:off x="81724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Evidence of compliance with policy (Fair Value/LSSD2 alignment where relevant)</a:t>
            </a:r>
          </a:p>
        </p:txBody>
      </p:sp>
      <p:sp>
        <p:nvSpPr>
          <p:cNvPr id="36" name="">
            <a:extLst>
              <a:ext uri="{FF2B5EF4-FFF2-40B4-BE49-F238E27FC236}">
                <ns2:creationId id="{F9015316-14DA-40A5-910E-9DA8FE3B778A}"/>
              </a:ext>
            </a:extLst>
          </p:cNvPr>
          <p:cNvSpPr>
            <a:spLocks noGrp="1"/>
          </p:cNvSpPr>
          <p:nvPr/>
        </p:nvSpPr>
        <p:spPr>
          <a:xfrm>
            <a:off x="762000" y="6153150"/>
            <a:ext cx="10668000" cy="171450"/>
          </a:xfrm>
          <a:prstGeom prst="rect">
            <a:avLst/>
          </a:prstGeom>
          <a:noFill/>
          <a:ln w="0">
            <a:noFill/>
            <a:prstDash val="solid"/>
          </a:ln>
        </p:spPr>
        <p:txBody>
          <a:bodyPr wrap="square" lIns="0" tIns="0" rIns="0" bIns="0" anchor="t">
            <a:noAutofit/>
          </a:bodyPr>
          <a:lstStyle/>
          <a:p>
            <a:pPr algn="ctr">
              <a:defRPr sz="900" b="0" i="1">
                <a:solidFill>
                  <a:srgbClr val="5F7187"/>
                </a:solidFill>
                <a:latin typeface="Calibri"/>
                <a:ea typeface="Calibri"/>
                <a:cs typeface="Calibri"/>
              </a:defRPr>
            </a:pPr>
            <a:r>
              <a:rPr sz="900" b="0" i="1">
                <a:solidFill>
                  <a:srgbClr val="5F7187"/>
                </a:solidFill>
                <a:latin typeface="Calibri"/>
                <a:ea typeface="Calibri"/>
                <a:cs typeface="Calibri"/>
              </a:rPr>
              <a:t>Catalogue v1.0.2  •  Source a6d0671c3297  •  Verbatim descriptors and evidence  •  HDRL classifications are not official programme requirements.</a:t>
            </a:r>
          </a:p>
        </p:txBody>
      </p:sp>
      <p:sp>
        <p:nvSpPr>
          <p:cNvPr id="37" name="">
            <a:extLst>
              <a:ext uri="{FF2B5EF4-FFF2-40B4-BE49-F238E27FC236}">
                <ns2:creationId id="{9C860CA5-74AB-45E2-95D0-3A28FC87B1CA}"/>
                <adec:decorative val="1"/>
              </a:ext>
            </a:extLst>
          </p:cNvPr>
          <p:cNvSpPr>
            <a:spLocks noGrp="1"/>
          </p:cNvSpPr>
          <p:nvPr/>
        </p:nvSpPr>
        <p:spPr>
          <a:xfrm>
            <a:off x="552450" y="6419850"/>
            <a:ext cx="11087100" cy="0"/>
          </a:xfrm>
          <a:prstGeom prst="line">
            <a:avLst/>
          </a:prstGeom>
          <a:noFill/>
          <a:ln w="9525">
            <a:solidFill>
              <a:srgbClr val="D5E3E3"/>
            </a:solidFill>
            <a:prstDash val="solid"/>
          </a:ln>
        </p:spPr>
      </p:sp>
      <p:sp>
        <p:nvSpPr>
          <p:cNvPr id="38" name="">
            <a:extLst>
              <a:ext uri="{FF2B5EF4-FFF2-40B4-BE49-F238E27FC236}">
                <ns2:creationId id="{1B52A5E6-19DB-4789-BCAD-ECB24B913BDD}"/>
              </a:ext>
            </a:extLst>
          </p:cNvPr>
          <p:cNvSpPr>
            <a:spLocks noGrp="1"/>
          </p:cNvSpPr>
          <p:nvPr/>
        </p:nvSpPr>
        <p:spPr>
          <a:xfrm>
            <a:off x="552450" y="6496050"/>
            <a:ext cx="2952750" cy="190500"/>
          </a:xfrm>
          <a:prstGeom prst="rect">
            <a:avLst/>
          </a:prstGeom>
          <a:noFill/>
          <a:ln w="0">
            <a:noFill/>
            <a:prstDash val="solid"/>
          </a:ln>
        </p:spPr>
        <p:txBody>
          <a:bodyPr wrap="square" lIns="0" tIns="0" rIns="0" bIns="0" anchor="ctr">
            <a:noAutofit/>
          </a:bodyPr>
          <a:lstStyle/>
          <a:p>
            <a:pPr algn="l">
              <a:defRPr sz="900" b="0" i="0">
                <a:solidFill>
                  <a:srgbClr val="5F7187"/>
                </a:solidFill>
                <a:latin typeface="Calibri"/>
                <a:ea typeface="Calibri"/>
                <a:cs typeface="Calibri"/>
              </a:defRPr>
            </a:pPr>
            <a:r>
              <a:rPr sz="900" b="0" i="0">
                <a:solidFill>
                  <a:srgbClr val="5F7187"/>
                </a:solidFill>
                <a:latin typeface="Calibri"/>
                <a:ea typeface="Calibri"/>
                <a:cs typeface="Calibri"/>
              </a:rPr>
              <a:t>HDRL v1.0.1  •  Kit v1.1.0  •  30 Jul 2026</a:t>
            </a:r>
          </a:p>
        </p:txBody>
      </p:sp>
      <p:sp>
        <p:nvSpPr>
          <p:cNvPr id="39" name="">
            <a:extLst>
              <a:ext uri="{FF2B5EF4-FFF2-40B4-BE49-F238E27FC236}">
                <ns2:creationId id="{948E0EE6-A07D-4500-B2DC-09FD43EDE384}"/>
              </a:ext>
            </a:extLst>
          </p:cNvPr>
          <p:cNvSpPr>
            <a:spLocks noGrp="1"/>
          </p:cNvSpPr>
          <p:nvPr/>
        </p:nvSpPr>
        <p:spPr>
          <a:xfrm>
            <a:off x="3524250" y="6496050"/>
            <a:ext cx="6096000" cy="190500"/>
          </a:xfrm>
          <a:prstGeom prst="rect">
            <a:avLst/>
          </a:prstGeom>
          <a:noFill/>
          <a:ln w="0">
            <a:noFill/>
            <a:prstDash val="solid"/>
          </a:ln>
        </p:spPr>
        <p:txBody>
          <a:bodyPr wrap="square" lIns="0" tIns="0" rIns="0" bIns="0" anchor="ctr">
            <a:noAutofit/>
          </a:bodyPr>
          <a:lstStyle/>
          <a:p>
            <a:pPr algn="ctr">
              <a:defRPr sz="825" b="0" i="0">
                <a:solidFill>
                  <a:srgbClr val="5F7187"/>
                </a:solidFill>
                <a:latin typeface="Calibri"/>
                <a:ea typeface="Calibri"/>
                <a:cs typeface="Calibri"/>
              </a:defRPr>
            </a:pPr>
            <a:r>
              <a:rPr sz="825" b="0" i="0">
                <a:solidFill>
                  <a:srgbClr val="5F7187"/>
                </a:solidFill>
                <a:latin typeface="Calibri"/>
                <a:ea typeface="Calibri"/>
                <a:cs typeface="Calibri"/>
              </a:rPr>
              <a:t>RDS: commissioner &amp; IP owner  •  OPL Advisory: originator &amp; developer  •  </a:t>
            </a:r>
            <a:r>
              <a:rPr sz="825" b="0" i="0">
                <a:solidFill>
                  <a:srgbClr val="5F7187"/>
                </a:solidFill>
                <a:latin typeface="Calibri"/>
                <a:ea typeface="Calibri"/>
                <a:cs typeface="Calibri"/>
                <a:hlinkClick r:id="Rfccdededf7fd43a1" tooltip="Read the Creative Commons Attribution 4.0 licence"/>
              </a:rPr>
              <a:t>CC BY 4.0</a:t>
            </a:r>
          </a:p>
        </p:txBody>
      </p:sp>
      <p:sp>
        <p:nvSpPr>
          <p:cNvPr id="40" name="">
            <a:extLst>
              <a:ext uri="{FF2B5EF4-FFF2-40B4-BE49-F238E27FC236}">
                <ns2:creationId id="{D7CC9243-010C-4BEC-9E6B-1A3C206BF7A2}"/>
              </a:ext>
            </a:extLst>
          </p:cNvPr>
          <p:cNvSpPr>
            <a:spLocks noGrp="1"/>
          </p:cNvSpPr>
          <p:nvPr/>
        </p:nvSpPr>
        <p:spPr>
          <a:xfrm>
            <a:off x="9048750" y="6496050"/>
            <a:ext cx="2590800" cy="190500"/>
          </a:xfrm>
          <a:prstGeom prst="rect">
            <a:avLst/>
          </a:prstGeom>
          <a:noFill/>
          <a:ln w="0">
            <a:noFill/>
            <a:prstDash val="solid"/>
          </a:ln>
        </p:spPr>
        <p:txBody>
          <a:bodyPr wrap="square" lIns="0" tIns="0" rIns="0" bIns="0" anchor="ctr">
            <a:noAutofit/>
          </a:bodyPr>
          <a:lstStyle/>
          <a:p>
            <a:pPr algn="r">
              <a:defRPr sz="900" b="0" i="0">
                <a:solidFill>
                  <a:srgbClr val="5F7187"/>
                </a:solidFill>
                <a:latin typeface="Calibri"/>
                <a:ea typeface="Calibri"/>
                <a:cs typeface="Calibri"/>
              </a:defRPr>
            </a:pPr>
            <a:r>
              <a:rPr sz="900" b="0" i="0">
                <a:solidFill>
                  <a:srgbClr val="5F7187"/>
                </a:solidFill>
                <a:latin typeface="Calibri"/>
                <a:ea typeface="Calibri"/>
                <a:cs typeface="Calibri"/>
                <a:hlinkClick r:id="R70ec587ceb0c4cbf" tooltip="Open the HDRL Framework website"/>
              </a:rPr>
              <a:t>hdrlframework.org</a:t>
            </a:r>
            <a:r>
              <a:rPr sz="900" b="0" i="0">
                <a:solidFill>
                  <a:srgbClr val="5F7187"/>
                </a:solidFill>
                <a:latin typeface="Calibri"/>
                <a:ea typeface="Calibri"/>
                <a:cs typeface="Calibri"/>
              </a:rPr>
              <a:t>  •  72</a:t>
            </a:r>
          </a:p>
        </p:txBody>
      </p:sp>
    </p:spTree>
    <p:extLst>
      <p:ext uri="{BB962C8B-B14F-4D97-AF65-F5344CB8AC3E}">
        <ns5:creationId val="561721642"/>
      </p:ext>
    </p:extLst>
  </p:cSld>
</p:sld>
</file>

<file path=ppt/slides/slide73.xml><?xml version="1.0" encoding="utf-8"?>
<p:sld xmlns:a="http://schemas.openxmlformats.org/drawingml/2006/main" xmlns:adec="http://schemas.microsoft.com/office/drawing/2017/decorative" xmlns:ns2="http://schemas.microsoft.com/office/drawing/2014/main" xmlns:ns5="http://schemas.microsoft.com/office/powerpoint/2010/main" xmlns:p="http://schemas.openxmlformats.org/presentationml/2006/main" xmlns:r="http://schemas.openxmlformats.org/officeDocument/2006/relationships">
  <p:cSld>
    <p:bg>
      <p:bgPr>
        <a:solidFill>
          <a:srgbClr val="F5F8FA"/>
        </a:solidFill>
      </p:bgPr>
    </p:bg>
    <p:spTree>
      <p:nvGrpSpPr>
        <p:cNvPr id="1" name=""/>
        <p:cNvGrpSpPr/>
        <p:nvPr/>
      </p:nvGrpSpPr>
      <p:grpSpPr>
        <a:xfrm/>
      </p:grpSpPr>
      <p:sp>
        <p:nvSpPr>
          <p:cNvPr id="41" name="hdrl-mini-mark">
            <a:extLst>
              <a:ext uri="{FF2B5EF4-FFF2-40B4-BE49-F238E27FC236}">
                <ns2:creationId id="{42EC7F7D-39D3-442D-AE9A-B09EDF60CD4C}"/>
                <adec:decorative val="1"/>
              </a:ext>
            </a:extLst>
          </p:cNvPr>
          <p:cNvSpPr>
            <a:spLocks noGrp="1"/>
          </p:cNvSpPr>
          <p:nvPr/>
        </p:nvSpPr>
        <p:spPr>
          <a:xfrm>
            <a:off x="552450" y="361950"/>
            <a:ext cx="514350" cy="514350"/>
          </a:xfrm>
          <a:prstGeom prst="octagon">
            <a:avLst/>
          </a:prstGeom>
          <a:solidFill>
            <a:srgbClr val="0F766E"/>
          </a:solidFill>
          <a:ln w="0">
            <a:noFill/>
            <a:prstDash val="solid"/>
          </a:ln>
        </p:spPr>
      </p:sp>
      <p:sp>
        <p:nvSpPr>
          <p:cNvPr id="2" name="hdrl-mini-text">
            <a:extLst>
              <a:ext uri="{FF2B5EF4-FFF2-40B4-BE49-F238E27FC236}">
                <ns2:creationId id="{053D263F-E549-49CD-9759-A0E61B685921}"/>
                <adec:decorative val="1"/>
              </a:ext>
            </a:extLst>
          </p:cNvPr>
          <p:cNvSpPr>
            <a:spLocks noGrp="1"/>
          </p:cNvSpPr>
          <p:nvPr/>
        </p:nvSpPr>
        <p:spPr>
          <a:xfrm>
            <a:off x="581025" y="504825"/>
            <a:ext cx="476250" cy="209550"/>
          </a:xfrm>
          <a:prstGeom prst="rect">
            <a:avLst/>
          </a:prstGeom>
          <a:noFill/>
          <a:ln w="0">
            <a:noFill/>
            <a:prstDash val="solid"/>
          </a:ln>
        </p:spPr>
        <p:txBody>
          <a:bodyPr wrap="square" lIns="0" tIns="0" rIns="0" bIns="0" anchor="ctr">
            <a:noAutofit/>
          </a:bodyPr>
          <a:lstStyle/>
          <a:p>
            <a:pPr algn="ctr">
              <a:defRPr sz="750" b="1" i="0">
                <a:solidFill>
                  <a:srgbClr val="FFFFFF"/>
                </a:solidFill>
                <a:latin typeface="Calibri"/>
                <a:ea typeface="Calibri"/>
                <a:cs typeface="Calibri"/>
              </a:defRPr>
            </a:pPr>
            <a:r>
              <a:rPr sz="750" b="1" i="0">
                <a:solidFill>
                  <a:srgbClr val="FFFFFF"/>
                </a:solidFill>
                <a:latin typeface="Calibri"/>
                <a:ea typeface="Calibri"/>
                <a:cs typeface="Calibri"/>
              </a:rPr>
              <a:t>HDRL</a:t>
            </a:r>
          </a:p>
        </p:txBody>
      </p:sp>
      <p:sp>
        <p:nvSpPr>
          <p:cNvPr id="3" name="brand-label">
            <a:extLst>
              <a:ext uri="{FF2B5EF4-FFF2-40B4-BE49-F238E27FC236}">
                <ns2:creationId id="{BFC1E076-CF89-433E-9693-0413A3A703A4}"/>
                <adec:decorative val="1"/>
              </a:ext>
            </a:extLst>
          </p:cNvPr>
          <p:cNvSpPr>
            <a:spLocks noGrp="1"/>
          </p:cNvSpPr>
          <p:nvPr/>
        </p:nvSpPr>
        <p:spPr>
          <a:xfrm>
            <a:off x="1257300" y="495300"/>
            <a:ext cx="4572000" cy="190500"/>
          </a:xfrm>
          <a:prstGeom prst="rect">
            <a:avLst/>
          </a:prstGeom>
          <a:noFill/>
          <a:ln w="0">
            <a:noFill/>
            <a:prstDash val="solid"/>
          </a:ln>
        </p:spPr>
        <p:txBody>
          <a:bodyPr wrap="square" lIns="0" tIns="0" rIns="0" bIns="0" anchor="ctr">
            <a:noAutofit/>
          </a:bodyPr>
          <a:lstStyle/>
          <a:p>
            <a:pPr algn="l">
              <a:defRPr sz="1200" b="1" i="0">
                <a:solidFill>
                  <a:srgbClr val="0F766E"/>
                </a:solidFill>
                <a:latin typeface="Calibri"/>
                <a:ea typeface="Calibri"/>
                <a:cs typeface="Calibri"/>
              </a:defRPr>
            </a:pPr>
            <a:r>
              <a:rPr sz="1200" b="1" i="0">
                <a:solidFill>
                  <a:srgbClr val="0F766E"/>
                </a:solidFill>
                <a:latin typeface="Calibri"/>
                <a:ea typeface="Calibri"/>
                <a:cs typeface="Calibri"/>
              </a:rPr>
              <a:t>DOMAIN F • INDICATOR DETAIL</a:t>
            </a:r>
          </a:p>
        </p:txBody>
      </p:sp>
      <p:sp>
        <p:nvSpPr>
          <p:cNvPr id="4" name="slide-title" title="F.3.1 · Economic Impact Assessment" descr="Slide title: F.3.1 · Economic Impact Assessment">
            <a:extLst>
              <a:ext uri="{FF2B5EF4-FFF2-40B4-BE49-F238E27FC236}">
                <ns2:creationId id="{A95F0336-65B0-4A31-8C6F-0342A4CA6FB3}"/>
              </a:ext>
            </a:extLst>
          </p:cNvPr>
          <p:cNvSpPr>
            <a:spLocks noGrp="1"/>
          </p:cNvSpPr>
          <p:nvPr>
            <p:ph type="title"/>
          </p:nvPr>
        </p:nvSpPr>
        <p:spPr>
          <a:xfrm>
            <a:off x="666750" y="1104900"/>
            <a:ext cx="10858500" cy="628650"/>
          </a:xfrm>
          <a:prstGeom prst="rect">
            <a:avLst/>
          </a:prstGeom>
          <a:noFill/>
          <a:ln w="0">
            <a:noFill/>
            <a:prstDash val="solid"/>
          </a:ln>
        </p:spPr>
        <p:txBody>
          <a:bodyPr wrap="square" lIns="0" tIns="0" rIns="0" bIns="0" anchor="t">
            <a:noAutofit/>
          </a:bodyPr>
          <a:lstStyle/>
          <a:p>
            <a:pPr algn="l">
              <a:defRPr sz="3150" b="1" i="0">
                <a:solidFill>
                  <a:srgbClr val="162B45"/>
                </a:solidFill>
                <a:latin typeface="Calibri"/>
                <a:ea typeface="Calibri"/>
                <a:cs typeface="Calibri"/>
              </a:defRPr>
            </a:pPr>
            <a:r>
              <a:rPr sz="3150" b="1" i="0">
                <a:solidFill>
                  <a:srgbClr val="162B45"/>
                </a:solidFill>
                <a:latin typeface="Calibri"/>
                <a:ea typeface="Calibri"/>
                <a:cs typeface="Calibri"/>
              </a:rPr>
              <a:t>F.3.1 · Economic Impact Assessment</a:t>
            </a:r>
          </a:p>
        </p:txBody>
      </p:sp>
      <p:sp>
        <p:nvSpPr>
          <p:cNvPr id="5" name="">
            <a:extLst>
              <a:ext uri="{FF2B5EF4-FFF2-40B4-BE49-F238E27FC236}">
                <ns2:creationId id="{46D92A2A-116A-49A3-9C7C-B2DC708B0B5B}"/>
              </a:ext>
            </a:extLst>
          </p:cNvPr>
          <p:cNvSpPr>
            <a:spLocks noGrp="1"/>
          </p:cNvSpPr>
          <p:nvPr/>
        </p:nvSpPr>
        <p:spPr>
          <a:xfrm>
            <a:off x="685800" y="1771650"/>
            <a:ext cx="10668000" cy="266700"/>
          </a:xfrm>
          <a:prstGeom prst="rect">
            <a:avLst/>
          </a:prstGeom>
          <a:noFill/>
          <a:ln w="0">
            <a:noFill/>
            <a:prstDash val="solid"/>
          </a:ln>
        </p:spPr>
        <p:txBody>
          <a:bodyPr wrap="square" lIns="0" tIns="0" rIns="0" bIns="0" anchor="t">
            <a:noAutofit/>
          </a:bodyPr>
          <a:lstStyle/>
          <a:p>
            <a:pPr algn="l">
              <a:defRPr sz="1350" b="1" i="0">
                <a:solidFill>
                  <a:srgbClr val="F59E0B"/>
                </a:solidFill>
                <a:latin typeface="Calibri"/>
                <a:ea typeface="Calibri"/>
                <a:cs typeface="Calibri"/>
              </a:defRPr>
            </a:pPr>
            <a:r>
              <a:rPr sz="1350" b="1" i="0">
                <a:solidFill>
                  <a:srgbClr val="F59E0B"/>
                </a:solidFill>
                <a:latin typeface="Calibri"/>
                <a:ea typeface="Calibri"/>
                <a:cs typeface="Calibri"/>
              </a:rPr>
              <a:t>Enhancement indicator  •  Both level  •  HDRL class Y</a:t>
            </a:r>
          </a:p>
        </p:txBody>
      </p:sp>
      <p:sp>
        <p:nvSpPr>
          <p:cNvPr id="6" name="">
            <a:extLst>
              <a:ext uri="{FF2B5EF4-FFF2-40B4-BE49-F238E27FC236}">
                <ns2:creationId id="{9097BEE0-6B64-48DE-89CF-1FBE8C9AAD45}"/>
              </a:ext>
            </a:extLst>
          </p:cNvPr>
          <p:cNvSpPr>
            <a:spLocks noGrp="1"/>
          </p:cNvSpPr>
          <p:nvPr/>
        </p:nvSpPr>
        <p:spPr>
          <a:xfrm>
            <a:off x="685800" y="2095500"/>
            <a:ext cx="10668000" cy="285750"/>
          </a:xfrm>
          <a:prstGeom prst="rect">
            <a:avLst/>
          </a:prstGeom>
          <a:noFill/>
          <a:ln w="0">
            <a:noFill/>
            <a:prstDash val="solid"/>
          </a:ln>
        </p:spPr>
        <p:txBody>
          <a:bodyPr wrap="square" lIns="0" tIns="0" rIns="0" bIns="0" anchor="t">
            <a:noAutofit/>
          </a:bodyPr>
          <a:lstStyle/>
          <a:p>
            <a:pPr algn="l">
              <a:defRPr sz="1350" b="0" i="1">
                <a:solidFill>
                  <a:srgbClr val="5F7187"/>
                </a:solidFill>
                <a:latin typeface="Calibri"/>
                <a:ea typeface="Calibri"/>
                <a:cs typeface="Calibri"/>
              </a:defRPr>
            </a:pPr>
            <a:r>
              <a:rPr sz="1350" b="0" i="1">
                <a:solidFill>
                  <a:srgbClr val="5F7187"/>
                </a:solidFill>
                <a:latin typeface="Calibri"/>
                <a:ea typeface="Calibri"/>
                <a:cs typeface="Calibri"/>
              </a:rPr>
              <a:t>The catalogue wording below is reproduced verbatim.</a:t>
            </a:r>
          </a:p>
        </p:txBody>
      </p:sp>
      <p:sp>
        <p:nvSpPr>
          <p:cNvPr id="7" name="">
            <a:extLst>
              <a:ext uri="{FF2B5EF4-FFF2-40B4-BE49-F238E27FC236}">
                <ns2:creationId id="{6D1505B5-0723-4612-9122-7C85838AF05E}"/>
                <adec:decorative val="1"/>
              </a:ext>
            </a:extLst>
          </p:cNvPr>
          <p:cNvSpPr>
            <a:spLocks noGrp="1"/>
          </p:cNvSpPr>
          <p:nvPr/>
        </p:nvSpPr>
        <p:spPr>
          <a:xfrm>
            <a:off x="1428750" y="2647950"/>
            <a:ext cx="8763000" cy="0"/>
          </a:xfrm>
          <a:prstGeom prst="line">
            <a:avLst/>
          </a:prstGeom>
          <a:noFill/>
          <a:ln w="57150">
            <a:solidFill>
              <a:srgbClr val="A7E6DB"/>
            </a:solidFill>
            <a:prstDash val="solid"/>
          </a:ln>
        </p:spPr>
      </p:sp>
      <p:sp>
        <p:nvSpPr>
          <p:cNvPr id="8" name="">
            <a:extLst>
              <a:ext uri="{FF2B5EF4-FFF2-40B4-BE49-F238E27FC236}">
                <ns2:creationId id="{ED5E3165-4B46-4380-B346-807E72C68FC5}"/>
                <adec:decorative val="1"/>
              </a:ext>
            </a:extLst>
          </p:cNvPr>
          <p:cNvSpPr>
            <a:spLocks noGrp="1"/>
          </p:cNvSpPr>
          <p:nvPr/>
        </p:nvSpPr>
        <p:spPr>
          <a:xfrm>
            <a:off x="1219200" y="2419350"/>
            <a:ext cx="457200" cy="457200"/>
          </a:xfrm>
          <a:prstGeom prst="ellipse">
            <a:avLst/>
          </a:prstGeom>
          <a:solidFill>
            <a:srgbClr val="FFFFFF"/>
          </a:solidFill>
          <a:ln w="19050">
            <a:solidFill>
              <a:srgbClr val="F59E0B"/>
            </a:solidFill>
            <a:prstDash val="solid"/>
          </a:ln>
        </p:spPr>
      </p:sp>
      <p:sp>
        <p:nvSpPr>
          <p:cNvPr id="9" name="">
            <a:extLst>
              <a:ext uri="{FF2B5EF4-FFF2-40B4-BE49-F238E27FC236}">
                <ns2:creationId id="{1D25E8EA-BD87-4771-95AF-E15E246F92DA}"/>
              </a:ext>
            </a:extLst>
          </p:cNvPr>
          <p:cNvSpPr>
            <a:spLocks noGrp="1"/>
          </p:cNvSpPr>
          <p:nvPr/>
        </p:nvSpPr>
        <p:spPr>
          <a:xfrm>
            <a:off x="1333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F59E0B"/>
                </a:solidFill>
                <a:latin typeface="Calibri"/>
                <a:ea typeface="Calibri"/>
                <a:cs typeface="Calibri"/>
              </a:defRPr>
            </a:pPr>
            <a:r>
              <a:rPr sz="1500" b="1" i="0">
                <a:solidFill>
                  <a:srgbClr val="F59E0B"/>
                </a:solidFill>
                <a:latin typeface="Calibri"/>
                <a:ea typeface="Calibri"/>
                <a:cs typeface="Calibri"/>
              </a:rPr>
              <a:t>1</a:t>
            </a:r>
          </a:p>
        </p:txBody>
      </p:sp>
      <p:sp>
        <p:nvSpPr>
          <p:cNvPr id="10" name="">
            <a:extLst>
              <a:ext uri="{FF2B5EF4-FFF2-40B4-BE49-F238E27FC236}">
                <ns2:creationId id="{1518D18C-B12D-424D-A80E-BD37EF96A044}"/>
              </a:ext>
            </a:extLst>
          </p:cNvPr>
          <p:cNvSpPr>
            <a:spLocks noGrp="1"/>
          </p:cNvSpPr>
          <p:nvPr/>
        </p:nvSpPr>
        <p:spPr>
          <a:xfrm>
            <a:off x="552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Initial</a:t>
            </a:r>
          </a:p>
        </p:txBody>
      </p:sp>
      <p:sp>
        <p:nvSpPr>
          <p:cNvPr id="11" name="">
            <a:extLst>
              <a:ext uri="{FF2B5EF4-FFF2-40B4-BE49-F238E27FC236}">
                <ns2:creationId id="{A4ACB118-E0F7-4BC3-97CF-40A4BA13250C}"/>
              </a:ext>
            </a:extLst>
          </p:cNvPr>
          <p:cNvSpPr>
            <a:spLocks noGrp="1"/>
          </p:cNvSpPr>
          <p:nvPr/>
        </p:nvSpPr>
        <p:spPr>
          <a:xfrm>
            <a:off x="552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No assessment. Contribution not quantified.</a:t>
            </a:r>
          </a:p>
        </p:txBody>
      </p:sp>
      <p:sp>
        <p:nvSpPr>
          <p:cNvPr id="12" name="">
            <a:extLst>
              <a:ext uri="{FF2B5EF4-FFF2-40B4-BE49-F238E27FC236}">
                <ns2:creationId id="{D4C9B80B-3AF0-40DC-89D7-98C1902998CA}"/>
                <adec:decorative val="1"/>
              </a:ext>
            </a:extLst>
          </p:cNvPr>
          <p:cNvSpPr>
            <a:spLocks noGrp="1"/>
          </p:cNvSpPr>
          <p:nvPr/>
        </p:nvSpPr>
        <p:spPr>
          <a:xfrm>
            <a:off x="3409950" y="2419350"/>
            <a:ext cx="457200" cy="457200"/>
          </a:xfrm>
          <a:prstGeom prst="ellipse">
            <a:avLst/>
          </a:prstGeom>
          <a:solidFill>
            <a:srgbClr val="FFFFFF"/>
          </a:solidFill>
          <a:ln w="19050">
            <a:solidFill>
              <a:srgbClr val="F59E0B"/>
            </a:solidFill>
            <a:prstDash val="solid"/>
          </a:ln>
        </p:spPr>
      </p:sp>
      <p:sp>
        <p:nvSpPr>
          <p:cNvPr id="13" name="">
            <a:extLst>
              <a:ext uri="{FF2B5EF4-FFF2-40B4-BE49-F238E27FC236}">
                <ns2:creationId id="{D88703D8-842B-44AB-94FE-3D98F71E8883}"/>
              </a:ext>
            </a:extLst>
          </p:cNvPr>
          <p:cNvSpPr>
            <a:spLocks noGrp="1"/>
          </p:cNvSpPr>
          <p:nvPr/>
        </p:nvSpPr>
        <p:spPr>
          <a:xfrm>
            <a:off x="3524250" y="2533650"/>
            <a:ext cx="228600" cy="228600"/>
          </a:xfrm>
          <a:prstGeom prst="rect">
            <a:avLst/>
          </a:prstGeom>
          <a:noFill/>
          <a:ln w="0">
            <a:noFill/>
            <a:prstDash val="solid"/>
          </a:ln>
        </p:spPr>
        <p:txBody>
          <a:bodyPr wrap="square" lIns="0" tIns="0" rIns="0" bIns="0" anchor="ctr">
            <a:noAutofit/>
          </a:bodyPr>
          <a:lstStyle/>
          <a:p>
            <a:pPr algn="ctr">
              <a:defRPr sz="1500" b="1" i="0">
                <a:solidFill>
                  <a:srgbClr val="F59E0B"/>
                </a:solidFill>
                <a:latin typeface="Calibri"/>
                <a:ea typeface="Calibri"/>
                <a:cs typeface="Calibri"/>
              </a:defRPr>
            </a:pPr>
            <a:r>
              <a:rPr sz="1500" b="1" i="0">
                <a:solidFill>
                  <a:srgbClr val="F59E0B"/>
                </a:solidFill>
                <a:latin typeface="Calibri"/>
                <a:ea typeface="Calibri"/>
                <a:cs typeface="Calibri"/>
              </a:rPr>
              <a:t>2</a:t>
            </a:r>
          </a:p>
        </p:txBody>
      </p:sp>
      <p:sp>
        <p:nvSpPr>
          <p:cNvPr id="14" name="">
            <a:extLst>
              <a:ext uri="{FF2B5EF4-FFF2-40B4-BE49-F238E27FC236}">
                <ns2:creationId id="{6847D849-ABB5-4104-934C-6D83B8EB001C}"/>
              </a:ext>
            </a:extLst>
          </p:cNvPr>
          <p:cNvSpPr>
            <a:spLocks noGrp="1"/>
          </p:cNvSpPr>
          <p:nvPr/>
        </p:nvSpPr>
        <p:spPr>
          <a:xfrm>
            <a:off x="27432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Developing</a:t>
            </a:r>
          </a:p>
        </p:txBody>
      </p:sp>
      <p:sp>
        <p:nvSpPr>
          <p:cNvPr id="15" name="">
            <a:extLst>
              <a:ext uri="{FF2B5EF4-FFF2-40B4-BE49-F238E27FC236}">
                <ns2:creationId id="{8DFC3BF8-BD01-4D89-BF5A-F6C44583694E}"/>
              </a:ext>
            </a:extLst>
          </p:cNvPr>
          <p:cNvSpPr>
            <a:spLocks noGrp="1"/>
          </p:cNvSpPr>
          <p:nvPr/>
        </p:nvSpPr>
        <p:spPr>
          <a:xfrm>
            <a:off x="27432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Commissioned/planned. Methodology developing.</a:t>
            </a:r>
          </a:p>
        </p:txBody>
      </p:sp>
      <p:sp>
        <p:nvSpPr>
          <p:cNvPr id="16" name="">
            <a:extLst>
              <a:ext uri="{FF2B5EF4-FFF2-40B4-BE49-F238E27FC236}">
                <ns2:creationId id="{2A972360-1B35-4253-B07C-7011B5C77F17}"/>
                <adec:decorative val="1"/>
              </a:ext>
            </a:extLst>
          </p:cNvPr>
          <p:cNvSpPr>
            <a:spLocks noGrp="1"/>
          </p:cNvSpPr>
          <p:nvPr/>
        </p:nvSpPr>
        <p:spPr>
          <a:xfrm>
            <a:off x="5600700" y="2419350"/>
            <a:ext cx="457200" cy="457200"/>
          </a:xfrm>
          <a:prstGeom prst="ellipse">
            <a:avLst/>
          </a:prstGeom>
          <a:solidFill>
            <a:srgbClr val="FFFFFF"/>
          </a:solidFill>
          <a:ln w="19050">
            <a:solidFill>
              <a:srgbClr val="F59E0B"/>
            </a:solidFill>
            <a:prstDash val="solid"/>
          </a:ln>
        </p:spPr>
      </p:sp>
      <p:sp>
        <p:nvSpPr>
          <p:cNvPr id="17" name="">
            <a:extLst>
              <a:ext uri="{FF2B5EF4-FFF2-40B4-BE49-F238E27FC236}">
                <ns2:creationId id="{A4317262-3A9B-4C44-BF80-6931E989217E}"/>
              </a:ext>
            </a:extLst>
          </p:cNvPr>
          <p:cNvSpPr>
            <a:spLocks noGrp="1"/>
          </p:cNvSpPr>
          <p:nvPr/>
        </p:nvSpPr>
        <p:spPr>
          <a:xfrm>
            <a:off x="5715000" y="2533650"/>
            <a:ext cx="228600" cy="228600"/>
          </a:xfrm>
          <a:prstGeom prst="rect">
            <a:avLst/>
          </a:prstGeom>
          <a:noFill/>
          <a:ln w="0">
            <a:noFill/>
            <a:prstDash val="solid"/>
          </a:ln>
        </p:spPr>
        <p:txBody>
          <a:bodyPr wrap="square" lIns="0" tIns="0" rIns="0" bIns="0" anchor="ctr">
            <a:noAutofit/>
          </a:bodyPr>
          <a:lstStyle/>
          <a:p>
            <a:pPr algn="ctr">
              <a:defRPr sz="1500" b="1" i="0">
                <a:solidFill>
                  <a:srgbClr val="F59E0B"/>
                </a:solidFill>
                <a:latin typeface="Calibri"/>
                <a:ea typeface="Calibri"/>
                <a:cs typeface="Calibri"/>
              </a:defRPr>
            </a:pPr>
            <a:r>
              <a:rPr sz="1500" b="1" i="0">
                <a:solidFill>
                  <a:srgbClr val="F59E0B"/>
                </a:solidFill>
                <a:latin typeface="Calibri"/>
                <a:ea typeface="Calibri"/>
                <a:cs typeface="Calibri"/>
              </a:rPr>
              <a:t>3</a:t>
            </a:r>
          </a:p>
        </p:txBody>
      </p:sp>
      <p:sp>
        <p:nvSpPr>
          <p:cNvPr id="18" name="">
            <a:extLst>
              <a:ext uri="{FF2B5EF4-FFF2-40B4-BE49-F238E27FC236}">
                <ns2:creationId id="{28CAECB3-9312-4954-9562-EF58869BAEB7}"/>
              </a:ext>
            </a:extLst>
          </p:cNvPr>
          <p:cNvSpPr>
            <a:spLocks noGrp="1"/>
          </p:cNvSpPr>
          <p:nvPr/>
        </p:nvSpPr>
        <p:spPr>
          <a:xfrm>
            <a:off x="49339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Defined</a:t>
            </a:r>
          </a:p>
        </p:txBody>
      </p:sp>
      <p:sp>
        <p:nvSpPr>
          <p:cNvPr id="19" name="">
            <a:extLst>
              <a:ext uri="{FF2B5EF4-FFF2-40B4-BE49-F238E27FC236}">
                <ns2:creationId id="{7A739466-9740-48A2-9F78-BC3C2AA04423}"/>
              </a:ext>
            </a:extLst>
          </p:cNvPr>
          <p:cNvSpPr>
            <a:spLocks noGrp="1"/>
          </p:cNvSpPr>
          <p:nvPr/>
        </p:nvSpPr>
        <p:spPr>
          <a:xfrm>
            <a:off x="49339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Initial completed. Headlines available. May be limited.</a:t>
            </a:r>
          </a:p>
        </p:txBody>
      </p:sp>
      <p:sp>
        <p:nvSpPr>
          <p:cNvPr id="20" name="">
            <a:extLst>
              <a:ext uri="{FF2B5EF4-FFF2-40B4-BE49-F238E27FC236}">
                <ns2:creationId id="{7E667C6A-2A40-4C5C-94BD-BBE2CE74C516}"/>
                <adec:decorative val="1"/>
              </a:ext>
            </a:extLst>
          </p:cNvPr>
          <p:cNvSpPr>
            <a:spLocks noGrp="1"/>
          </p:cNvSpPr>
          <p:nvPr/>
        </p:nvSpPr>
        <p:spPr>
          <a:xfrm>
            <a:off x="7791450" y="2419350"/>
            <a:ext cx="457200" cy="457200"/>
          </a:xfrm>
          <a:prstGeom prst="ellipse">
            <a:avLst/>
          </a:prstGeom>
          <a:solidFill>
            <a:srgbClr val="FFFFFF"/>
          </a:solidFill>
          <a:ln w="19050">
            <a:solidFill>
              <a:srgbClr val="F59E0B"/>
            </a:solidFill>
            <a:prstDash val="solid"/>
          </a:ln>
        </p:spPr>
      </p:sp>
      <p:sp>
        <p:nvSpPr>
          <p:cNvPr id="21" name="">
            <a:extLst>
              <a:ext uri="{FF2B5EF4-FFF2-40B4-BE49-F238E27FC236}">
                <ns2:creationId id="{9D97EA81-5212-4463-BD94-8278E8416100}"/>
              </a:ext>
            </a:extLst>
          </p:cNvPr>
          <p:cNvSpPr>
            <a:spLocks noGrp="1"/>
          </p:cNvSpPr>
          <p:nvPr/>
        </p:nvSpPr>
        <p:spPr>
          <a:xfrm>
            <a:off x="7905750" y="2533650"/>
            <a:ext cx="228600" cy="228600"/>
          </a:xfrm>
          <a:prstGeom prst="rect">
            <a:avLst/>
          </a:prstGeom>
          <a:noFill/>
          <a:ln w="0">
            <a:noFill/>
            <a:prstDash val="solid"/>
          </a:ln>
        </p:spPr>
        <p:txBody>
          <a:bodyPr wrap="square" lIns="0" tIns="0" rIns="0" bIns="0" anchor="ctr">
            <a:noAutofit/>
          </a:bodyPr>
          <a:lstStyle/>
          <a:p>
            <a:pPr algn="ctr">
              <a:defRPr sz="1500" b="1" i="0">
                <a:solidFill>
                  <a:srgbClr val="F59E0B"/>
                </a:solidFill>
                <a:latin typeface="Calibri"/>
                <a:ea typeface="Calibri"/>
                <a:cs typeface="Calibri"/>
              </a:defRPr>
            </a:pPr>
            <a:r>
              <a:rPr sz="1500" b="1" i="0">
                <a:solidFill>
                  <a:srgbClr val="F59E0B"/>
                </a:solidFill>
                <a:latin typeface="Calibri"/>
                <a:ea typeface="Calibri"/>
                <a:cs typeface="Calibri"/>
              </a:rPr>
              <a:t>4</a:t>
            </a:r>
          </a:p>
        </p:txBody>
      </p:sp>
      <p:sp>
        <p:nvSpPr>
          <p:cNvPr id="22" name="">
            <a:extLst>
              <a:ext uri="{FF2B5EF4-FFF2-40B4-BE49-F238E27FC236}">
                <ns2:creationId id="{DDCEF2AB-6913-46BC-A7B8-F704083BD9F7}"/>
              </a:ext>
            </a:extLst>
          </p:cNvPr>
          <p:cNvSpPr>
            <a:spLocks noGrp="1"/>
          </p:cNvSpPr>
          <p:nvPr/>
        </p:nvSpPr>
        <p:spPr>
          <a:xfrm>
            <a:off x="71247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Managed</a:t>
            </a:r>
          </a:p>
        </p:txBody>
      </p:sp>
      <p:sp>
        <p:nvSpPr>
          <p:cNvPr id="23" name="">
            <a:extLst>
              <a:ext uri="{FF2B5EF4-FFF2-40B4-BE49-F238E27FC236}">
                <ns2:creationId id="{FEB9C71B-3653-4A7F-8ABF-FD9AF8EDE290}"/>
              </a:ext>
            </a:extLst>
          </p:cNvPr>
          <p:cNvSpPr>
            <a:spLocks noGrp="1"/>
          </p:cNvSpPr>
          <p:nvPr/>
        </p:nvSpPr>
        <p:spPr>
          <a:xfrm>
            <a:off x="71247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Proportionate assessment within 3 years. Methodology documented. Findings published.</a:t>
            </a:r>
          </a:p>
        </p:txBody>
      </p:sp>
      <p:sp>
        <p:nvSpPr>
          <p:cNvPr id="24" name="">
            <a:extLst>
              <a:ext uri="{FF2B5EF4-FFF2-40B4-BE49-F238E27FC236}">
                <ns2:creationId id="{4324DE3A-0BD7-45B4-9F04-F6D23C61A155}"/>
                <adec:decorative val="1"/>
              </a:ext>
            </a:extLst>
          </p:cNvPr>
          <p:cNvSpPr>
            <a:spLocks noGrp="1"/>
          </p:cNvSpPr>
          <p:nvPr/>
        </p:nvSpPr>
        <p:spPr>
          <a:xfrm>
            <a:off x="9982200" y="2419350"/>
            <a:ext cx="457200" cy="457200"/>
          </a:xfrm>
          <a:prstGeom prst="ellipse">
            <a:avLst/>
          </a:prstGeom>
          <a:solidFill>
            <a:srgbClr val="F59E0B"/>
          </a:solidFill>
          <a:ln w="19050">
            <a:solidFill>
              <a:srgbClr val="F59E0B"/>
            </a:solidFill>
            <a:prstDash val="solid"/>
          </a:ln>
        </p:spPr>
      </p:sp>
      <p:sp>
        <p:nvSpPr>
          <p:cNvPr id="25" name="">
            <a:extLst>
              <a:ext uri="{FF2B5EF4-FFF2-40B4-BE49-F238E27FC236}">
                <ns2:creationId id="{15B1FF56-383F-4027-80E5-AD110937FA50}"/>
              </a:ext>
            </a:extLst>
          </p:cNvPr>
          <p:cNvSpPr>
            <a:spLocks noGrp="1"/>
          </p:cNvSpPr>
          <p:nvPr/>
        </p:nvSpPr>
        <p:spPr>
          <a:xfrm>
            <a:off x="10096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FFFFFF"/>
                </a:solidFill>
                <a:latin typeface="Calibri"/>
                <a:ea typeface="Calibri"/>
                <a:cs typeface="Calibri"/>
              </a:defRPr>
            </a:pPr>
            <a:r>
              <a:rPr sz="1500" b="1" i="0">
                <a:solidFill>
                  <a:srgbClr val="FFFFFF"/>
                </a:solidFill>
                <a:latin typeface="Calibri"/>
                <a:ea typeface="Calibri"/>
                <a:cs typeface="Calibri"/>
              </a:rPr>
              <a:t>5</a:t>
            </a:r>
          </a:p>
        </p:txBody>
      </p:sp>
      <p:sp>
        <p:nvSpPr>
          <p:cNvPr id="26" name="">
            <a:extLst>
              <a:ext uri="{FF2B5EF4-FFF2-40B4-BE49-F238E27FC236}">
                <ns2:creationId id="{33D23A2B-78AB-4BED-923D-6A3E7052B1AA}"/>
              </a:ext>
            </a:extLst>
          </p:cNvPr>
          <p:cNvSpPr>
            <a:spLocks noGrp="1"/>
          </p:cNvSpPr>
          <p:nvPr/>
        </p:nvSpPr>
        <p:spPr>
          <a:xfrm>
            <a:off x="9315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Optimising</a:t>
            </a:r>
          </a:p>
        </p:txBody>
      </p:sp>
      <p:sp>
        <p:nvSpPr>
          <p:cNvPr id="27" name="">
            <a:extLst>
              <a:ext uri="{FF2B5EF4-FFF2-40B4-BE49-F238E27FC236}">
                <ns2:creationId id="{63CA5B0B-E2E9-4855-8F77-5BEF8B574441}"/>
              </a:ext>
            </a:extLst>
          </p:cNvPr>
          <p:cNvSpPr>
            <a:spLocks noGrp="1"/>
          </p:cNvSpPr>
          <p:nvPr/>
        </p:nvSpPr>
        <p:spPr>
          <a:xfrm>
            <a:off x="9315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Regular. Validated. Trajectory tracked. Influences policy. Contributing nationally.</a:t>
            </a:r>
          </a:p>
        </p:txBody>
      </p:sp>
      <p:sp>
        <p:nvSpPr>
          <p:cNvPr id="28" name="">
            <a:extLst>
              <a:ext uri="{FF2B5EF4-FFF2-40B4-BE49-F238E27FC236}">
                <ns2:creationId id="{5C243CB5-8796-4618-9867-C010FAAF1665}"/>
                <adec:decorative val="1"/>
              </a:ext>
            </a:extLst>
          </p:cNvPr>
          <p:cNvSpPr>
            <a:spLocks noGrp="1"/>
          </p:cNvSpPr>
          <p:nvPr/>
        </p:nvSpPr>
        <p:spPr>
          <a:xfrm>
            <a:off x="685800" y="5105400"/>
            <a:ext cx="10820400" cy="1047750"/>
          </a:xfrm>
          <a:prstGeom prst="roundRect">
            <a:avLst>
              <a:gd name="adj" fmla="val 7273"/>
            </a:avLst>
          </a:prstGeom>
          <a:solidFill>
            <a:srgbClr val="FFFFFF"/>
          </a:solidFill>
          <a:ln w="9525">
            <a:solidFill>
              <a:srgbClr val="D5E3E3"/>
            </a:solidFill>
            <a:prstDash val="solid"/>
          </a:ln>
        </p:spPr>
      </p:sp>
      <p:sp>
        <p:nvSpPr>
          <p:cNvPr id="29" name="">
            <a:extLst>
              <a:ext uri="{FF2B5EF4-FFF2-40B4-BE49-F238E27FC236}">
                <ns2:creationId id="{C6B96C96-0966-486B-9ADE-E87DC6BCD104}"/>
              </a:ext>
            </a:extLst>
          </p:cNvPr>
          <p:cNvSpPr>
            <a:spLocks noGrp="1"/>
          </p:cNvSpPr>
          <p:nvPr/>
        </p:nvSpPr>
        <p:spPr>
          <a:xfrm>
            <a:off x="895350" y="5200650"/>
            <a:ext cx="6858000" cy="266700"/>
          </a:xfrm>
          <a:prstGeom prst="rect">
            <a:avLst/>
          </a:prstGeom>
          <a:noFill/>
          <a:ln w="0">
            <a:noFill/>
            <a:prstDash val="solid"/>
          </a:ln>
        </p:spPr>
        <p:txBody>
          <a:bodyPr wrap="square" lIns="0" tIns="0" rIns="0" bIns="0" anchor="t">
            <a:noAutofit/>
          </a:bodyPr>
          <a:lstStyle/>
          <a:p>
            <a:pPr algn="l">
              <a:defRPr sz="1575" b="1" i="0">
                <a:solidFill>
                  <a:srgbClr val="115E59"/>
                </a:solidFill>
                <a:latin typeface="Calibri"/>
                <a:ea typeface="Calibri"/>
                <a:cs typeface="Calibri"/>
              </a:defRPr>
            </a:pPr>
            <a:r>
              <a:rPr sz="1575" b="1" i="0">
                <a:solidFill>
                  <a:srgbClr val="115E59"/>
                </a:solidFill>
                <a:latin typeface="Calibri"/>
                <a:ea typeface="Calibri"/>
                <a:cs typeface="Calibri"/>
              </a:rPr>
              <a:t>Minimum evidence for a Level 4 judgement</a:t>
            </a:r>
          </a:p>
        </p:txBody>
      </p:sp>
      <p:sp>
        <p:nvSpPr>
          <p:cNvPr id="30" name="">
            <a:extLst>
              <a:ext uri="{FF2B5EF4-FFF2-40B4-BE49-F238E27FC236}">
                <ns2:creationId id="{60870C06-2E89-4476-A1FE-E2C056D52416}"/>
                <adec:decorative val="1"/>
              </a:ext>
            </a:extLst>
          </p:cNvPr>
          <p:cNvSpPr>
            <a:spLocks noGrp="1"/>
          </p:cNvSpPr>
          <p:nvPr/>
        </p:nvSpPr>
        <p:spPr>
          <a:xfrm>
            <a:off x="895350" y="5581650"/>
            <a:ext cx="85725" cy="85725"/>
          </a:xfrm>
          <a:prstGeom prst="ellipse">
            <a:avLst/>
          </a:prstGeom>
          <a:solidFill>
            <a:srgbClr val="F59E0B"/>
          </a:solidFill>
          <a:ln w="0">
            <a:noFill/>
            <a:prstDash val="solid"/>
          </a:ln>
        </p:spPr>
      </p:sp>
      <p:sp>
        <p:nvSpPr>
          <p:cNvPr id="31" name="">
            <a:extLst>
              <a:ext uri="{FF2B5EF4-FFF2-40B4-BE49-F238E27FC236}">
                <ns2:creationId id="{D96D2A94-4BB0-431B-908F-4D512A619934}"/>
              </a:ext>
            </a:extLst>
          </p:cNvPr>
          <p:cNvSpPr>
            <a:spLocks noGrp="1"/>
          </p:cNvSpPr>
          <p:nvPr/>
        </p:nvSpPr>
        <p:spPr>
          <a:xfrm>
            <a:off x="10858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Published economic impact assessment within 3 years (methods + results)</a:t>
            </a:r>
          </a:p>
        </p:txBody>
      </p:sp>
      <p:sp>
        <p:nvSpPr>
          <p:cNvPr id="32" name="">
            <a:extLst>
              <a:ext uri="{FF2B5EF4-FFF2-40B4-BE49-F238E27FC236}">
                <ns2:creationId id="{79087509-13A3-423B-A90B-E85B645BA708}"/>
                <adec:decorative val="1"/>
              </a:ext>
            </a:extLst>
          </p:cNvPr>
          <p:cNvSpPr>
            <a:spLocks noGrp="1"/>
          </p:cNvSpPr>
          <p:nvPr/>
        </p:nvSpPr>
        <p:spPr>
          <a:xfrm>
            <a:off x="4438650" y="5581650"/>
            <a:ext cx="85725" cy="85725"/>
          </a:xfrm>
          <a:prstGeom prst="ellipse">
            <a:avLst/>
          </a:prstGeom>
          <a:solidFill>
            <a:srgbClr val="F59E0B"/>
          </a:solidFill>
          <a:ln w="0">
            <a:noFill/>
            <a:prstDash val="solid"/>
          </a:ln>
        </p:spPr>
      </p:sp>
      <p:sp>
        <p:nvSpPr>
          <p:cNvPr id="33" name="">
            <a:extLst>
              <a:ext uri="{FF2B5EF4-FFF2-40B4-BE49-F238E27FC236}">
                <ns2:creationId id="{692CAB68-A5DF-4D74-AEF2-25ADE8356756}"/>
              </a:ext>
            </a:extLst>
          </p:cNvPr>
          <p:cNvSpPr>
            <a:spLocks noGrp="1"/>
          </p:cNvSpPr>
          <p:nvPr/>
        </p:nvSpPr>
        <p:spPr>
          <a:xfrm>
            <a:off x="46291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Evidence methodology is proportionate and documented</a:t>
            </a:r>
          </a:p>
        </p:txBody>
      </p:sp>
      <p:sp>
        <p:nvSpPr>
          <p:cNvPr id="34" name="">
            <a:extLst>
              <a:ext uri="{FF2B5EF4-FFF2-40B4-BE49-F238E27FC236}">
                <ns2:creationId id="{23FB3264-97C0-464E-83BF-7873A6B3845E}"/>
                <adec:decorative val="1"/>
              </a:ext>
            </a:extLst>
          </p:cNvPr>
          <p:cNvSpPr>
            <a:spLocks noGrp="1"/>
          </p:cNvSpPr>
          <p:nvPr/>
        </p:nvSpPr>
        <p:spPr>
          <a:xfrm>
            <a:off x="7981950" y="5581650"/>
            <a:ext cx="85725" cy="85725"/>
          </a:xfrm>
          <a:prstGeom prst="ellipse">
            <a:avLst/>
          </a:prstGeom>
          <a:solidFill>
            <a:srgbClr val="F59E0B"/>
          </a:solidFill>
          <a:ln w="0">
            <a:noFill/>
            <a:prstDash val="solid"/>
          </a:ln>
        </p:spPr>
      </p:sp>
      <p:sp>
        <p:nvSpPr>
          <p:cNvPr id="35" name="">
            <a:extLst>
              <a:ext uri="{FF2B5EF4-FFF2-40B4-BE49-F238E27FC236}">
                <ns2:creationId id="{2051D459-2AEE-419D-B20B-6EAEE5C6674C}"/>
              </a:ext>
            </a:extLst>
          </p:cNvPr>
          <p:cNvSpPr>
            <a:spLocks noGrp="1"/>
          </p:cNvSpPr>
          <p:nvPr/>
        </p:nvSpPr>
        <p:spPr>
          <a:xfrm>
            <a:off x="81724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Evidence findings inform strategy/investment decisions</a:t>
            </a:r>
          </a:p>
        </p:txBody>
      </p:sp>
      <p:sp>
        <p:nvSpPr>
          <p:cNvPr id="36" name="">
            <a:extLst>
              <a:ext uri="{FF2B5EF4-FFF2-40B4-BE49-F238E27FC236}">
                <ns2:creationId id="{A57758EA-FD17-4D0C-86E0-9623CC157CFD}"/>
              </a:ext>
            </a:extLst>
          </p:cNvPr>
          <p:cNvSpPr>
            <a:spLocks noGrp="1"/>
          </p:cNvSpPr>
          <p:nvPr/>
        </p:nvSpPr>
        <p:spPr>
          <a:xfrm>
            <a:off x="762000" y="6153150"/>
            <a:ext cx="10668000" cy="171450"/>
          </a:xfrm>
          <a:prstGeom prst="rect">
            <a:avLst/>
          </a:prstGeom>
          <a:noFill/>
          <a:ln w="0">
            <a:noFill/>
            <a:prstDash val="solid"/>
          </a:ln>
        </p:spPr>
        <p:txBody>
          <a:bodyPr wrap="square" lIns="0" tIns="0" rIns="0" bIns="0" anchor="t">
            <a:noAutofit/>
          </a:bodyPr>
          <a:lstStyle/>
          <a:p>
            <a:pPr algn="ctr">
              <a:defRPr sz="900" b="0" i="1">
                <a:solidFill>
                  <a:srgbClr val="5F7187"/>
                </a:solidFill>
                <a:latin typeface="Calibri"/>
                <a:ea typeface="Calibri"/>
                <a:cs typeface="Calibri"/>
              </a:defRPr>
            </a:pPr>
            <a:r>
              <a:rPr sz="900" b="0" i="1">
                <a:solidFill>
                  <a:srgbClr val="5F7187"/>
                </a:solidFill>
                <a:latin typeface="Calibri"/>
                <a:ea typeface="Calibri"/>
                <a:cs typeface="Calibri"/>
              </a:rPr>
              <a:t>Catalogue v1.0.2  •  Source a6d0671c3297  •  Verbatim descriptors and evidence  •  HDRL classifications are not official programme requirements.</a:t>
            </a:r>
          </a:p>
        </p:txBody>
      </p:sp>
      <p:sp>
        <p:nvSpPr>
          <p:cNvPr id="37" name="">
            <a:extLst>
              <a:ext uri="{FF2B5EF4-FFF2-40B4-BE49-F238E27FC236}">
                <ns2:creationId id="{45CC88A8-5722-4859-BEAD-79FC63759490}"/>
                <adec:decorative val="1"/>
              </a:ext>
            </a:extLst>
          </p:cNvPr>
          <p:cNvSpPr>
            <a:spLocks noGrp="1"/>
          </p:cNvSpPr>
          <p:nvPr/>
        </p:nvSpPr>
        <p:spPr>
          <a:xfrm>
            <a:off x="552450" y="6419850"/>
            <a:ext cx="11087100" cy="0"/>
          </a:xfrm>
          <a:prstGeom prst="line">
            <a:avLst/>
          </a:prstGeom>
          <a:noFill/>
          <a:ln w="9525">
            <a:solidFill>
              <a:srgbClr val="D5E3E3"/>
            </a:solidFill>
            <a:prstDash val="solid"/>
          </a:ln>
        </p:spPr>
      </p:sp>
      <p:sp>
        <p:nvSpPr>
          <p:cNvPr id="38" name="">
            <a:extLst>
              <a:ext uri="{FF2B5EF4-FFF2-40B4-BE49-F238E27FC236}">
                <ns2:creationId id="{E968C2C0-EA22-4514-84AB-876AFC927EA6}"/>
              </a:ext>
            </a:extLst>
          </p:cNvPr>
          <p:cNvSpPr>
            <a:spLocks noGrp="1"/>
          </p:cNvSpPr>
          <p:nvPr/>
        </p:nvSpPr>
        <p:spPr>
          <a:xfrm>
            <a:off x="552450" y="6496050"/>
            <a:ext cx="2952750" cy="190500"/>
          </a:xfrm>
          <a:prstGeom prst="rect">
            <a:avLst/>
          </a:prstGeom>
          <a:noFill/>
          <a:ln w="0">
            <a:noFill/>
            <a:prstDash val="solid"/>
          </a:ln>
        </p:spPr>
        <p:txBody>
          <a:bodyPr wrap="square" lIns="0" tIns="0" rIns="0" bIns="0" anchor="ctr">
            <a:noAutofit/>
          </a:bodyPr>
          <a:lstStyle/>
          <a:p>
            <a:pPr algn="l">
              <a:defRPr sz="900" b="0" i="0">
                <a:solidFill>
                  <a:srgbClr val="5F7187"/>
                </a:solidFill>
                <a:latin typeface="Calibri"/>
                <a:ea typeface="Calibri"/>
                <a:cs typeface="Calibri"/>
              </a:defRPr>
            </a:pPr>
            <a:r>
              <a:rPr sz="900" b="0" i="0">
                <a:solidFill>
                  <a:srgbClr val="5F7187"/>
                </a:solidFill>
                <a:latin typeface="Calibri"/>
                <a:ea typeface="Calibri"/>
                <a:cs typeface="Calibri"/>
              </a:rPr>
              <a:t>HDRL v1.0.1  •  Kit v1.1.0  •  30 Jul 2026</a:t>
            </a:r>
          </a:p>
        </p:txBody>
      </p:sp>
      <p:sp>
        <p:nvSpPr>
          <p:cNvPr id="39" name="">
            <a:extLst>
              <a:ext uri="{FF2B5EF4-FFF2-40B4-BE49-F238E27FC236}">
                <ns2:creationId id="{9E684402-FADD-4911-8A8F-620375D6D9C6}"/>
              </a:ext>
            </a:extLst>
          </p:cNvPr>
          <p:cNvSpPr>
            <a:spLocks noGrp="1"/>
          </p:cNvSpPr>
          <p:nvPr/>
        </p:nvSpPr>
        <p:spPr>
          <a:xfrm>
            <a:off x="3524250" y="6496050"/>
            <a:ext cx="6096000" cy="190500"/>
          </a:xfrm>
          <a:prstGeom prst="rect">
            <a:avLst/>
          </a:prstGeom>
          <a:noFill/>
          <a:ln w="0">
            <a:noFill/>
            <a:prstDash val="solid"/>
          </a:ln>
        </p:spPr>
        <p:txBody>
          <a:bodyPr wrap="square" lIns="0" tIns="0" rIns="0" bIns="0" anchor="ctr">
            <a:noAutofit/>
          </a:bodyPr>
          <a:lstStyle/>
          <a:p>
            <a:pPr algn="ctr">
              <a:defRPr sz="825" b="0" i="0">
                <a:solidFill>
                  <a:srgbClr val="5F7187"/>
                </a:solidFill>
                <a:latin typeface="Calibri"/>
                <a:ea typeface="Calibri"/>
                <a:cs typeface="Calibri"/>
              </a:defRPr>
            </a:pPr>
            <a:r>
              <a:rPr sz="825" b="0" i="0">
                <a:solidFill>
                  <a:srgbClr val="5F7187"/>
                </a:solidFill>
                <a:latin typeface="Calibri"/>
                <a:ea typeface="Calibri"/>
                <a:cs typeface="Calibri"/>
              </a:rPr>
              <a:t>RDS: commissioner &amp; IP owner  •  OPL Advisory: originator &amp; developer  •  </a:t>
            </a:r>
            <a:r>
              <a:rPr sz="825" b="0" i="0">
                <a:solidFill>
                  <a:srgbClr val="5F7187"/>
                </a:solidFill>
                <a:latin typeface="Calibri"/>
                <a:ea typeface="Calibri"/>
                <a:cs typeface="Calibri"/>
                <a:hlinkClick r:id="Rc18d612065a84da3" tooltip="Read the Creative Commons Attribution 4.0 licence"/>
              </a:rPr>
              <a:t>CC BY 4.0</a:t>
            </a:r>
          </a:p>
        </p:txBody>
      </p:sp>
      <p:sp>
        <p:nvSpPr>
          <p:cNvPr id="40" name="">
            <a:extLst>
              <a:ext uri="{FF2B5EF4-FFF2-40B4-BE49-F238E27FC236}">
                <ns2:creationId id="{15EB4CF6-DC39-48B5-85F8-1646A53D7B66}"/>
              </a:ext>
            </a:extLst>
          </p:cNvPr>
          <p:cNvSpPr>
            <a:spLocks noGrp="1"/>
          </p:cNvSpPr>
          <p:nvPr/>
        </p:nvSpPr>
        <p:spPr>
          <a:xfrm>
            <a:off x="9048750" y="6496050"/>
            <a:ext cx="2590800" cy="190500"/>
          </a:xfrm>
          <a:prstGeom prst="rect">
            <a:avLst/>
          </a:prstGeom>
          <a:noFill/>
          <a:ln w="0">
            <a:noFill/>
            <a:prstDash val="solid"/>
          </a:ln>
        </p:spPr>
        <p:txBody>
          <a:bodyPr wrap="square" lIns="0" tIns="0" rIns="0" bIns="0" anchor="ctr">
            <a:noAutofit/>
          </a:bodyPr>
          <a:lstStyle/>
          <a:p>
            <a:pPr algn="r">
              <a:defRPr sz="900" b="0" i="0">
                <a:solidFill>
                  <a:srgbClr val="5F7187"/>
                </a:solidFill>
                <a:latin typeface="Calibri"/>
                <a:ea typeface="Calibri"/>
                <a:cs typeface="Calibri"/>
              </a:defRPr>
            </a:pPr>
            <a:r>
              <a:rPr sz="900" b="0" i="0">
                <a:solidFill>
                  <a:srgbClr val="5F7187"/>
                </a:solidFill>
                <a:latin typeface="Calibri"/>
                <a:ea typeface="Calibri"/>
                <a:cs typeface="Calibri"/>
                <a:hlinkClick r:id="Ra662d419404f4ac9" tooltip="Open the HDRL Framework website"/>
              </a:rPr>
              <a:t>hdrlframework.org</a:t>
            </a:r>
            <a:r>
              <a:rPr sz="900" b="0" i="0">
                <a:solidFill>
                  <a:srgbClr val="5F7187"/>
                </a:solidFill>
                <a:latin typeface="Calibri"/>
                <a:ea typeface="Calibri"/>
                <a:cs typeface="Calibri"/>
              </a:rPr>
              <a:t>  •  73</a:t>
            </a:r>
          </a:p>
        </p:txBody>
      </p:sp>
    </p:spTree>
    <p:extLst>
      <p:ext uri="{BB962C8B-B14F-4D97-AF65-F5344CB8AC3E}">
        <ns5:creationId val="283399440"/>
      </p:ext>
    </p:extLst>
  </p:cSld>
</p:sld>
</file>

<file path=ppt/slides/slide74.xml><?xml version="1.0" encoding="utf-8"?>
<p:sld xmlns:a="http://schemas.openxmlformats.org/drawingml/2006/main" xmlns:adec="http://schemas.microsoft.com/office/drawing/2017/decorative" xmlns:ns2="http://schemas.microsoft.com/office/drawing/2014/main" xmlns:ns5="http://schemas.microsoft.com/office/powerpoint/2010/main" xmlns:p="http://schemas.openxmlformats.org/presentationml/2006/main" xmlns:r="http://schemas.openxmlformats.org/officeDocument/2006/relationships">
  <p:cSld>
    <p:bg>
      <p:bgPr>
        <a:solidFill>
          <a:srgbClr val="F5F8FA"/>
        </a:solidFill>
      </p:bgPr>
    </p:bg>
    <p:spTree>
      <p:nvGrpSpPr>
        <p:cNvPr id="1" name=""/>
        <p:cNvGrpSpPr/>
        <p:nvPr/>
      </p:nvGrpSpPr>
      <p:grpSpPr>
        <a:xfrm/>
      </p:grpSpPr>
      <p:sp>
        <p:nvSpPr>
          <p:cNvPr id="41" name="hdrl-mini-mark">
            <a:extLst>
              <a:ext uri="{FF2B5EF4-FFF2-40B4-BE49-F238E27FC236}">
                <ns2:creationId id="{5D431C7C-3613-4E6C-9EB0-3FE70B1E49BB}"/>
                <adec:decorative val="1"/>
              </a:ext>
            </a:extLst>
          </p:cNvPr>
          <p:cNvSpPr>
            <a:spLocks noGrp="1"/>
          </p:cNvSpPr>
          <p:nvPr/>
        </p:nvSpPr>
        <p:spPr>
          <a:xfrm>
            <a:off x="552450" y="361950"/>
            <a:ext cx="514350" cy="514350"/>
          </a:xfrm>
          <a:prstGeom prst="octagon">
            <a:avLst/>
          </a:prstGeom>
          <a:solidFill>
            <a:srgbClr val="0F766E"/>
          </a:solidFill>
          <a:ln w="0">
            <a:noFill/>
            <a:prstDash val="solid"/>
          </a:ln>
        </p:spPr>
      </p:sp>
      <p:sp>
        <p:nvSpPr>
          <p:cNvPr id="2" name="hdrl-mini-text">
            <a:extLst>
              <a:ext uri="{FF2B5EF4-FFF2-40B4-BE49-F238E27FC236}">
                <ns2:creationId id="{D2028BF4-A1DF-414A-B5A9-9E30DB02B54E}"/>
                <adec:decorative val="1"/>
              </a:ext>
            </a:extLst>
          </p:cNvPr>
          <p:cNvSpPr>
            <a:spLocks noGrp="1"/>
          </p:cNvSpPr>
          <p:nvPr/>
        </p:nvSpPr>
        <p:spPr>
          <a:xfrm>
            <a:off x="581025" y="504825"/>
            <a:ext cx="476250" cy="209550"/>
          </a:xfrm>
          <a:prstGeom prst="rect">
            <a:avLst/>
          </a:prstGeom>
          <a:noFill/>
          <a:ln w="0">
            <a:noFill/>
            <a:prstDash val="solid"/>
          </a:ln>
        </p:spPr>
        <p:txBody>
          <a:bodyPr wrap="square" lIns="0" tIns="0" rIns="0" bIns="0" anchor="ctr">
            <a:noAutofit/>
          </a:bodyPr>
          <a:lstStyle/>
          <a:p>
            <a:pPr algn="ctr">
              <a:defRPr sz="750" b="1" i="0">
                <a:solidFill>
                  <a:srgbClr val="FFFFFF"/>
                </a:solidFill>
                <a:latin typeface="Calibri"/>
                <a:ea typeface="Calibri"/>
                <a:cs typeface="Calibri"/>
              </a:defRPr>
            </a:pPr>
            <a:r>
              <a:rPr sz="750" b="1" i="0">
                <a:solidFill>
                  <a:srgbClr val="FFFFFF"/>
                </a:solidFill>
                <a:latin typeface="Calibri"/>
                <a:ea typeface="Calibri"/>
                <a:cs typeface="Calibri"/>
              </a:rPr>
              <a:t>HDRL</a:t>
            </a:r>
          </a:p>
        </p:txBody>
      </p:sp>
      <p:sp>
        <p:nvSpPr>
          <p:cNvPr id="3" name="brand-label">
            <a:extLst>
              <a:ext uri="{FF2B5EF4-FFF2-40B4-BE49-F238E27FC236}">
                <ns2:creationId id="{AFF7CFE9-18E3-4D11-AABD-0E0F492D28EC}"/>
                <adec:decorative val="1"/>
              </a:ext>
            </a:extLst>
          </p:cNvPr>
          <p:cNvSpPr>
            <a:spLocks noGrp="1"/>
          </p:cNvSpPr>
          <p:nvPr/>
        </p:nvSpPr>
        <p:spPr>
          <a:xfrm>
            <a:off x="1257300" y="495300"/>
            <a:ext cx="4572000" cy="190500"/>
          </a:xfrm>
          <a:prstGeom prst="rect">
            <a:avLst/>
          </a:prstGeom>
          <a:noFill/>
          <a:ln w="0">
            <a:noFill/>
            <a:prstDash val="solid"/>
          </a:ln>
        </p:spPr>
        <p:txBody>
          <a:bodyPr wrap="square" lIns="0" tIns="0" rIns="0" bIns="0" anchor="ctr">
            <a:noAutofit/>
          </a:bodyPr>
          <a:lstStyle/>
          <a:p>
            <a:pPr algn="l">
              <a:defRPr sz="1200" b="1" i="0">
                <a:solidFill>
                  <a:srgbClr val="0F766E"/>
                </a:solidFill>
                <a:latin typeface="Calibri"/>
                <a:ea typeface="Calibri"/>
                <a:cs typeface="Calibri"/>
              </a:defRPr>
            </a:pPr>
            <a:r>
              <a:rPr sz="1200" b="1" i="0">
                <a:solidFill>
                  <a:srgbClr val="0F766E"/>
                </a:solidFill>
                <a:latin typeface="Calibri"/>
                <a:ea typeface="Calibri"/>
                <a:cs typeface="Calibri"/>
              </a:rPr>
              <a:t>DOMAIN F • INDICATOR DETAIL</a:t>
            </a:r>
          </a:p>
        </p:txBody>
      </p:sp>
      <p:sp>
        <p:nvSpPr>
          <p:cNvPr id="4" name="slide-title" title="F.3.2 · Value Demonstration" descr="Slide title: F.3.2 · Value Demonstration">
            <a:extLst>
              <a:ext uri="{FF2B5EF4-FFF2-40B4-BE49-F238E27FC236}">
                <ns2:creationId id="{CCBA172A-9C89-4276-8F06-519895CC8056}"/>
              </a:ext>
            </a:extLst>
          </p:cNvPr>
          <p:cNvSpPr>
            <a:spLocks noGrp="1"/>
          </p:cNvSpPr>
          <p:nvPr>
            <p:ph type="title"/>
          </p:nvPr>
        </p:nvSpPr>
        <p:spPr>
          <a:xfrm>
            <a:off x="666750" y="1104900"/>
            <a:ext cx="10858500" cy="628650"/>
          </a:xfrm>
          <a:prstGeom prst="rect">
            <a:avLst/>
          </a:prstGeom>
          <a:noFill/>
          <a:ln w="0">
            <a:noFill/>
            <a:prstDash val="solid"/>
          </a:ln>
        </p:spPr>
        <p:txBody>
          <a:bodyPr wrap="square" lIns="0" tIns="0" rIns="0" bIns="0" anchor="t">
            <a:noAutofit/>
          </a:bodyPr>
          <a:lstStyle/>
          <a:p>
            <a:pPr algn="l">
              <a:defRPr sz="3150" b="1" i="0">
                <a:solidFill>
                  <a:srgbClr val="162B45"/>
                </a:solidFill>
                <a:latin typeface="Calibri"/>
                <a:ea typeface="Calibri"/>
                <a:cs typeface="Calibri"/>
              </a:defRPr>
            </a:pPr>
            <a:r>
              <a:rPr sz="3150" b="1" i="0">
                <a:solidFill>
                  <a:srgbClr val="162B45"/>
                </a:solidFill>
                <a:latin typeface="Calibri"/>
                <a:ea typeface="Calibri"/>
                <a:cs typeface="Calibri"/>
              </a:rPr>
              <a:t>F.3.2 · Value Demonstration</a:t>
            </a:r>
          </a:p>
        </p:txBody>
      </p:sp>
      <p:sp>
        <p:nvSpPr>
          <p:cNvPr id="5" name="">
            <a:extLst>
              <a:ext uri="{FF2B5EF4-FFF2-40B4-BE49-F238E27FC236}">
                <ns2:creationId id="{AFD4C154-ADBE-40AA-A74E-D07B26C6EE07}"/>
              </a:ext>
            </a:extLst>
          </p:cNvPr>
          <p:cNvSpPr>
            <a:spLocks noGrp="1"/>
          </p:cNvSpPr>
          <p:nvPr/>
        </p:nvSpPr>
        <p:spPr>
          <a:xfrm>
            <a:off x="685800" y="1771650"/>
            <a:ext cx="10668000" cy="266700"/>
          </a:xfrm>
          <a:prstGeom prst="rect">
            <a:avLst/>
          </a:prstGeom>
          <a:noFill/>
          <a:ln w="0">
            <a:noFill/>
            <a:prstDash val="solid"/>
          </a:ln>
        </p:spPr>
        <p:txBody>
          <a:bodyPr wrap="square" lIns="0" tIns="0" rIns="0" bIns="0" anchor="t">
            <a:noAutofit/>
          </a:bodyPr>
          <a:lstStyle/>
          <a:p>
            <a:pPr algn="l">
              <a:defRPr sz="1350" b="1" i="0">
                <a:solidFill>
                  <a:srgbClr val="F59E0B"/>
                </a:solidFill>
                <a:latin typeface="Calibri"/>
                <a:ea typeface="Calibri"/>
                <a:cs typeface="Calibri"/>
              </a:defRPr>
            </a:pPr>
            <a:r>
              <a:rPr sz="1350" b="1" i="0">
                <a:solidFill>
                  <a:srgbClr val="F59E0B"/>
                </a:solidFill>
                <a:latin typeface="Calibri"/>
                <a:ea typeface="Calibri"/>
                <a:cs typeface="Calibri"/>
              </a:rPr>
              <a:t>Enhancement indicator  •  Both level  •  HDRL class Y</a:t>
            </a:r>
          </a:p>
        </p:txBody>
      </p:sp>
      <p:sp>
        <p:nvSpPr>
          <p:cNvPr id="6" name="">
            <a:extLst>
              <a:ext uri="{FF2B5EF4-FFF2-40B4-BE49-F238E27FC236}">
                <ns2:creationId id="{E4D9A6AB-F9D6-4CDB-B88E-3039D3E1225C}"/>
              </a:ext>
            </a:extLst>
          </p:cNvPr>
          <p:cNvSpPr>
            <a:spLocks noGrp="1"/>
          </p:cNvSpPr>
          <p:nvPr/>
        </p:nvSpPr>
        <p:spPr>
          <a:xfrm>
            <a:off x="685800" y="2095500"/>
            <a:ext cx="10668000" cy="285750"/>
          </a:xfrm>
          <a:prstGeom prst="rect">
            <a:avLst/>
          </a:prstGeom>
          <a:noFill/>
          <a:ln w="0">
            <a:noFill/>
            <a:prstDash val="solid"/>
          </a:ln>
        </p:spPr>
        <p:txBody>
          <a:bodyPr wrap="square" lIns="0" tIns="0" rIns="0" bIns="0" anchor="t">
            <a:noAutofit/>
          </a:bodyPr>
          <a:lstStyle/>
          <a:p>
            <a:pPr algn="l">
              <a:defRPr sz="1350" b="0" i="1">
                <a:solidFill>
                  <a:srgbClr val="5F7187"/>
                </a:solidFill>
                <a:latin typeface="Calibri"/>
                <a:ea typeface="Calibri"/>
                <a:cs typeface="Calibri"/>
              </a:defRPr>
            </a:pPr>
            <a:r>
              <a:rPr sz="1350" b="0" i="1">
                <a:solidFill>
                  <a:srgbClr val="5F7187"/>
                </a:solidFill>
                <a:latin typeface="Calibri"/>
                <a:ea typeface="Calibri"/>
                <a:cs typeface="Calibri"/>
              </a:rPr>
              <a:t>The catalogue wording below is reproduced verbatim.</a:t>
            </a:r>
          </a:p>
        </p:txBody>
      </p:sp>
      <p:sp>
        <p:nvSpPr>
          <p:cNvPr id="7" name="">
            <a:extLst>
              <a:ext uri="{FF2B5EF4-FFF2-40B4-BE49-F238E27FC236}">
                <ns2:creationId id="{A77ECC40-F003-4293-AC20-75488AA67CF3}"/>
                <adec:decorative val="1"/>
              </a:ext>
            </a:extLst>
          </p:cNvPr>
          <p:cNvSpPr>
            <a:spLocks noGrp="1"/>
          </p:cNvSpPr>
          <p:nvPr/>
        </p:nvSpPr>
        <p:spPr>
          <a:xfrm>
            <a:off x="1428750" y="2647950"/>
            <a:ext cx="8763000" cy="0"/>
          </a:xfrm>
          <a:prstGeom prst="line">
            <a:avLst/>
          </a:prstGeom>
          <a:noFill/>
          <a:ln w="57150">
            <a:solidFill>
              <a:srgbClr val="A7E6DB"/>
            </a:solidFill>
            <a:prstDash val="solid"/>
          </a:ln>
        </p:spPr>
      </p:sp>
      <p:sp>
        <p:nvSpPr>
          <p:cNvPr id="8" name="">
            <a:extLst>
              <a:ext uri="{FF2B5EF4-FFF2-40B4-BE49-F238E27FC236}">
                <ns2:creationId id="{97ACC8E2-32FE-4131-969C-FEBB19700662}"/>
                <adec:decorative val="1"/>
              </a:ext>
            </a:extLst>
          </p:cNvPr>
          <p:cNvSpPr>
            <a:spLocks noGrp="1"/>
          </p:cNvSpPr>
          <p:nvPr/>
        </p:nvSpPr>
        <p:spPr>
          <a:xfrm>
            <a:off x="1219200" y="2419350"/>
            <a:ext cx="457200" cy="457200"/>
          </a:xfrm>
          <a:prstGeom prst="ellipse">
            <a:avLst/>
          </a:prstGeom>
          <a:solidFill>
            <a:srgbClr val="FFFFFF"/>
          </a:solidFill>
          <a:ln w="19050">
            <a:solidFill>
              <a:srgbClr val="F59E0B"/>
            </a:solidFill>
            <a:prstDash val="solid"/>
          </a:ln>
        </p:spPr>
      </p:sp>
      <p:sp>
        <p:nvSpPr>
          <p:cNvPr id="9" name="">
            <a:extLst>
              <a:ext uri="{FF2B5EF4-FFF2-40B4-BE49-F238E27FC236}">
                <ns2:creationId id="{42BC156D-2A2D-4464-A69A-3255E09524D1}"/>
              </a:ext>
            </a:extLst>
          </p:cNvPr>
          <p:cNvSpPr>
            <a:spLocks noGrp="1"/>
          </p:cNvSpPr>
          <p:nvPr/>
        </p:nvSpPr>
        <p:spPr>
          <a:xfrm>
            <a:off x="1333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F59E0B"/>
                </a:solidFill>
                <a:latin typeface="Calibri"/>
                <a:ea typeface="Calibri"/>
                <a:cs typeface="Calibri"/>
              </a:defRPr>
            </a:pPr>
            <a:r>
              <a:rPr sz="1500" b="1" i="0">
                <a:solidFill>
                  <a:srgbClr val="F59E0B"/>
                </a:solidFill>
                <a:latin typeface="Calibri"/>
                <a:ea typeface="Calibri"/>
                <a:cs typeface="Calibri"/>
              </a:rPr>
              <a:t>1</a:t>
            </a:r>
          </a:p>
        </p:txBody>
      </p:sp>
      <p:sp>
        <p:nvSpPr>
          <p:cNvPr id="10" name="">
            <a:extLst>
              <a:ext uri="{FF2B5EF4-FFF2-40B4-BE49-F238E27FC236}">
                <ns2:creationId id="{6CB2827D-0FAA-40A2-9F79-B0BD77A754DC}"/>
              </a:ext>
            </a:extLst>
          </p:cNvPr>
          <p:cNvSpPr>
            <a:spLocks noGrp="1"/>
          </p:cNvSpPr>
          <p:nvPr/>
        </p:nvSpPr>
        <p:spPr>
          <a:xfrm>
            <a:off x="552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Initial</a:t>
            </a:r>
          </a:p>
        </p:txBody>
      </p:sp>
      <p:sp>
        <p:nvSpPr>
          <p:cNvPr id="11" name="">
            <a:extLst>
              <a:ext uri="{FF2B5EF4-FFF2-40B4-BE49-F238E27FC236}">
                <ns2:creationId id="{269C5235-BCCF-413A-96A7-23703D958E31}"/>
              </a:ext>
            </a:extLst>
          </p:cNvPr>
          <p:cNvSpPr>
            <a:spLocks noGrp="1"/>
          </p:cNvSpPr>
          <p:nvPr/>
        </p:nvSpPr>
        <p:spPr>
          <a:xfrm>
            <a:off x="552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No systematic demonstration. Benefits claimed not evidenced.</a:t>
            </a:r>
          </a:p>
        </p:txBody>
      </p:sp>
      <p:sp>
        <p:nvSpPr>
          <p:cNvPr id="12" name="">
            <a:extLst>
              <a:ext uri="{FF2B5EF4-FFF2-40B4-BE49-F238E27FC236}">
                <ns2:creationId id="{5AB5A6CB-392D-4F90-9117-51404B1C669B}"/>
                <adec:decorative val="1"/>
              </a:ext>
            </a:extLst>
          </p:cNvPr>
          <p:cNvSpPr>
            <a:spLocks noGrp="1"/>
          </p:cNvSpPr>
          <p:nvPr/>
        </p:nvSpPr>
        <p:spPr>
          <a:xfrm>
            <a:off x="3409950" y="2419350"/>
            <a:ext cx="457200" cy="457200"/>
          </a:xfrm>
          <a:prstGeom prst="ellipse">
            <a:avLst/>
          </a:prstGeom>
          <a:solidFill>
            <a:srgbClr val="FFFFFF"/>
          </a:solidFill>
          <a:ln w="19050">
            <a:solidFill>
              <a:srgbClr val="F59E0B"/>
            </a:solidFill>
            <a:prstDash val="solid"/>
          </a:ln>
        </p:spPr>
      </p:sp>
      <p:sp>
        <p:nvSpPr>
          <p:cNvPr id="13" name="">
            <a:extLst>
              <a:ext uri="{FF2B5EF4-FFF2-40B4-BE49-F238E27FC236}">
                <ns2:creationId id="{FD3AB8B5-5A26-4CD0-B5A3-A3FAA017549E}"/>
              </a:ext>
            </a:extLst>
          </p:cNvPr>
          <p:cNvSpPr>
            <a:spLocks noGrp="1"/>
          </p:cNvSpPr>
          <p:nvPr/>
        </p:nvSpPr>
        <p:spPr>
          <a:xfrm>
            <a:off x="3524250" y="2533650"/>
            <a:ext cx="228600" cy="228600"/>
          </a:xfrm>
          <a:prstGeom prst="rect">
            <a:avLst/>
          </a:prstGeom>
          <a:noFill/>
          <a:ln w="0">
            <a:noFill/>
            <a:prstDash val="solid"/>
          </a:ln>
        </p:spPr>
        <p:txBody>
          <a:bodyPr wrap="square" lIns="0" tIns="0" rIns="0" bIns="0" anchor="ctr">
            <a:noAutofit/>
          </a:bodyPr>
          <a:lstStyle/>
          <a:p>
            <a:pPr algn="ctr">
              <a:defRPr sz="1500" b="1" i="0">
                <a:solidFill>
                  <a:srgbClr val="F59E0B"/>
                </a:solidFill>
                <a:latin typeface="Calibri"/>
                <a:ea typeface="Calibri"/>
                <a:cs typeface="Calibri"/>
              </a:defRPr>
            </a:pPr>
            <a:r>
              <a:rPr sz="1500" b="1" i="0">
                <a:solidFill>
                  <a:srgbClr val="F59E0B"/>
                </a:solidFill>
                <a:latin typeface="Calibri"/>
                <a:ea typeface="Calibri"/>
                <a:cs typeface="Calibri"/>
              </a:rPr>
              <a:t>2</a:t>
            </a:r>
          </a:p>
        </p:txBody>
      </p:sp>
      <p:sp>
        <p:nvSpPr>
          <p:cNvPr id="14" name="">
            <a:extLst>
              <a:ext uri="{FF2B5EF4-FFF2-40B4-BE49-F238E27FC236}">
                <ns2:creationId id="{5E4334AC-C57E-44D4-94F2-5DDF5669CC6C}"/>
              </a:ext>
            </a:extLst>
          </p:cNvPr>
          <p:cNvSpPr>
            <a:spLocks noGrp="1"/>
          </p:cNvSpPr>
          <p:nvPr/>
        </p:nvSpPr>
        <p:spPr>
          <a:xfrm>
            <a:off x="27432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Developing</a:t>
            </a:r>
          </a:p>
        </p:txBody>
      </p:sp>
      <p:sp>
        <p:nvSpPr>
          <p:cNvPr id="15" name="">
            <a:extLst>
              <a:ext uri="{FF2B5EF4-FFF2-40B4-BE49-F238E27FC236}">
                <ns2:creationId id="{23FCC954-1DF2-4C9C-8969-C199E44284DC}"/>
              </a:ext>
            </a:extLst>
          </p:cNvPr>
          <p:cNvSpPr>
            <a:spLocks noGrp="1"/>
          </p:cNvSpPr>
          <p:nvPr/>
        </p:nvSpPr>
        <p:spPr>
          <a:xfrm>
            <a:off x="27432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Proposition articulated. Case studies developing. Metrics defined.</a:t>
            </a:r>
          </a:p>
        </p:txBody>
      </p:sp>
      <p:sp>
        <p:nvSpPr>
          <p:cNvPr id="16" name="">
            <a:extLst>
              <a:ext uri="{FF2B5EF4-FFF2-40B4-BE49-F238E27FC236}">
                <ns2:creationId id="{2691FC55-D584-44DB-8FE5-D417A1DC15C1}"/>
                <adec:decorative val="1"/>
              </a:ext>
            </a:extLst>
          </p:cNvPr>
          <p:cNvSpPr>
            <a:spLocks noGrp="1"/>
          </p:cNvSpPr>
          <p:nvPr/>
        </p:nvSpPr>
        <p:spPr>
          <a:xfrm>
            <a:off x="5600700" y="2419350"/>
            <a:ext cx="457200" cy="457200"/>
          </a:xfrm>
          <a:prstGeom prst="ellipse">
            <a:avLst/>
          </a:prstGeom>
          <a:solidFill>
            <a:srgbClr val="FFFFFF"/>
          </a:solidFill>
          <a:ln w="19050">
            <a:solidFill>
              <a:srgbClr val="F59E0B"/>
            </a:solidFill>
            <a:prstDash val="solid"/>
          </a:ln>
        </p:spPr>
      </p:sp>
      <p:sp>
        <p:nvSpPr>
          <p:cNvPr id="17" name="">
            <a:extLst>
              <a:ext uri="{FF2B5EF4-FFF2-40B4-BE49-F238E27FC236}">
                <ns2:creationId id="{177A9AE5-3CCE-49EF-BE53-A2428F8997B7}"/>
              </a:ext>
            </a:extLst>
          </p:cNvPr>
          <p:cNvSpPr>
            <a:spLocks noGrp="1"/>
          </p:cNvSpPr>
          <p:nvPr/>
        </p:nvSpPr>
        <p:spPr>
          <a:xfrm>
            <a:off x="5715000" y="2533650"/>
            <a:ext cx="228600" cy="228600"/>
          </a:xfrm>
          <a:prstGeom prst="rect">
            <a:avLst/>
          </a:prstGeom>
          <a:noFill/>
          <a:ln w="0">
            <a:noFill/>
            <a:prstDash val="solid"/>
          </a:ln>
        </p:spPr>
        <p:txBody>
          <a:bodyPr wrap="square" lIns="0" tIns="0" rIns="0" bIns="0" anchor="ctr">
            <a:noAutofit/>
          </a:bodyPr>
          <a:lstStyle/>
          <a:p>
            <a:pPr algn="ctr">
              <a:defRPr sz="1500" b="1" i="0">
                <a:solidFill>
                  <a:srgbClr val="F59E0B"/>
                </a:solidFill>
                <a:latin typeface="Calibri"/>
                <a:ea typeface="Calibri"/>
                <a:cs typeface="Calibri"/>
              </a:defRPr>
            </a:pPr>
            <a:r>
              <a:rPr sz="1500" b="1" i="0">
                <a:solidFill>
                  <a:srgbClr val="F59E0B"/>
                </a:solidFill>
                <a:latin typeface="Calibri"/>
                <a:ea typeface="Calibri"/>
                <a:cs typeface="Calibri"/>
              </a:rPr>
              <a:t>3</a:t>
            </a:r>
          </a:p>
        </p:txBody>
      </p:sp>
      <p:sp>
        <p:nvSpPr>
          <p:cNvPr id="18" name="">
            <a:extLst>
              <a:ext uri="{FF2B5EF4-FFF2-40B4-BE49-F238E27FC236}">
                <ns2:creationId id="{A4DB9C15-E9B6-4E30-978B-B6E7D022A8E6}"/>
              </a:ext>
            </a:extLst>
          </p:cNvPr>
          <p:cNvSpPr>
            <a:spLocks noGrp="1"/>
          </p:cNvSpPr>
          <p:nvPr/>
        </p:nvSpPr>
        <p:spPr>
          <a:xfrm>
            <a:off x="49339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Defined</a:t>
            </a:r>
          </a:p>
        </p:txBody>
      </p:sp>
      <p:sp>
        <p:nvSpPr>
          <p:cNvPr id="19" name="">
            <a:extLst>
              <a:ext uri="{FF2B5EF4-FFF2-40B4-BE49-F238E27FC236}">
                <ns2:creationId id="{C2C74839-BB70-439A-867A-0A4C8E215D62}"/>
              </a:ext>
            </a:extLst>
          </p:cNvPr>
          <p:cNvSpPr>
            <a:spLocks noGrp="1"/>
          </p:cNvSpPr>
          <p:nvPr/>
        </p:nvSpPr>
        <p:spPr>
          <a:xfrm>
            <a:off x="49339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Portfolio of case studies. Metrics tracked. Communicated.</a:t>
            </a:r>
          </a:p>
        </p:txBody>
      </p:sp>
      <p:sp>
        <p:nvSpPr>
          <p:cNvPr id="20" name="">
            <a:extLst>
              <a:ext uri="{FF2B5EF4-FFF2-40B4-BE49-F238E27FC236}">
                <ns2:creationId id="{707EA834-9392-48F4-918B-3108F1DDF785}"/>
                <adec:decorative val="1"/>
              </a:ext>
            </a:extLst>
          </p:cNvPr>
          <p:cNvSpPr>
            <a:spLocks noGrp="1"/>
          </p:cNvSpPr>
          <p:nvPr/>
        </p:nvSpPr>
        <p:spPr>
          <a:xfrm>
            <a:off x="7791450" y="2419350"/>
            <a:ext cx="457200" cy="457200"/>
          </a:xfrm>
          <a:prstGeom prst="ellipse">
            <a:avLst/>
          </a:prstGeom>
          <a:solidFill>
            <a:srgbClr val="FFFFFF"/>
          </a:solidFill>
          <a:ln w="19050">
            <a:solidFill>
              <a:srgbClr val="F59E0B"/>
            </a:solidFill>
            <a:prstDash val="solid"/>
          </a:ln>
        </p:spPr>
      </p:sp>
      <p:sp>
        <p:nvSpPr>
          <p:cNvPr id="21" name="">
            <a:extLst>
              <a:ext uri="{FF2B5EF4-FFF2-40B4-BE49-F238E27FC236}">
                <ns2:creationId id="{29FEC222-204A-41CD-99CD-8C82F13B0551}"/>
              </a:ext>
            </a:extLst>
          </p:cNvPr>
          <p:cNvSpPr>
            <a:spLocks noGrp="1"/>
          </p:cNvSpPr>
          <p:nvPr/>
        </p:nvSpPr>
        <p:spPr>
          <a:xfrm>
            <a:off x="7905750" y="2533650"/>
            <a:ext cx="228600" cy="228600"/>
          </a:xfrm>
          <a:prstGeom prst="rect">
            <a:avLst/>
          </a:prstGeom>
          <a:noFill/>
          <a:ln w="0">
            <a:noFill/>
            <a:prstDash val="solid"/>
          </a:ln>
        </p:spPr>
        <p:txBody>
          <a:bodyPr wrap="square" lIns="0" tIns="0" rIns="0" bIns="0" anchor="ctr">
            <a:noAutofit/>
          </a:bodyPr>
          <a:lstStyle/>
          <a:p>
            <a:pPr algn="ctr">
              <a:defRPr sz="1500" b="1" i="0">
                <a:solidFill>
                  <a:srgbClr val="F59E0B"/>
                </a:solidFill>
                <a:latin typeface="Calibri"/>
                <a:ea typeface="Calibri"/>
                <a:cs typeface="Calibri"/>
              </a:defRPr>
            </a:pPr>
            <a:r>
              <a:rPr sz="1500" b="1" i="0">
                <a:solidFill>
                  <a:srgbClr val="F59E0B"/>
                </a:solidFill>
                <a:latin typeface="Calibri"/>
                <a:ea typeface="Calibri"/>
                <a:cs typeface="Calibri"/>
              </a:rPr>
              <a:t>4</a:t>
            </a:r>
          </a:p>
        </p:txBody>
      </p:sp>
      <p:sp>
        <p:nvSpPr>
          <p:cNvPr id="22" name="">
            <a:extLst>
              <a:ext uri="{FF2B5EF4-FFF2-40B4-BE49-F238E27FC236}">
                <ns2:creationId id="{B935E884-03E1-4333-8156-505AFAF10EF9}"/>
              </a:ext>
            </a:extLst>
          </p:cNvPr>
          <p:cNvSpPr>
            <a:spLocks noGrp="1"/>
          </p:cNvSpPr>
          <p:nvPr/>
        </p:nvSpPr>
        <p:spPr>
          <a:xfrm>
            <a:off x="71247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Managed</a:t>
            </a:r>
          </a:p>
        </p:txBody>
      </p:sp>
      <p:sp>
        <p:nvSpPr>
          <p:cNvPr id="23" name="">
            <a:extLst>
              <a:ext uri="{FF2B5EF4-FFF2-40B4-BE49-F238E27FC236}">
                <ns2:creationId id="{A848582D-CD08-44BC-9C15-1878FFDCA22A}"/>
              </a:ext>
            </a:extLst>
          </p:cNvPr>
          <p:cNvSpPr>
            <a:spLocks noGrp="1"/>
          </p:cNvSpPr>
          <p:nvPr/>
        </p:nvSpPr>
        <p:spPr>
          <a:xfrm>
            <a:off x="71247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Comprehensive framework with multiple dimensions. Regular reporting. Supports funding case.</a:t>
            </a:r>
          </a:p>
        </p:txBody>
      </p:sp>
      <p:sp>
        <p:nvSpPr>
          <p:cNvPr id="24" name="">
            <a:extLst>
              <a:ext uri="{FF2B5EF4-FFF2-40B4-BE49-F238E27FC236}">
                <ns2:creationId id="{80C0368D-A1CE-48C9-8A29-0C5FC97AD1CC}"/>
                <adec:decorative val="1"/>
              </a:ext>
            </a:extLst>
          </p:cNvPr>
          <p:cNvSpPr>
            <a:spLocks noGrp="1"/>
          </p:cNvSpPr>
          <p:nvPr/>
        </p:nvSpPr>
        <p:spPr>
          <a:xfrm>
            <a:off x="9982200" y="2419350"/>
            <a:ext cx="457200" cy="457200"/>
          </a:xfrm>
          <a:prstGeom prst="ellipse">
            <a:avLst/>
          </a:prstGeom>
          <a:solidFill>
            <a:srgbClr val="F59E0B"/>
          </a:solidFill>
          <a:ln w="19050">
            <a:solidFill>
              <a:srgbClr val="F59E0B"/>
            </a:solidFill>
            <a:prstDash val="solid"/>
          </a:ln>
        </p:spPr>
      </p:sp>
      <p:sp>
        <p:nvSpPr>
          <p:cNvPr id="25" name="">
            <a:extLst>
              <a:ext uri="{FF2B5EF4-FFF2-40B4-BE49-F238E27FC236}">
                <ns2:creationId id="{0C9016C9-CAEC-4966-8E62-92FE983D4EAC}"/>
              </a:ext>
            </a:extLst>
          </p:cNvPr>
          <p:cNvSpPr>
            <a:spLocks noGrp="1"/>
          </p:cNvSpPr>
          <p:nvPr/>
        </p:nvSpPr>
        <p:spPr>
          <a:xfrm>
            <a:off x="10096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FFFFFF"/>
                </a:solidFill>
                <a:latin typeface="Calibri"/>
                <a:ea typeface="Calibri"/>
                <a:cs typeface="Calibri"/>
              </a:defRPr>
            </a:pPr>
            <a:r>
              <a:rPr sz="1500" b="1" i="0">
                <a:solidFill>
                  <a:srgbClr val="FFFFFF"/>
                </a:solidFill>
                <a:latin typeface="Calibri"/>
                <a:ea typeface="Calibri"/>
                <a:cs typeface="Calibri"/>
              </a:rPr>
              <a:t>5</a:t>
            </a:r>
          </a:p>
        </p:txBody>
      </p:sp>
      <p:sp>
        <p:nvSpPr>
          <p:cNvPr id="26" name="">
            <a:extLst>
              <a:ext uri="{FF2B5EF4-FFF2-40B4-BE49-F238E27FC236}">
                <ns2:creationId id="{818C332B-1524-4E4A-8D22-CE5ECF76F425}"/>
              </a:ext>
            </a:extLst>
          </p:cNvPr>
          <p:cNvSpPr>
            <a:spLocks noGrp="1"/>
          </p:cNvSpPr>
          <p:nvPr/>
        </p:nvSpPr>
        <p:spPr>
          <a:xfrm>
            <a:off x="9315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Optimising</a:t>
            </a:r>
          </a:p>
        </p:txBody>
      </p:sp>
      <p:sp>
        <p:nvSpPr>
          <p:cNvPr id="27" name="">
            <a:extLst>
              <a:ext uri="{FF2B5EF4-FFF2-40B4-BE49-F238E27FC236}">
                <ns2:creationId id="{6F528EAA-DC43-49E2-B371-028B526516C6}"/>
              </a:ext>
            </a:extLst>
          </p:cNvPr>
          <p:cNvSpPr>
            <a:spLocks noGrp="1"/>
          </p:cNvSpPr>
          <p:nvPr/>
        </p:nvSpPr>
        <p:spPr>
          <a:xfrm>
            <a:off x="9315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Sophisticated with attribution. ROI quantified. Influences policy. Framework shared.</a:t>
            </a:r>
          </a:p>
        </p:txBody>
      </p:sp>
      <p:sp>
        <p:nvSpPr>
          <p:cNvPr id="28" name="">
            <a:extLst>
              <a:ext uri="{FF2B5EF4-FFF2-40B4-BE49-F238E27FC236}">
                <ns2:creationId id="{472D9074-BC1E-4AB2-9FB4-F7335041B576}"/>
                <adec:decorative val="1"/>
              </a:ext>
            </a:extLst>
          </p:cNvPr>
          <p:cNvSpPr>
            <a:spLocks noGrp="1"/>
          </p:cNvSpPr>
          <p:nvPr/>
        </p:nvSpPr>
        <p:spPr>
          <a:xfrm>
            <a:off x="685800" y="5105400"/>
            <a:ext cx="10820400" cy="1047750"/>
          </a:xfrm>
          <a:prstGeom prst="roundRect">
            <a:avLst>
              <a:gd name="adj" fmla="val 7273"/>
            </a:avLst>
          </a:prstGeom>
          <a:solidFill>
            <a:srgbClr val="FFFFFF"/>
          </a:solidFill>
          <a:ln w="9525">
            <a:solidFill>
              <a:srgbClr val="D5E3E3"/>
            </a:solidFill>
            <a:prstDash val="solid"/>
          </a:ln>
        </p:spPr>
      </p:sp>
      <p:sp>
        <p:nvSpPr>
          <p:cNvPr id="29" name="">
            <a:extLst>
              <a:ext uri="{FF2B5EF4-FFF2-40B4-BE49-F238E27FC236}">
                <ns2:creationId id="{3AEC68C4-E05B-402F-A4AB-D30D87817DB3}"/>
              </a:ext>
            </a:extLst>
          </p:cNvPr>
          <p:cNvSpPr>
            <a:spLocks noGrp="1"/>
          </p:cNvSpPr>
          <p:nvPr/>
        </p:nvSpPr>
        <p:spPr>
          <a:xfrm>
            <a:off x="895350" y="5200650"/>
            <a:ext cx="6858000" cy="266700"/>
          </a:xfrm>
          <a:prstGeom prst="rect">
            <a:avLst/>
          </a:prstGeom>
          <a:noFill/>
          <a:ln w="0">
            <a:noFill/>
            <a:prstDash val="solid"/>
          </a:ln>
        </p:spPr>
        <p:txBody>
          <a:bodyPr wrap="square" lIns="0" tIns="0" rIns="0" bIns="0" anchor="t">
            <a:noAutofit/>
          </a:bodyPr>
          <a:lstStyle/>
          <a:p>
            <a:pPr algn="l">
              <a:defRPr sz="1575" b="1" i="0">
                <a:solidFill>
                  <a:srgbClr val="115E59"/>
                </a:solidFill>
                <a:latin typeface="Calibri"/>
                <a:ea typeface="Calibri"/>
                <a:cs typeface="Calibri"/>
              </a:defRPr>
            </a:pPr>
            <a:r>
              <a:rPr sz="1575" b="1" i="0">
                <a:solidFill>
                  <a:srgbClr val="115E59"/>
                </a:solidFill>
                <a:latin typeface="Calibri"/>
                <a:ea typeface="Calibri"/>
                <a:cs typeface="Calibri"/>
              </a:rPr>
              <a:t>Minimum evidence for a Level 4 judgement</a:t>
            </a:r>
          </a:p>
        </p:txBody>
      </p:sp>
      <p:sp>
        <p:nvSpPr>
          <p:cNvPr id="30" name="">
            <a:extLst>
              <a:ext uri="{FF2B5EF4-FFF2-40B4-BE49-F238E27FC236}">
                <ns2:creationId id="{1831CE75-46D2-4161-B714-45C98728A553}"/>
                <adec:decorative val="1"/>
              </a:ext>
            </a:extLst>
          </p:cNvPr>
          <p:cNvSpPr>
            <a:spLocks noGrp="1"/>
          </p:cNvSpPr>
          <p:nvPr/>
        </p:nvSpPr>
        <p:spPr>
          <a:xfrm>
            <a:off x="895350" y="5581650"/>
            <a:ext cx="85725" cy="85725"/>
          </a:xfrm>
          <a:prstGeom prst="ellipse">
            <a:avLst/>
          </a:prstGeom>
          <a:solidFill>
            <a:srgbClr val="F59E0B"/>
          </a:solidFill>
          <a:ln w="0">
            <a:noFill/>
            <a:prstDash val="solid"/>
          </a:ln>
        </p:spPr>
      </p:sp>
      <p:sp>
        <p:nvSpPr>
          <p:cNvPr id="31" name="">
            <a:extLst>
              <a:ext uri="{FF2B5EF4-FFF2-40B4-BE49-F238E27FC236}">
                <ns2:creationId id="{97346E2D-9247-41A4-90BA-E6967B899645}"/>
              </a:ext>
            </a:extLst>
          </p:cNvPr>
          <p:cNvSpPr>
            <a:spLocks noGrp="1"/>
          </p:cNvSpPr>
          <p:nvPr/>
        </p:nvSpPr>
        <p:spPr>
          <a:xfrm>
            <a:off x="10858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Value framework with defined dimensions and metrics</a:t>
            </a:r>
          </a:p>
        </p:txBody>
      </p:sp>
      <p:sp>
        <p:nvSpPr>
          <p:cNvPr id="32" name="">
            <a:extLst>
              <a:ext uri="{FF2B5EF4-FFF2-40B4-BE49-F238E27FC236}">
                <ns2:creationId id="{4FCE7A11-5B67-4485-B172-6A0BBEA98CCE}"/>
                <adec:decorative val="1"/>
              </a:ext>
            </a:extLst>
          </p:cNvPr>
          <p:cNvSpPr>
            <a:spLocks noGrp="1"/>
          </p:cNvSpPr>
          <p:nvPr/>
        </p:nvSpPr>
        <p:spPr>
          <a:xfrm>
            <a:off x="4438650" y="5581650"/>
            <a:ext cx="85725" cy="85725"/>
          </a:xfrm>
          <a:prstGeom prst="ellipse">
            <a:avLst/>
          </a:prstGeom>
          <a:solidFill>
            <a:srgbClr val="F59E0B"/>
          </a:solidFill>
          <a:ln w="0">
            <a:noFill/>
            <a:prstDash val="solid"/>
          </a:ln>
        </p:spPr>
      </p:sp>
      <p:sp>
        <p:nvSpPr>
          <p:cNvPr id="33" name="">
            <a:extLst>
              <a:ext uri="{FF2B5EF4-FFF2-40B4-BE49-F238E27FC236}">
                <ns2:creationId id="{A1043027-31A0-4F05-ACB7-CFC95E8BB3E7}"/>
              </a:ext>
            </a:extLst>
          </p:cNvPr>
          <p:cNvSpPr>
            <a:spLocks noGrp="1"/>
          </p:cNvSpPr>
          <p:nvPr/>
        </p:nvSpPr>
        <p:spPr>
          <a:xfrm>
            <a:off x="46291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Regular reporting outputs (dashboards/reports) linked to activities</a:t>
            </a:r>
          </a:p>
        </p:txBody>
      </p:sp>
      <p:sp>
        <p:nvSpPr>
          <p:cNvPr id="34" name="">
            <a:extLst>
              <a:ext uri="{FF2B5EF4-FFF2-40B4-BE49-F238E27FC236}">
                <ns2:creationId id="{3A31A7B8-49D8-46D4-A69A-990C5688EF6D}"/>
                <adec:decorative val="1"/>
              </a:ext>
            </a:extLst>
          </p:cNvPr>
          <p:cNvSpPr>
            <a:spLocks noGrp="1"/>
          </p:cNvSpPr>
          <p:nvPr/>
        </p:nvSpPr>
        <p:spPr>
          <a:xfrm>
            <a:off x="7981950" y="5581650"/>
            <a:ext cx="85725" cy="85725"/>
          </a:xfrm>
          <a:prstGeom prst="ellipse">
            <a:avLst/>
          </a:prstGeom>
          <a:solidFill>
            <a:srgbClr val="F59E0B"/>
          </a:solidFill>
          <a:ln w="0">
            <a:noFill/>
            <a:prstDash val="solid"/>
          </a:ln>
        </p:spPr>
      </p:sp>
      <p:sp>
        <p:nvSpPr>
          <p:cNvPr id="35" name="">
            <a:extLst>
              <a:ext uri="{FF2B5EF4-FFF2-40B4-BE49-F238E27FC236}">
                <ns2:creationId id="{4B869BB7-C444-4B18-A349-1D7CF03202A5}"/>
              </a:ext>
            </a:extLst>
          </p:cNvPr>
          <p:cNvSpPr>
            <a:spLocks noGrp="1"/>
          </p:cNvSpPr>
          <p:nvPr/>
        </p:nvSpPr>
        <p:spPr>
          <a:xfrm>
            <a:off x="81724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Case studies linked to metrics (attribution narrative)</a:t>
            </a:r>
          </a:p>
        </p:txBody>
      </p:sp>
      <p:sp>
        <p:nvSpPr>
          <p:cNvPr id="36" name="">
            <a:extLst>
              <a:ext uri="{FF2B5EF4-FFF2-40B4-BE49-F238E27FC236}">
                <ns2:creationId id="{38E2F9A0-28EB-4AD5-B4DE-B86B176135D6}"/>
              </a:ext>
            </a:extLst>
          </p:cNvPr>
          <p:cNvSpPr>
            <a:spLocks noGrp="1"/>
          </p:cNvSpPr>
          <p:nvPr/>
        </p:nvSpPr>
        <p:spPr>
          <a:xfrm>
            <a:off x="762000" y="6153150"/>
            <a:ext cx="10668000" cy="171450"/>
          </a:xfrm>
          <a:prstGeom prst="rect">
            <a:avLst/>
          </a:prstGeom>
          <a:noFill/>
          <a:ln w="0">
            <a:noFill/>
            <a:prstDash val="solid"/>
          </a:ln>
        </p:spPr>
        <p:txBody>
          <a:bodyPr wrap="square" lIns="0" tIns="0" rIns="0" bIns="0" anchor="t">
            <a:noAutofit/>
          </a:bodyPr>
          <a:lstStyle/>
          <a:p>
            <a:pPr algn="ctr">
              <a:defRPr sz="900" b="0" i="1">
                <a:solidFill>
                  <a:srgbClr val="5F7187"/>
                </a:solidFill>
                <a:latin typeface="Calibri"/>
                <a:ea typeface="Calibri"/>
                <a:cs typeface="Calibri"/>
              </a:defRPr>
            </a:pPr>
            <a:r>
              <a:rPr sz="900" b="0" i="1">
                <a:solidFill>
                  <a:srgbClr val="5F7187"/>
                </a:solidFill>
                <a:latin typeface="Calibri"/>
                <a:ea typeface="Calibri"/>
                <a:cs typeface="Calibri"/>
              </a:rPr>
              <a:t>Catalogue v1.0.2  •  Source a6d0671c3297  •  Verbatim descriptors and evidence  •  HDRL classifications are not official programme requirements.</a:t>
            </a:r>
          </a:p>
        </p:txBody>
      </p:sp>
      <p:sp>
        <p:nvSpPr>
          <p:cNvPr id="37" name="">
            <a:extLst>
              <a:ext uri="{FF2B5EF4-FFF2-40B4-BE49-F238E27FC236}">
                <ns2:creationId id="{BEFBBE3D-1D79-4EBF-8942-394B92798687}"/>
                <adec:decorative val="1"/>
              </a:ext>
            </a:extLst>
          </p:cNvPr>
          <p:cNvSpPr>
            <a:spLocks noGrp="1"/>
          </p:cNvSpPr>
          <p:nvPr/>
        </p:nvSpPr>
        <p:spPr>
          <a:xfrm>
            <a:off x="552450" y="6419850"/>
            <a:ext cx="11087100" cy="0"/>
          </a:xfrm>
          <a:prstGeom prst="line">
            <a:avLst/>
          </a:prstGeom>
          <a:noFill/>
          <a:ln w="9525">
            <a:solidFill>
              <a:srgbClr val="D5E3E3"/>
            </a:solidFill>
            <a:prstDash val="solid"/>
          </a:ln>
        </p:spPr>
      </p:sp>
      <p:sp>
        <p:nvSpPr>
          <p:cNvPr id="38" name="">
            <a:extLst>
              <a:ext uri="{FF2B5EF4-FFF2-40B4-BE49-F238E27FC236}">
                <ns2:creationId id="{4E758526-01AF-4908-BBB9-D3326E3FFB97}"/>
              </a:ext>
            </a:extLst>
          </p:cNvPr>
          <p:cNvSpPr>
            <a:spLocks noGrp="1"/>
          </p:cNvSpPr>
          <p:nvPr/>
        </p:nvSpPr>
        <p:spPr>
          <a:xfrm>
            <a:off x="552450" y="6496050"/>
            <a:ext cx="2952750" cy="190500"/>
          </a:xfrm>
          <a:prstGeom prst="rect">
            <a:avLst/>
          </a:prstGeom>
          <a:noFill/>
          <a:ln w="0">
            <a:noFill/>
            <a:prstDash val="solid"/>
          </a:ln>
        </p:spPr>
        <p:txBody>
          <a:bodyPr wrap="square" lIns="0" tIns="0" rIns="0" bIns="0" anchor="ctr">
            <a:noAutofit/>
          </a:bodyPr>
          <a:lstStyle/>
          <a:p>
            <a:pPr algn="l">
              <a:defRPr sz="900" b="0" i="0">
                <a:solidFill>
                  <a:srgbClr val="5F7187"/>
                </a:solidFill>
                <a:latin typeface="Calibri"/>
                <a:ea typeface="Calibri"/>
                <a:cs typeface="Calibri"/>
              </a:defRPr>
            </a:pPr>
            <a:r>
              <a:rPr sz="900" b="0" i="0">
                <a:solidFill>
                  <a:srgbClr val="5F7187"/>
                </a:solidFill>
                <a:latin typeface="Calibri"/>
                <a:ea typeface="Calibri"/>
                <a:cs typeface="Calibri"/>
              </a:rPr>
              <a:t>HDRL v1.0.1  •  Kit v1.1.0  •  30 Jul 2026</a:t>
            </a:r>
          </a:p>
        </p:txBody>
      </p:sp>
      <p:sp>
        <p:nvSpPr>
          <p:cNvPr id="39" name="">
            <a:extLst>
              <a:ext uri="{FF2B5EF4-FFF2-40B4-BE49-F238E27FC236}">
                <ns2:creationId id="{EC99CAD9-E84F-4F23-B76B-65C4DAE6851C}"/>
              </a:ext>
            </a:extLst>
          </p:cNvPr>
          <p:cNvSpPr>
            <a:spLocks noGrp="1"/>
          </p:cNvSpPr>
          <p:nvPr/>
        </p:nvSpPr>
        <p:spPr>
          <a:xfrm>
            <a:off x="3524250" y="6496050"/>
            <a:ext cx="6096000" cy="190500"/>
          </a:xfrm>
          <a:prstGeom prst="rect">
            <a:avLst/>
          </a:prstGeom>
          <a:noFill/>
          <a:ln w="0">
            <a:noFill/>
            <a:prstDash val="solid"/>
          </a:ln>
        </p:spPr>
        <p:txBody>
          <a:bodyPr wrap="square" lIns="0" tIns="0" rIns="0" bIns="0" anchor="ctr">
            <a:noAutofit/>
          </a:bodyPr>
          <a:lstStyle/>
          <a:p>
            <a:pPr algn="ctr">
              <a:defRPr sz="825" b="0" i="0">
                <a:solidFill>
                  <a:srgbClr val="5F7187"/>
                </a:solidFill>
                <a:latin typeface="Calibri"/>
                <a:ea typeface="Calibri"/>
                <a:cs typeface="Calibri"/>
              </a:defRPr>
            </a:pPr>
            <a:r>
              <a:rPr sz="825" b="0" i="0">
                <a:solidFill>
                  <a:srgbClr val="5F7187"/>
                </a:solidFill>
                <a:latin typeface="Calibri"/>
                <a:ea typeface="Calibri"/>
                <a:cs typeface="Calibri"/>
              </a:rPr>
              <a:t>RDS: commissioner &amp; IP owner  •  OPL Advisory: originator &amp; developer  •  </a:t>
            </a:r>
            <a:r>
              <a:rPr sz="825" b="0" i="0">
                <a:solidFill>
                  <a:srgbClr val="5F7187"/>
                </a:solidFill>
                <a:latin typeface="Calibri"/>
                <a:ea typeface="Calibri"/>
                <a:cs typeface="Calibri"/>
                <a:hlinkClick r:id="Rdc97011c1f5f430d" tooltip="Read the Creative Commons Attribution 4.0 licence"/>
              </a:rPr>
              <a:t>CC BY 4.0</a:t>
            </a:r>
          </a:p>
        </p:txBody>
      </p:sp>
      <p:sp>
        <p:nvSpPr>
          <p:cNvPr id="40" name="">
            <a:extLst>
              <a:ext uri="{FF2B5EF4-FFF2-40B4-BE49-F238E27FC236}">
                <ns2:creationId id="{5541AF52-DE47-453C-BBEE-0E2DEA4942EC}"/>
              </a:ext>
            </a:extLst>
          </p:cNvPr>
          <p:cNvSpPr>
            <a:spLocks noGrp="1"/>
          </p:cNvSpPr>
          <p:nvPr/>
        </p:nvSpPr>
        <p:spPr>
          <a:xfrm>
            <a:off x="9048750" y="6496050"/>
            <a:ext cx="2590800" cy="190500"/>
          </a:xfrm>
          <a:prstGeom prst="rect">
            <a:avLst/>
          </a:prstGeom>
          <a:noFill/>
          <a:ln w="0">
            <a:noFill/>
            <a:prstDash val="solid"/>
          </a:ln>
        </p:spPr>
        <p:txBody>
          <a:bodyPr wrap="square" lIns="0" tIns="0" rIns="0" bIns="0" anchor="ctr">
            <a:noAutofit/>
          </a:bodyPr>
          <a:lstStyle/>
          <a:p>
            <a:pPr algn="r">
              <a:defRPr sz="900" b="0" i="0">
                <a:solidFill>
                  <a:srgbClr val="5F7187"/>
                </a:solidFill>
                <a:latin typeface="Calibri"/>
                <a:ea typeface="Calibri"/>
                <a:cs typeface="Calibri"/>
              </a:defRPr>
            </a:pPr>
            <a:r>
              <a:rPr sz="900" b="0" i="0">
                <a:solidFill>
                  <a:srgbClr val="5F7187"/>
                </a:solidFill>
                <a:latin typeface="Calibri"/>
                <a:ea typeface="Calibri"/>
                <a:cs typeface="Calibri"/>
                <a:hlinkClick r:id="Rfb0b052fc0574ced" tooltip="Open the HDRL Framework website"/>
              </a:rPr>
              <a:t>hdrlframework.org</a:t>
            </a:r>
            <a:r>
              <a:rPr sz="900" b="0" i="0">
                <a:solidFill>
                  <a:srgbClr val="5F7187"/>
                </a:solidFill>
                <a:latin typeface="Calibri"/>
                <a:ea typeface="Calibri"/>
                <a:cs typeface="Calibri"/>
              </a:rPr>
              <a:t>  •  74</a:t>
            </a:r>
          </a:p>
        </p:txBody>
      </p:sp>
    </p:spTree>
    <p:extLst>
      <p:ext uri="{BB962C8B-B14F-4D97-AF65-F5344CB8AC3E}">
        <ns5:creationId val="938251020"/>
      </p:ext>
    </p:extLst>
  </p:cSld>
</p:sld>
</file>

<file path=ppt/slides/slide75.xml><?xml version="1.0" encoding="utf-8"?>
<p:sld xmlns:a="http://schemas.openxmlformats.org/drawingml/2006/main" xmlns:adec="http://schemas.microsoft.com/office/drawing/2017/decorative" xmlns:ns2="http://schemas.microsoft.com/office/drawing/2014/main" xmlns:ns5="http://schemas.microsoft.com/office/powerpoint/2010/main" xmlns:p="http://schemas.openxmlformats.org/presentationml/2006/main" xmlns:r="http://schemas.openxmlformats.org/officeDocument/2006/relationships">
  <p:cSld>
    <p:bg>
      <p:bgPr>
        <a:solidFill>
          <a:srgbClr val="FFFFFF"/>
        </a:solidFill>
      </p:bgPr>
    </p:bg>
    <p:spTree>
      <p:nvGrpSpPr>
        <p:cNvPr id="1" name=""/>
        <p:cNvGrpSpPr/>
        <p:nvPr/>
      </p:nvGrpSpPr>
      <p:grpSpPr>
        <a:xfrm/>
      </p:grpSpPr>
      <p:sp>
        <p:nvSpPr>
          <p:cNvPr id="38" name="hdrl-mini-mark">
            <a:extLst>
              <a:ext uri="{FF2B5EF4-FFF2-40B4-BE49-F238E27FC236}">
                <ns2:creationId id="{012DED8F-3BB5-453A-A258-0BCC5109ED80}"/>
                <adec:decorative val="1"/>
              </a:ext>
            </a:extLst>
          </p:cNvPr>
          <p:cNvSpPr>
            <a:spLocks noGrp="1"/>
          </p:cNvSpPr>
          <p:nvPr/>
        </p:nvSpPr>
        <p:spPr>
          <a:xfrm>
            <a:off x="552450" y="361950"/>
            <a:ext cx="514350" cy="514350"/>
          </a:xfrm>
          <a:prstGeom prst="octagon">
            <a:avLst/>
          </a:prstGeom>
          <a:solidFill>
            <a:srgbClr val="0F766E"/>
          </a:solidFill>
          <a:ln w="0">
            <a:noFill/>
            <a:prstDash val="solid"/>
          </a:ln>
        </p:spPr>
      </p:sp>
      <p:sp>
        <p:nvSpPr>
          <p:cNvPr id="2" name="hdrl-mini-text">
            <a:extLst>
              <a:ext uri="{FF2B5EF4-FFF2-40B4-BE49-F238E27FC236}">
                <ns2:creationId id="{BD4253B3-8B23-4673-811F-0A822C11B18D}"/>
                <adec:decorative val="1"/>
              </a:ext>
            </a:extLst>
          </p:cNvPr>
          <p:cNvSpPr>
            <a:spLocks noGrp="1"/>
          </p:cNvSpPr>
          <p:nvPr/>
        </p:nvSpPr>
        <p:spPr>
          <a:xfrm>
            <a:off x="581025" y="504825"/>
            <a:ext cx="476250" cy="209550"/>
          </a:xfrm>
          <a:prstGeom prst="rect">
            <a:avLst/>
          </a:prstGeom>
          <a:noFill/>
          <a:ln w="0">
            <a:noFill/>
            <a:prstDash val="solid"/>
          </a:ln>
        </p:spPr>
        <p:txBody>
          <a:bodyPr wrap="square" lIns="0" tIns="0" rIns="0" bIns="0" anchor="ctr">
            <a:noAutofit/>
          </a:bodyPr>
          <a:lstStyle/>
          <a:p>
            <a:pPr algn="ctr">
              <a:defRPr sz="750" b="1" i="0">
                <a:solidFill>
                  <a:srgbClr val="FFFFFF"/>
                </a:solidFill>
                <a:latin typeface="Calibri"/>
                <a:ea typeface="Calibri"/>
                <a:cs typeface="Calibri"/>
              </a:defRPr>
            </a:pPr>
            <a:r>
              <a:rPr sz="750" b="1" i="0">
                <a:solidFill>
                  <a:srgbClr val="FFFFFF"/>
                </a:solidFill>
                <a:latin typeface="Calibri"/>
                <a:ea typeface="Calibri"/>
                <a:cs typeface="Calibri"/>
              </a:rPr>
              <a:t>HDRL</a:t>
            </a:r>
          </a:p>
        </p:txBody>
      </p:sp>
      <p:sp>
        <p:nvSpPr>
          <p:cNvPr id="3" name="brand-label">
            <a:extLst>
              <a:ext uri="{FF2B5EF4-FFF2-40B4-BE49-F238E27FC236}">
                <ns2:creationId id="{62A0A978-208E-4DB4-B505-6AA89AFF1EBB}"/>
                <adec:decorative val="1"/>
              </a:ext>
            </a:extLst>
          </p:cNvPr>
          <p:cNvSpPr>
            <a:spLocks noGrp="1"/>
          </p:cNvSpPr>
          <p:nvPr/>
        </p:nvSpPr>
        <p:spPr>
          <a:xfrm>
            <a:off x="1257300" y="495300"/>
            <a:ext cx="4572000" cy="190500"/>
          </a:xfrm>
          <a:prstGeom prst="rect">
            <a:avLst/>
          </a:prstGeom>
          <a:noFill/>
          <a:ln w="0">
            <a:noFill/>
            <a:prstDash val="solid"/>
          </a:ln>
        </p:spPr>
        <p:txBody>
          <a:bodyPr wrap="square" lIns="0" tIns="0" rIns="0" bIns="0" anchor="ctr">
            <a:noAutofit/>
          </a:bodyPr>
          <a:lstStyle/>
          <a:p>
            <a:pPr algn="l">
              <a:defRPr sz="1200" b="1" i="0">
                <a:solidFill>
                  <a:srgbClr val="0F766E"/>
                </a:solidFill>
                <a:latin typeface="Calibri"/>
                <a:ea typeface="Calibri"/>
                <a:cs typeface="Calibri"/>
              </a:defRPr>
            </a:pPr>
            <a:r>
              <a:rPr sz="1200" b="1" i="0">
                <a:solidFill>
                  <a:srgbClr val="0F766E"/>
                </a:solidFill>
                <a:latin typeface="Calibri"/>
                <a:ea typeface="Calibri"/>
                <a:cs typeface="Calibri"/>
              </a:rPr>
              <a:t>DOMAIN G • ALL INDICATORS</a:t>
            </a:r>
          </a:p>
        </p:txBody>
      </p:sp>
      <p:sp>
        <p:nvSpPr>
          <p:cNvPr id="4" name="slide-title" title="Domain G · Workforce &amp; Culture" descr="Slide title: Domain G · Workforce &amp; Culture">
            <a:extLst>
              <a:ext uri="{FF2B5EF4-FFF2-40B4-BE49-F238E27FC236}">
                <ns2:creationId id="{4CDD0CFA-7EE6-43A0-A6FD-559DAD7B369D}"/>
              </a:ext>
            </a:extLst>
          </p:cNvPr>
          <p:cNvSpPr>
            <a:spLocks noGrp="1"/>
          </p:cNvSpPr>
          <p:nvPr>
            <p:ph type="title"/>
          </p:nvPr>
        </p:nvSpPr>
        <p:spPr>
          <a:xfrm>
            <a:off x="666750" y="1104900"/>
            <a:ext cx="10858500" cy="666750"/>
          </a:xfrm>
          <a:prstGeom prst="rect">
            <a:avLst/>
          </a:prstGeom>
          <a:noFill/>
          <a:ln w="0">
            <a:noFill/>
            <a:prstDash val="solid"/>
          </a:ln>
        </p:spPr>
        <p:txBody>
          <a:bodyPr wrap="square" lIns="0" tIns="0" rIns="0" bIns="0" anchor="t">
            <a:noAutofit/>
          </a:bodyPr>
          <a:lstStyle/>
          <a:p>
            <a:pPr algn="l">
              <a:defRPr sz="3150" b="1" i="0">
                <a:solidFill>
                  <a:srgbClr val="162B45"/>
                </a:solidFill>
                <a:latin typeface="Calibri"/>
                <a:ea typeface="Calibri"/>
                <a:cs typeface="Calibri"/>
              </a:defRPr>
            </a:pPr>
            <a:r>
              <a:rPr sz="3150" b="1" i="0">
                <a:solidFill>
                  <a:srgbClr val="162B45"/>
                </a:solidFill>
                <a:latin typeface="Calibri"/>
                <a:ea typeface="Calibri"/>
                <a:cs typeface="Calibri"/>
              </a:rPr>
              <a:t>Domain G · Workforce &amp; Culture</a:t>
            </a:r>
          </a:p>
        </p:txBody>
      </p:sp>
      <p:sp>
        <p:nvSpPr>
          <p:cNvPr id="5" name="">
            <a:extLst>
              <a:ext uri="{FF2B5EF4-FFF2-40B4-BE49-F238E27FC236}">
                <ns2:creationId id="{345ED802-2DFD-4067-B8E0-7B61F05278C9}"/>
              </a:ext>
            </a:extLst>
          </p:cNvPr>
          <p:cNvSpPr>
            <a:spLocks noGrp="1"/>
          </p:cNvSpPr>
          <p:nvPr/>
        </p:nvSpPr>
        <p:spPr>
          <a:xfrm>
            <a:off x="685800" y="1809750"/>
            <a:ext cx="8763000" cy="342900"/>
          </a:xfrm>
          <a:prstGeom prst="rect">
            <a:avLst/>
          </a:prstGeom>
          <a:noFill/>
          <a:ln w="0">
            <a:noFill/>
            <a:prstDash val="solid"/>
          </a:ln>
        </p:spPr>
        <p:txBody>
          <a:bodyPr wrap="square" lIns="0" tIns="0" rIns="0" bIns="0" anchor="t">
            <a:noAutofit/>
          </a:bodyPr>
          <a:lstStyle/>
          <a:p>
            <a:pPr algn="l">
              <a:defRPr sz="1725" b="0" i="0">
                <a:solidFill>
                  <a:srgbClr val="5F7187"/>
                </a:solidFill>
                <a:latin typeface="Calibri"/>
                <a:ea typeface="Calibri"/>
                <a:cs typeface="Calibri"/>
              </a:defRPr>
            </a:pPr>
            <a:r>
              <a:rPr sz="1725" b="0" i="0">
                <a:solidFill>
                  <a:srgbClr val="5F7187"/>
                </a:solidFill>
                <a:latin typeface="Calibri"/>
                <a:ea typeface="Calibri"/>
                <a:cs typeface="Calibri"/>
              </a:rPr>
              <a:t>Are sufficient skills, capacity and service culture in place?</a:t>
            </a:r>
          </a:p>
        </p:txBody>
      </p:sp>
      <p:sp>
        <p:nvSpPr>
          <p:cNvPr id="6" name="">
            <a:extLst>
              <a:ext uri="{FF2B5EF4-FFF2-40B4-BE49-F238E27FC236}">
                <ns2:creationId id="{E003E459-5768-49A7-9FA0-1CDC358B2EFD}"/>
              </a:ext>
            </a:extLst>
          </p:cNvPr>
          <p:cNvSpPr>
            <a:spLocks noGrp="1"/>
          </p:cNvSpPr>
          <p:nvPr/>
        </p:nvSpPr>
        <p:spPr>
          <a:xfrm>
            <a:off x="685800" y="2209800"/>
            <a:ext cx="5905500" cy="285750"/>
          </a:xfrm>
          <a:prstGeom prst="rect">
            <a:avLst/>
          </a:prstGeom>
          <a:noFill/>
          <a:ln w="0">
            <a:noFill/>
            <a:prstDash val="solid"/>
          </a:ln>
        </p:spPr>
        <p:txBody>
          <a:bodyPr wrap="square" lIns="0" tIns="0" rIns="0" bIns="0" anchor="t">
            <a:noAutofit/>
          </a:bodyPr>
          <a:lstStyle/>
          <a:p>
            <a:pPr algn="l">
              <a:defRPr sz="1425" b="1" i="0">
                <a:solidFill>
                  <a:srgbClr val="F43F5E"/>
                </a:solidFill>
                <a:latin typeface="Calibri"/>
                <a:ea typeface="Calibri"/>
                <a:cs typeface="Calibri"/>
              </a:defRPr>
            </a:pPr>
            <a:r>
              <a:rPr sz="1425" b="1" i="0">
                <a:solidFill>
                  <a:srgbClr val="F43F5E"/>
                </a:solidFill>
                <a:latin typeface="Calibri"/>
                <a:ea typeface="Calibri"/>
                <a:cs typeface="Calibri"/>
              </a:rPr>
              <a:t>7 indicators  •  4 Core  •  3 Enhancement</a:t>
            </a:r>
          </a:p>
        </p:txBody>
      </p:sp>
      <p:sp>
        <p:nvSpPr>
          <p:cNvPr id="7" name="">
            <a:extLst>
              <a:ext uri="{FF2B5EF4-FFF2-40B4-BE49-F238E27FC236}">
                <ns2:creationId id="{E202CD1F-125D-463C-A2D6-0145E658BDF5}"/>
              </a:ext>
            </a:extLst>
          </p:cNvPr>
          <p:cNvSpPr>
            <a:spLocks noGrp="1"/>
          </p:cNvSpPr>
          <p:nvPr/>
        </p:nvSpPr>
        <p:spPr>
          <a:xfrm>
            <a:off x="685800" y="2647950"/>
            <a:ext cx="685800" cy="247650"/>
          </a:xfrm>
          <a:prstGeom prst="rect">
            <a:avLst/>
          </a:prstGeom>
          <a:noFill/>
          <a:ln w="0">
            <a:noFill/>
            <a:prstDash val="solid"/>
          </a:ln>
        </p:spPr>
        <p:txBody>
          <a:bodyPr wrap="square" lIns="0" tIns="0" rIns="0" bIns="0" anchor="t">
            <a:noAutofit/>
          </a:bodyPr>
          <a:lstStyle/>
          <a:p>
            <a:pPr algn="l">
              <a:defRPr sz="1275" b="1" i="0">
                <a:solidFill>
                  <a:srgbClr val="F43F5E"/>
                </a:solidFill>
                <a:latin typeface="Calibri"/>
                <a:ea typeface="Calibri"/>
                <a:cs typeface="Calibri"/>
              </a:defRPr>
            </a:pPr>
            <a:r>
              <a:rPr sz="1275" b="1" i="0">
                <a:solidFill>
                  <a:srgbClr val="F43F5E"/>
                </a:solidFill>
                <a:latin typeface="Calibri"/>
                <a:ea typeface="Calibri"/>
                <a:cs typeface="Calibri"/>
              </a:rPr>
              <a:t>G.1.1</a:t>
            </a:r>
          </a:p>
        </p:txBody>
      </p:sp>
      <p:sp>
        <p:nvSpPr>
          <p:cNvPr id="8" name="">
            <a:extLst>
              <a:ext uri="{FF2B5EF4-FFF2-40B4-BE49-F238E27FC236}">
                <ns2:creationId id="{D73AC928-7B01-46C1-9D5E-B57C23DEB5E3}"/>
              </a:ext>
            </a:extLst>
          </p:cNvPr>
          <p:cNvSpPr>
            <a:spLocks noGrp="1"/>
          </p:cNvSpPr>
          <p:nvPr/>
        </p:nvSpPr>
        <p:spPr>
          <a:xfrm>
            <a:off x="1409700" y="2647950"/>
            <a:ext cx="3124200" cy="400050"/>
          </a:xfrm>
          <a:prstGeom prst="rect">
            <a:avLst/>
          </a:prstGeom>
          <a:noFill/>
          <a:ln w="0">
            <a:noFill/>
            <a:prstDash val="solid"/>
          </a:ln>
        </p:spPr>
        <p:txBody>
          <a:bodyPr wrap="square" lIns="0" tIns="0" rIns="0" bIns="0" anchor="t">
            <a:noAutofit/>
          </a:bodyPr>
          <a:lstStyle/>
          <a:p>
            <a:pPr algn="l">
              <a:defRPr sz="1350" b="1" i="0">
                <a:solidFill>
                  <a:srgbClr val="162B45"/>
                </a:solidFill>
                <a:latin typeface="Calibri"/>
                <a:ea typeface="Calibri"/>
                <a:cs typeface="Calibri"/>
              </a:defRPr>
            </a:pPr>
            <a:r>
              <a:rPr sz="1350" b="1" i="0">
                <a:solidFill>
                  <a:srgbClr val="162B45"/>
                </a:solidFill>
                <a:latin typeface="Calibri"/>
                <a:ea typeface="Calibri"/>
                <a:cs typeface="Calibri"/>
              </a:rPr>
              <a:t>Staff Capacity</a:t>
            </a:r>
          </a:p>
        </p:txBody>
      </p:sp>
      <p:sp>
        <p:nvSpPr>
          <p:cNvPr id="9" name="">
            <a:extLst>
              <a:ext uri="{FF2B5EF4-FFF2-40B4-BE49-F238E27FC236}">
                <ns2:creationId id="{03BA1B89-BE79-4DF9-A803-5C0A6B6E6168}"/>
              </a:ext>
            </a:extLst>
          </p:cNvPr>
          <p:cNvSpPr>
            <a:spLocks noGrp="1"/>
          </p:cNvSpPr>
          <p:nvPr/>
        </p:nvSpPr>
        <p:spPr>
          <a:xfrm>
            <a:off x="4591050" y="2667000"/>
            <a:ext cx="1428750" cy="304800"/>
          </a:xfrm>
          <a:prstGeom prst="rect">
            <a:avLst/>
          </a:prstGeom>
          <a:noFill/>
          <a:ln w="0">
            <a:noFill/>
            <a:prstDash val="solid"/>
          </a:ln>
        </p:spPr>
        <p:txBody>
          <a:bodyPr wrap="square" lIns="0" tIns="0" rIns="0" bIns="0" anchor="t">
            <a:noAutofit/>
          </a:bodyPr>
          <a:lstStyle/>
          <a:p>
            <a:pPr algn="r">
              <a:defRPr sz="1050" b="0" i="0">
                <a:solidFill>
                  <a:srgbClr val="5F7187"/>
                </a:solidFill>
                <a:latin typeface="Calibri"/>
                <a:ea typeface="Calibri"/>
                <a:cs typeface="Calibri"/>
              </a:defRPr>
            </a:pPr>
            <a:r>
              <a:rPr sz="1050" b="0" i="0">
                <a:solidFill>
                  <a:srgbClr val="5F7187"/>
                </a:solidFill>
                <a:latin typeface="Calibri"/>
                <a:ea typeface="Calibri"/>
                <a:cs typeface="Calibri"/>
              </a:rPr>
              <a:t>Core · Both</a:t>
            </a:r>
          </a:p>
        </p:txBody>
      </p:sp>
      <p:sp>
        <p:nvSpPr>
          <p:cNvPr id="10" name="">
            <a:extLst>
              <a:ext uri="{FF2B5EF4-FFF2-40B4-BE49-F238E27FC236}">
                <ns2:creationId id="{D4D8C6D1-BE22-40DB-B7CF-3FD648609A69}"/>
                <adec:decorative val="1"/>
              </a:ext>
            </a:extLst>
          </p:cNvPr>
          <p:cNvSpPr>
            <a:spLocks noGrp="1"/>
          </p:cNvSpPr>
          <p:nvPr/>
        </p:nvSpPr>
        <p:spPr>
          <a:xfrm>
            <a:off x="685800" y="3057525"/>
            <a:ext cx="5334000" cy="0"/>
          </a:xfrm>
          <a:prstGeom prst="line">
            <a:avLst/>
          </a:prstGeom>
          <a:noFill/>
          <a:ln w="9525">
            <a:solidFill>
              <a:srgbClr val="D5E3E3"/>
            </a:solidFill>
            <a:prstDash val="solid"/>
          </a:ln>
        </p:spPr>
      </p:sp>
      <p:sp>
        <p:nvSpPr>
          <p:cNvPr id="11" name="">
            <a:extLst>
              <a:ext uri="{FF2B5EF4-FFF2-40B4-BE49-F238E27FC236}">
                <ns2:creationId id="{0530693B-DE1C-4E2A-90B7-A2871C91C627}"/>
              </a:ext>
            </a:extLst>
          </p:cNvPr>
          <p:cNvSpPr>
            <a:spLocks noGrp="1"/>
          </p:cNvSpPr>
          <p:nvPr/>
        </p:nvSpPr>
        <p:spPr>
          <a:xfrm>
            <a:off x="685800" y="3143250"/>
            <a:ext cx="685800" cy="247650"/>
          </a:xfrm>
          <a:prstGeom prst="rect">
            <a:avLst/>
          </a:prstGeom>
          <a:noFill/>
          <a:ln w="0">
            <a:noFill/>
            <a:prstDash val="solid"/>
          </a:ln>
        </p:spPr>
        <p:txBody>
          <a:bodyPr wrap="square" lIns="0" tIns="0" rIns="0" bIns="0" anchor="t">
            <a:noAutofit/>
          </a:bodyPr>
          <a:lstStyle/>
          <a:p>
            <a:pPr algn="l">
              <a:defRPr sz="1275" b="1" i="0">
                <a:solidFill>
                  <a:srgbClr val="F43F5E"/>
                </a:solidFill>
                <a:latin typeface="Calibri"/>
                <a:ea typeface="Calibri"/>
                <a:cs typeface="Calibri"/>
              </a:defRPr>
            </a:pPr>
            <a:r>
              <a:rPr sz="1275" b="1" i="0">
                <a:solidFill>
                  <a:srgbClr val="F43F5E"/>
                </a:solidFill>
                <a:latin typeface="Calibri"/>
                <a:ea typeface="Calibri"/>
                <a:cs typeface="Calibri"/>
              </a:rPr>
              <a:t>G.1.2</a:t>
            </a:r>
          </a:p>
        </p:txBody>
      </p:sp>
      <p:sp>
        <p:nvSpPr>
          <p:cNvPr id="12" name="">
            <a:extLst>
              <a:ext uri="{FF2B5EF4-FFF2-40B4-BE49-F238E27FC236}">
                <ns2:creationId id="{F9FE5F2A-0F05-4ED9-92F9-E913D83152C1}"/>
              </a:ext>
            </a:extLst>
          </p:cNvPr>
          <p:cNvSpPr>
            <a:spLocks noGrp="1"/>
          </p:cNvSpPr>
          <p:nvPr/>
        </p:nvSpPr>
        <p:spPr>
          <a:xfrm>
            <a:off x="1409700" y="3143250"/>
            <a:ext cx="3124200" cy="400050"/>
          </a:xfrm>
          <a:prstGeom prst="rect">
            <a:avLst/>
          </a:prstGeom>
          <a:noFill/>
          <a:ln w="0">
            <a:noFill/>
            <a:prstDash val="solid"/>
          </a:ln>
        </p:spPr>
        <p:txBody>
          <a:bodyPr wrap="square" lIns="0" tIns="0" rIns="0" bIns="0" anchor="t">
            <a:noAutofit/>
          </a:bodyPr>
          <a:lstStyle/>
          <a:p>
            <a:pPr algn="l">
              <a:defRPr sz="1350" b="1" i="0">
                <a:solidFill>
                  <a:srgbClr val="162B45"/>
                </a:solidFill>
                <a:latin typeface="Calibri"/>
                <a:ea typeface="Calibri"/>
                <a:cs typeface="Calibri"/>
              </a:defRPr>
            </a:pPr>
            <a:r>
              <a:rPr sz="1350" b="1" i="0">
                <a:solidFill>
                  <a:srgbClr val="162B45"/>
                </a:solidFill>
                <a:latin typeface="Calibri"/>
                <a:ea typeface="Calibri"/>
                <a:cs typeface="Calibri"/>
              </a:rPr>
              <a:t>Staff Retention &amp; Development</a:t>
            </a:r>
          </a:p>
        </p:txBody>
      </p:sp>
      <p:sp>
        <p:nvSpPr>
          <p:cNvPr id="13" name="">
            <a:extLst>
              <a:ext uri="{FF2B5EF4-FFF2-40B4-BE49-F238E27FC236}">
                <ns2:creationId id="{055BD778-56D8-4890-9688-A81AE25C1BDC}"/>
              </a:ext>
            </a:extLst>
          </p:cNvPr>
          <p:cNvSpPr>
            <a:spLocks noGrp="1"/>
          </p:cNvSpPr>
          <p:nvPr/>
        </p:nvSpPr>
        <p:spPr>
          <a:xfrm>
            <a:off x="4591050" y="3162300"/>
            <a:ext cx="1428750" cy="304800"/>
          </a:xfrm>
          <a:prstGeom prst="rect">
            <a:avLst/>
          </a:prstGeom>
          <a:noFill/>
          <a:ln w="0">
            <a:noFill/>
            <a:prstDash val="solid"/>
          </a:ln>
        </p:spPr>
        <p:txBody>
          <a:bodyPr wrap="square" lIns="0" tIns="0" rIns="0" bIns="0" anchor="t">
            <a:noAutofit/>
          </a:bodyPr>
          <a:lstStyle/>
          <a:p>
            <a:pPr algn="r">
              <a:defRPr sz="1050" b="0" i="0">
                <a:solidFill>
                  <a:srgbClr val="5F7187"/>
                </a:solidFill>
                <a:latin typeface="Calibri"/>
                <a:ea typeface="Calibri"/>
                <a:cs typeface="Calibri"/>
              </a:defRPr>
            </a:pPr>
            <a:r>
              <a:rPr sz="1050" b="0" i="0">
                <a:solidFill>
                  <a:srgbClr val="5F7187"/>
                </a:solidFill>
                <a:latin typeface="Calibri"/>
                <a:ea typeface="Calibri"/>
                <a:cs typeface="Calibri"/>
              </a:rPr>
              <a:t>Enhancement · Both</a:t>
            </a:r>
          </a:p>
        </p:txBody>
      </p:sp>
      <p:sp>
        <p:nvSpPr>
          <p:cNvPr id="14" name="">
            <a:extLst>
              <a:ext uri="{FF2B5EF4-FFF2-40B4-BE49-F238E27FC236}">
                <ns2:creationId id="{353660E5-7AB8-4628-8EE9-2D3CC31F8474}"/>
                <adec:decorative val="1"/>
              </a:ext>
            </a:extLst>
          </p:cNvPr>
          <p:cNvSpPr>
            <a:spLocks noGrp="1"/>
          </p:cNvSpPr>
          <p:nvPr/>
        </p:nvSpPr>
        <p:spPr>
          <a:xfrm>
            <a:off x="685800" y="3552825"/>
            <a:ext cx="5334000" cy="0"/>
          </a:xfrm>
          <a:prstGeom prst="line">
            <a:avLst/>
          </a:prstGeom>
          <a:noFill/>
          <a:ln w="9525">
            <a:solidFill>
              <a:srgbClr val="D5E3E3"/>
            </a:solidFill>
            <a:prstDash val="solid"/>
          </a:ln>
        </p:spPr>
      </p:sp>
      <p:sp>
        <p:nvSpPr>
          <p:cNvPr id="15" name="">
            <a:extLst>
              <a:ext uri="{FF2B5EF4-FFF2-40B4-BE49-F238E27FC236}">
                <ns2:creationId id="{4830DF4D-E0D7-446C-956B-43B97AC1558F}"/>
              </a:ext>
            </a:extLst>
          </p:cNvPr>
          <p:cNvSpPr>
            <a:spLocks noGrp="1"/>
          </p:cNvSpPr>
          <p:nvPr/>
        </p:nvSpPr>
        <p:spPr>
          <a:xfrm>
            <a:off x="685800" y="3638550"/>
            <a:ext cx="685800" cy="247650"/>
          </a:xfrm>
          <a:prstGeom prst="rect">
            <a:avLst/>
          </a:prstGeom>
          <a:noFill/>
          <a:ln w="0">
            <a:noFill/>
            <a:prstDash val="solid"/>
          </a:ln>
        </p:spPr>
        <p:txBody>
          <a:bodyPr wrap="square" lIns="0" tIns="0" rIns="0" bIns="0" anchor="t">
            <a:noAutofit/>
          </a:bodyPr>
          <a:lstStyle/>
          <a:p>
            <a:pPr algn="l">
              <a:defRPr sz="1275" b="1" i="0">
                <a:solidFill>
                  <a:srgbClr val="F43F5E"/>
                </a:solidFill>
                <a:latin typeface="Calibri"/>
                <a:ea typeface="Calibri"/>
                <a:cs typeface="Calibri"/>
              </a:defRPr>
            </a:pPr>
            <a:r>
              <a:rPr sz="1275" b="1" i="0">
                <a:solidFill>
                  <a:srgbClr val="F43F5E"/>
                </a:solidFill>
                <a:latin typeface="Calibri"/>
                <a:ea typeface="Calibri"/>
                <a:cs typeface="Calibri"/>
              </a:rPr>
              <a:t>G.1.3</a:t>
            </a:r>
          </a:p>
        </p:txBody>
      </p:sp>
      <p:sp>
        <p:nvSpPr>
          <p:cNvPr id="16" name="">
            <a:extLst>
              <a:ext uri="{FF2B5EF4-FFF2-40B4-BE49-F238E27FC236}">
                <ns2:creationId id="{C43D0218-8249-4995-BA31-4ABD6E574088}"/>
              </a:ext>
            </a:extLst>
          </p:cNvPr>
          <p:cNvSpPr>
            <a:spLocks noGrp="1"/>
          </p:cNvSpPr>
          <p:nvPr/>
        </p:nvSpPr>
        <p:spPr>
          <a:xfrm>
            <a:off x="1409700" y="3638550"/>
            <a:ext cx="3124200" cy="400050"/>
          </a:xfrm>
          <a:prstGeom prst="rect">
            <a:avLst/>
          </a:prstGeom>
          <a:noFill/>
          <a:ln w="0">
            <a:noFill/>
            <a:prstDash val="solid"/>
          </a:ln>
        </p:spPr>
        <p:txBody>
          <a:bodyPr wrap="square" lIns="0" tIns="0" rIns="0" bIns="0" anchor="t">
            <a:noAutofit/>
          </a:bodyPr>
          <a:lstStyle/>
          <a:p>
            <a:pPr algn="l">
              <a:defRPr sz="1350" b="1" i="0">
                <a:solidFill>
                  <a:srgbClr val="162B45"/>
                </a:solidFill>
                <a:latin typeface="Calibri"/>
                <a:ea typeface="Calibri"/>
                <a:cs typeface="Calibri"/>
              </a:defRPr>
            </a:pPr>
            <a:r>
              <a:rPr sz="1350" b="1" i="0">
                <a:solidFill>
                  <a:srgbClr val="162B45"/>
                </a:solidFill>
                <a:latin typeface="Calibri"/>
                <a:ea typeface="Calibri"/>
                <a:cs typeface="Calibri"/>
              </a:rPr>
              <a:t>Strategic Workforce Planning</a:t>
            </a:r>
          </a:p>
        </p:txBody>
      </p:sp>
      <p:sp>
        <p:nvSpPr>
          <p:cNvPr id="17" name="">
            <a:extLst>
              <a:ext uri="{FF2B5EF4-FFF2-40B4-BE49-F238E27FC236}">
                <ns2:creationId id="{0E34266B-7FAA-4AE3-91FD-1401B889F7D4}"/>
              </a:ext>
            </a:extLst>
          </p:cNvPr>
          <p:cNvSpPr>
            <a:spLocks noGrp="1"/>
          </p:cNvSpPr>
          <p:nvPr/>
        </p:nvSpPr>
        <p:spPr>
          <a:xfrm>
            <a:off x="4591050" y="3657600"/>
            <a:ext cx="1428750" cy="304800"/>
          </a:xfrm>
          <a:prstGeom prst="rect">
            <a:avLst/>
          </a:prstGeom>
          <a:noFill/>
          <a:ln w="0">
            <a:noFill/>
            <a:prstDash val="solid"/>
          </a:ln>
        </p:spPr>
        <p:txBody>
          <a:bodyPr wrap="square" lIns="0" tIns="0" rIns="0" bIns="0" anchor="t">
            <a:noAutofit/>
          </a:bodyPr>
          <a:lstStyle/>
          <a:p>
            <a:pPr algn="r">
              <a:defRPr sz="1050" b="0" i="0">
                <a:solidFill>
                  <a:srgbClr val="5F7187"/>
                </a:solidFill>
                <a:latin typeface="Calibri"/>
                <a:ea typeface="Calibri"/>
                <a:cs typeface="Calibri"/>
              </a:defRPr>
            </a:pPr>
            <a:r>
              <a:rPr sz="1050" b="0" i="0">
                <a:solidFill>
                  <a:srgbClr val="5F7187"/>
                </a:solidFill>
                <a:latin typeface="Calibri"/>
                <a:ea typeface="Calibri"/>
                <a:cs typeface="Calibri"/>
              </a:rPr>
              <a:t>Enhancement · Both</a:t>
            </a:r>
          </a:p>
        </p:txBody>
      </p:sp>
      <p:sp>
        <p:nvSpPr>
          <p:cNvPr id="18" name="">
            <a:extLst>
              <a:ext uri="{FF2B5EF4-FFF2-40B4-BE49-F238E27FC236}">
                <ns2:creationId id="{DE88A775-E08D-4DDB-8CA0-80395E0F328D}"/>
                <adec:decorative val="1"/>
              </a:ext>
            </a:extLst>
          </p:cNvPr>
          <p:cNvSpPr>
            <a:spLocks noGrp="1"/>
          </p:cNvSpPr>
          <p:nvPr/>
        </p:nvSpPr>
        <p:spPr>
          <a:xfrm>
            <a:off x="685800" y="4048125"/>
            <a:ext cx="5334000" cy="0"/>
          </a:xfrm>
          <a:prstGeom prst="line">
            <a:avLst/>
          </a:prstGeom>
          <a:noFill/>
          <a:ln w="9525">
            <a:solidFill>
              <a:srgbClr val="D5E3E3"/>
            </a:solidFill>
            <a:prstDash val="solid"/>
          </a:ln>
        </p:spPr>
      </p:sp>
      <p:sp>
        <p:nvSpPr>
          <p:cNvPr id="19" name="">
            <a:extLst>
              <a:ext uri="{FF2B5EF4-FFF2-40B4-BE49-F238E27FC236}">
                <ns2:creationId id="{109576F6-FB79-47FF-92C8-5148A4099B8F}"/>
              </a:ext>
            </a:extLst>
          </p:cNvPr>
          <p:cNvSpPr>
            <a:spLocks noGrp="1"/>
          </p:cNvSpPr>
          <p:nvPr/>
        </p:nvSpPr>
        <p:spPr>
          <a:xfrm>
            <a:off x="685800" y="4133850"/>
            <a:ext cx="685800" cy="247650"/>
          </a:xfrm>
          <a:prstGeom prst="rect">
            <a:avLst/>
          </a:prstGeom>
          <a:noFill/>
          <a:ln w="0">
            <a:noFill/>
            <a:prstDash val="solid"/>
          </a:ln>
        </p:spPr>
        <p:txBody>
          <a:bodyPr wrap="square" lIns="0" tIns="0" rIns="0" bIns="0" anchor="t">
            <a:noAutofit/>
          </a:bodyPr>
          <a:lstStyle/>
          <a:p>
            <a:pPr algn="l">
              <a:defRPr sz="1275" b="1" i="0">
                <a:solidFill>
                  <a:srgbClr val="F43F5E"/>
                </a:solidFill>
                <a:latin typeface="Calibri"/>
                <a:ea typeface="Calibri"/>
                <a:cs typeface="Calibri"/>
              </a:defRPr>
            </a:pPr>
            <a:r>
              <a:rPr sz="1275" b="1" i="0">
                <a:solidFill>
                  <a:srgbClr val="F43F5E"/>
                </a:solidFill>
                <a:latin typeface="Calibri"/>
                <a:ea typeface="Calibri"/>
                <a:cs typeface="Calibri"/>
              </a:rPr>
              <a:t>G.2.1</a:t>
            </a:r>
          </a:p>
        </p:txBody>
      </p:sp>
      <p:sp>
        <p:nvSpPr>
          <p:cNvPr id="20" name="">
            <a:extLst>
              <a:ext uri="{FF2B5EF4-FFF2-40B4-BE49-F238E27FC236}">
                <ns2:creationId id="{54532687-F486-441D-81CE-1C6EA1B91850}"/>
              </a:ext>
            </a:extLst>
          </p:cNvPr>
          <p:cNvSpPr>
            <a:spLocks noGrp="1"/>
          </p:cNvSpPr>
          <p:nvPr/>
        </p:nvSpPr>
        <p:spPr>
          <a:xfrm>
            <a:off x="1409700" y="4133850"/>
            <a:ext cx="3124200" cy="400050"/>
          </a:xfrm>
          <a:prstGeom prst="rect">
            <a:avLst/>
          </a:prstGeom>
          <a:noFill/>
          <a:ln w="0">
            <a:noFill/>
            <a:prstDash val="solid"/>
          </a:ln>
        </p:spPr>
        <p:txBody>
          <a:bodyPr wrap="square" lIns="0" tIns="0" rIns="0" bIns="0" anchor="t">
            <a:noAutofit/>
          </a:bodyPr>
          <a:lstStyle/>
          <a:p>
            <a:pPr algn="l">
              <a:defRPr sz="1350" b="1" i="0">
                <a:solidFill>
                  <a:srgbClr val="162B45"/>
                </a:solidFill>
                <a:latin typeface="Calibri"/>
                <a:ea typeface="Calibri"/>
                <a:cs typeface="Calibri"/>
              </a:defRPr>
            </a:pPr>
            <a:r>
              <a:rPr sz="1350" b="1" i="0">
                <a:solidFill>
                  <a:srgbClr val="162B45"/>
                </a:solidFill>
                <a:latin typeface="Calibri"/>
                <a:ea typeface="Calibri"/>
                <a:cs typeface="Calibri"/>
              </a:rPr>
              <a:t>Role Definition &amp; Professionalization</a:t>
            </a:r>
          </a:p>
        </p:txBody>
      </p:sp>
      <p:sp>
        <p:nvSpPr>
          <p:cNvPr id="21" name="">
            <a:extLst>
              <a:ext uri="{FF2B5EF4-FFF2-40B4-BE49-F238E27FC236}">
                <ns2:creationId id="{D7BC0301-0570-47A5-9F61-9AD5982EEDFC}"/>
              </a:ext>
            </a:extLst>
          </p:cNvPr>
          <p:cNvSpPr>
            <a:spLocks noGrp="1"/>
          </p:cNvSpPr>
          <p:nvPr/>
        </p:nvSpPr>
        <p:spPr>
          <a:xfrm>
            <a:off x="4591050" y="4152900"/>
            <a:ext cx="1428750" cy="304800"/>
          </a:xfrm>
          <a:prstGeom prst="rect">
            <a:avLst/>
          </a:prstGeom>
          <a:noFill/>
          <a:ln w="0">
            <a:noFill/>
            <a:prstDash val="solid"/>
          </a:ln>
        </p:spPr>
        <p:txBody>
          <a:bodyPr wrap="square" lIns="0" tIns="0" rIns="0" bIns="0" anchor="t">
            <a:noAutofit/>
          </a:bodyPr>
          <a:lstStyle/>
          <a:p>
            <a:pPr algn="r">
              <a:defRPr sz="1050" b="0" i="0">
                <a:solidFill>
                  <a:srgbClr val="5F7187"/>
                </a:solidFill>
                <a:latin typeface="Calibri"/>
                <a:ea typeface="Calibri"/>
                <a:cs typeface="Calibri"/>
              </a:defRPr>
            </a:pPr>
            <a:r>
              <a:rPr sz="1050" b="0" i="0">
                <a:solidFill>
                  <a:srgbClr val="5F7187"/>
                </a:solidFill>
                <a:latin typeface="Calibri"/>
                <a:ea typeface="Calibri"/>
                <a:cs typeface="Calibri"/>
              </a:rPr>
              <a:t>Core · Both</a:t>
            </a:r>
          </a:p>
        </p:txBody>
      </p:sp>
      <p:sp>
        <p:nvSpPr>
          <p:cNvPr id="22" name="">
            <a:extLst>
              <a:ext uri="{FF2B5EF4-FFF2-40B4-BE49-F238E27FC236}">
                <ns2:creationId id="{102A9C8F-D7CF-4072-A47F-A71003052A4A}"/>
              </a:ext>
            </a:extLst>
          </p:cNvPr>
          <p:cNvSpPr>
            <a:spLocks noGrp="1"/>
          </p:cNvSpPr>
          <p:nvPr/>
        </p:nvSpPr>
        <p:spPr>
          <a:xfrm>
            <a:off x="6248400" y="2647950"/>
            <a:ext cx="685800" cy="247650"/>
          </a:xfrm>
          <a:prstGeom prst="rect">
            <a:avLst/>
          </a:prstGeom>
          <a:noFill/>
          <a:ln w="0">
            <a:noFill/>
            <a:prstDash val="solid"/>
          </a:ln>
        </p:spPr>
        <p:txBody>
          <a:bodyPr wrap="square" lIns="0" tIns="0" rIns="0" bIns="0" anchor="t">
            <a:noAutofit/>
          </a:bodyPr>
          <a:lstStyle/>
          <a:p>
            <a:pPr algn="l">
              <a:defRPr sz="1275" b="1" i="0">
                <a:solidFill>
                  <a:srgbClr val="F43F5E"/>
                </a:solidFill>
                <a:latin typeface="Calibri"/>
                <a:ea typeface="Calibri"/>
                <a:cs typeface="Calibri"/>
              </a:defRPr>
            </a:pPr>
            <a:r>
              <a:rPr sz="1275" b="1" i="0">
                <a:solidFill>
                  <a:srgbClr val="F43F5E"/>
                </a:solidFill>
                <a:latin typeface="Calibri"/>
                <a:ea typeface="Calibri"/>
                <a:cs typeface="Calibri"/>
              </a:rPr>
              <a:t>G.2.2</a:t>
            </a:r>
          </a:p>
        </p:txBody>
      </p:sp>
      <p:sp>
        <p:nvSpPr>
          <p:cNvPr id="23" name="">
            <a:extLst>
              <a:ext uri="{FF2B5EF4-FFF2-40B4-BE49-F238E27FC236}">
                <ns2:creationId id="{E8A8A555-17BE-4622-A5D5-B50C22AB0030}"/>
              </a:ext>
            </a:extLst>
          </p:cNvPr>
          <p:cNvSpPr>
            <a:spLocks noGrp="1"/>
          </p:cNvSpPr>
          <p:nvPr/>
        </p:nvSpPr>
        <p:spPr>
          <a:xfrm>
            <a:off x="6972300" y="2647950"/>
            <a:ext cx="3124200" cy="400050"/>
          </a:xfrm>
          <a:prstGeom prst="rect">
            <a:avLst/>
          </a:prstGeom>
          <a:noFill/>
          <a:ln w="0">
            <a:noFill/>
            <a:prstDash val="solid"/>
          </a:ln>
        </p:spPr>
        <p:txBody>
          <a:bodyPr wrap="square" lIns="0" tIns="0" rIns="0" bIns="0" anchor="t">
            <a:noAutofit/>
          </a:bodyPr>
          <a:lstStyle/>
          <a:p>
            <a:pPr algn="l">
              <a:defRPr sz="1350" b="1" i="0">
                <a:solidFill>
                  <a:srgbClr val="162B45"/>
                </a:solidFill>
                <a:latin typeface="Calibri"/>
                <a:ea typeface="Calibri"/>
                <a:cs typeface="Calibri"/>
              </a:defRPr>
            </a:pPr>
            <a:r>
              <a:rPr sz="1350" b="1" i="0">
                <a:solidFill>
                  <a:srgbClr val="162B45"/>
                </a:solidFill>
                <a:latin typeface="Calibri"/>
                <a:ea typeface="Calibri"/>
                <a:cs typeface="Calibri"/>
              </a:rPr>
              <a:t>Technical Skills</a:t>
            </a:r>
          </a:p>
        </p:txBody>
      </p:sp>
      <p:sp>
        <p:nvSpPr>
          <p:cNvPr id="24" name="">
            <a:extLst>
              <a:ext uri="{FF2B5EF4-FFF2-40B4-BE49-F238E27FC236}">
                <ns2:creationId id="{FACB10F4-5F3F-4431-9F5B-6CDEFB82EEFA}"/>
              </a:ext>
            </a:extLst>
          </p:cNvPr>
          <p:cNvSpPr>
            <a:spLocks noGrp="1"/>
          </p:cNvSpPr>
          <p:nvPr/>
        </p:nvSpPr>
        <p:spPr>
          <a:xfrm>
            <a:off x="10153650" y="2667000"/>
            <a:ext cx="1428750" cy="304800"/>
          </a:xfrm>
          <a:prstGeom prst="rect">
            <a:avLst/>
          </a:prstGeom>
          <a:noFill/>
          <a:ln w="0">
            <a:noFill/>
            <a:prstDash val="solid"/>
          </a:ln>
        </p:spPr>
        <p:txBody>
          <a:bodyPr wrap="square" lIns="0" tIns="0" rIns="0" bIns="0" anchor="t">
            <a:noAutofit/>
          </a:bodyPr>
          <a:lstStyle/>
          <a:p>
            <a:pPr algn="r">
              <a:defRPr sz="1050" b="0" i="0">
                <a:solidFill>
                  <a:srgbClr val="5F7187"/>
                </a:solidFill>
                <a:latin typeface="Calibri"/>
                <a:ea typeface="Calibri"/>
                <a:cs typeface="Calibri"/>
              </a:defRPr>
            </a:pPr>
            <a:r>
              <a:rPr sz="1050" b="0" i="0">
                <a:solidFill>
                  <a:srgbClr val="5F7187"/>
                </a:solidFill>
                <a:latin typeface="Calibri"/>
                <a:ea typeface="Calibri"/>
                <a:cs typeface="Calibri"/>
              </a:rPr>
              <a:t>Core · Both</a:t>
            </a:r>
          </a:p>
        </p:txBody>
      </p:sp>
      <p:sp>
        <p:nvSpPr>
          <p:cNvPr id="25" name="">
            <a:extLst>
              <a:ext uri="{FF2B5EF4-FFF2-40B4-BE49-F238E27FC236}">
                <ns2:creationId id="{63B20B37-491B-4702-AB58-49A04FC7510F}"/>
                <adec:decorative val="1"/>
              </a:ext>
            </a:extLst>
          </p:cNvPr>
          <p:cNvSpPr>
            <a:spLocks noGrp="1"/>
          </p:cNvSpPr>
          <p:nvPr/>
        </p:nvSpPr>
        <p:spPr>
          <a:xfrm>
            <a:off x="6248400" y="3057525"/>
            <a:ext cx="5334000" cy="0"/>
          </a:xfrm>
          <a:prstGeom prst="line">
            <a:avLst/>
          </a:prstGeom>
          <a:noFill/>
          <a:ln w="9525">
            <a:solidFill>
              <a:srgbClr val="D5E3E3"/>
            </a:solidFill>
            <a:prstDash val="solid"/>
          </a:ln>
        </p:spPr>
      </p:sp>
      <p:sp>
        <p:nvSpPr>
          <p:cNvPr id="26" name="">
            <a:extLst>
              <a:ext uri="{FF2B5EF4-FFF2-40B4-BE49-F238E27FC236}">
                <ns2:creationId id="{BF87678C-AD7F-43C6-9F22-4EE00A4F167C}"/>
              </a:ext>
            </a:extLst>
          </p:cNvPr>
          <p:cNvSpPr>
            <a:spLocks noGrp="1"/>
          </p:cNvSpPr>
          <p:nvPr/>
        </p:nvSpPr>
        <p:spPr>
          <a:xfrm>
            <a:off x="6248400" y="3143250"/>
            <a:ext cx="685800" cy="247650"/>
          </a:xfrm>
          <a:prstGeom prst="rect">
            <a:avLst/>
          </a:prstGeom>
          <a:noFill/>
          <a:ln w="0">
            <a:noFill/>
            <a:prstDash val="solid"/>
          </a:ln>
        </p:spPr>
        <p:txBody>
          <a:bodyPr wrap="square" lIns="0" tIns="0" rIns="0" bIns="0" anchor="t">
            <a:noAutofit/>
          </a:bodyPr>
          <a:lstStyle/>
          <a:p>
            <a:pPr algn="l">
              <a:defRPr sz="1275" b="1" i="0">
                <a:solidFill>
                  <a:srgbClr val="F43F5E"/>
                </a:solidFill>
                <a:latin typeface="Calibri"/>
                <a:ea typeface="Calibri"/>
                <a:cs typeface="Calibri"/>
              </a:defRPr>
            </a:pPr>
            <a:r>
              <a:rPr sz="1275" b="1" i="0">
                <a:solidFill>
                  <a:srgbClr val="F43F5E"/>
                </a:solidFill>
                <a:latin typeface="Calibri"/>
                <a:ea typeface="Calibri"/>
                <a:cs typeface="Calibri"/>
              </a:rPr>
              <a:t>G.3.1</a:t>
            </a:r>
          </a:p>
        </p:txBody>
      </p:sp>
      <p:sp>
        <p:nvSpPr>
          <p:cNvPr id="27" name="">
            <a:extLst>
              <a:ext uri="{FF2B5EF4-FFF2-40B4-BE49-F238E27FC236}">
                <ns2:creationId id="{E5D6A118-2713-43FA-9920-6A45F30920E0}"/>
              </a:ext>
            </a:extLst>
          </p:cNvPr>
          <p:cNvSpPr>
            <a:spLocks noGrp="1"/>
          </p:cNvSpPr>
          <p:nvPr/>
        </p:nvSpPr>
        <p:spPr>
          <a:xfrm>
            <a:off x="6972300" y="3143250"/>
            <a:ext cx="3124200" cy="400050"/>
          </a:xfrm>
          <a:prstGeom prst="rect">
            <a:avLst/>
          </a:prstGeom>
          <a:noFill/>
          <a:ln w="0">
            <a:noFill/>
            <a:prstDash val="solid"/>
          </a:ln>
        </p:spPr>
        <p:txBody>
          <a:bodyPr wrap="square" lIns="0" tIns="0" rIns="0" bIns="0" anchor="t">
            <a:noAutofit/>
          </a:bodyPr>
          <a:lstStyle/>
          <a:p>
            <a:pPr algn="l">
              <a:defRPr sz="1350" b="1" i="0">
                <a:solidFill>
                  <a:srgbClr val="162B45"/>
                </a:solidFill>
                <a:latin typeface="Calibri"/>
                <a:ea typeface="Calibri"/>
                <a:cs typeface="Calibri"/>
              </a:defRPr>
            </a:pPr>
            <a:r>
              <a:rPr sz="1350" b="1" i="0">
                <a:solidFill>
                  <a:srgbClr val="162B45"/>
                </a:solidFill>
                <a:latin typeface="Calibri"/>
                <a:ea typeface="Calibri"/>
                <a:cs typeface="Calibri"/>
              </a:rPr>
              <a:t>Service Orientation</a:t>
            </a:r>
          </a:p>
        </p:txBody>
      </p:sp>
      <p:sp>
        <p:nvSpPr>
          <p:cNvPr id="28" name="">
            <a:extLst>
              <a:ext uri="{FF2B5EF4-FFF2-40B4-BE49-F238E27FC236}">
                <ns2:creationId id="{2B063773-0CD6-403D-9054-30262F6CF9AC}"/>
              </a:ext>
            </a:extLst>
          </p:cNvPr>
          <p:cNvSpPr>
            <a:spLocks noGrp="1"/>
          </p:cNvSpPr>
          <p:nvPr/>
        </p:nvSpPr>
        <p:spPr>
          <a:xfrm>
            <a:off x="10153650" y="3162300"/>
            <a:ext cx="1428750" cy="304800"/>
          </a:xfrm>
          <a:prstGeom prst="rect">
            <a:avLst/>
          </a:prstGeom>
          <a:noFill/>
          <a:ln w="0">
            <a:noFill/>
            <a:prstDash val="solid"/>
          </a:ln>
        </p:spPr>
        <p:txBody>
          <a:bodyPr wrap="square" lIns="0" tIns="0" rIns="0" bIns="0" anchor="t">
            <a:noAutofit/>
          </a:bodyPr>
          <a:lstStyle/>
          <a:p>
            <a:pPr algn="r">
              <a:defRPr sz="1050" b="0" i="0">
                <a:solidFill>
                  <a:srgbClr val="5F7187"/>
                </a:solidFill>
                <a:latin typeface="Calibri"/>
                <a:ea typeface="Calibri"/>
                <a:cs typeface="Calibri"/>
              </a:defRPr>
            </a:pPr>
            <a:r>
              <a:rPr sz="1050" b="0" i="0">
                <a:solidFill>
                  <a:srgbClr val="5F7187"/>
                </a:solidFill>
                <a:latin typeface="Calibri"/>
                <a:ea typeface="Calibri"/>
                <a:cs typeface="Calibri"/>
              </a:rPr>
              <a:t>Core · Service</a:t>
            </a:r>
          </a:p>
        </p:txBody>
      </p:sp>
      <p:sp>
        <p:nvSpPr>
          <p:cNvPr id="29" name="">
            <a:extLst>
              <a:ext uri="{FF2B5EF4-FFF2-40B4-BE49-F238E27FC236}">
                <ns2:creationId id="{314CD182-C509-4008-A38B-FF8E8F1C4569}"/>
                <adec:decorative val="1"/>
              </a:ext>
            </a:extLst>
          </p:cNvPr>
          <p:cNvSpPr>
            <a:spLocks noGrp="1"/>
          </p:cNvSpPr>
          <p:nvPr/>
        </p:nvSpPr>
        <p:spPr>
          <a:xfrm>
            <a:off x="6248400" y="3552825"/>
            <a:ext cx="5334000" cy="0"/>
          </a:xfrm>
          <a:prstGeom prst="line">
            <a:avLst/>
          </a:prstGeom>
          <a:noFill/>
          <a:ln w="9525">
            <a:solidFill>
              <a:srgbClr val="D5E3E3"/>
            </a:solidFill>
            <a:prstDash val="solid"/>
          </a:ln>
        </p:spPr>
      </p:sp>
      <p:sp>
        <p:nvSpPr>
          <p:cNvPr id="30" name="">
            <a:extLst>
              <a:ext uri="{FF2B5EF4-FFF2-40B4-BE49-F238E27FC236}">
                <ns2:creationId id="{48FB5F11-36F0-409E-9C53-DABF018152C4}"/>
              </a:ext>
            </a:extLst>
          </p:cNvPr>
          <p:cNvSpPr>
            <a:spLocks noGrp="1"/>
          </p:cNvSpPr>
          <p:nvPr/>
        </p:nvSpPr>
        <p:spPr>
          <a:xfrm>
            <a:off x="6248400" y="3638550"/>
            <a:ext cx="685800" cy="247650"/>
          </a:xfrm>
          <a:prstGeom prst="rect">
            <a:avLst/>
          </a:prstGeom>
          <a:noFill/>
          <a:ln w="0">
            <a:noFill/>
            <a:prstDash val="solid"/>
          </a:ln>
        </p:spPr>
        <p:txBody>
          <a:bodyPr wrap="square" lIns="0" tIns="0" rIns="0" bIns="0" anchor="t">
            <a:noAutofit/>
          </a:bodyPr>
          <a:lstStyle/>
          <a:p>
            <a:pPr algn="l">
              <a:defRPr sz="1275" b="1" i="0">
                <a:solidFill>
                  <a:srgbClr val="F43F5E"/>
                </a:solidFill>
                <a:latin typeface="Calibri"/>
                <a:ea typeface="Calibri"/>
                <a:cs typeface="Calibri"/>
              </a:defRPr>
            </a:pPr>
            <a:r>
              <a:rPr sz="1275" b="1" i="0">
                <a:solidFill>
                  <a:srgbClr val="F43F5E"/>
                </a:solidFill>
                <a:latin typeface="Calibri"/>
                <a:ea typeface="Calibri"/>
                <a:cs typeface="Calibri"/>
              </a:rPr>
              <a:t>G.3.2</a:t>
            </a:r>
          </a:p>
        </p:txBody>
      </p:sp>
      <p:sp>
        <p:nvSpPr>
          <p:cNvPr id="31" name="">
            <a:extLst>
              <a:ext uri="{FF2B5EF4-FFF2-40B4-BE49-F238E27FC236}">
                <ns2:creationId id="{D1C49E5D-ABEA-4601-A39C-A6E6B1ABE43F}"/>
              </a:ext>
            </a:extLst>
          </p:cNvPr>
          <p:cNvSpPr>
            <a:spLocks noGrp="1"/>
          </p:cNvSpPr>
          <p:nvPr/>
        </p:nvSpPr>
        <p:spPr>
          <a:xfrm>
            <a:off x="6972300" y="3638550"/>
            <a:ext cx="3124200" cy="400050"/>
          </a:xfrm>
          <a:prstGeom prst="rect">
            <a:avLst/>
          </a:prstGeom>
          <a:noFill/>
          <a:ln w="0">
            <a:noFill/>
            <a:prstDash val="solid"/>
          </a:ln>
        </p:spPr>
        <p:txBody>
          <a:bodyPr wrap="square" lIns="0" tIns="0" rIns="0" bIns="0" anchor="t">
            <a:noAutofit/>
          </a:bodyPr>
          <a:lstStyle/>
          <a:p>
            <a:pPr algn="l">
              <a:defRPr sz="1350" b="1" i="0">
                <a:solidFill>
                  <a:srgbClr val="162B45"/>
                </a:solidFill>
                <a:latin typeface="Calibri"/>
                <a:ea typeface="Calibri"/>
                <a:cs typeface="Calibri"/>
              </a:defRPr>
            </a:pPr>
            <a:r>
              <a:rPr sz="1350" b="1" i="0">
                <a:solidFill>
                  <a:srgbClr val="162B45"/>
                </a:solidFill>
                <a:latin typeface="Calibri"/>
                <a:ea typeface="Calibri"/>
                <a:cs typeface="Calibri"/>
              </a:rPr>
              <a:t>Collaboration &amp; Knowledge Sharing</a:t>
            </a:r>
          </a:p>
        </p:txBody>
      </p:sp>
      <p:sp>
        <p:nvSpPr>
          <p:cNvPr id="32" name="">
            <a:extLst>
              <a:ext uri="{FF2B5EF4-FFF2-40B4-BE49-F238E27FC236}">
                <ns2:creationId id="{07EA46E1-5563-4739-A945-DCE19685C740}"/>
              </a:ext>
            </a:extLst>
          </p:cNvPr>
          <p:cNvSpPr>
            <a:spLocks noGrp="1"/>
          </p:cNvSpPr>
          <p:nvPr/>
        </p:nvSpPr>
        <p:spPr>
          <a:xfrm>
            <a:off x="10153650" y="3657600"/>
            <a:ext cx="1428750" cy="304800"/>
          </a:xfrm>
          <a:prstGeom prst="rect">
            <a:avLst/>
          </a:prstGeom>
          <a:noFill/>
          <a:ln w="0">
            <a:noFill/>
            <a:prstDash val="solid"/>
          </a:ln>
        </p:spPr>
        <p:txBody>
          <a:bodyPr wrap="square" lIns="0" tIns="0" rIns="0" bIns="0" anchor="t">
            <a:noAutofit/>
          </a:bodyPr>
          <a:lstStyle/>
          <a:p>
            <a:pPr algn="r">
              <a:defRPr sz="1050" b="0" i="0">
                <a:solidFill>
                  <a:srgbClr val="5F7187"/>
                </a:solidFill>
                <a:latin typeface="Calibri"/>
                <a:ea typeface="Calibri"/>
                <a:cs typeface="Calibri"/>
              </a:defRPr>
            </a:pPr>
            <a:r>
              <a:rPr sz="1050" b="0" i="0">
                <a:solidFill>
                  <a:srgbClr val="5F7187"/>
                </a:solidFill>
                <a:latin typeface="Calibri"/>
                <a:ea typeface="Calibri"/>
                <a:cs typeface="Calibri"/>
              </a:rPr>
              <a:t>Enhancement · Both</a:t>
            </a:r>
          </a:p>
        </p:txBody>
      </p:sp>
      <p:sp>
        <p:nvSpPr>
          <p:cNvPr id="33" name="">
            <a:extLst>
              <a:ext uri="{FF2B5EF4-FFF2-40B4-BE49-F238E27FC236}">
                <ns2:creationId id="{0BEBF27F-AB41-412F-874F-9E04C2F3E4FF}"/>
              </a:ext>
            </a:extLst>
          </p:cNvPr>
          <p:cNvSpPr>
            <a:spLocks noGrp="1"/>
          </p:cNvSpPr>
          <p:nvPr/>
        </p:nvSpPr>
        <p:spPr>
          <a:xfrm>
            <a:off x="685800" y="5981700"/>
            <a:ext cx="10820400" cy="266700"/>
          </a:xfrm>
          <a:prstGeom prst="rect">
            <a:avLst/>
          </a:prstGeom>
          <a:noFill/>
          <a:ln w="0">
            <a:noFill/>
            <a:prstDash val="solid"/>
          </a:ln>
        </p:spPr>
        <p:txBody>
          <a:bodyPr wrap="square" lIns="0" tIns="0" rIns="0" bIns="0" anchor="t">
            <a:noAutofit/>
          </a:bodyPr>
          <a:lstStyle/>
          <a:p>
            <a:pPr algn="ctr">
              <a:defRPr sz="1050" b="0" i="1">
                <a:solidFill>
                  <a:srgbClr val="5F7187"/>
                </a:solidFill>
                <a:latin typeface="Calibri"/>
                <a:ea typeface="Calibri"/>
                <a:cs typeface="Calibri"/>
              </a:defRPr>
            </a:pPr>
            <a:r>
              <a:rPr sz="1050" b="0" i="1">
                <a:solidFill>
                  <a:srgbClr val="5F7187"/>
                </a:solidFill>
                <a:latin typeface="Calibri"/>
                <a:ea typeface="Calibri"/>
                <a:cs typeface="Calibri"/>
              </a:rPr>
              <a:t>Core and Enhancement are HDRL classifications—not official programme requirements.</a:t>
            </a:r>
          </a:p>
        </p:txBody>
      </p:sp>
      <p:sp>
        <p:nvSpPr>
          <p:cNvPr id="34" name="">
            <a:extLst>
              <a:ext uri="{FF2B5EF4-FFF2-40B4-BE49-F238E27FC236}">
                <ns2:creationId id="{E2F8B876-077A-46AC-A4A3-B5055C509920}"/>
                <adec:decorative val="1"/>
              </a:ext>
            </a:extLst>
          </p:cNvPr>
          <p:cNvSpPr>
            <a:spLocks noGrp="1"/>
          </p:cNvSpPr>
          <p:nvPr/>
        </p:nvSpPr>
        <p:spPr>
          <a:xfrm>
            <a:off x="552450" y="6419850"/>
            <a:ext cx="11087100" cy="0"/>
          </a:xfrm>
          <a:prstGeom prst="line">
            <a:avLst/>
          </a:prstGeom>
          <a:noFill/>
          <a:ln w="9525">
            <a:solidFill>
              <a:srgbClr val="D5E3E3"/>
            </a:solidFill>
            <a:prstDash val="solid"/>
          </a:ln>
        </p:spPr>
      </p:sp>
      <p:sp>
        <p:nvSpPr>
          <p:cNvPr id="35" name="">
            <a:extLst>
              <a:ext uri="{FF2B5EF4-FFF2-40B4-BE49-F238E27FC236}">
                <ns2:creationId id="{15B73DBC-22AC-40AC-8266-F0CC40038912}"/>
              </a:ext>
            </a:extLst>
          </p:cNvPr>
          <p:cNvSpPr>
            <a:spLocks noGrp="1"/>
          </p:cNvSpPr>
          <p:nvPr/>
        </p:nvSpPr>
        <p:spPr>
          <a:xfrm>
            <a:off x="552450" y="6496050"/>
            <a:ext cx="2952750" cy="190500"/>
          </a:xfrm>
          <a:prstGeom prst="rect">
            <a:avLst/>
          </a:prstGeom>
          <a:noFill/>
          <a:ln w="0">
            <a:noFill/>
            <a:prstDash val="solid"/>
          </a:ln>
        </p:spPr>
        <p:txBody>
          <a:bodyPr wrap="square" lIns="0" tIns="0" rIns="0" bIns="0" anchor="ctr">
            <a:noAutofit/>
          </a:bodyPr>
          <a:lstStyle/>
          <a:p>
            <a:pPr algn="l">
              <a:defRPr sz="900" b="0" i="0">
                <a:solidFill>
                  <a:srgbClr val="5F7187"/>
                </a:solidFill>
                <a:latin typeface="Calibri"/>
                <a:ea typeface="Calibri"/>
                <a:cs typeface="Calibri"/>
              </a:defRPr>
            </a:pPr>
            <a:r>
              <a:rPr sz="900" b="0" i="0">
                <a:solidFill>
                  <a:srgbClr val="5F7187"/>
                </a:solidFill>
                <a:latin typeface="Calibri"/>
                <a:ea typeface="Calibri"/>
                <a:cs typeface="Calibri"/>
              </a:rPr>
              <a:t>HDRL v1.0.1  •  Kit v1.1.0  •  30 Jul 2026</a:t>
            </a:r>
          </a:p>
        </p:txBody>
      </p:sp>
      <p:sp>
        <p:nvSpPr>
          <p:cNvPr id="36" name="">
            <a:extLst>
              <a:ext uri="{FF2B5EF4-FFF2-40B4-BE49-F238E27FC236}">
                <ns2:creationId id="{C17B97D3-7F82-4D54-8611-6C05891DDD16}"/>
              </a:ext>
            </a:extLst>
          </p:cNvPr>
          <p:cNvSpPr>
            <a:spLocks noGrp="1"/>
          </p:cNvSpPr>
          <p:nvPr/>
        </p:nvSpPr>
        <p:spPr>
          <a:xfrm>
            <a:off x="3524250" y="6496050"/>
            <a:ext cx="6096000" cy="190500"/>
          </a:xfrm>
          <a:prstGeom prst="rect">
            <a:avLst/>
          </a:prstGeom>
          <a:noFill/>
          <a:ln w="0">
            <a:noFill/>
            <a:prstDash val="solid"/>
          </a:ln>
        </p:spPr>
        <p:txBody>
          <a:bodyPr wrap="square" lIns="0" tIns="0" rIns="0" bIns="0" anchor="ctr">
            <a:noAutofit/>
          </a:bodyPr>
          <a:lstStyle/>
          <a:p>
            <a:pPr algn="ctr">
              <a:defRPr sz="825" b="0" i="0">
                <a:solidFill>
                  <a:srgbClr val="5F7187"/>
                </a:solidFill>
                <a:latin typeface="Calibri"/>
                <a:ea typeface="Calibri"/>
                <a:cs typeface="Calibri"/>
              </a:defRPr>
            </a:pPr>
            <a:r>
              <a:rPr sz="825" b="0" i="0">
                <a:solidFill>
                  <a:srgbClr val="5F7187"/>
                </a:solidFill>
                <a:latin typeface="Calibri"/>
                <a:ea typeface="Calibri"/>
                <a:cs typeface="Calibri"/>
              </a:rPr>
              <a:t>RDS: commissioner &amp; IP owner  •  OPL Advisory: originator &amp; developer  •  </a:t>
            </a:r>
            <a:r>
              <a:rPr sz="825" b="0" i="0">
                <a:solidFill>
                  <a:srgbClr val="5F7187"/>
                </a:solidFill>
                <a:latin typeface="Calibri"/>
                <a:ea typeface="Calibri"/>
                <a:cs typeface="Calibri"/>
                <a:hlinkClick r:id="R2a342db942174ba1" tooltip="Read the Creative Commons Attribution 4.0 licence"/>
              </a:rPr>
              <a:t>CC BY 4.0</a:t>
            </a:r>
          </a:p>
        </p:txBody>
      </p:sp>
      <p:sp>
        <p:nvSpPr>
          <p:cNvPr id="37" name="">
            <a:extLst>
              <a:ext uri="{FF2B5EF4-FFF2-40B4-BE49-F238E27FC236}">
                <ns2:creationId id="{F8B993D0-0963-4906-86C7-EA8E419F4DB4}"/>
              </a:ext>
            </a:extLst>
          </p:cNvPr>
          <p:cNvSpPr>
            <a:spLocks noGrp="1"/>
          </p:cNvSpPr>
          <p:nvPr/>
        </p:nvSpPr>
        <p:spPr>
          <a:xfrm>
            <a:off x="9048750" y="6496050"/>
            <a:ext cx="2590800" cy="190500"/>
          </a:xfrm>
          <a:prstGeom prst="rect">
            <a:avLst/>
          </a:prstGeom>
          <a:noFill/>
          <a:ln w="0">
            <a:noFill/>
            <a:prstDash val="solid"/>
          </a:ln>
        </p:spPr>
        <p:txBody>
          <a:bodyPr wrap="square" lIns="0" tIns="0" rIns="0" bIns="0" anchor="ctr">
            <a:noAutofit/>
          </a:bodyPr>
          <a:lstStyle/>
          <a:p>
            <a:pPr algn="r">
              <a:defRPr sz="900" b="0" i="0">
                <a:solidFill>
                  <a:srgbClr val="5F7187"/>
                </a:solidFill>
                <a:latin typeface="Calibri"/>
                <a:ea typeface="Calibri"/>
                <a:cs typeface="Calibri"/>
              </a:defRPr>
            </a:pPr>
            <a:r>
              <a:rPr sz="900" b="0" i="0">
                <a:solidFill>
                  <a:srgbClr val="5F7187"/>
                </a:solidFill>
                <a:latin typeface="Calibri"/>
                <a:ea typeface="Calibri"/>
                <a:cs typeface="Calibri"/>
                <a:hlinkClick r:id="R9c1078f00096479b" tooltip="Open the HDRL Framework website"/>
              </a:rPr>
              <a:t>hdrlframework.org</a:t>
            </a:r>
            <a:r>
              <a:rPr sz="900" b="0" i="0">
                <a:solidFill>
                  <a:srgbClr val="5F7187"/>
                </a:solidFill>
                <a:latin typeface="Calibri"/>
                <a:ea typeface="Calibri"/>
                <a:cs typeface="Calibri"/>
              </a:rPr>
              <a:t>  •  75</a:t>
            </a:r>
          </a:p>
        </p:txBody>
      </p:sp>
    </p:spTree>
    <p:extLst>
      <p:ext uri="{BB962C8B-B14F-4D97-AF65-F5344CB8AC3E}">
        <ns5:creationId val="1012459574"/>
      </p:ext>
    </p:extLst>
  </p:cSld>
</p:sld>
</file>

<file path=ppt/slides/slide76.xml><?xml version="1.0" encoding="utf-8"?>
<p:sld xmlns:a="http://schemas.openxmlformats.org/drawingml/2006/main" xmlns:adec="http://schemas.microsoft.com/office/drawing/2017/decorative" xmlns:ns2="http://schemas.microsoft.com/office/drawing/2014/main" xmlns:ns5="http://schemas.microsoft.com/office/powerpoint/2010/main" xmlns:p="http://schemas.openxmlformats.org/presentationml/2006/main" xmlns:r="http://schemas.openxmlformats.org/officeDocument/2006/relationships">
  <p:cSld>
    <p:bg>
      <p:bgPr>
        <a:solidFill>
          <a:srgbClr val="F5F8FA"/>
        </a:solidFill>
      </p:bgPr>
    </p:bg>
    <p:spTree>
      <p:nvGrpSpPr>
        <p:cNvPr id="1" name=""/>
        <p:cNvGrpSpPr/>
        <p:nvPr/>
      </p:nvGrpSpPr>
      <p:grpSpPr>
        <a:xfrm/>
      </p:grpSpPr>
      <p:sp>
        <p:nvSpPr>
          <p:cNvPr id="41" name="hdrl-mini-mark">
            <a:extLst>
              <a:ext uri="{FF2B5EF4-FFF2-40B4-BE49-F238E27FC236}">
                <ns2:creationId id="{4E172A62-31F0-473A-86CA-11905981FDF6}"/>
                <adec:decorative val="1"/>
              </a:ext>
            </a:extLst>
          </p:cNvPr>
          <p:cNvSpPr>
            <a:spLocks noGrp="1"/>
          </p:cNvSpPr>
          <p:nvPr/>
        </p:nvSpPr>
        <p:spPr>
          <a:xfrm>
            <a:off x="552450" y="361950"/>
            <a:ext cx="514350" cy="514350"/>
          </a:xfrm>
          <a:prstGeom prst="octagon">
            <a:avLst/>
          </a:prstGeom>
          <a:solidFill>
            <a:srgbClr val="0F766E"/>
          </a:solidFill>
          <a:ln w="0">
            <a:noFill/>
            <a:prstDash val="solid"/>
          </a:ln>
        </p:spPr>
      </p:sp>
      <p:sp>
        <p:nvSpPr>
          <p:cNvPr id="2" name="hdrl-mini-text">
            <a:extLst>
              <a:ext uri="{FF2B5EF4-FFF2-40B4-BE49-F238E27FC236}">
                <ns2:creationId id="{11F81CFD-F702-44AC-ABCF-AE8F143584B4}"/>
                <adec:decorative val="1"/>
              </a:ext>
            </a:extLst>
          </p:cNvPr>
          <p:cNvSpPr>
            <a:spLocks noGrp="1"/>
          </p:cNvSpPr>
          <p:nvPr/>
        </p:nvSpPr>
        <p:spPr>
          <a:xfrm>
            <a:off x="581025" y="504825"/>
            <a:ext cx="476250" cy="209550"/>
          </a:xfrm>
          <a:prstGeom prst="rect">
            <a:avLst/>
          </a:prstGeom>
          <a:noFill/>
          <a:ln w="0">
            <a:noFill/>
            <a:prstDash val="solid"/>
          </a:ln>
        </p:spPr>
        <p:txBody>
          <a:bodyPr wrap="square" lIns="0" tIns="0" rIns="0" bIns="0" anchor="ctr">
            <a:noAutofit/>
          </a:bodyPr>
          <a:lstStyle/>
          <a:p>
            <a:pPr algn="ctr">
              <a:defRPr sz="750" b="1" i="0">
                <a:solidFill>
                  <a:srgbClr val="FFFFFF"/>
                </a:solidFill>
                <a:latin typeface="Calibri"/>
                <a:ea typeface="Calibri"/>
                <a:cs typeface="Calibri"/>
              </a:defRPr>
            </a:pPr>
            <a:r>
              <a:rPr sz="750" b="1" i="0">
                <a:solidFill>
                  <a:srgbClr val="FFFFFF"/>
                </a:solidFill>
                <a:latin typeface="Calibri"/>
                <a:ea typeface="Calibri"/>
                <a:cs typeface="Calibri"/>
              </a:rPr>
              <a:t>HDRL</a:t>
            </a:r>
          </a:p>
        </p:txBody>
      </p:sp>
      <p:sp>
        <p:nvSpPr>
          <p:cNvPr id="3" name="brand-label">
            <a:extLst>
              <a:ext uri="{FF2B5EF4-FFF2-40B4-BE49-F238E27FC236}">
                <ns2:creationId id="{9DCAEC05-D09B-4CF8-8E86-2B842B6B1E55}"/>
                <adec:decorative val="1"/>
              </a:ext>
            </a:extLst>
          </p:cNvPr>
          <p:cNvSpPr>
            <a:spLocks noGrp="1"/>
          </p:cNvSpPr>
          <p:nvPr/>
        </p:nvSpPr>
        <p:spPr>
          <a:xfrm>
            <a:off x="1257300" y="495300"/>
            <a:ext cx="4572000" cy="190500"/>
          </a:xfrm>
          <a:prstGeom prst="rect">
            <a:avLst/>
          </a:prstGeom>
          <a:noFill/>
          <a:ln w="0">
            <a:noFill/>
            <a:prstDash val="solid"/>
          </a:ln>
        </p:spPr>
        <p:txBody>
          <a:bodyPr wrap="square" lIns="0" tIns="0" rIns="0" bIns="0" anchor="ctr">
            <a:noAutofit/>
          </a:bodyPr>
          <a:lstStyle/>
          <a:p>
            <a:pPr algn="l">
              <a:defRPr sz="1200" b="1" i="0">
                <a:solidFill>
                  <a:srgbClr val="0F766E"/>
                </a:solidFill>
                <a:latin typeface="Calibri"/>
                <a:ea typeface="Calibri"/>
                <a:cs typeface="Calibri"/>
              </a:defRPr>
            </a:pPr>
            <a:r>
              <a:rPr sz="1200" b="1" i="0">
                <a:solidFill>
                  <a:srgbClr val="0F766E"/>
                </a:solidFill>
                <a:latin typeface="Calibri"/>
                <a:ea typeface="Calibri"/>
                <a:cs typeface="Calibri"/>
              </a:rPr>
              <a:t>DOMAIN G • INDICATOR DETAIL</a:t>
            </a:r>
          </a:p>
        </p:txBody>
      </p:sp>
      <p:sp>
        <p:nvSpPr>
          <p:cNvPr id="4" name="slide-title" title="G.1.1 · Staff Capacity" descr="Slide title: G.1.1 · Staff Capacity">
            <a:extLst>
              <a:ext uri="{FF2B5EF4-FFF2-40B4-BE49-F238E27FC236}">
                <ns2:creationId id="{59A2E6B6-7ABF-4742-8161-E326F1E3D3AC}"/>
              </a:ext>
            </a:extLst>
          </p:cNvPr>
          <p:cNvSpPr>
            <a:spLocks noGrp="1"/>
          </p:cNvSpPr>
          <p:nvPr>
            <p:ph type="title"/>
          </p:nvPr>
        </p:nvSpPr>
        <p:spPr>
          <a:xfrm>
            <a:off x="666750" y="1104900"/>
            <a:ext cx="10858500" cy="628650"/>
          </a:xfrm>
          <a:prstGeom prst="rect">
            <a:avLst/>
          </a:prstGeom>
          <a:noFill/>
          <a:ln w="0">
            <a:noFill/>
            <a:prstDash val="solid"/>
          </a:ln>
        </p:spPr>
        <p:txBody>
          <a:bodyPr wrap="square" lIns="0" tIns="0" rIns="0" bIns="0" anchor="t">
            <a:noAutofit/>
          </a:bodyPr>
          <a:lstStyle/>
          <a:p>
            <a:pPr algn="l">
              <a:defRPr sz="3150" b="1" i="0">
                <a:solidFill>
                  <a:srgbClr val="162B45"/>
                </a:solidFill>
                <a:latin typeface="Calibri"/>
                <a:ea typeface="Calibri"/>
                <a:cs typeface="Calibri"/>
              </a:defRPr>
            </a:pPr>
            <a:r>
              <a:rPr sz="3150" b="1" i="0">
                <a:solidFill>
                  <a:srgbClr val="162B45"/>
                </a:solidFill>
                <a:latin typeface="Calibri"/>
                <a:ea typeface="Calibri"/>
                <a:cs typeface="Calibri"/>
              </a:rPr>
              <a:t>G.1.1 · Staff Capacity</a:t>
            </a:r>
          </a:p>
        </p:txBody>
      </p:sp>
      <p:sp>
        <p:nvSpPr>
          <p:cNvPr id="5" name="">
            <a:extLst>
              <a:ext uri="{FF2B5EF4-FFF2-40B4-BE49-F238E27FC236}">
                <ns2:creationId id="{4DD66560-4BB8-495F-B997-98C08A68AE18}"/>
              </a:ext>
            </a:extLst>
          </p:cNvPr>
          <p:cNvSpPr>
            <a:spLocks noGrp="1"/>
          </p:cNvSpPr>
          <p:nvPr/>
        </p:nvSpPr>
        <p:spPr>
          <a:xfrm>
            <a:off x="685800" y="1771650"/>
            <a:ext cx="10668000" cy="266700"/>
          </a:xfrm>
          <a:prstGeom prst="rect">
            <a:avLst/>
          </a:prstGeom>
          <a:noFill/>
          <a:ln w="0">
            <a:noFill/>
            <a:prstDash val="solid"/>
          </a:ln>
        </p:spPr>
        <p:txBody>
          <a:bodyPr wrap="square" lIns="0" tIns="0" rIns="0" bIns="0" anchor="t">
            <a:noAutofit/>
          </a:bodyPr>
          <a:lstStyle/>
          <a:p>
            <a:pPr algn="l">
              <a:defRPr sz="1350" b="1" i="0">
                <a:solidFill>
                  <a:srgbClr val="F43F5E"/>
                </a:solidFill>
                <a:latin typeface="Calibri"/>
                <a:ea typeface="Calibri"/>
                <a:cs typeface="Calibri"/>
              </a:defRPr>
            </a:pPr>
            <a:r>
              <a:rPr sz="1350" b="1" i="0">
                <a:solidFill>
                  <a:srgbClr val="F43F5E"/>
                </a:solidFill>
                <a:latin typeface="Calibri"/>
                <a:ea typeface="Calibri"/>
                <a:cs typeface="Calibri"/>
              </a:rPr>
              <a:t>Core indicator  •  Both level  •  HDRL class B0</a:t>
            </a:r>
          </a:p>
        </p:txBody>
      </p:sp>
      <p:sp>
        <p:nvSpPr>
          <p:cNvPr id="6" name="">
            <a:extLst>
              <a:ext uri="{FF2B5EF4-FFF2-40B4-BE49-F238E27FC236}">
                <ns2:creationId id="{D486ACA4-03FC-4BE6-887B-997629405DA6}"/>
              </a:ext>
            </a:extLst>
          </p:cNvPr>
          <p:cNvSpPr>
            <a:spLocks noGrp="1"/>
          </p:cNvSpPr>
          <p:nvPr/>
        </p:nvSpPr>
        <p:spPr>
          <a:xfrm>
            <a:off x="685800" y="2095500"/>
            <a:ext cx="10668000" cy="285750"/>
          </a:xfrm>
          <a:prstGeom prst="rect">
            <a:avLst/>
          </a:prstGeom>
          <a:noFill/>
          <a:ln w="0">
            <a:noFill/>
            <a:prstDash val="solid"/>
          </a:ln>
        </p:spPr>
        <p:txBody>
          <a:bodyPr wrap="square" lIns="0" tIns="0" rIns="0" bIns="0" anchor="t">
            <a:noAutofit/>
          </a:bodyPr>
          <a:lstStyle/>
          <a:p>
            <a:pPr algn="l">
              <a:defRPr sz="1350" b="0" i="1">
                <a:solidFill>
                  <a:srgbClr val="5F7187"/>
                </a:solidFill>
                <a:latin typeface="Calibri"/>
                <a:ea typeface="Calibri"/>
                <a:cs typeface="Calibri"/>
              </a:defRPr>
            </a:pPr>
            <a:r>
              <a:rPr sz="1350" b="0" i="1">
                <a:solidFill>
                  <a:srgbClr val="5F7187"/>
                </a:solidFill>
                <a:latin typeface="Calibri"/>
                <a:ea typeface="Calibri"/>
                <a:cs typeface="Calibri"/>
              </a:rPr>
              <a:t>The catalogue wording below is reproduced verbatim.</a:t>
            </a:r>
          </a:p>
        </p:txBody>
      </p:sp>
      <p:sp>
        <p:nvSpPr>
          <p:cNvPr id="7" name="">
            <a:extLst>
              <a:ext uri="{FF2B5EF4-FFF2-40B4-BE49-F238E27FC236}">
                <ns2:creationId id="{59F8E537-B3F7-41D3-AB91-4701D1B5C233}"/>
                <adec:decorative val="1"/>
              </a:ext>
            </a:extLst>
          </p:cNvPr>
          <p:cNvSpPr>
            <a:spLocks noGrp="1"/>
          </p:cNvSpPr>
          <p:nvPr/>
        </p:nvSpPr>
        <p:spPr>
          <a:xfrm>
            <a:off x="1428750" y="2647950"/>
            <a:ext cx="8763000" cy="0"/>
          </a:xfrm>
          <a:prstGeom prst="line">
            <a:avLst/>
          </a:prstGeom>
          <a:noFill/>
          <a:ln w="57150">
            <a:solidFill>
              <a:srgbClr val="A7E6DB"/>
            </a:solidFill>
            <a:prstDash val="solid"/>
          </a:ln>
        </p:spPr>
      </p:sp>
      <p:sp>
        <p:nvSpPr>
          <p:cNvPr id="8" name="">
            <a:extLst>
              <a:ext uri="{FF2B5EF4-FFF2-40B4-BE49-F238E27FC236}">
                <ns2:creationId id="{37CD51A4-CA8C-412E-9707-B2A3F50F4831}"/>
                <adec:decorative val="1"/>
              </a:ext>
            </a:extLst>
          </p:cNvPr>
          <p:cNvSpPr>
            <a:spLocks noGrp="1"/>
          </p:cNvSpPr>
          <p:nvPr/>
        </p:nvSpPr>
        <p:spPr>
          <a:xfrm>
            <a:off x="1219200" y="2419350"/>
            <a:ext cx="457200" cy="457200"/>
          </a:xfrm>
          <a:prstGeom prst="ellipse">
            <a:avLst/>
          </a:prstGeom>
          <a:solidFill>
            <a:srgbClr val="FFFFFF"/>
          </a:solidFill>
          <a:ln w="19050">
            <a:solidFill>
              <a:srgbClr val="F43F5E"/>
            </a:solidFill>
            <a:prstDash val="solid"/>
          </a:ln>
        </p:spPr>
      </p:sp>
      <p:sp>
        <p:nvSpPr>
          <p:cNvPr id="9" name="">
            <a:extLst>
              <a:ext uri="{FF2B5EF4-FFF2-40B4-BE49-F238E27FC236}">
                <ns2:creationId id="{FF6DF734-2556-4B66-8495-D855A0763B12}"/>
              </a:ext>
            </a:extLst>
          </p:cNvPr>
          <p:cNvSpPr>
            <a:spLocks noGrp="1"/>
          </p:cNvSpPr>
          <p:nvPr/>
        </p:nvSpPr>
        <p:spPr>
          <a:xfrm>
            <a:off x="1333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F43F5E"/>
                </a:solidFill>
                <a:latin typeface="Calibri"/>
                <a:ea typeface="Calibri"/>
                <a:cs typeface="Calibri"/>
              </a:defRPr>
            </a:pPr>
            <a:r>
              <a:rPr sz="1500" b="1" i="0">
                <a:solidFill>
                  <a:srgbClr val="F43F5E"/>
                </a:solidFill>
                <a:latin typeface="Calibri"/>
                <a:ea typeface="Calibri"/>
                <a:cs typeface="Calibri"/>
              </a:rPr>
              <a:t>1</a:t>
            </a:r>
          </a:p>
        </p:txBody>
      </p:sp>
      <p:sp>
        <p:nvSpPr>
          <p:cNvPr id="10" name="">
            <a:extLst>
              <a:ext uri="{FF2B5EF4-FFF2-40B4-BE49-F238E27FC236}">
                <ns2:creationId id="{8907633C-4B78-4710-882E-3E1866A16995}"/>
              </a:ext>
            </a:extLst>
          </p:cNvPr>
          <p:cNvSpPr>
            <a:spLocks noGrp="1"/>
          </p:cNvSpPr>
          <p:nvPr/>
        </p:nvSpPr>
        <p:spPr>
          <a:xfrm>
            <a:off x="552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Initial</a:t>
            </a:r>
          </a:p>
        </p:txBody>
      </p:sp>
      <p:sp>
        <p:nvSpPr>
          <p:cNvPr id="11" name="">
            <a:extLst>
              <a:ext uri="{FF2B5EF4-FFF2-40B4-BE49-F238E27FC236}">
                <ns2:creationId id="{1E240AB3-3983-4746-A7C5-D6C624CF5CA5}"/>
              </a:ext>
            </a:extLst>
          </p:cNvPr>
          <p:cNvSpPr>
            <a:spLocks noGrp="1"/>
          </p:cNvSpPr>
          <p:nvPr/>
        </p:nvSpPr>
        <p:spPr>
          <a:xfrm>
            <a:off x="552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Critical shortages. Key roles vacant. Insufficient. High temp reliance.</a:t>
            </a:r>
          </a:p>
        </p:txBody>
      </p:sp>
      <p:sp>
        <p:nvSpPr>
          <p:cNvPr id="12" name="">
            <a:extLst>
              <a:ext uri="{FF2B5EF4-FFF2-40B4-BE49-F238E27FC236}">
                <ns2:creationId id="{458F42A9-E337-4236-B25B-102F52401EF1}"/>
                <adec:decorative val="1"/>
              </a:ext>
            </a:extLst>
          </p:cNvPr>
          <p:cNvSpPr>
            <a:spLocks noGrp="1"/>
          </p:cNvSpPr>
          <p:nvPr/>
        </p:nvSpPr>
        <p:spPr>
          <a:xfrm>
            <a:off x="3409950" y="2419350"/>
            <a:ext cx="457200" cy="457200"/>
          </a:xfrm>
          <a:prstGeom prst="ellipse">
            <a:avLst/>
          </a:prstGeom>
          <a:solidFill>
            <a:srgbClr val="FFFFFF"/>
          </a:solidFill>
          <a:ln w="19050">
            <a:solidFill>
              <a:srgbClr val="F43F5E"/>
            </a:solidFill>
            <a:prstDash val="solid"/>
          </a:ln>
        </p:spPr>
      </p:sp>
      <p:sp>
        <p:nvSpPr>
          <p:cNvPr id="13" name="">
            <a:extLst>
              <a:ext uri="{FF2B5EF4-FFF2-40B4-BE49-F238E27FC236}">
                <ns2:creationId id="{EF2A85C5-8629-429B-8F07-B025036A4E24}"/>
              </a:ext>
            </a:extLst>
          </p:cNvPr>
          <p:cNvSpPr>
            <a:spLocks noGrp="1"/>
          </p:cNvSpPr>
          <p:nvPr/>
        </p:nvSpPr>
        <p:spPr>
          <a:xfrm>
            <a:off x="3524250" y="2533650"/>
            <a:ext cx="228600" cy="228600"/>
          </a:xfrm>
          <a:prstGeom prst="rect">
            <a:avLst/>
          </a:prstGeom>
          <a:noFill/>
          <a:ln w="0">
            <a:noFill/>
            <a:prstDash val="solid"/>
          </a:ln>
        </p:spPr>
        <p:txBody>
          <a:bodyPr wrap="square" lIns="0" tIns="0" rIns="0" bIns="0" anchor="ctr">
            <a:noAutofit/>
          </a:bodyPr>
          <a:lstStyle/>
          <a:p>
            <a:pPr algn="ctr">
              <a:defRPr sz="1500" b="1" i="0">
                <a:solidFill>
                  <a:srgbClr val="F43F5E"/>
                </a:solidFill>
                <a:latin typeface="Calibri"/>
                <a:ea typeface="Calibri"/>
                <a:cs typeface="Calibri"/>
              </a:defRPr>
            </a:pPr>
            <a:r>
              <a:rPr sz="1500" b="1" i="0">
                <a:solidFill>
                  <a:srgbClr val="F43F5E"/>
                </a:solidFill>
                <a:latin typeface="Calibri"/>
                <a:ea typeface="Calibri"/>
                <a:cs typeface="Calibri"/>
              </a:rPr>
              <a:t>2</a:t>
            </a:r>
          </a:p>
        </p:txBody>
      </p:sp>
      <p:sp>
        <p:nvSpPr>
          <p:cNvPr id="14" name="">
            <a:extLst>
              <a:ext uri="{FF2B5EF4-FFF2-40B4-BE49-F238E27FC236}">
                <ns2:creationId id="{19782EC3-7349-4F90-84A5-BBC448CE6002}"/>
              </a:ext>
            </a:extLst>
          </p:cNvPr>
          <p:cNvSpPr>
            <a:spLocks noGrp="1"/>
          </p:cNvSpPr>
          <p:nvPr/>
        </p:nvSpPr>
        <p:spPr>
          <a:xfrm>
            <a:off x="27432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Developing</a:t>
            </a:r>
          </a:p>
        </p:txBody>
      </p:sp>
      <p:sp>
        <p:nvSpPr>
          <p:cNvPr id="15" name="">
            <a:extLst>
              <a:ext uri="{FF2B5EF4-FFF2-40B4-BE49-F238E27FC236}">
                <ns2:creationId id="{95BD404B-ED38-4233-9342-569E9F161BCD}"/>
              </a:ext>
            </a:extLst>
          </p:cNvPr>
          <p:cNvSpPr>
            <a:spLocks noGrp="1"/>
          </p:cNvSpPr>
          <p:nvPr/>
        </p:nvSpPr>
        <p:spPr>
          <a:xfrm>
            <a:off x="27432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Challenges identified. Recruitment underway. Below requirements.</a:t>
            </a:r>
          </a:p>
        </p:txBody>
      </p:sp>
      <p:sp>
        <p:nvSpPr>
          <p:cNvPr id="16" name="">
            <a:extLst>
              <a:ext uri="{FF2B5EF4-FFF2-40B4-BE49-F238E27FC236}">
                <ns2:creationId id="{203A7032-562F-42C4-A7CE-850EB9B07960}"/>
                <adec:decorative val="1"/>
              </a:ext>
            </a:extLst>
          </p:cNvPr>
          <p:cNvSpPr>
            <a:spLocks noGrp="1"/>
          </p:cNvSpPr>
          <p:nvPr/>
        </p:nvSpPr>
        <p:spPr>
          <a:xfrm>
            <a:off x="5600700" y="2419350"/>
            <a:ext cx="457200" cy="457200"/>
          </a:xfrm>
          <a:prstGeom prst="ellipse">
            <a:avLst/>
          </a:prstGeom>
          <a:solidFill>
            <a:srgbClr val="FFFFFF"/>
          </a:solidFill>
          <a:ln w="19050">
            <a:solidFill>
              <a:srgbClr val="F43F5E"/>
            </a:solidFill>
            <a:prstDash val="solid"/>
          </a:ln>
        </p:spPr>
      </p:sp>
      <p:sp>
        <p:nvSpPr>
          <p:cNvPr id="17" name="">
            <a:extLst>
              <a:ext uri="{FF2B5EF4-FFF2-40B4-BE49-F238E27FC236}">
                <ns2:creationId id="{01462B2C-8369-4588-8433-0729F62ACD5F}"/>
              </a:ext>
            </a:extLst>
          </p:cNvPr>
          <p:cNvSpPr>
            <a:spLocks noGrp="1"/>
          </p:cNvSpPr>
          <p:nvPr/>
        </p:nvSpPr>
        <p:spPr>
          <a:xfrm>
            <a:off x="5715000" y="2533650"/>
            <a:ext cx="228600" cy="228600"/>
          </a:xfrm>
          <a:prstGeom prst="rect">
            <a:avLst/>
          </a:prstGeom>
          <a:noFill/>
          <a:ln w="0">
            <a:noFill/>
            <a:prstDash val="solid"/>
          </a:ln>
        </p:spPr>
        <p:txBody>
          <a:bodyPr wrap="square" lIns="0" tIns="0" rIns="0" bIns="0" anchor="ctr">
            <a:noAutofit/>
          </a:bodyPr>
          <a:lstStyle/>
          <a:p>
            <a:pPr algn="ctr">
              <a:defRPr sz="1500" b="1" i="0">
                <a:solidFill>
                  <a:srgbClr val="F43F5E"/>
                </a:solidFill>
                <a:latin typeface="Calibri"/>
                <a:ea typeface="Calibri"/>
                <a:cs typeface="Calibri"/>
              </a:defRPr>
            </a:pPr>
            <a:r>
              <a:rPr sz="1500" b="1" i="0">
                <a:solidFill>
                  <a:srgbClr val="F43F5E"/>
                </a:solidFill>
                <a:latin typeface="Calibri"/>
                <a:ea typeface="Calibri"/>
                <a:cs typeface="Calibri"/>
              </a:rPr>
              <a:t>3</a:t>
            </a:r>
          </a:p>
        </p:txBody>
      </p:sp>
      <p:sp>
        <p:nvSpPr>
          <p:cNvPr id="18" name="">
            <a:extLst>
              <a:ext uri="{FF2B5EF4-FFF2-40B4-BE49-F238E27FC236}">
                <ns2:creationId id="{432D17CC-62CB-4B1E-8C43-20E592859DC3}"/>
              </a:ext>
            </a:extLst>
          </p:cNvPr>
          <p:cNvSpPr>
            <a:spLocks noGrp="1"/>
          </p:cNvSpPr>
          <p:nvPr/>
        </p:nvSpPr>
        <p:spPr>
          <a:xfrm>
            <a:off x="49339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Defined</a:t>
            </a:r>
          </a:p>
        </p:txBody>
      </p:sp>
      <p:sp>
        <p:nvSpPr>
          <p:cNvPr id="19" name="">
            <a:extLst>
              <a:ext uri="{FF2B5EF4-FFF2-40B4-BE49-F238E27FC236}">
                <ns2:creationId id="{58C961B3-BA87-4A6C-9777-D25727A605A2}"/>
              </a:ext>
            </a:extLst>
          </p:cNvPr>
          <p:cNvSpPr>
            <a:spLocks noGrp="1"/>
          </p:cNvSpPr>
          <p:nvPr/>
        </p:nvSpPr>
        <p:spPr>
          <a:xfrm>
            <a:off x="49339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Adequate for core. Constraints in peak/specialist. Vacancy &lt;15%.</a:t>
            </a:r>
          </a:p>
        </p:txBody>
      </p:sp>
      <p:sp>
        <p:nvSpPr>
          <p:cNvPr id="20" name="">
            <a:extLst>
              <a:ext uri="{FF2B5EF4-FFF2-40B4-BE49-F238E27FC236}">
                <ns2:creationId id="{400736C9-A805-4E9D-91E3-665CBA04B4D0}"/>
                <adec:decorative val="1"/>
              </a:ext>
            </a:extLst>
          </p:cNvPr>
          <p:cNvSpPr>
            <a:spLocks noGrp="1"/>
          </p:cNvSpPr>
          <p:nvPr/>
        </p:nvSpPr>
        <p:spPr>
          <a:xfrm>
            <a:off x="7791450" y="2419350"/>
            <a:ext cx="457200" cy="457200"/>
          </a:xfrm>
          <a:prstGeom prst="ellipse">
            <a:avLst/>
          </a:prstGeom>
          <a:solidFill>
            <a:srgbClr val="FFFFFF"/>
          </a:solidFill>
          <a:ln w="19050">
            <a:solidFill>
              <a:srgbClr val="F43F5E"/>
            </a:solidFill>
            <a:prstDash val="solid"/>
          </a:ln>
        </p:spPr>
      </p:sp>
      <p:sp>
        <p:nvSpPr>
          <p:cNvPr id="21" name="">
            <a:extLst>
              <a:ext uri="{FF2B5EF4-FFF2-40B4-BE49-F238E27FC236}">
                <ns2:creationId id="{0D7F7251-8C15-4D78-ABFA-31113A55AD14}"/>
              </a:ext>
            </a:extLst>
          </p:cNvPr>
          <p:cNvSpPr>
            <a:spLocks noGrp="1"/>
          </p:cNvSpPr>
          <p:nvPr/>
        </p:nvSpPr>
        <p:spPr>
          <a:xfrm>
            <a:off x="7905750" y="2533650"/>
            <a:ext cx="228600" cy="228600"/>
          </a:xfrm>
          <a:prstGeom prst="rect">
            <a:avLst/>
          </a:prstGeom>
          <a:noFill/>
          <a:ln w="0">
            <a:noFill/>
            <a:prstDash val="solid"/>
          </a:ln>
        </p:spPr>
        <p:txBody>
          <a:bodyPr wrap="square" lIns="0" tIns="0" rIns="0" bIns="0" anchor="ctr">
            <a:noAutofit/>
          </a:bodyPr>
          <a:lstStyle/>
          <a:p>
            <a:pPr algn="ctr">
              <a:defRPr sz="1500" b="1" i="0">
                <a:solidFill>
                  <a:srgbClr val="F43F5E"/>
                </a:solidFill>
                <a:latin typeface="Calibri"/>
                <a:ea typeface="Calibri"/>
                <a:cs typeface="Calibri"/>
              </a:defRPr>
            </a:pPr>
            <a:r>
              <a:rPr sz="1500" b="1" i="0">
                <a:solidFill>
                  <a:srgbClr val="F43F5E"/>
                </a:solidFill>
                <a:latin typeface="Calibri"/>
                <a:ea typeface="Calibri"/>
                <a:cs typeface="Calibri"/>
              </a:rPr>
              <a:t>4</a:t>
            </a:r>
          </a:p>
        </p:txBody>
      </p:sp>
      <p:sp>
        <p:nvSpPr>
          <p:cNvPr id="22" name="">
            <a:extLst>
              <a:ext uri="{FF2B5EF4-FFF2-40B4-BE49-F238E27FC236}">
                <ns2:creationId id="{F0ACEE1E-F901-440C-BF68-0AF8951B46D0}"/>
              </a:ext>
            </a:extLst>
          </p:cNvPr>
          <p:cNvSpPr>
            <a:spLocks noGrp="1"/>
          </p:cNvSpPr>
          <p:nvPr/>
        </p:nvSpPr>
        <p:spPr>
          <a:xfrm>
            <a:off x="71247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Managed</a:t>
            </a:r>
          </a:p>
        </p:txBody>
      </p:sp>
      <p:sp>
        <p:nvSpPr>
          <p:cNvPr id="23" name="">
            <a:extLst>
              <a:ext uri="{FF2B5EF4-FFF2-40B4-BE49-F238E27FC236}">
                <ns2:creationId id="{A5004CD0-CFCF-4C87-9488-B4D28F526EF0}"/>
              </a:ext>
            </a:extLst>
          </p:cNvPr>
          <p:cNvSpPr>
            <a:spLocks noGrp="1"/>
          </p:cNvSpPr>
          <p:nvPr/>
        </p:nvSpPr>
        <p:spPr>
          <a:xfrm>
            <a:off x="71247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Meets requirements with headroom. Vacancy &lt;10%. Planning enables recruitment.</a:t>
            </a:r>
          </a:p>
        </p:txBody>
      </p:sp>
      <p:sp>
        <p:nvSpPr>
          <p:cNvPr id="24" name="">
            <a:extLst>
              <a:ext uri="{FF2B5EF4-FFF2-40B4-BE49-F238E27FC236}">
                <ns2:creationId id="{B0DC2CA3-2ED1-442B-B082-CB64B3332A88}"/>
                <adec:decorative val="1"/>
              </a:ext>
            </a:extLst>
          </p:cNvPr>
          <p:cNvSpPr>
            <a:spLocks noGrp="1"/>
          </p:cNvSpPr>
          <p:nvPr/>
        </p:nvSpPr>
        <p:spPr>
          <a:xfrm>
            <a:off x="9982200" y="2419350"/>
            <a:ext cx="457200" cy="457200"/>
          </a:xfrm>
          <a:prstGeom prst="ellipse">
            <a:avLst/>
          </a:prstGeom>
          <a:solidFill>
            <a:srgbClr val="F43F5E"/>
          </a:solidFill>
          <a:ln w="19050">
            <a:solidFill>
              <a:srgbClr val="F43F5E"/>
            </a:solidFill>
            <a:prstDash val="solid"/>
          </a:ln>
        </p:spPr>
      </p:sp>
      <p:sp>
        <p:nvSpPr>
          <p:cNvPr id="25" name="">
            <a:extLst>
              <a:ext uri="{FF2B5EF4-FFF2-40B4-BE49-F238E27FC236}">
                <ns2:creationId id="{EC2FC999-2829-4F1B-A120-E8736B4DE368}"/>
              </a:ext>
            </a:extLst>
          </p:cNvPr>
          <p:cNvSpPr>
            <a:spLocks noGrp="1"/>
          </p:cNvSpPr>
          <p:nvPr/>
        </p:nvSpPr>
        <p:spPr>
          <a:xfrm>
            <a:off x="10096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FFFFFF"/>
                </a:solidFill>
                <a:latin typeface="Calibri"/>
                <a:ea typeface="Calibri"/>
                <a:cs typeface="Calibri"/>
              </a:defRPr>
            </a:pPr>
            <a:r>
              <a:rPr sz="1500" b="1" i="0">
                <a:solidFill>
                  <a:srgbClr val="FFFFFF"/>
                </a:solidFill>
                <a:latin typeface="Calibri"/>
                <a:ea typeface="Calibri"/>
                <a:cs typeface="Calibri"/>
              </a:rPr>
              <a:t>5</a:t>
            </a:r>
          </a:p>
        </p:txBody>
      </p:sp>
      <p:sp>
        <p:nvSpPr>
          <p:cNvPr id="26" name="">
            <a:extLst>
              <a:ext uri="{FF2B5EF4-FFF2-40B4-BE49-F238E27FC236}">
                <ns2:creationId id="{94C863FA-6FD9-4250-BD7C-CB3AABA3C2D6}"/>
              </a:ext>
            </a:extLst>
          </p:cNvPr>
          <p:cNvSpPr>
            <a:spLocks noGrp="1"/>
          </p:cNvSpPr>
          <p:nvPr/>
        </p:nvSpPr>
        <p:spPr>
          <a:xfrm>
            <a:off x="9315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Optimising</a:t>
            </a:r>
          </a:p>
        </p:txBody>
      </p:sp>
      <p:sp>
        <p:nvSpPr>
          <p:cNvPr id="27" name="">
            <a:extLst>
              <a:ext uri="{FF2B5EF4-FFF2-40B4-BE49-F238E27FC236}">
                <ns2:creationId id="{ED253A90-D0F7-4BD6-AB33-BE9BC69F4901}"/>
              </a:ext>
            </a:extLst>
          </p:cNvPr>
          <p:cNvSpPr>
            <a:spLocks noGrp="1"/>
          </p:cNvSpPr>
          <p:nvPr/>
        </p:nvSpPr>
        <p:spPr>
          <a:xfrm>
            <a:off x="9315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Optimal with strategic capacity. Vacancy &lt;5%. Strong pipeline. Flexible surge.</a:t>
            </a:r>
          </a:p>
        </p:txBody>
      </p:sp>
      <p:sp>
        <p:nvSpPr>
          <p:cNvPr id="28" name="">
            <a:extLst>
              <a:ext uri="{FF2B5EF4-FFF2-40B4-BE49-F238E27FC236}">
                <ns2:creationId id="{E3BDE3DD-C818-4D09-88A7-B06EBA8A8196}"/>
                <adec:decorative val="1"/>
              </a:ext>
            </a:extLst>
          </p:cNvPr>
          <p:cNvSpPr>
            <a:spLocks noGrp="1"/>
          </p:cNvSpPr>
          <p:nvPr/>
        </p:nvSpPr>
        <p:spPr>
          <a:xfrm>
            <a:off x="685800" y="5105400"/>
            <a:ext cx="10820400" cy="1047750"/>
          </a:xfrm>
          <a:prstGeom prst="roundRect">
            <a:avLst>
              <a:gd name="adj" fmla="val 7273"/>
            </a:avLst>
          </a:prstGeom>
          <a:solidFill>
            <a:srgbClr val="FFFFFF"/>
          </a:solidFill>
          <a:ln w="9525">
            <a:solidFill>
              <a:srgbClr val="D5E3E3"/>
            </a:solidFill>
            <a:prstDash val="solid"/>
          </a:ln>
        </p:spPr>
      </p:sp>
      <p:sp>
        <p:nvSpPr>
          <p:cNvPr id="29" name="">
            <a:extLst>
              <a:ext uri="{FF2B5EF4-FFF2-40B4-BE49-F238E27FC236}">
                <ns2:creationId id="{53C77EBA-689E-484D-92F6-943ACE0CFBBC}"/>
              </a:ext>
            </a:extLst>
          </p:cNvPr>
          <p:cNvSpPr>
            <a:spLocks noGrp="1"/>
          </p:cNvSpPr>
          <p:nvPr/>
        </p:nvSpPr>
        <p:spPr>
          <a:xfrm>
            <a:off x="895350" y="5200650"/>
            <a:ext cx="6858000" cy="266700"/>
          </a:xfrm>
          <a:prstGeom prst="rect">
            <a:avLst/>
          </a:prstGeom>
          <a:noFill/>
          <a:ln w="0">
            <a:noFill/>
            <a:prstDash val="solid"/>
          </a:ln>
        </p:spPr>
        <p:txBody>
          <a:bodyPr wrap="square" lIns="0" tIns="0" rIns="0" bIns="0" anchor="t">
            <a:noAutofit/>
          </a:bodyPr>
          <a:lstStyle/>
          <a:p>
            <a:pPr algn="l">
              <a:defRPr sz="1575" b="1" i="0">
                <a:solidFill>
                  <a:srgbClr val="115E59"/>
                </a:solidFill>
                <a:latin typeface="Calibri"/>
                <a:ea typeface="Calibri"/>
                <a:cs typeface="Calibri"/>
              </a:defRPr>
            </a:pPr>
            <a:r>
              <a:rPr sz="1575" b="1" i="0">
                <a:solidFill>
                  <a:srgbClr val="115E59"/>
                </a:solidFill>
                <a:latin typeface="Calibri"/>
                <a:ea typeface="Calibri"/>
                <a:cs typeface="Calibri"/>
              </a:rPr>
              <a:t>Minimum evidence for a Level 4 judgement</a:t>
            </a:r>
          </a:p>
        </p:txBody>
      </p:sp>
      <p:sp>
        <p:nvSpPr>
          <p:cNvPr id="30" name="">
            <a:extLst>
              <a:ext uri="{FF2B5EF4-FFF2-40B4-BE49-F238E27FC236}">
                <ns2:creationId id="{1661B96A-22C4-4DC7-91CA-B73633E31C0A}"/>
                <adec:decorative val="1"/>
              </a:ext>
            </a:extLst>
          </p:cNvPr>
          <p:cNvSpPr>
            <a:spLocks noGrp="1"/>
          </p:cNvSpPr>
          <p:nvPr/>
        </p:nvSpPr>
        <p:spPr>
          <a:xfrm>
            <a:off x="895350" y="5581650"/>
            <a:ext cx="85725" cy="85725"/>
          </a:xfrm>
          <a:prstGeom prst="ellipse">
            <a:avLst/>
          </a:prstGeom>
          <a:solidFill>
            <a:srgbClr val="F43F5E"/>
          </a:solidFill>
          <a:ln w="0">
            <a:noFill/>
            <a:prstDash val="solid"/>
          </a:ln>
        </p:spPr>
      </p:sp>
      <p:sp>
        <p:nvSpPr>
          <p:cNvPr id="31" name="">
            <a:extLst>
              <a:ext uri="{FF2B5EF4-FFF2-40B4-BE49-F238E27FC236}">
                <ns2:creationId id="{134E1275-3262-47A4-B787-04D808906A1E}"/>
              </a:ext>
            </a:extLst>
          </p:cNvPr>
          <p:cNvSpPr>
            <a:spLocks noGrp="1"/>
          </p:cNvSpPr>
          <p:nvPr/>
        </p:nvSpPr>
        <p:spPr>
          <a:xfrm>
            <a:off x="10858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Workforce plan and org chart showing staffing meets requirements with headroom</a:t>
            </a:r>
          </a:p>
        </p:txBody>
      </p:sp>
      <p:sp>
        <p:nvSpPr>
          <p:cNvPr id="32" name="">
            <a:extLst>
              <a:ext uri="{FF2B5EF4-FFF2-40B4-BE49-F238E27FC236}">
                <ns2:creationId id="{CBEADF6E-1F64-47E2-9473-73E30BF36413}"/>
                <adec:decorative val="1"/>
              </a:ext>
            </a:extLst>
          </p:cNvPr>
          <p:cNvSpPr>
            <a:spLocks noGrp="1"/>
          </p:cNvSpPr>
          <p:nvPr/>
        </p:nvSpPr>
        <p:spPr>
          <a:xfrm>
            <a:off x="4438650" y="5581650"/>
            <a:ext cx="85725" cy="85725"/>
          </a:xfrm>
          <a:prstGeom prst="ellipse">
            <a:avLst/>
          </a:prstGeom>
          <a:solidFill>
            <a:srgbClr val="F43F5E"/>
          </a:solidFill>
          <a:ln w="0">
            <a:noFill/>
            <a:prstDash val="solid"/>
          </a:ln>
        </p:spPr>
      </p:sp>
      <p:sp>
        <p:nvSpPr>
          <p:cNvPr id="33" name="">
            <a:extLst>
              <a:ext uri="{FF2B5EF4-FFF2-40B4-BE49-F238E27FC236}">
                <ns2:creationId id="{B9DD0571-5130-4F42-A7AD-EB16190F5526}"/>
              </a:ext>
            </a:extLst>
          </p:cNvPr>
          <p:cNvSpPr>
            <a:spLocks noGrp="1"/>
          </p:cNvSpPr>
          <p:nvPr/>
        </p:nvSpPr>
        <p:spPr>
          <a:xfrm>
            <a:off x="46291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Vacancy and recruitment metrics showing &lt;10% vacancy rate (or equivalent)</a:t>
            </a:r>
          </a:p>
        </p:txBody>
      </p:sp>
      <p:sp>
        <p:nvSpPr>
          <p:cNvPr id="34" name="">
            <a:extLst>
              <a:ext uri="{FF2B5EF4-FFF2-40B4-BE49-F238E27FC236}">
                <ns2:creationId id="{19569921-AE6C-4F63-B82B-35FF0F8F30B3}"/>
                <adec:decorative val="1"/>
              </a:ext>
            </a:extLst>
          </p:cNvPr>
          <p:cNvSpPr>
            <a:spLocks noGrp="1"/>
          </p:cNvSpPr>
          <p:nvPr/>
        </p:nvSpPr>
        <p:spPr>
          <a:xfrm>
            <a:off x="7981950" y="5581650"/>
            <a:ext cx="85725" cy="85725"/>
          </a:xfrm>
          <a:prstGeom prst="ellipse">
            <a:avLst/>
          </a:prstGeom>
          <a:solidFill>
            <a:srgbClr val="F43F5E"/>
          </a:solidFill>
          <a:ln w="0">
            <a:noFill/>
            <a:prstDash val="solid"/>
          </a:ln>
        </p:spPr>
      </p:sp>
      <p:sp>
        <p:nvSpPr>
          <p:cNvPr id="35" name="">
            <a:extLst>
              <a:ext uri="{FF2B5EF4-FFF2-40B4-BE49-F238E27FC236}">
                <ns2:creationId id="{C4E9340E-D4D3-4489-8CD5-E44186AE4765}"/>
              </a:ext>
            </a:extLst>
          </p:cNvPr>
          <p:cNvSpPr>
            <a:spLocks noGrp="1"/>
          </p:cNvSpPr>
          <p:nvPr/>
        </p:nvSpPr>
        <p:spPr>
          <a:xfrm>
            <a:off x="81724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Evidence of capability to manage peaks (rota/surge plan, prioritisation)</a:t>
            </a:r>
          </a:p>
        </p:txBody>
      </p:sp>
      <p:sp>
        <p:nvSpPr>
          <p:cNvPr id="36" name="">
            <a:extLst>
              <a:ext uri="{FF2B5EF4-FFF2-40B4-BE49-F238E27FC236}">
                <ns2:creationId id="{3FE53598-A5DF-43CD-A385-61F3CDC3303C}"/>
              </a:ext>
            </a:extLst>
          </p:cNvPr>
          <p:cNvSpPr>
            <a:spLocks noGrp="1"/>
          </p:cNvSpPr>
          <p:nvPr/>
        </p:nvSpPr>
        <p:spPr>
          <a:xfrm>
            <a:off x="762000" y="6153150"/>
            <a:ext cx="10668000" cy="171450"/>
          </a:xfrm>
          <a:prstGeom prst="rect">
            <a:avLst/>
          </a:prstGeom>
          <a:noFill/>
          <a:ln w="0">
            <a:noFill/>
            <a:prstDash val="solid"/>
          </a:ln>
        </p:spPr>
        <p:txBody>
          <a:bodyPr wrap="square" lIns="0" tIns="0" rIns="0" bIns="0" anchor="t">
            <a:noAutofit/>
          </a:bodyPr>
          <a:lstStyle/>
          <a:p>
            <a:pPr algn="ctr">
              <a:defRPr sz="900" b="0" i="1">
                <a:solidFill>
                  <a:srgbClr val="5F7187"/>
                </a:solidFill>
                <a:latin typeface="Calibri"/>
                <a:ea typeface="Calibri"/>
                <a:cs typeface="Calibri"/>
              </a:defRPr>
            </a:pPr>
            <a:r>
              <a:rPr sz="900" b="0" i="1">
                <a:solidFill>
                  <a:srgbClr val="5F7187"/>
                </a:solidFill>
                <a:latin typeface="Calibri"/>
                <a:ea typeface="Calibri"/>
                <a:cs typeface="Calibri"/>
              </a:rPr>
              <a:t>Catalogue v1.0.2  •  Source a6d0671c3297  •  Verbatim descriptors and evidence  •  HDRL classifications are not official programme requirements.</a:t>
            </a:r>
          </a:p>
        </p:txBody>
      </p:sp>
      <p:sp>
        <p:nvSpPr>
          <p:cNvPr id="37" name="">
            <a:extLst>
              <a:ext uri="{FF2B5EF4-FFF2-40B4-BE49-F238E27FC236}">
                <ns2:creationId id="{F6B422F0-B198-4955-8336-B3AE2F8EBE8F}"/>
                <adec:decorative val="1"/>
              </a:ext>
            </a:extLst>
          </p:cNvPr>
          <p:cNvSpPr>
            <a:spLocks noGrp="1"/>
          </p:cNvSpPr>
          <p:nvPr/>
        </p:nvSpPr>
        <p:spPr>
          <a:xfrm>
            <a:off x="552450" y="6419850"/>
            <a:ext cx="11087100" cy="0"/>
          </a:xfrm>
          <a:prstGeom prst="line">
            <a:avLst/>
          </a:prstGeom>
          <a:noFill/>
          <a:ln w="9525">
            <a:solidFill>
              <a:srgbClr val="D5E3E3"/>
            </a:solidFill>
            <a:prstDash val="solid"/>
          </a:ln>
        </p:spPr>
      </p:sp>
      <p:sp>
        <p:nvSpPr>
          <p:cNvPr id="38" name="">
            <a:extLst>
              <a:ext uri="{FF2B5EF4-FFF2-40B4-BE49-F238E27FC236}">
                <ns2:creationId id="{CD70EED6-7BD2-4E37-9DB3-8B8754357B0E}"/>
              </a:ext>
            </a:extLst>
          </p:cNvPr>
          <p:cNvSpPr>
            <a:spLocks noGrp="1"/>
          </p:cNvSpPr>
          <p:nvPr/>
        </p:nvSpPr>
        <p:spPr>
          <a:xfrm>
            <a:off x="552450" y="6496050"/>
            <a:ext cx="2952750" cy="190500"/>
          </a:xfrm>
          <a:prstGeom prst="rect">
            <a:avLst/>
          </a:prstGeom>
          <a:noFill/>
          <a:ln w="0">
            <a:noFill/>
            <a:prstDash val="solid"/>
          </a:ln>
        </p:spPr>
        <p:txBody>
          <a:bodyPr wrap="square" lIns="0" tIns="0" rIns="0" bIns="0" anchor="ctr">
            <a:noAutofit/>
          </a:bodyPr>
          <a:lstStyle/>
          <a:p>
            <a:pPr algn="l">
              <a:defRPr sz="900" b="0" i="0">
                <a:solidFill>
                  <a:srgbClr val="5F7187"/>
                </a:solidFill>
                <a:latin typeface="Calibri"/>
                <a:ea typeface="Calibri"/>
                <a:cs typeface="Calibri"/>
              </a:defRPr>
            </a:pPr>
            <a:r>
              <a:rPr sz="900" b="0" i="0">
                <a:solidFill>
                  <a:srgbClr val="5F7187"/>
                </a:solidFill>
                <a:latin typeface="Calibri"/>
                <a:ea typeface="Calibri"/>
                <a:cs typeface="Calibri"/>
              </a:rPr>
              <a:t>HDRL v1.0.1  •  Kit v1.1.0  •  30 Jul 2026</a:t>
            </a:r>
          </a:p>
        </p:txBody>
      </p:sp>
      <p:sp>
        <p:nvSpPr>
          <p:cNvPr id="39" name="">
            <a:extLst>
              <a:ext uri="{FF2B5EF4-FFF2-40B4-BE49-F238E27FC236}">
                <ns2:creationId id="{6FA06841-B751-44B3-8F52-9AAADEC1EDBC}"/>
              </a:ext>
            </a:extLst>
          </p:cNvPr>
          <p:cNvSpPr>
            <a:spLocks noGrp="1"/>
          </p:cNvSpPr>
          <p:nvPr/>
        </p:nvSpPr>
        <p:spPr>
          <a:xfrm>
            <a:off x="3524250" y="6496050"/>
            <a:ext cx="6096000" cy="190500"/>
          </a:xfrm>
          <a:prstGeom prst="rect">
            <a:avLst/>
          </a:prstGeom>
          <a:noFill/>
          <a:ln w="0">
            <a:noFill/>
            <a:prstDash val="solid"/>
          </a:ln>
        </p:spPr>
        <p:txBody>
          <a:bodyPr wrap="square" lIns="0" tIns="0" rIns="0" bIns="0" anchor="ctr">
            <a:noAutofit/>
          </a:bodyPr>
          <a:lstStyle/>
          <a:p>
            <a:pPr algn="ctr">
              <a:defRPr sz="825" b="0" i="0">
                <a:solidFill>
                  <a:srgbClr val="5F7187"/>
                </a:solidFill>
                <a:latin typeface="Calibri"/>
                <a:ea typeface="Calibri"/>
                <a:cs typeface="Calibri"/>
              </a:defRPr>
            </a:pPr>
            <a:r>
              <a:rPr sz="825" b="0" i="0">
                <a:solidFill>
                  <a:srgbClr val="5F7187"/>
                </a:solidFill>
                <a:latin typeface="Calibri"/>
                <a:ea typeface="Calibri"/>
                <a:cs typeface="Calibri"/>
              </a:rPr>
              <a:t>RDS: commissioner &amp; IP owner  •  OPL Advisory: originator &amp; developer  •  </a:t>
            </a:r>
            <a:r>
              <a:rPr sz="825" b="0" i="0">
                <a:solidFill>
                  <a:srgbClr val="5F7187"/>
                </a:solidFill>
                <a:latin typeface="Calibri"/>
                <a:ea typeface="Calibri"/>
                <a:cs typeface="Calibri"/>
                <a:hlinkClick r:id="R1285acdd4c4844ca" tooltip="Read the Creative Commons Attribution 4.0 licence"/>
              </a:rPr>
              <a:t>CC BY 4.0</a:t>
            </a:r>
          </a:p>
        </p:txBody>
      </p:sp>
      <p:sp>
        <p:nvSpPr>
          <p:cNvPr id="40" name="">
            <a:extLst>
              <a:ext uri="{FF2B5EF4-FFF2-40B4-BE49-F238E27FC236}">
                <ns2:creationId id="{BA42BCE3-3A13-43C4-9DFE-47F5DEDD5D00}"/>
              </a:ext>
            </a:extLst>
          </p:cNvPr>
          <p:cNvSpPr>
            <a:spLocks noGrp="1"/>
          </p:cNvSpPr>
          <p:nvPr/>
        </p:nvSpPr>
        <p:spPr>
          <a:xfrm>
            <a:off x="9048750" y="6496050"/>
            <a:ext cx="2590800" cy="190500"/>
          </a:xfrm>
          <a:prstGeom prst="rect">
            <a:avLst/>
          </a:prstGeom>
          <a:noFill/>
          <a:ln w="0">
            <a:noFill/>
            <a:prstDash val="solid"/>
          </a:ln>
        </p:spPr>
        <p:txBody>
          <a:bodyPr wrap="square" lIns="0" tIns="0" rIns="0" bIns="0" anchor="ctr">
            <a:noAutofit/>
          </a:bodyPr>
          <a:lstStyle/>
          <a:p>
            <a:pPr algn="r">
              <a:defRPr sz="900" b="0" i="0">
                <a:solidFill>
                  <a:srgbClr val="5F7187"/>
                </a:solidFill>
                <a:latin typeface="Calibri"/>
                <a:ea typeface="Calibri"/>
                <a:cs typeface="Calibri"/>
              </a:defRPr>
            </a:pPr>
            <a:r>
              <a:rPr sz="900" b="0" i="0">
                <a:solidFill>
                  <a:srgbClr val="5F7187"/>
                </a:solidFill>
                <a:latin typeface="Calibri"/>
                <a:ea typeface="Calibri"/>
                <a:cs typeface="Calibri"/>
                <a:hlinkClick r:id="R5601b96fb7234d08" tooltip="Open the HDRL Framework website"/>
              </a:rPr>
              <a:t>hdrlframework.org</a:t>
            </a:r>
            <a:r>
              <a:rPr sz="900" b="0" i="0">
                <a:solidFill>
                  <a:srgbClr val="5F7187"/>
                </a:solidFill>
                <a:latin typeface="Calibri"/>
                <a:ea typeface="Calibri"/>
                <a:cs typeface="Calibri"/>
              </a:rPr>
              <a:t>  •  76</a:t>
            </a:r>
          </a:p>
        </p:txBody>
      </p:sp>
    </p:spTree>
    <p:extLst>
      <p:ext uri="{BB962C8B-B14F-4D97-AF65-F5344CB8AC3E}">
        <ns5:creationId val="1035766379"/>
      </p:ext>
    </p:extLst>
  </p:cSld>
</p:sld>
</file>

<file path=ppt/slides/slide77.xml><?xml version="1.0" encoding="utf-8"?>
<p:sld xmlns:a="http://schemas.openxmlformats.org/drawingml/2006/main" xmlns:adec="http://schemas.microsoft.com/office/drawing/2017/decorative" xmlns:ns2="http://schemas.microsoft.com/office/drawing/2014/main" xmlns:ns5="http://schemas.microsoft.com/office/powerpoint/2010/main" xmlns:p="http://schemas.openxmlformats.org/presentationml/2006/main" xmlns:r="http://schemas.openxmlformats.org/officeDocument/2006/relationships">
  <p:cSld>
    <p:bg>
      <p:bgPr>
        <a:solidFill>
          <a:srgbClr val="F5F8FA"/>
        </a:solidFill>
      </p:bgPr>
    </p:bg>
    <p:spTree>
      <p:nvGrpSpPr>
        <p:cNvPr id="1" name=""/>
        <p:cNvGrpSpPr/>
        <p:nvPr/>
      </p:nvGrpSpPr>
      <p:grpSpPr>
        <a:xfrm/>
      </p:grpSpPr>
      <p:sp>
        <p:nvSpPr>
          <p:cNvPr id="41" name="hdrl-mini-mark">
            <a:extLst>
              <a:ext uri="{FF2B5EF4-FFF2-40B4-BE49-F238E27FC236}">
                <ns2:creationId id="{C51FE9F7-55F5-45D5-8F6F-5766CE15840A}"/>
                <adec:decorative val="1"/>
              </a:ext>
            </a:extLst>
          </p:cNvPr>
          <p:cNvSpPr>
            <a:spLocks noGrp="1"/>
          </p:cNvSpPr>
          <p:nvPr/>
        </p:nvSpPr>
        <p:spPr>
          <a:xfrm>
            <a:off x="552450" y="361950"/>
            <a:ext cx="514350" cy="514350"/>
          </a:xfrm>
          <a:prstGeom prst="octagon">
            <a:avLst/>
          </a:prstGeom>
          <a:solidFill>
            <a:srgbClr val="0F766E"/>
          </a:solidFill>
          <a:ln w="0">
            <a:noFill/>
            <a:prstDash val="solid"/>
          </a:ln>
        </p:spPr>
      </p:sp>
      <p:sp>
        <p:nvSpPr>
          <p:cNvPr id="2" name="hdrl-mini-text">
            <a:extLst>
              <a:ext uri="{FF2B5EF4-FFF2-40B4-BE49-F238E27FC236}">
                <ns2:creationId id="{C28AC7C5-5A9E-4F56-97BE-8E02918C1D28}"/>
                <adec:decorative val="1"/>
              </a:ext>
            </a:extLst>
          </p:cNvPr>
          <p:cNvSpPr>
            <a:spLocks noGrp="1"/>
          </p:cNvSpPr>
          <p:nvPr/>
        </p:nvSpPr>
        <p:spPr>
          <a:xfrm>
            <a:off x="581025" y="504825"/>
            <a:ext cx="476250" cy="209550"/>
          </a:xfrm>
          <a:prstGeom prst="rect">
            <a:avLst/>
          </a:prstGeom>
          <a:noFill/>
          <a:ln w="0">
            <a:noFill/>
            <a:prstDash val="solid"/>
          </a:ln>
        </p:spPr>
        <p:txBody>
          <a:bodyPr wrap="square" lIns="0" tIns="0" rIns="0" bIns="0" anchor="ctr">
            <a:noAutofit/>
          </a:bodyPr>
          <a:lstStyle/>
          <a:p>
            <a:pPr algn="ctr">
              <a:defRPr sz="750" b="1" i="0">
                <a:solidFill>
                  <a:srgbClr val="FFFFFF"/>
                </a:solidFill>
                <a:latin typeface="Calibri"/>
                <a:ea typeface="Calibri"/>
                <a:cs typeface="Calibri"/>
              </a:defRPr>
            </a:pPr>
            <a:r>
              <a:rPr sz="750" b="1" i="0">
                <a:solidFill>
                  <a:srgbClr val="FFFFFF"/>
                </a:solidFill>
                <a:latin typeface="Calibri"/>
                <a:ea typeface="Calibri"/>
                <a:cs typeface="Calibri"/>
              </a:rPr>
              <a:t>HDRL</a:t>
            </a:r>
          </a:p>
        </p:txBody>
      </p:sp>
      <p:sp>
        <p:nvSpPr>
          <p:cNvPr id="3" name="brand-label">
            <a:extLst>
              <a:ext uri="{FF2B5EF4-FFF2-40B4-BE49-F238E27FC236}">
                <ns2:creationId id="{F3184013-9578-44F1-BD49-33CC9981FDFA}"/>
                <adec:decorative val="1"/>
              </a:ext>
            </a:extLst>
          </p:cNvPr>
          <p:cNvSpPr>
            <a:spLocks noGrp="1"/>
          </p:cNvSpPr>
          <p:nvPr/>
        </p:nvSpPr>
        <p:spPr>
          <a:xfrm>
            <a:off x="1257300" y="495300"/>
            <a:ext cx="4572000" cy="190500"/>
          </a:xfrm>
          <a:prstGeom prst="rect">
            <a:avLst/>
          </a:prstGeom>
          <a:noFill/>
          <a:ln w="0">
            <a:noFill/>
            <a:prstDash val="solid"/>
          </a:ln>
        </p:spPr>
        <p:txBody>
          <a:bodyPr wrap="square" lIns="0" tIns="0" rIns="0" bIns="0" anchor="ctr">
            <a:noAutofit/>
          </a:bodyPr>
          <a:lstStyle/>
          <a:p>
            <a:pPr algn="l">
              <a:defRPr sz="1200" b="1" i="0">
                <a:solidFill>
                  <a:srgbClr val="0F766E"/>
                </a:solidFill>
                <a:latin typeface="Calibri"/>
                <a:ea typeface="Calibri"/>
                <a:cs typeface="Calibri"/>
              </a:defRPr>
            </a:pPr>
            <a:r>
              <a:rPr sz="1200" b="1" i="0">
                <a:solidFill>
                  <a:srgbClr val="0F766E"/>
                </a:solidFill>
                <a:latin typeface="Calibri"/>
                <a:ea typeface="Calibri"/>
                <a:cs typeface="Calibri"/>
              </a:rPr>
              <a:t>DOMAIN G • INDICATOR DETAIL</a:t>
            </a:r>
          </a:p>
        </p:txBody>
      </p:sp>
      <p:sp>
        <p:nvSpPr>
          <p:cNvPr id="4" name="slide-title" title="G.1.2 · Staff Retention &amp; Development" descr="Slide title: G.1.2 · Staff Retention &amp; Development">
            <a:extLst>
              <a:ext uri="{FF2B5EF4-FFF2-40B4-BE49-F238E27FC236}">
                <ns2:creationId id="{2DAEF2C6-C1CD-45D2-8D48-614BD7CCD989}"/>
              </a:ext>
            </a:extLst>
          </p:cNvPr>
          <p:cNvSpPr>
            <a:spLocks noGrp="1"/>
          </p:cNvSpPr>
          <p:nvPr>
            <p:ph type="title"/>
          </p:nvPr>
        </p:nvSpPr>
        <p:spPr>
          <a:xfrm>
            <a:off x="666750" y="1104900"/>
            <a:ext cx="10858500" cy="628650"/>
          </a:xfrm>
          <a:prstGeom prst="rect">
            <a:avLst/>
          </a:prstGeom>
          <a:noFill/>
          <a:ln w="0">
            <a:noFill/>
            <a:prstDash val="solid"/>
          </a:ln>
        </p:spPr>
        <p:txBody>
          <a:bodyPr wrap="square" lIns="0" tIns="0" rIns="0" bIns="0" anchor="t">
            <a:noAutofit/>
          </a:bodyPr>
          <a:lstStyle/>
          <a:p>
            <a:pPr algn="l">
              <a:defRPr sz="3150" b="1" i="0">
                <a:solidFill>
                  <a:srgbClr val="162B45"/>
                </a:solidFill>
                <a:latin typeface="Calibri"/>
                <a:ea typeface="Calibri"/>
                <a:cs typeface="Calibri"/>
              </a:defRPr>
            </a:pPr>
            <a:r>
              <a:rPr sz="3150" b="1" i="0">
                <a:solidFill>
                  <a:srgbClr val="162B45"/>
                </a:solidFill>
                <a:latin typeface="Calibri"/>
                <a:ea typeface="Calibri"/>
                <a:cs typeface="Calibri"/>
              </a:rPr>
              <a:t>G.1.2 · Staff Retention &amp; Development</a:t>
            </a:r>
          </a:p>
        </p:txBody>
      </p:sp>
      <p:sp>
        <p:nvSpPr>
          <p:cNvPr id="5" name="">
            <a:extLst>
              <a:ext uri="{FF2B5EF4-FFF2-40B4-BE49-F238E27FC236}">
                <ns2:creationId id="{9008674A-B9D0-4452-97AC-5A83B1C491F9}"/>
              </a:ext>
            </a:extLst>
          </p:cNvPr>
          <p:cNvSpPr>
            <a:spLocks noGrp="1"/>
          </p:cNvSpPr>
          <p:nvPr/>
        </p:nvSpPr>
        <p:spPr>
          <a:xfrm>
            <a:off x="685800" y="1771650"/>
            <a:ext cx="10668000" cy="266700"/>
          </a:xfrm>
          <a:prstGeom prst="rect">
            <a:avLst/>
          </a:prstGeom>
          <a:noFill/>
          <a:ln w="0">
            <a:noFill/>
            <a:prstDash val="solid"/>
          </a:ln>
        </p:spPr>
        <p:txBody>
          <a:bodyPr wrap="square" lIns="0" tIns="0" rIns="0" bIns="0" anchor="t">
            <a:noAutofit/>
          </a:bodyPr>
          <a:lstStyle/>
          <a:p>
            <a:pPr algn="l">
              <a:defRPr sz="1350" b="1" i="0">
                <a:solidFill>
                  <a:srgbClr val="F43F5E"/>
                </a:solidFill>
                <a:latin typeface="Calibri"/>
                <a:ea typeface="Calibri"/>
                <a:cs typeface="Calibri"/>
              </a:defRPr>
            </a:pPr>
            <a:r>
              <a:rPr sz="1350" b="1" i="0">
                <a:solidFill>
                  <a:srgbClr val="F43F5E"/>
                </a:solidFill>
                <a:latin typeface="Calibri"/>
                <a:ea typeface="Calibri"/>
                <a:cs typeface="Calibri"/>
              </a:rPr>
              <a:t>Enhancement indicator  •  Both level  •  HDRL class O</a:t>
            </a:r>
          </a:p>
        </p:txBody>
      </p:sp>
      <p:sp>
        <p:nvSpPr>
          <p:cNvPr id="6" name="">
            <a:extLst>
              <a:ext uri="{FF2B5EF4-FFF2-40B4-BE49-F238E27FC236}">
                <ns2:creationId id="{62DAD459-C2ED-48C5-97F5-04A3B8B69180}"/>
              </a:ext>
            </a:extLst>
          </p:cNvPr>
          <p:cNvSpPr>
            <a:spLocks noGrp="1"/>
          </p:cNvSpPr>
          <p:nvPr/>
        </p:nvSpPr>
        <p:spPr>
          <a:xfrm>
            <a:off x="685800" y="2095500"/>
            <a:ext cx="10668000" cy="285750"/>
          </a:xfrm>
          <a:prstGeom prst="rect">
            <a:avLst/>
          </a:prstGeom>
          <a:noFill/>
          <a:ln w="0">
            <a:noFill/>
            <a:prstDash val="solid"/>
          </a:ln>
        </p:spPr>
        <p:txBody>
          <a:bodyPr wrap="square" lIns="0" tIns="0" rIns="0" bIns="0" anchor="t">
            <a:noAutofit/>
          </a:bodyPr>
          <a:lstStyle/>
          <a:p>
            <a:pPr algn="l">
              <a:defRPr sz="1350" b="0" i="1">
                <a:solidFill>
                  <a:srgbClr val="5F7187"/>
                </a:solidFill>
                <a:latin typeface="Calibri"/>
                <a:ea typeface="Calibri"/>
                <a:cs typeface="Calibri"/>
              </a:defRPr>
            </a:pPr>
            <a:r>
              <a:rPr sz="1350" b="0" i="1">
                <a:solidFill>
                  <a:srgbClr val="5F7187"/>
                </a:solidFill>
                <a:latin typeface="Calibri"/>
                <a:ea typeface="Calibri"/>
                <a:cs typeface="Calibri"/>
              </a:rPr>
              <a:t>The catalogue wording below is reproduced verbatim.</a:t>
            </a:r>
          </a:p>
        </p:txBody>
      </p:sp>
      <p:sp>
        <p:nvSpPr>
          <p:cNvPr id="7" name="">
            <a:extLst>
              <a:ext uri="{FF2B5EF4-FFF2-40B4-BE49-F238E27FC236}">
                <ns2:creationId id="{C50A290C-B6C4-452A-8428-C1A1ABEF0B97}"/>
                <adec:decorative val="1"/>
              </a:ext>
            </a:extLst>
          </p:cNvPr>
          <p:cNvSpPr>
            <a:spLocks noGrp="1"/>
          </p:cNvSpPr>
          <p:nvPr/>
        </p:nvSpPr>
        <p:spPr>
          <a:xfrm>
            <a:off x="1428750" y="2647950"/>
            <a:ext cx="8763000" cy="0"/>
          </a:xfrm>
          <a:prstGeom prst="line">
            <a:avLst/>
          </a:prstGeom>
          <a:noFill/>
          <a:ln w="57150">
            <a:solidFill>
              <a:srgbClr val="A7E6DB"/>
            </a:solidFill>
            <a:prstDash val="solid"/>
          </a:ln>
        </p:spPr>
      </p:sp>
      <p:sp>
        <p:nvSpPr>
          <p:cNvPr id="8" name="">
            <a:extLst>
              <a:ext uri="{FF2B5EF4-FFF2-40B4-BE49-F238E27FC236}">
                <ns2:creationId id="{ABA3551F-AB2D-4967-A1B8-0FD53B0298E5}"/>
                <adec:decorative val="1"/>
              </a:ext>
            </a:extLst>
          </p:cNvPr>
          <p:cNvSpPr>
            <a:spLocks noGrp="1"/>
          </p:cNvSpPr>
          <p:nvPr/>
        </p:nvSpPr>
        <p:spPr>
          <a:xfrm>
            <a:off x="1219200" y="2419350"/>
            <a:ext cx="457200" cy="457200"/>
          </a:xfrm>
          <a:prstGeom prst="ellipse">
            <a:avLst/>
          </a:prstGeom>
          <a:solidFill>
            <a:srgbClr val="FFFFFF"/>
          </a:solidFill>
          <a:ln w="19050">
            <a:solidFill>
              <a:srgbClr val="F43F5E"/>
            </a:solidFill>
            <a:prstDash val="solid"/>
          </a:ln>
        </p:spPr>
      </p:sp>
      <p:sp>
        <p:nvSpPr>
          <p:cNvPr id="9" name="">
            <a:extLst>
              <a:ext uri="{FF2B5EF4-FFF2-40B4-BE49-F238E27FC236}">
                <ns2:creationId id="{47D0067F-7180-4A63-A32B-97D2820A6D47}"/>
              </a:ext>
            </a:extLst>
          </p:cNvPr>
          <p:cNvSpPr>
            <a:spLocks noGrp="1"/>
          </p:cNvSpPr>
          <p:nvPr/>
        </p:nvSpPr>
        <p:spPr>
          <a:xfrm>
            <a:off x="1333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F43F5E"/>
                </a:solidFill>
                <a:latin typeface="Calibri"/>
                <a:ea typeface="Calibri"/>
                <a:cs typeface="Calibri"/>
              </a:defRPr>
            </a:pPr>
            <a:r>
              <a:rPr sz="1500" b="1" i="0">
                <a:solidFill>
                  <a:srgbClr val="F43F5E"/>
                </a:solidFill>
                <a:latin typeface="Calibri"/>
                <a:ea typeface="Calibri"/>
                <a:cs typeface="Calibri"/>
              </a:rPr>
              <a:t>1</a:t>
            </a:r>
          </a:p>
        </p:txBody>
      </p:sp>
      <p:sp>
        <p:nvSpPr>
          <p:cNvPr id="10" name="">
            <a:extLst>
              <a:ext uri="{FF2B5EF4-FFF2-40B4-BE49-F238E27FC236}">
                <ns2:creationId id="{72D9FFFA-7893-4C16-82E0-06000CED03AC}"/>
              </a:ext>
            </a:extLst>
          </p:cNvPr>
          <p:cNvSpPr>
            <a:spLocks noGrp="1"/>
          </p:cNvSpPr>
          <p:nvPr/>
        </p:nvSpPr>
        <p:spPr>
          <a:xfrm>
            <a:off x="552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Initial</a:t>
            </a:r>
          </a:p>
        </p:txBody>
      </p:sp>
      <p:sp>
        <p:nvSpPr>
          <p:cNvPr id="11" name="">
            <a:extLst>
              <a:ext uri="{FF2B5EF4-FFF2-40B4-BE49-F238E27FC236}">
                <ns2:creationId id="{C7011EC8-C268-4112-B547-4B2A135326A7}"/>
              </a:ext>
            </a:extLst>
          </p:cNvPr>
          <p:cNvSpPr>
            <a:spLocks noGrp="1"/>
          </p:cNvSpPr>
          <p:nvPr/>
        </p:nvSpPr>
        <p:spPr>
          <a:xfrm>
            <a:off x="552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High turnover. Limited development. Knowledge lost.</a:t>
            </a:r>
          </a:p>
        </p:txBody>
      </p:sp>
      <p:sp>
        <p:nvSpPr>
          <p:cNvPr id="12" name="">
            <a:extLst>
              <a:ext uri="{FF2B5EF4-FFF2-40B4-BE49-F238E27FC236}">
                <ns2:creationId id="{5889D729-166B-47B5-BA72-524AEE853A83}"/>
                <adec:decorative val="1"/>
              </a:ext>
            </a:extLst>
          </p:cNvPr>
          <p:cNvSpPr>
            <a:spLocks noGrp="1"/>
          </p:cNvSpPr>
          <p:nvPr/>
        </p:nvSpPr>
        <p:spPr>
          <a:xfrm>
            <a:off x="3409950" y="2419350"/>
            <a:ext cx="457200" cy="457200"/>
          </a:xfrm>
          <a:prstGeom prst="ellipse">
            <a:avLst/>
          </a:prstGeom>
          <a:solidFill>
            <a:srgbClr val="FFFFFF"/>
          </a:solidFill>
          <a:ln w="19050">
            <a:solidFill>
              <a:srgbClr val="F43F5E"/>
            </a:solidFill>
            <a:prstDash val="solid"/>
          </a:ln>
        </p:spPr>
      </p:sp>
      <p:sp>
        <p:nvSpPr>
          <p:cNvPr id="13" name="">
            <a:extLst>
              <a:ext uri="{FF2B5EF4-FFF2-40B4-BE49-F238E27FC236}">
                <ns2:creationId id="{41CC511B-49B2-4686-AE95-18BAD8D0E544}"/>
              </a:ext>
            </a:extLst>
          </p:cNvPr>
          <p:cNvSpPr>
            <a:spLocks noGrp="1"/>
          </p:cNvSpPr>
          <p:nvPr/>
        </p:nvSpPr>
        <p:spPr>
          <a:xfrm>
            <a:off x="3524250" y="2533650"/>
            <a:ext cx="228600" cy="228600"/>
          </a:xfrm>
          <a:prstGeom prst="rect">
            <a:avLst/>
          </a:prstGeom>
          <a:noFill/>
          <a:ln w="0">
            <a:noFill/>
            <a:prstDash val="solid"/>
          </a:ln>
        </p:spPr>
        <p:txBody>
          <a:bodyPr wrap="square" lIns="0" tIns="0" rIns="0" bIns="0" anchor="ctr">
            <a:noAutofit/>
          </a:bodyPr>
          <a:lstStyle/>
          <a:p>
            <a:pPr algn="ctr">
              <a:defRPr sz="1500" b="1" i="0">
                <a:solidFill>
                  <a:srgbClr val="F43F5E"/>
                </a:solidFill>
                <a:latin typeface="Calibri"/>
                <a:ea typeface="Calibri"/>
                <a:cs typeface="Calibri"/>
              </a:defRPr>
            </a:pPr>
            <a:r>
              <a:rPr sz="1500" b="1" i="0">
                <a:solidFill>
                  <a:srgbClr val="F43F5E"/>
                </a:solidFill>
                <a:latin typeface="Calibri"/>
                <a:ea typeface="Calibri"/>
                <a:cs typeface="Calibri"/>
              </a:rPr>
              <a:t>2</a:t>
            </a:r>
          </a:p>
        </p:txBody>
      </p:sp>
      <p:sp>
        <p:nvSpPr>
          <p:cNvPr id="14" name="">
            <a:extLst>
              <a:ext uri="{FF2B5EF4-FFF2-40B4-BE49-F238E27FC236}">
                <ns2:creationId id="{197A6934-01A2-4045-8E10-4E7A12CEFB8E}"/>
              </a:ext>
            </a:extLst>
          </p:cNvPr>
          <p:cNvSpPr>
            <a:spLocks noGrp="1"/>
          </p:cNvSpPr>
          <p:nvPr/>
        </p:nvSpPr>
        <p:spPr>
          <a:xfrm>
            <a:off x="27432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Developing</a:t>
            </a:r>
          </a:p>
        </p:txBody>
      </p:sp>
      <p:sp>
        <p:nvSpPr>
          <p:cNvPr id="15" name="">
            <a:extLst>
              <a:ext uri="{FF2B5EF4-FFF2-40B4-BE49-F238E27FC236}">
                <ns2:creationId id="{CD8AA97F-CF5B-4EB0-91E7-5CDEE5D742E4}"/>
              </a:ext>
            </a:extLst>
          </p:cNvPr>
          <p:cNvSpPr>
            <a:spLocks noGrp="1"/>
          </p:cNvSpPr>
          <p:nvPr/>
        </p:nvSpPr>
        <p:spPr>
          <a:xfrm>
            <a:off x="27432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Concerns identified. Opportunities expanding. Exit interviews informing.</a:t>
            </a:r>
          </a:p>
        </p:txBody>
      </p:sp>
      <p:sp>
        <p:nvSpPr>
          <p:cNvPr id="16" name="">
            <a:extLst>
              <a:ext uri="{FF2B5EF4-FFF2-40B4-BE49-F238E27FC236}">
                <ns2:creationId id="{63F10C71-49D1-4704-83D1-BE0318C99BFA}"/>
                <adec:decorative val="1"/>
              </a:ext>
            </a:extLst>
          </p:cNvPr>
          <p:cNvSpPr>
            <a:spLocks noGrp="1"/>
          </p:cNvSpPr>
          <p:nvPr/>
        </p:nvSpPr>
        <p:spPr>
          <a:xfrm>
            <a:off x="5600700" y="2419350"/>
            <a:ext cx="457200" cy="457200"/>
          </a:xfrm>
          <a:prstGeom prst="ellipse">
            <a:avLst/>
          </a:prstGeom>
          <a:solidFill>
            <a:srgbClr val="FFFFFF"/>
          </a:solidFill>
          <a:ln w="19050">
            <a:solidFill>
              <a:srgbClr val="F43F5E"/>
            </a:solidFill>
            <a:prstDash val="solid"/>
          </a:ln>
        </p:spPr>
      </p:sp>
      <p:sp>
        <p:nvSpPr>
          <p:cNvPr id="17" name="">
            <a:extLst>
              <a:ext uri="{FF2B5EF4-FFF2-40B4-BE49-F238E27FC236}">
                <ns2:creationId id="{585C11A9-7942-4AF9-82F4-1F0C753BC97C}"/>
              </a:ext>
            </a:extLst>
          </p:cNvPr>
          <p:cNvSpPr>
            <a:spLocks noGrp="1"/>
          </p:cNvSpPr>
          <p:nvPr/>
        </p:nvSpPr>
        <p:spPr>
          <a:xfrm>
            <a:off x="5715000" y="2533650"/>
            <a:ext cx="228600" cy="228600"/>
          </a:xfrm>
          <a:prstGeom prst="rect">
            <a:avLst/>
          </a:prstGeom>
          <a:noFill/>
          <a:ln w="0">
            <a:noFill/>
            <a:prstDash val="solid"/>
          </a:ln>
        </p:spPr>
        <p:txBody>
          <a:bodyPr wrap="square" lIns="0" tIns="0" rIns="0" bIns="0" anchor="ctr">
            <a:noAutofit/>
          </a:bodyPr>
          <a:lstStyle/>
          <a:p>
            <a:pPr algn="ctr">
              <a:defRPr sz="1500" b="1" i="0">
                <a:solidFill>
                  <a:srgbClr val="F43F5E"/>
                </a:solidFill>
                <a:latin typeface="Calibri"/>
                <a:ea typeface="Calibri"/>
                <a:cs typeface="Calibri"/>
              </a:defRPr>
            </a:pPr>
            <a:r>
              <a:rPr sz="1500" b="1" i="0">
                <a:solidFill>
                  <a:srgbClr val="F43F5E"/>
                </a:solidFill>
                <a:latin typeface="Calibri"/>
                <a:ea typeface="Calibri"/>
                <a:cs typeface="Calibri"/>
              </a:rPr>
              <a:t>3</a:t>
            </a:r>
          </a:p>
        </p:txBody>
      </p:sp>
      <p:sp>
        <p:nvSpPr>
          <p:cNvPr id="18" name="">
            <a:extLst>
              <a:ext uri="{FF2B5EF4-FFF2-40B4-BE49-F238E27FC236}">
                <ns2:creationId id="{9F650928-EA8D-4D8E-8DBF-AD79B93D082C}"/>
              </a:ext>
            </a:extLst>
          </p:cNvPr>
          <p:cNvSpPr>
            <a:spLocks noGrp="1"/>
          </p:cNvSpPr>
          <p:nvPr/>
        </p:nvSpPr>
        <p:spPr>
          <a:xfrm>
            <a:off x="49339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Defined</a:t>
            </a:r>
          </a:p>
        </p:txBody>
      </p:sp>
      <p:sp>
        <p:nvSpPr>
          <p:cNvPr id="19" name="">
            <a:extLst>
              <a:ext uri="{FF2B5EF4-FFF2-40B4-BE49-F238E27FC236}">
                <ns2:creationId id="{0045F98B-847F-4601-8DBE-EAA670E291D8}"/>
              </a:ext>
            </a:extLst>
          </p:cNvPr>
          <p:cNvSpPr>
            <a:spLocks noGrp="1"/>
          </p:cNvSpPr>
          <p:nvPr/>
        </p:nvSpPr>
        <p:spPr>
          <a:xfrm>
            <a:off x="49339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Moderate (&lt;20% turnover). Pathways exist. Some progression.</a:t>
            </a:r>
          </a:p>
        </p:txBody>
      </p:sp>
      <p:sp>
        <p:nvSpPr>
          <p:cNvPr id="20" name="">
            <a:extLst>
              <a:ext uri="{FF2B5EF4-FFF2-40B4-BE49-F238E27FC236}">
                <ns2:creationId id="{3C8B084E-1993-47F2-9A6B-1DF4E4758F70}"/>
                <adec:decorative val="1"/>
              </a:ext>
            </a:extLst>
          </p:cNvPr>
          <p:cNvSpPr>
            <a:spLocks noGrp="1"/>
          </p:cNvSpPr>
          <p:nvPr/>
        </p:nvSpPr>
        <p:spPr>
          <a:xfrm>
            <a:off x="7791450" y="2419350"/>
            <a:ext cx="457200" cy="457200"/>
          </a:xfrm>
          <a:prstGeom prst="ellipse">
            <a:avLst/>
          </a:prstGeom>
          <a:solidFill>
            <a:srgbClr val="FFFFFF"/>
          </a:solidFill>
          <a:ln w="19050">
            <a:solidFill>
              <a:srgbClr val="F43F5E"/>
            </a:solidFill>
            <a:prstDash val="solid"/>
          </a:ln>
        </p:spPr>
      </p:sp>
      <p:sp>
        <p:nvSpPr>
          <p:cNvPr id="21" name="">
            <a:extLst>
              <a:ext uri="{FF2B5EF4-FFF2-40B4-BE49-F238E27FC236}">
                <ns2:creationId id="{173A123A-8CED-4134-A129-00F7CF1EDEE9}"/>
              </a:ext>
            </a:extLst>
          </p:cNvPr>
          <p:cNvSpPr>
            <a:spLocks noGrp="1"/>
          </p:cNvSpPr>
          <p:nvPr/>
        </p:nvSpPr>
        <p:spPr>
          <a:xfrm>
            <a:off x="7905750" y="2533650"/>
            <a:ext cx="228600" cy="228600"/>
          </a:xfrm>
          <a:prstGeom prst="rect">
            <a:avLst/>
          </a:prstGeom>
          <a:noFill/>
          <a:ln w="0">
            <a:noFill/>
            <a:prstDash val="solid"/>
          </a:ln>
        </p:spPr>
        <p:txBody>
          <a:bodyPr wrap="square" lIns="0" tIns="0" rIns="0" bIns="0" anchor="ctr">
            <a:noAutofit/>
          </a:bodyPr>
          <a:lstStyle/>
          <a:p>
            <a:pPr algn="ctr">
              <a:defRPr sz="1500" b="1" i="0">
                <a:solidFill>
                  <a:srgbClr val="F43F5E"/>
                </a:solidFill>
                <a:latin typeface="Calibri"/>
                <a:ea typeface="Calibri"/>
                <a:cs typeface="Calibri"/>
              </a:defRPr>
            </a:pPr>
            <a:r>
              <a:rPr sz="1500" b="1" i="0">
                <a:solidFill>
                  <a:srgbClr val="F43F5E"/>
                </a:solidFill>
                <a:latin typeface="Calibri"/>
                <a:ea typeface="Calibri"/>
                <a:cs typeface="Calibri"/>
              </a:rPr>
              <a:t>4</a:t>
            </a:r>
          </a:p>
        </p:txBody>
      </p:sp>
      <p:sp>
        <p:nvSpPr>
          <p:cNvPr id="22" name="">
            <a:extLst>
              <a:ext uri="{FF2B5EF4-FFF2-40B4-BE49-F238E27FC236}">
                <ns2:creationId id="{454E4666-D633-4651-A89E-005AE24B533F}"/>
              </a:ext>
            </a:extLst>
          </p:cNvPr>
          <p:cNvSpPr>
            <a:spLocks noGrp="1"/>
          </p:cNvSpPr>
          <p:nvPr/>
        </p:nvSpPr>
        <p:spPr>
          <a:xfrm>
            <a:off x="71247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Managed</a:t>
            </a:r>
          </a:p>
        </p:txBody>
      </p:sp>
      <p:sp>
        <p:nvSpPr>
          <p:cNvPr id="23" name="">
            <a:extLst>
              <a:ext uri="{FF2B5EF4-FFF2-40B4-BE49-F238E27FC236}">
                <ns2:creationId id="{B4F2C67F-5C2B-43B6-B8FE-432573C07607}"/>
              </a:ext>
            </a:extLst>
          </p:cNvPr>
          <p:cNvSpPr>
            <a:spLocks noGrp="1"/>
          </p:cNvSpPr>
          <p:nvPr/>
        </p:nvSpPr>
        <p:spPr>
          <a:xfrm>
            <a:off x="71247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Good (&lt;15%). Clear pathways. Regular review. Succession identified. Satisfaction surveyed.</a:t>
            </a:r>
          </a:p>
        </p:txBody>
      </p:sp>
      <p:sp>
        <p:nvSpPr>
          <p:cNvPr id="24" name="">
            <a:extLst>
              <a:ext uri="{FF2B5EF4-FFF2-40B4-BE49-F238E27FC236}">
                <ns2:creationId id="{DE3BC1F8-1EDD-4CE0-96FE-A7D089639F59}"/>
                <adec:decorative val="1"/>
              </a:ext>
            </a:extLst>
          </p:cNvPr>
          <p:cNvSpPr>
            <a:spLocks noGrp="1"/>
          </p:cNvSpPr>
          <p:nvPr/>
        </p:nvSpPr>
        <p:spPr>
          <a:xfrm>
            <a:off x="9982200" y="2419350"/>
            <a:ext cx="457200" cy="457200"/>
          </a:xfrm>
          <a:prstGeom prst="ellipse">
            <a:avLst/>
          </a:prstGeom>
          <a:solidFill>
            <a:srgbClr val="F43F5E"/>
          </a:solidFill>
          <a:ln w="19050">
            <a:solidFill>
              <a:srgbClr val="F43F5E"/>
            </a:solidFill>
            <a:prstDash val="solid"/>
          </a:ln>
        </p:spPr>
      </p:sp>
      <p:sp>
        <p:nvSpPr>
          <p:cNvPr id="25" name="">
            <a:extLst>
              <a:ext uri="{FF2B5EF4-FFF2-40B4-BE49-F238E27FC236}">
                <ns2:creationId id="{A7C5B30D-C88B-48EC-9DEB-382442EC16CF}"/>
              </a:ext>
            </a:extLst>
          </p:cNvPr>
          <p:cNvSpPr>
            <a:spLocks noGrp="1"/>
          </p:cNvSpPr>
          <p:nvPr/>
        </p:nvSpPr>
        <p:spPr>
          <a:xfrm>
            <a:off x="10096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FFFFFF"/>
                </a:solidFill>
                <a:latin typeface="Calibri"/>
                <a:ea typeface="Calibri"/>
                <a:cs typeface="Calibri"/>
              </a:defRPr>
            </a:pPr>
            <a:r>
              <a:rPr sz="1500" b="1" i="0">
                <a:solidFill>
                  <a:srgbClr val="FFFFFF"/>
                </a:solidFill>
                <a:latin typeface="Calibri"/>
                <a:ea typeface="Calibri"/>
                <a:cs typeface="Calibri"/>
              </a:rPr>
              <a:t>5</a:t>
            </a:r>
          </a:p>
        </p:txBody>
      </p:sp>
      <p:sp>
        <p:nvSpPr>
          <p:cNvPr id="26" name="">
            <a:extLst>
              <a:ext uri="{FF2B5EF4-FFF2-40B4-BE49-F238E27FC236}">
                <ns2:creationId id="{0219265A-90B4-4698-B83E-CEFD4778FBE3}"/>
              </a:ext>
            </a:extLst>
          </p:cNvPr>
          <p:cNvSpPr>
            <a:spLocks noGrp="1"/>
          </p:cNvSpPr>
          <p:nvPr/>
        </p:nvSpPr>
        <p:spPr>
          <a:xfrm>
            <a:off x="9315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Optimising</a:t>
            </a:r>
          </a:p>
        </p:txBody>
      </p:sp>
      <p:sp>
        <p:nvSpPr>
          <p:cNvPr id="27" name="">
            <a:extLst>
              <a:ext uri="{FF2B5EF4-FFF2-40B4-BE49-F238E27FC236}">
                <ns2:creationId id="{18AEFC18-DCF4-41DB-896F-98BB688A71FE}"/>
              </a:ext>
            </a:extLst>
          </p:cNvPr>
          <p:cNvSpPr>
            <a:spLocks noGrp="1"/>
          </p:cNvSpPr>
          <p:nvPr/>
        </p:nvSpPr>
        <p:spPr>
          <a:xfrm>
            <a:off x="9315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Excellent (&lt;10%). Employer of choice. Comprehensive development. Alumni network.</a:t>
            </a:r>
          </a:p>
        </p:txBody>
      </p:sp>
      <p:sp>
        <p:nvSpPr>
          <p:cNvPr id="28" name="">
            <a:extLst>
              <a:ext uri="{FF2B5EF4-FFF2-40B4-BE49-F238E27FC236}">
                <ns2:creationId id="{D82BA8EA-9358-4364-9494-EE6D881B2893}"/>
                <adec:decorative val="1"/>
              </a:ext>
            </a:extLst>
          </p:cNvPr>
          <p:cNvSpPr>
            <a:spLocks noGrp="1"/>
          </p:cNvSpPr>
          <p:nvPr/>
        </p:nvSpPr>
        <p:spPr>
          <a:xfrm>
            <a:off x="685800" y="5105400"/>
            <a:ext cx="10820400" cy="1047750"/>
          </a:xfrm>
          <a:prstGeom prst="roundRect">
            <a:avLst>
              <a:gd name="adj" fmla="val 7273"/>
            </a:avLst>
          </a:prstGeom>
          <a:solidFill>
            <a:srgbClr val="FFFFFF"/>
          </a:solidFill>
          <a:ln w="9525">
            <a:solidFill>
              <a:srgbClr val="D5E3E3"/>
            </a:solidFill>
            <a:prstDash val="solid"/>
          </a:ln>
        </p:spPr>
      </p:sp>
      <p:sp>
        <p:nvSpPr>
          <p:cNvPr id="29" name="">
            <a:extLst>
              <a:ext uri="{FF2B5EF4-FFF2-40B4-BE49-F238E27FC236}">
                <ns2:creationId id="{2412F59D-B033-49BF-97C1-3F544BF3A026}"/>
              </a:ext>
            </a:extLst>
          </p:cNvPr>
          <p:cNvSpPr>
            <a:spLocks noGrp="1"/>
          </p:cNvSpPr>
          <p:nvPr/>
        </p:nvSpPr>
        <p:spPr>
          <a:xfrm>
            <a:off x="895350" y="5200650"/>
            <a:ext cx="6858000" cy="266700"/>
          </a:xfrm>
          <a:prstGeom prst="rect">
            <a:avLst/>
          </a:prstGeom>
          <a:noFill/>
          <a:ln w="0">
            <a:noFill/>
            <a:prstDash val="solid"/>
          </a:ln>
        </p:spPr>
        <p:txBody>
          <a:bodyPr wrap="square" lIns="0" tIns="0" rIns="0" bIns="0" anchor="t">
            <a:noAutofit/>
          </a:bodyPr>
          <a:lstStyle/>
          <a:p>
            <a:pPr algn="l">
              <a:defRPr sz="1575" b="1" i="0">
                <a:solidFill>
                  <a:srgbClr val="115E59"/>
                </a:solidFill>
                <a:latin typeface="Calibri"/>
                <a:ea typeface="Calibri"/>
                <a:cs typeface="Calibri"/>
              </a:defRPr>
            </a:pPr>
            <a:r>
              <a:rPr sz="1575" b="1" i="0">
                <a:solidFill>
                  <a:srgbClr val="115E59"/>
                </a:solidFill>
                <a:latin typeface="Calibri"/>
                <a:ea typeface="Calibri"/>
                <a:cs typeface="Calibri"/>
              </a:rPr>
              <a:t>Minimum evidence for a Level 4 judgement</a:t>
            </a:r>
          </a:p>
        </p:txBody>
      </p:sp>
      <p:sp>
        <p:nvSpPr>
          <p:cNvPr id="30" name="">
            <a:extLst>
              <a:ext uri="{FF2B5EF4-FFF2-40B4-BE49-F238E27FC236}">
                <ns2:creationId id="{A30E33AD-0163-4033-B0D7-22E586422CCC}"/>
                <adec:decorative val="1"/>
              </a:ext>
            </a:extLst>
          </p:cNvPr>
          <p:cNvSpPr>
            <a:spLocks noGrp="1"/>
          </p:cNvSpPr>
          <p:nvPr/>
        </p:nvSpPr>
        <p:spPr>
          <a:xfrm>
            <a:off x="895350" y="5581650"/>
            <a:ext cx="85725" cy="85725"/>
          </a:xfrm>
          <a:prstGeom prst="ellipse">
            <a:avLst/>
          </a:prstGeom>
          <a:solidFill>
            <a:srgbClr val="F43F5E"/>
          </a:solidFill>
          <a:ln w="0">
            <a:noFill/>
            <a:prstDash val="solid"/>
          </a:ln>
        </p:spPr>
      </p:sp>
      <p:sp>
        <p:nvSpPr>
          <p:cNvPr id="31" name="">
            <a:extLst>
              <a:ext uri="{FF2B5EF4-FFF2-40B4-BE49-F238E27FC236}">
                <ns2:creationId id="{7B4531F3-4A9D-490F-8013-80755449A8D0}"/>
              </a:ext>
            </a:extLst>
          </p:cNvPr>
          <p:cNvSpPr>
            <a:spLocks noGrp="1"/>
          </p:cNvSpPr>
          <p:nvPr/>
        </p:nvSpPr>
        <p:spPr>
          <a:xfrm>
            <a:off x="10858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Turnover metrics showing &lt;15% with breakdown by role</a:t>
            </a:r>
          </a:p>
        </p:txBody>
      </p:sp>
      <p:sp>
        <p:nvSpPr>
          <p:cNvPr id="32" name="">
            <a:extLst>
              <a:ext uri="{FF2B5EF4-FFF2-40B4-BE49-F238E27FC236}">
                <ns2:creationId id="{1A4EA8F7-1F63-4AC4-8180-AE86BD36AB5A}"/>
                <adec:decorative val="1"/>
              </a:ext>
            </a:extLst>
          </p:cNvPr>
          <p:cNvSpPr>
            <a:spLocks noGrp="1"/>
          </p:cNvSpPr>
          <p:nvPr/>
        </p:nvSpPr>
        <p:spPr>
          <a:xfrm>
            <a:off x="4438650" y="5581650"/>
            <a:ext cx="85725" cy="85725"/>
          </a:xfrm>
          <a:prstGeom prst="ellipse">
            <a:avLst/>
          </a:prstGeom>
          <a:solidFill>
            <a:srgbClr val="F43F5E"/>
          </a:solidFill>
          <a:ln w="0">
            <a:noFill/>
            <a:prstDash val="solid"/>
          </a:ln>
        </p:spPr>
      </p:sp>
      <p:sp>
        <p:nvSpPr>
          <p:cNvPr id="33" name="">
            <a:extLst>
              <a:ext uri="{FF2B5EF4-FFF2-40B4-BE49-F238E27FC236}">
                <ns2:creationId id="{FAA9124D-8903-41BB-BA9F-AC1E6DB18921}"/>
              </a:ext>
            </a:extLst>
          </p:cNvPr>
          <p:cNvSpPr>
            <a:spLocks noGrp="1"/>
          </p:cNvSpPr>
          <p:nvPr/>
        </p:nvSpPr>
        <p:spPr>
          <a:xfrm>
            <a:off x="46291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Career pathways and development offer evidence (CPD plans, training records)</a:t>
            </a:r>
          </a:p>
        </p:txBody>
      </p:sp>
      <p:sp>
        <p:nvSpPr>
          <p:cNvPr id="34" name="">
            <a:extLst>
              <a:ext uri="{FF2B5EF4-FFF2-40B4-BE49-F238E27FC236}">
                <ns2:creationId id="{36AA71DD-C11D-46ED-B03F-4E2A95649C13}"/>
                <adec:decorative val="1"/>
              </a:ext>
            </a:extLst>
          </p:cNvPr>
          <p:cNvSpPr>
            <a:spLocks noGrp="1"/>
          </p:cNvSpPr>
          <p:nvPr/>
        </p:nvSpPr>
        <p:spPr>
          <a:xfrm>
            <a:off x="7981950" y="5581650"/>
            <a:ext cx="85725" cy="85725"/>
          </a:xfrm>
          <a:prstGeom prst="ellipse">
            <a:avLst/>
          </a:prstGeom>
          <a:solidFill>
            <a:srgbClr val="F43F5E"/>
          </a:solidFill>
          <a:ln w="0">
            <a:noFill/>
            <a:prstDash val="solid"/>
          </a:ln>
        </p:spPr>
      </p:sp>
      <p:sp>
        <p:nvSpPr>
          <p:cNvPr id="35" name="">
            <a:extLst>
              <a:ext uri="{FF2B5EF4-FFF2-40B4-BE49-F238E27FC236}">
                <ns2:creationId id="{F46513DC-40DD-4983-9DAA-40221178B249}"/>
              </a:ext>
            </a:extLst>
          </p:cNvPr>
          <p:cNvSpPr>
            <a:spLocks noGrp="1"/>
          </p:cNvSpPr>
          <p:nvPr/>
        </p:nvSpPr>
        <p:spPr>
          <a:xfrm>
            <a:off x="81724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Staff satisfaction survey results and actions</a:t>
            </a:r>
          </a:p>
        </p:txBody>
      </p:sp>
      <p:sp>
        <p:nvSpPr>
          <p:cNvPr id="36" name="">
            <a:extLst>
              <a:ext uri="{FF2B5EF4-FFF2-40B4-BE49-F238E27FC236}">
                <ns2:creationId id="{86399F65-CA6F-4263-A245-39F8892C8526}"/>
              </a:ext>
            </a:extLst>
          </p:cNvPr>
          <p:cNvSpPr>
            <a:spLocks noGrp="1"/>
          </p:cNvSpPr>
          <p:nvPr/>
        </p:nvSpPr>
        <p:spPr>
          <a:xfrm>
            <a:off x="762000" y="6153150"/>
            <a:ext cx="10668000" cy="171450"/>
          </a:xfrm>
          <a:prstGeom prst="rect">
            <a:avLst/>
          </a:prstGeom>
          <a:noFill/>
          <a:ln w="0">
            <a:noFill/>
            <a:prstDash val="solid"/>
          </a:ln>
        </p:spPr>
        <p:txBody>
          <a:bodyPr wrap="square" lIns="0" tIns="0" rIns="0" bIns="0" anchor="t">
            <a:noAutofit/>
          </a:bodyPr>
          <a:lstStyle/>
          <a:p>
            <a:pPr algn="ctr">
              <a:defRPr sz="900" b="0" i="1">
                <a:solidFill>
                  <a:srgbClr val="5F7187"/>
                </a:solidFill>
                <a:latin typeface="Calibri"/>
                <a:ea typeface="Calibri"/>
                <a:cs typeface="Calibri"/>
              </a:defRPr>
            </a:pPr>
            <a:r>
              <a:rPr sz="900" b="0" i="1">
                <a:solidFill>
                  <a:srgbClr val="5F7187"/>
                </a:solidFill>
                <a:latin typeface="Calibri"/>
                <a:ea typeface="Calibri"/>
                <a:cs typeface="Calibri"/>
              </a:rPr>
              <a:t>Catalogue v1.0.2  •  Source a6d0671c3297  •  Verbatim descriptors and evidence  •  HDRL classifications are not official programme requirements.</a:t>
            </a:r>
          </a:p>
        </p:txBody>
      </p:sp>
      <p:sp>
        <p:nvSpPr>
          <p:cNvPr id="37" name="">
            <a:extLst>
              <a:ext uri="{FF2B5EF4-FFF2-40B4-BE49-F238E27FC236}">
                <ns2:creationId id="{8146A1FD-6ED0-4029-80F3-9AE4A44AB650}"/>
                <adec:decorative val="1"/>
              </a:ext>
            </a:extLst>
          </p:cNvPr>
          <p:cNvSpPr>
            <a:spLocks noGrp="1"/>
          </p:cNvSpPr>
          <p:nvPr/>
        </p:nvSpPr>
        <p:spPr>
          <a:xfrm>
            <a:off x="552450" y="6419850"/>
            <a:ext cx="11087100" cy="0"/>
          </a:xfrm>
          <a:prstGeom prst="line">
            <a:avLst/>
          </a:prstGeom>
          <a:noFill/>
          <a:ln w="9525">
            <a:solidFill>
              <a:srgbClr val="D5E3E3"/>
            </a:solidFill>
            <a:prstDash val="solid"/>
          </a:ln>
        </p:spPr>
      </p:sp>
      <p:sp>
        <p:nvSpPr>
          <p:cNvPr id="38" name="">
            <a:extLst>
              <a:ext uri="{FF2B5EF4-FFF2-40B4-BE49-F238E27FC236}">
                <ns2:creationId id="{0EA4794D-8240-423B-9CCB-7274B3190FCF}"/>
              </a:ext>
            </a:extLst>
          </p:cNvPr>
          <p:cNvSpPr>
            <a:spLocks noGrp="1"/>
          </p:cNvSpPr>
          <p:nvPr/>
        </p:nvSpPr>
        <p:spPr>
          <a:xfrm>
            <a:off x="552450" y="6496050"/>
            <a:ext cx="2952750" cy="190500"/>
          </a:xfrm>
          <a:prstGeom prst="rect">
            <a:avLst/>
          </a:prstGeom>
          <a:noFill/>
          <a:ln w="0">
            <a:noFill/>
            <a:prstDash val="solid"/>
          </a:ln>
        </p:spPr>
        <p:txBody>
          <a:bodyPr wrap="square" lIns="0" tIns="0" rIns="0" bIns="0" anchor="ctr">
            <a:noAutofit/>
          </a:bodyPr>
          <a:lstStyle/>
          <a:p>
            <a:pPr algn="l">
              <a:defRPr sz="900" b="0" i="0">
                <a:solidFill>
                  <a:srgbClr val="5F7187"/>
                </a:solidFill>
                <a:latin typeface="Calibri"/>
                <a:ea typeface="Calibri"/>
                <a:cs typeface="Calibri"/>
              </a:defRPr>
            </a:pPr>
            <a:r>
              <a:rPr sz="900" b="0" i="0">
                <a:solidFill>
                  <a:srgbClr val="5F7187"/>
                </a:solidFill>
                <a:latin typeface="Calibri"/>
                <a:ea typeface="Calibri"/>
                <a:cs typeface="Calibri"/>
              </a:rPr>
              <a:t>HDRL v1.0.1  •  Kit v1.1.0  •  30 Jul 2026</a:t>
            </a:r>
          </a:p>
        </p:txBody>
      </p:sp>
      <p:sp>
        <p:nvSpPr>
          <p:cNvPr id="39" name="">
            <a:extLst>
              <a:ext uri="{FF2B5EF4-FFF2-40B4-BE49-F238E27FC236}">
                <ns2:creationId id="{1DEB0351-F62D-4255-A24B-059F8FCD2629}"/>
              </a:ext>
            </a:extLst>
          </p:cNvPr>
          <p:cNvSpPr>
            <a:spLocks noGrp="1"/>
          </p:cNvSpPr>
          <p:nvPr/>
        </p:nvSpPr>
        <p:spPr>
          <a:xfrm>
            <a:off x="3524250" y="6496050"/>
            <a:ext cx="6096000" cy="190500"/>
          </a:xfrm>
          <a:prstGeom prst="rect">
            <a:avLst/>
          </a:prstGeom>
          <a:noFill/>
          <a:ln w="0">
            <a:noFill/>
            <a:prstDash val="solid"/>
          </a:ln>
        </p:spPr>
        <p:txBody>
          <a:bodyPr wrap="square" lIns="0" tIns="0" rIns="0" bIns="0" anchor="ctr">
            <a:noAutofit/>
          </a:bodyPr>
          <a:lstStyle/>
          <a:p>
            <a:pPr algn="ctr">
              <a:defRPr sz="825" b="0" i="0">
                <a:solidFill>
                  <a:srgbClr val="5F7187"/>
                </a:solidFill>
                <a:latin typeface="Calibri"/>
                <a:ea typeface="Calibri"/>
                <a:cs typeface="Calibri"/>
              </a:defRPr>
            </a:pPr>
            <a:r>
              <a:rPr sz="825" b="0" i="0">
                <a:solidFill>
                  <a:srgbClr val="5F7187"/>
                </a:solidFill>
                <a:latin typeface="Calibri"/>
                <a:ea typeface="Calibri"/>
                <a:cs typeface="Calibri"/>
              </a:rPr>
              <a:t>RDS: commissioner &amp; IP owner  •  OPL Advisory: originator &amp; developer  •  </a:t>
            </a:r>
            <a:r>
              <a:rPr sz="825" b="0" i="0">
                <a:solidFill>
                  <a:srgbClr val="5F7187"/>
                </a:solidFill>
                <a:latin typeface="Calibri"/>
                <a:ea typeface="Calibri"/>
                <a:cs typeface="Calibri"/>
                <a:hlinkClick r:id="Re93d479886f74180" tooltip="Read the Creative Commons Attribution 4.0 licence"/>
              </a:rPr>
              <a:t>CC BY 4.0</a:t>
            </a:r>
          </a:p>
        </p:txBody>
      </p:sp>
      <p:sp>
        <p:nvSpPr>
          <p:cNvPr id="40" name="">
            <a:extLst>
              <a:ext uri="{FF2B5EF4-FFF2-40B4-BE49-F238E27FC236}">
                <ns2:creationId id="{62EA8DB3-9607-4E20-AACE-23DC739A16D0}"/>
              </a:ext>
            </a:extLst>
          </p:cNvPr>
          <p:cNvSpPr>
            <a:spLocks noGrp="1"/>
          </p:cNvSpPr>
          <p:nvPr/>
        </p:nvSpPr>
        <p:spPr>
          <a:xfrm>
            <a:off x="9048750" y="6496050"/>
            <a:ext cx="2590800" cy="190500"/>
          </a:xfrm>
          <a:prstGeom prst="rect">
            <a:avLst/>
          </a:prstGeom>
          <a:noFill/>
          <a:ln w="0">
            <a:noFill/>
            <a:prstDash val="solid"/>
          </a:ln>
        </p:spPr>
        <p:txBody>
          <a:bodyPr wrap="square" lIns="0" tIns="0" rIns="0" bIns="0" anchor="ctr">
            <a:noAutofit/>
          </a:bodyPr>
          <a:lstStyle/>
          <a:p>
            <a:pPr algn="r">
              <a:defRPr sz="900" b="0" i="0">
                <a:solidFill>
                  <a:srgbClr val="5F7187"/>
                </a:solidFill>
                <a:latin typeface="Calibri"/>
                <a:ea typeface="Calibri"/>
                <a:cs typeface="Calibri"/>
              </a:defRPr>
            </a:pPr>
            <a:r>
              <a:rPr sz="900" b="0" i="0">
                <a:solidFill>
                  <a:srgbClr val="5F7187"/>
                </a:solidFill>
                <a:latin typeface="Calibri"/>
                <a:ea typeface="Calibri"/>
                <a:cs typeface="Calibri"/>
                <a:hlinkClick r:id="R91758c604f544678" tooltip="Open the HDRL Framework website"/>
              </a:rPr>
              <a:t>hdrlframework.org</a:t>
            </a:r>
            <a:r>
              <a:rPr sz="900" b="0" i="0">
                <a:solidFill>
                  <a:srgbClr val="5F7187"/>
                </a:solidFill>
                <a:latin typeface="Calibri"/>
                <a:ea typeface="Calibri"/>
                <a:cs typeface="Calibri"/>
              </a:rPr>
              <a:t>  •  77</a:t>
            </a:r>
          </a:p>
        </p:txBody>
      </p:sp>
    </p:spTree>
    <p:extLst>
      <p:ext uri="{BB962C8B-B14F-4D97-AF65-F5344CB8AC3E}">
        <ns5:creationId val="426300208"/>
      </p:ext>
    </p:extLst>
  </p:cSld>
</p:sld>
</file>

<file path=ppt/slides/slide78.xml><?xml version="1.0" encoding="utf-8"?>
<p:sld xmlns:a="http://schemas.openxmlformats.org/drawingml/2006/main" xmlns:adec="http://schemas.microsoft.com/office/drawing/2017/decorative" xmlns:ns2="http://schemas.microsoft.com/office/drawing/2014/main" xmlns:ns5="http://schemas.microsoft.com/office/powerpoint/2010/main" xmlns:p="http://schemas.openxmlformats.org/presentationml/2006/main" xmlns:r="http://schemas.openxmlformats.org/officeDocument/2006/relationships">
  <p:cSld>
    <p:bg>
      <p:bgPr>
        <a:solidFill>
          <a:srgbClr val="F5F8FA"/>
        </a:solidFill>
      </p:bgPr>
    </p:bg>
    <p:spTree>
      <p:nvGrpSpPr>
        <p:cNvPr id="1" name=""/>
        <p:cNvGrpSpPr/>
        <p:nvPr/>
      </p:nvGrpSpPr>
      <p:grpSpPr>
        <a:xfrm/>
      </p:grpSpPr>
      <p:sp>
        <p:nvSpPr>
          <p:cNvPr id="41" name="hdrl-mini-mark">
            <a:extLst>
              <a:ext uri="{FF2B5EF4-FFF2-40B4-BE49-F238E27FC236}">
                <ns2:creationId id="{B7EDBA2A-3451-4F46-88DF-538EFC363736}"/>
                <adec:decorative val="1"/>
              </a:ext>
            </a:extLst>
          </p:cNvPr>
          <p:cNvSpPr>
            <a:spLocks noGrp="1"/>
          </p:cNvSpPr>
          <p:nvPr/>
        </p:nvSpPr>
        <p:spPr>
          <a:xfrm>
            <a:off x="552450" y="361950"/>
            <a:ext cx="514350" cy="514350"/>
          </a:xfrm>
          <a:prstGeom prst="octagon">
            <a:avLst/>
          </a:prstGeom>
          <a:solidFill>
            <a:srgbClr val="0F766E"/>
          </a:solidFill>
          <a:ln w="0">
            <a:noFill/>
            <a:prstDash val="solid"/>
          </a:ln>
        </p:spPr>
      </p:sp>
      <p:sp>
        <p:nvSpPr>
          <p:cNvPr id="2" name="hdrl-mini-text">
            <a:extLst>
              <a:ext uri="{FF2B5EF4-FFF2-40B4-BE49-F238E27FC236}">
                <ns2:creationId id="{FD4DB32C-F31C-47FD-874E-3B82955D342A}"/>
                <adec:decorative val="1"/>
              </a:ext>
            </a:extLst>
          </p:cNvPr>
          <p:cNvSpPr>
            <a:spLocks noGrp="1"/>
          </p:cNvSpPr>
          <p:nvPr/>
        </p:nvSpPr>
        <p:spPr>
          <a:xfrm>
            <a:off x="581025" y="504825"/>
            <a:ext cx="476250" cy="209550"/>
          </a:xfrm>
          <a:prstGeom prst="rect">
            <a:avLst/>
          </a:prstGeom>
          <a:noFill/>
          <a:ln w="0">
            <a:noFill/>
            <a:prstDash val="solid"/>
          </a:ln>
        </p:spPr>
        <p:txBody>
          <a:bodyPr wrap="square" lIns="0" tIns="0" rIns="0" bIns="0" anchor="ctr">
            <a:noAutofit/>
          </a:bodyPr>
          <a:lstStyle/>
          <a:p>
            <a:pPr algn="ctr">
              <a:defRPr sz="750" b="1" i="0">
                <a:solidFill>
                  <a:srgbClr val="FFFFFF"/>
                </a:solidFill>
                <a:latin typeface="Calibri"/>
                <a:ea typeface="Calibri"/>
                <a:cs typeface="Calibri"/>
              </a:defRPr>
            </a:pPr>
            <a:r>
              <a:rPr sz="750" b="1" i="0">
                <a:solidFill>
                  <a:srgbClr val="FFFFFF"/>
                </a:solidFill>
                <a:latin typeface="Calibri"/>
                <a:ea typeface="Calibri"/>
                <a:cs typeface="Calibri"/>
              </a:rPr>
              <a:t>HDRL</a:t>
            </a:r>
          </a:p>
        </p:txBody>
      </p:sp>
      <p:sp>
        <p:nvSpPr>
          <p:cNvPr id="3" name="brand-label">
            <a:extLst>
              <a:ext uri="{FF2B5EF4-FFF2-40B4-BE49-F238E27FC236}">
                <ns2:creationId id="{D10A3FFE-BEF0-4F3A-96F0-11FCE1F50FA2}"/>
                <adec:decorative val="1"/>
              </a:ext>
            </a:extLst>
          </p:cNvPr>
          <p:cNvSpPr>
            <a:spLocks noGrp="1"/>
          </p:cNvSpPr>
          <p:nvPr/>
        </p:nvSpPr>
        <p:spPr>
          <a:xfrm>
            <a:off x="1257300" y="495300"/>
            <a:ext cx="4572000" cy="190500"/>
          </a:xfrm>
          <a:prstGeom prst="rect">
            <a:avLst/>
          </a:prstGeom>
          <a:noFill/>
          <a:ln w="0">
            <a:noFill/>
            <a:prstDash val="solid"/>
          </a:ln>
        </p:spPr>
        <p:txBody>
          <a:bodyPr wrap="square" lIns="0" tIns="0" rIns="0" bIns="0" anchor="ctr">
            <a:noAutofit/>
          </a:bodyPr>
          <a:lstStyle/>
          <a:p>
            <a:pPr algn="l">
              <a:defRPr sz="1200" b="1" i="0">
                <a:solidFill>
                  <a:srgbClr val="0F766E"/>
                </a:solidFill>
                <a:latin typeface="Calibri"/>
                <a:ea typeface="Calibri"/>
                <a:cs typeface="Calibri"/>
              </a:defRPr>
            </a:pPr>
            <a:r>
              <a:rPr sz="1200" b="1" i="0">
                <a:solidFill>
                  <a:srgbClr val="0F766E"/>
                </a:solidFill>
                <a:latin typeface="Calibri"/>
                <a:ea typeface="Calibri"/>
                <a:cs typeface="Calibri"/>
              </a:rPr>
              <a:t>DOMAIN G • INDICATOR DETAIL</a:t>
            </a:r>
          </a:p>
        </p:txBody>
      </p:sp>
      <p:sp>
        <p:nvSpPr>
          <p:cNvPr id="4" name="slide-title" title="G.1.3 · Strategic Workforce Planning" descr="Slide title: G.1.3 · Strategic Workforce Planning">
            <a:extLst>
              <a:ext uri="{FF2B5EF4-FFF2-40B4-BE49-F238E27FC236}">
                <ns2:creationId id="{622716DC-D11B-4308-8C06-51431C1F37CE}"/>
              </a:ext>
            </a:extLst>
          </p:cNvPr>
          <p:cNvSpPr>
            <a:spLocks noGrp="1"/>
          </p:cNvSpPr>
          <p:nvPr>
            <p:ph type="title"/>
          </p:nvPr>
        </p:nvSpPr>
        <p:spPr>
          <a:xfrm>
            <a:off x="666750" y="1104900"/>
            <a:ext cx="10858500" cy="628650"/>
          </a:xfrm>
          <a:prstGeom prst="rect">
            <a:avLst/>
          </a:prstGeom>
          <a:noFill/>
          <a:ln w="0">
            <a:noFill/>
            <a:prstDash val="solid"/>
          </a:ln>
        </p:spPr>
        <p:txBody>
          <a:bodyPr wrap="square" lIns="0" tIns="0" rIns="0" bIns="0" anchor="t">
            <a:noAutofit/>
          </a:bodyPr>
          <a:lstStyle/>
          <a:p>
            <a:pPr algn="l">
              <a:defRPr sz="3150" b="1" i="0">
                <a:solidFill>
                  <a:srgbClr val="162B45"/>
                </a:solidFill>
                <a:latin typeface="Calibri"/>
                <a:ea typeface="Calibri"/>
                <a:cs typeface="Calibri"/>
              </a:defRPr>
            </a:pPr>
            <a:r>
              <a:rPr sz="3150" b="1" i="0">
                <a:solidFill>
                  <a:srgbClr val="162B45"/>
                </a:solidFill>
                <a:latin typeface="Calibri"/>
                <a:ea typeface="Calibri"/>
                <a:cs typeface="Calibri"/>
              </a:rPr>
              <a:t>G.1.3 · Strategic Workforce Planning</a:t>
            </a:r>
          </a:p>
        </p:txBody>
      </p:sp>
      <p:sp>
        <p:nvSpPr>
          <p:cNvPr id="5" name="">
            <a:extLst>
              <a:ext uri="{FF2B5EF4-FFF2-40B4-BE49-F238E27FC236}">
                <ns2:creationId id="{6EA0BE31-C20B-47D5-A790-5A33ECCCD0BC}"/>
              </a:ext>
            </a:extLst>
          </p:cNvPr>
          <p:cNvSpPr>
            <a:spLocks noGrp="1"/>
          </p:cNvSpPr>
          <p:nvPr/>
        </p:nvSpPr>
        <p:spPr>
          <a:xfrm>
            <a:off x="685800" y="1771650"/>
            <a:ext cx="10668000" cy="266700"/>
          </a:xfrm>
          <a:prstGeom prst="rect">
            <a:avLst/>
          </a:prstGeom>
          <a:noFill/>
          <a:ln w="0">
            <a:noFill/>
            <a:prstDash val="solid"/>
          </a:ln>
        </p:spPr>
        <p:txBody>
          <a:bodyPr wrap="square" lIns="0" tIns="0" rIns="0" bIns="0" anchor="t">
            <a:noAutofit/>
          </a:bodyPr>
          <a:lstStyle/>
          <a:p>
            <a:pPr algn="l">
              <a:defRPr sz="1350" b="1" i="0">
                <a:solidFill>
                  <a:srgbClr val="F43F5E"/>
                </a:solidFill>
                <a:latin typeface="Calibri"/>
                <a:ea typeface="Calibri"/>
                <a:cs typeface="Calibri"/>
              </a:defRPr>
            </a:pPr>
            <a:r>
              <a:rPr sz="1350" b="1" i="0">
                <a:solidFill>
                  <a:srgbClr val="F43F5E"/>
                </a:solidFill>
                <a:latin typeface="Calibri"/>
                <a:ea typeface="Calibri"/>
                <a:cs typeface="Calibri"/>
              </a:rPr>
              <a:t>Enhancement indicator  •  Both level  •  HDRL class O</a:t>
            </a:r>
          </a:p>
        </p:txBody>
      </p:sp>
      <p:sp>
        <p:nvSpPr>
          <p:cNvPr id="6" name="">
            <a:extLst>
              <a:ext uri="{FF2B5EF4-FFF2-40B4-BE49-F238E27FC236}">
                <ns2:creationId id="{A67DE911-6FF1-45D8-9459-9E600F735985}"/>
              </a:ext>
            </a:extLst>
          </p:cNvPr>
          <p:cNvSpPr>
            <a:spLocks noGrp="1"/>
          </p:cNvSpPr>
          <p:nvPr/>
        </p:nvSpPr>
        <p:spPr>
          <a:xfrm>
            <a:off x="685800" y="2095500"/>
            <a:ext cx="10668000" cy="285750"/>
          </a:xfrm>
          <a:prstGeom prst="rect">
            <a:avLst/>
          </a:prstGeom>
          <a:noFill/>
          <a:ln w="0">
            <a:noFill/>
            <a:prstDash val="solid"/>
          </a:ln>
        </p:spPr>
        <p:txBody>
          <a:bodyPr wrap="square" lIns="0" tIns="0" rIns="0" bIns="0" anchor="t">
            <a:noAutofit/>
          </a:bodyPr>
          <a:lstStyle/>
          <a:p>
            <a:pPr algn="l">
              <a:defRPr sz="1350" b="0" i="1">
                <a:solidFill>
                  <a:srgbClr val="5F7187"/>
                </a:solidFill>
                <a:latin typeface="Calibri"/>
                <a:ea typeface="Calibri"/>
                <a:cs typeface="Calibri"/>
              </a:defRPr>
            </a:pPr>
            <a:r>
              <a:rPr sz="1350" b="0" i="1">
                <a:solidFill>
                  <a:srgbClr val="5F7187"/>
                </a:solidFill>
                <a:latin typeface="Calibri"/>
                <a:ea typeface="Calibri"/>
                <a:cs typeface="Calibri"/>
              </a:rPr>
              <a:t>The catalogue wording below is reproduced verbatim.</a:t>
            </a:r>
          </a:p>
        </p:txBody>
      </p:sp>
      <p:sp>
        <p:nvSpPr>
          <p:cNvPr id="7" name="">
            <a:extLst>
              <a:ext uri="{FF2B5EF4-FFF2-40B4-BE49-F238E27FC236}">
                <ns2:creationId id="{E12E7DA7-2ACB-4A28-BC03-C0A37FAAC323}"/>
                <adec:decorative val="1"/>
              </a:ext>
            </a:extLst>
          </p:cNvPr>
          <p:cNvSpPr>
            <a:spLocks noGrp="1"/>
          </p:cNvSpPr>
          <p:nvPr/>
        </p:nvSpPr>
        <p:spPr>
          <a:xfrm>
            <a:off x="1428750" y="2647950"/>
            <a:ext cx="8763000" cy="0"/>
          </a:xfrm>
          <a:prstGeom prst="line">
            <a:avLst/>
          </a:prstGeom>
          <a:noFill/>
          <a:ln w="57150">
            <a:solidFill>
              <a:srgbClr val="A7E6DB"/>
            </a:solidFill>
            <a:prstDash val="solid"/>
          </a:ln>
        </p:spPr>
      </p:sp>
      <p:sp>
        <p:nvSpPr>
          <p:cNvPr id="8" name="">
            <a:extLst>
              <a:ext uri="{FF2B5EF4-FFF2-40B4-BE49-F238E27FC236}">
                <ns2:creationId id="{D4D70775-846C-41E1-9B43-389C69F5E1C8}"/>
                <adec:decorative val="1"/>
              </a:ext>
            </a:extLst>
          </p:cNvPr>
          <p:cNvSpPr>
            <a:spLocks noGrp="1"/>
          </p:cNvSpPr>
          <p:nvPr/>
        </p:nvSpPr>
        <p:spPr>
          <a:xfrm>
            <a:off x="1219200" y="2419350"/>
            <a:ext cx="457200" cy="457200"/>
          </a:xfrm>
          <a:prstGeom prst="ellipse">
            <a:avLst/>
          </a:prstGeom>
          <a:solidFill>
            <a:srgbClr val="FFFFFF"/>
          </a:solidFill>
          <a:ln w="19050">
            <a:solidFill>
              <a:srgbClr val="F43F5E"/>
            </a:solidFill>
            <a:prstDash val="solid"/>
          </a:ln>
        </p:spPr>
      </p:sp>
      <p:sp>
        <p:nvSpPr>
          <p:cNvPr id="9" name="">
            <a:extLst>
              <a:ext uri="{FF2B5EF4-FFF2-40B4-BE49-F238E27FC236}">
                <ns2:creationId id="{7D652B72-2D74-4503-B0CA-201DD696E9A4}"/>
              </a:ext>
            </a:extLst>
          </p:cNvPr>
          <p:cNvSpPr>
            <a:spLocks noGrp="1"/>
          </p:cNvSpPr>
          <p:nvPr/>
        </p:nvSpPr>
        <p:spPr>
          <a:xfrm>
            <a:off x="1333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F43F5E"/>
                </a:solidFill>
                <a:latin typeface="Calibri"/>
                <a:ea typeface="Calibri"/>
                <a:cs typeface="Calibri"/>
              </a:defRPr>
            </a:pPr>
            <a:r>
              <a:rPr sz="1500" b="1" i="0">
                <a:solidFill>
                  <a:srgbClr val="F43F5E"/>
                </a:solidFill>
                <a:latin typeface="Calibri"/>
                <a:ea typeface="Calibri"/>
                <a:cs typeface="Calibri"/>
              </a:rPr>
              <a:t>1</a:t>
            </a:r>
          </a:p>
        </p:txBody>
      </p:sp>
      <p:sp>
        <p:nvSpPr>
          <p:cNvPr id="10" name="">
            <a:extLst>
              <a:ext uri="{FF2B5EF4-FFF2-40B4-BE49-F238E27FC236}">
                <ns2:creationId id="{1A8D68BB-519D-4D04-BB96-BA3757A20537}"/>
              </a:ext>
            </a:extLst>
          </p:cNvPr>
          <p:cNvSpPr>
            <a:spLocks noGrp="1"/>
          </p:cNvSpPr>
          <p:nvPr/>
        </p:nvSpPr>
        <p:spPr>
          <a:xfrm>
            <a:off x="552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Initial</a:t>
            </a:r>
          </a:p>
        </p:txBody>
      </p:sp>
      <p:sp>
        <p:nvSpPr>
          <p:cNvPr id="11" name="">
            <a:extLst>
              <a:ext uri="{FF2B5EF4-FFF2-40B4-BE49-F238E27FC236}">
                <ns2:creationId id="{72F3648E-47E8-44B3-8B00-F2C8E53EA14F}"/>
              </a:ext>
            </a:extLst>
          </p:cNvPr>
          <p:cNvSpPr>
            <a:spLocks noGrp="1"/>
          </p:cNvSpPr>
          <p:nvPr/>
        </p:nvSpPr>
        <p:spPr>
          <a:xfrm>
            <a:off x="552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No planning. Reactive recruitment. No future view.</a:t>
            </a:r>
          </a:p>
        </p:txBody>
      </p:sp>
      <p:sp>
        <p:nvSpPr>
          <p:cNvPr id="12" name="">
            <a:extLst>
              <a:ext uri="{FF2B5EF4-FFF2-40B4-BE49-F238E27FC236}">
                <ns2:creationId id="{890F603D-8D5B-4A1C-9924-C8DE01A28918}"/>
                <adec:decorative val="1"/>
              </a:ext>
            </a:extLst>
          </p:cNvPr>
          <p:cNvSpPr>
            <a:spLocks noGrp="1"/>
          </p:cNvSpPr>
          <p:nvPr/>
        </p:nvSpPr>
        <p:spPr>
          <a:xfrm>
            <a:off x="3409950" y="2419350"/>
            <a:ext cx="457200" cy="457200"/>
          </a:xfrm>
          <a:prstGeom prst="ellipse">
            <a:avLst/>
          </a:prstGeom>
          <a:solidFill>
            <a:srgbClr val="FFFFFF"/>
          </a:solidFill>
          <a:ln w="19050">
            <a:solidFill>
              <a:srgbClr val="F43F5E"/>
            </a:solidFill>
            <a:prstDash val="solid"/>
          </a:ln>
        </p:spPr>
      </p:sp>
      <p:sp>
        <p:nvSpPr>
          <p:cNvPr id="13" name="">
            <a:extLst>
              <a:ext uri="{FF2B5EF4-FFF2-40B4-BE49-F238E27FC236}">
                <ns2:creationId id="{5E0D9A68-128D-4DB0-9712-B0514506C267}"/>
              </a:ext>
            </a:extLst>
          </p:cNvPr>
          <p:cNvSpPr>
            <a:spLocks noGrp="1"/>
          </p:cNvSpPr>
          <p:nvPr/>
        </p:nvSpPr>
        <p:spPr>
          <a:xfrm>
            <a:off x="3524250" y="2533650"/>
            <a:ext cx="228600" cy="228600"/>
          </a:xfrm>
          <a:prstGeom prst="rect">
            <a:avLst/>
          </a:prstGeom>
          <a:noFill/>
          <a:ln w="0">
            <a:noFill/>
            <a:prstDash val="solid"/>
          </a:ln>
        </p:spPr>
        <p:txBody>
          <a:bodyPr wrap="square" lIns="0" tIns="0" rIns="0" bIns="0" anchor="ctr">
            <a:noAutofit/>
          </a:bodyPr>
          <a:lstStyle/>
          <a:p>
            <a:pPr algn="ctr">
              <a:defRPr sz="1500" b="1" i="0">
                <a:solidFill>
                  <a:srgbClr val="F43F5E"/>
                </a:solidFill>
                <a:latin typeface="Calibri"/>
                <a:ea typeface="Calibri"/>
                <a:cs typeface="Calibri"/>
              </a:defRPr>
            </a:pPr>
            <a:r>
              <a:rPr sz="1500" b="1" i="0">
                <a:solidFill>
                  <a:srgbClr val="F43F5E"/>
                </a:solidFill>
                <a:latin typeface="Calibri"/>
                <a:ea typeface="Calibri"/>
                <a:cs typeface="Calibri"/>
              </a:rPr>
              <a:t>2</a:t>
            </a:r>
          </a:p>
        </p:txBody>
      </p:sp>
      <p:sp>
        <p:nvSpPr>
          <p:cNvPr id="14" name="">
            <a:extLst>
              <a:ext uri="{FF2B5EF4-FFF2-40B4-BE49-F238E27FC236}">
                <ns2:creationId id="{1EAA9AF1-C3D5-414E-88EB-5359077A1839}"/>
              </a:ext>
            </a:extLst>
          </p:cNvPr>
          <p:cNvSpPr>
            <a:spLocks noGrp="1"/>
          </p:cNvSpPr>
          <p:nvPr/>
        </p:nvSpPr>
        <p:spPr>
          <a:xfrm>
            <a:off x="27432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Developing</a:t>
            </a:r>
          </a:p>
        </p:txBody>
      </p:sp>
      <p:sp>
        <p:nvSpPr>
          <p:cNvPr id="15" name="">
            <a:extLst>
              <a:ext uri="{FF2B5EF4-FFF2-40B4-BE49-F238E27FC236}">
                <ns2:creationId id="{DD322DFC-C9CB-47F4-9B9A-95A91815CCA6}"/>
              </a:ext>
            </a:extLst>
          </p:cNvPr>
          <p:cNvSpPr>
            <a:spLocks noGrp="1"/>
          </p:cNvSpPr>
          <p:nvPr/>
        </p:nvSpPr>
        <p:spPr>
          <a:xfrm>
            <a:off x="27432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Planning initiated. Workforce profiled. Requirements scoped.</a:t>
            </a:r>
          </a:p>
        </p:txBody>
      </p:sp>
      <p:sp>
        <p:nvSpPr>
          <p:cNvPr id="16" name="">
            <a:extLst>
              <a:ext uri="{FF2B5EF4-FFF2-40B4-BE49-F238E27FC236}">
                <ns2:creationId id="{FE29D86B-4BC0-492E-810B-535EB8104E8B}"/>
                <adec:decorative val="1"/>
              </a:ext>
            </a:extLst>
          </p:cNvPr>
          <p:cNvSpPr>
            <a:spLocks noGrp="1"/>
          </p:cNvSpPr>
          <p:nvPr/>
        </p:nvSpPr>
        <p:spPr>
          <a:xfrm>
            <a:off x="5600700" y="2419350"/>
            <a:ext cx="457200" cy="457200"/>
          </a:xfrm>
          <a:prstGeom prst="ellipse">
            <a:avLst/>
          </a:prstGeom>
          <a:solidFill>
            <a:srgbClr val="FFFFFF"/>
          </a:solidFill>
          <a:ln w="19050">
            <a:solidFill>
              <a:srgbClr val="F43F5E"/>
            </a:solidFill>
            <a:prstDash val="solid"/>
          </a:ln>
        </p:spPr>
      </p:sp>
      <p:sp>
        <p:nvSpPr>
          <p:cNvPr id="17" name="">
            <a:extLst>
              <a:ext uri="{FF2B5EF4-FFF2-40B4-BE49-F238E27FC236}">
                <ns2:creationId id="{87435C37-7071-40A8-9A60-5686429C67C8}"/>
              </a:ext>
            </a:extLst>
          </p:cNvPr>
          <p:cNvSpPr>
            <a:spLocks noGrp="1"/>
          </p:cNvSpPr>
          <p:nvPr/>
        </p:nvSpPr>
        <p:spPr>
          <a:xfrm>
            <a:off x="5715000" y="2533650"/>
            <a:ext cx="228600" cy="228600"/>
          </a:xfrm>
          <a:prstGeom prst="rect">
            <a:avLst/>
          </a:prstGeom>
          <a:noFill/>
          <a:ln w="0">
            <a:noFill/>
            <a:prstDash val="solid"/>
          </a:ln>
        </p:spPr>
        <p:txBody>
          <a:bodyPr wrap="square" lIns="0" tIns="0" rIns="0" bIns="0" anchor="ctr">
            <a:noAutofit/>
          </a:bodyPr>
          <a:lstStyle/>
          <a:p>
            <a:pPr algn="ctr">
              <a:defRPr sz="1500" b="1" i="0">
                <a:solidFill>
                  <a:srgbClr val="F43F5E"/>
                </a:solidFill>
                <a:latin typeface="Calibri"/>
                <a:ea typeface="Calibri"/>
                <a:cs typeface="Calibri"/>
              </a:defRPr>
            </a:pPr>
            <a:r>
              <a:rPr sz="1500" b="1" i="0">
                <a:solidFill>
                  <a:srgbClr val="F43F5E"/>
                </a:solidFill>
                <a:latin typeface="Calibri"/>
                <a:ea typeface="Calibri"/>
                <a:cs typeface="Calibri"/>
              </a:rPr>
              <a:t>3</a:t>
            </a:r>
          </a:p>
        </p:txBody>
      </p:sp>
      <p:sp>
        <p:nvSpPr>
          <p:cNvPr id="18" name="">
            <a:extLst>
              <a:ext uri="{FF2B5EF4-FFF2-40B4-BE49-F238E27FC236}">
                <ns2:creationId id="{31B37648-100D-4133-B2B1-99666385BD15}"/>
              </a:ext>
            </a:extLst>
          </p:cNvPr>
          <p:cNvSpPr>
            <a:spLocks noGrp="1"/>
          </p:cNvSpPr>
          <p:nvPr/>
        </p:nvSpPr>
        <p:spPr>
          <a:xfrm>
            <a:off x="49339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Defined</a:t>
            </a:r>
          </a:p>
        </p:txBody>
      </p:sp>
      <p:sp>
        <p:nvSpPr>
          <p:cNvPr id="19" name="">
            <a:extLst>
              <a:ext uri="{FF2B5EF4-FFF2-40B4-BE49-F238E27FC236}">
                <ns2:creationId id="{EE6008BF-F1CD-4588-92C4-0D45071AAD63}"/>
              </a:ext>
            </a:extLst>
          </p:cNvPr>
          <p:cNvSpPr>
            <a:spLocks noGrp="1"/>
          </p:cNvSpPr>
          <p:nvPr/>
        </p:nvSpPr>
        <p:spPr>
          <a:xfrm>
            <a:off x="49339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Basic 1-2 year plan. Key gaps identified. Annual review.</a:t>
            </a:r>
          </a:p>
        </p:txBody>
      </p:sp>
      <p:sp>
        <p:nvSpPr>
          <p:cNvPr id="20" name="">
            <a:extLst>
              <a:ext uri="{FF2B5EF4-FFF2-40B4-BE49-F238E27FC236}">
                <ns2:creationId id="{AF5C9CFF-F629-4B2D-8345-FB576EA1131C}"/>
                <adec:decorative val="1"/>
              </a:ext>
            </a:extLst>
          </p:cNvPr>
          <p:cNvSpPr>
            <a:spLocks noGrp="1"/>
          </p:cNvSpPr>
          <p:nvPr/>
        </p:nvSpPr>
        <p:spPr>
          <a:xfrm>
            <a:off x="7791450" y="2419350"/>
            <a:ext cx="457200" cy="457200"/>
          </a:xfrm>
          <a:prstGeom prst="ellipse">
            <a:avLst/>
          </a:prstGeom>
          <a:solidFill>
            <a:srgbClr val="FFFFFF"/>
          </a:solidFill>
          <a:ln w="19050">
            <a:solidFill>
              <a:srgbClr val="F43F5E"/>
            </a:solidFill>
            <a:prstDash val="solid"/>
          </a:ln>
        </p:spPr>
      </p:sp>
      <p:sp>
        <p:nvSpPr>
          <p:cNvPr id="21" name="">
            <a:extLst>
              <a:ext uri="{FF2B5EF4-FFF2-40B4-BE49-F238E27FC236}">
                <ns2:creationId id="{7C9B47F0-0952-4E68-A219-74564AA43460}"/>
              </a:ext>
            </a:extLst>
          </p:cNvPr>
          <p:cNvSpPr>
            <a:spLocks noGrp="1"/>
          </p:cNvSpPr>
          <p:nvPr/>
        </p:nvSpPr>
        <p:spPr>
          <a:xfrm>
            <a:off x="7905750" y="2533650"/>
            <a:ext cx="228600" cy="228600"/>
          </a:xfrm>
          <a:prstGeom prst="rect">
            <a:avLst/>
          </a:prstGeom>
          <a:noFill/>
          <a:ln w="0">
            <a:noFill/>
            <a:prstDash val="solid"/>
          </a:ln>
        </p:spPr>
        <p:txBody>
          <a:bodyPr wrap="square" lIns="0" tIns="0" rIns="0" bIns="0" anchor="ctr">
            <a:noAutofit/>
          </a:bodyPr>
          <a:lstStyle/>
          <a:p>
            <a:pPr algn="ctr">
              <a:defRPr sz="1500" b="1" i="0">
                <a:solidFill>
                  <a:srgbClr val="F43F5E"/>
                </a:solidFill>
                <a:latin typeface="Calibri"/>
                <a:ea typeface="Calibri"/>
                <a:cs typeface="Calibri"/>
              </a:defRPr>
            </a:pPr>
            <a:r>
              <a:rPr sz="1500" b="1" i="0">
                <a:solidFill>
                  <a:srgbClr val="F43F5E"/>
                </a:solidFill>
                <a:latin typeface="Calibri"/>
                <a:ea typeface="Calibri"/>
                <a:cs typeface="Calibri"/>
              </a:rPr>
              <a:t>4</a:t>
            </a:r>
          </a:p>
        </p:txBody>
      </p:sp>
      <p:sp>
        <p:nvSpPr>
          <p:cNvPr id="22" name="">
            <a:extLst>
              <a:ext uri="{FF2B5EF4-FFF2-40B4-BE49-F238E27FC236}">
                <ns2:creationId id="{B501D089-83CB-457B-B7B3-572AD0213BD6}"/>
              </a:ext>
            </a:extLst>
          </p:cNvPr>
          <p:cNvSpPr>
            <a:spLocks noGrp="1"/>
          </p:cNvSpPr>
          <p:nvPr/>
        </p:nvSpPr>
        <p:spPr>
          <a:xfrm>
            <a:off x="71247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Managed</a:t>
            </a:r>
          </a:p>
        </p:txBody>
      </p:sp>
      <p:sp>
        <p:nvSpPr>
          <p:cNvPr id="23" name="">
            <a:extLst>
              <a:ext uri="{FF2B5EF4-FFF2-40B4-BE49-F238E27FC236}">
                <ns2:creationId id="{CFC89234-AE69-455E-92FB-84DB9C6578EA}"/>
              </a:ext>
            </a:extLst>
          </p:cNvPr>
          <p:cNvSpPr>
            <a:spLocks noGrp="1"/>
          </p:cNvSpPr>
          <p:nvPr/>
        </p:nvSpPr>
        <p:spPr>
          <a:xfrm>
            <a:off x="71247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Comprehensive 3+ years aligned to strategy. Scenario planning. Pipeline development.</a:t>
            </a:r>
          </a:p>
        </p:txBody>
      </p:sp>
      <p:sp>
        <p:nvSpPr>
          <p:cNvPr id="24" name="">
            <a:extLst>
              <a:ext uri="{FF2B5EF4-FFF2-40B4-BE49-F238E27FC236}">
                <ns2:creationId id="{CF5AD370-D701-4CC4-9003-7BE9FE57C487}"/>
                <adec:decorative val="1"/>
              </a:ext>
            </a:extLst>
          </p:cNvPr>
          <p:cNvSpPr>
            <a:spLocks noGrp="1"/>
          </p:cNvSpPr>
          <p:nvPr/>
        </p:nvSpPr>
        <p:spPr>
          <a:xfrm>
            <a:off x="9982200" y="2419350"/>
            <a:ext cx="457200" cy="457200"/>
          </a:xfrm>
          <a:prstGeom prst="ellipse">
            <a:avLst/>
          </a:prstGeom>
          <a:solidFill>
            <a:srgbClr val="F43F5E"/>
          </a:solidFill>
          <a:ln w="19050">
            <a:solidFill>
              <a:srgbClr val="F43F5E"/>
            </a:solidFill>
            <a:prstDash val="solid"/>
          </a:ln>
        </p:spPr>
      </p:sp>
      <p:sp>
        <p:nvSpPr>
          <p:cNvPr id="25" name="">
            <a:extLst>
              <a:ext uri="{FF2B5EF4-FFF2-40B4-BE49-F238E27FC236}">
                <ns2:creationId id="{FE4F070D-0E05-418B-9BA8-A5C214BC301A}"/>
              </a:ext>
            </a:extLst>
          </p:cNvPr>
          <p:cNvSpPr>
            <a:spLocks noGrp="1"/>
          </p:cNvSpPr>
          <p:nvPr/>
        </p:nvSpPr>
        <p:spPr>
          <a:xfrm>
            <a:off x="10096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FFFFFF"/>
                </a:solidFill>
                <a:latin typeface="Calibri"/>
                <a:ea typeface="Calibri"/>
                <a:cs typeface="Calibri"/>
              </a:defRPr>
            </a:pPr>
            <a:r>
              <a:rPr sz="1500" b="1" i="0">
                <a:solidFill>
                  <a:srgbClr val="FFFFFF"/>
                </a:solidFill>
                <a:latin typeface="Calibri"/>
                <a:ea typeface="Calibri"/>
                <a:cs typeface="Calibri"/>
              </a:rPr>
              <a:t>5</a:t>
            </a:r>
          </a:p>
        </p:txBody>
      </p:sp>
      <p:sp>
        <p:nvSpPr>
          <p:cNvPr id="26" name="">
            <a:extLst>
              <a:ext uri="{FF2B5EF4-FFF2-40B4-BE49-F238E27FC236}">
                <ns2:creationId id="{C18BB857-FE51-4A09-9B4E-583B99A7AE83}"/>
              </a:ext>
            </a:extLst>
          </p:cNvPr>
          <p:cNvSpPr>
            <a:spLocks noGrp="1"/>
          </p:cNvSpPr>
          <p:nvPr/>
        </p:nvSpPr>
        <p:spPr>
          <a:xfrm>
            <a:off x="9315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Optimising</a:t>
            </a:r>
          </a:p>
        </p:txBody>
      </p:sp>
      <p:sp>
        <p:nvSpPr>
          <p:cNvPr id="27" name="">
            <a:extLst>
              <a:ext uri="{FF2B5EF4-FFF2-40B4-BE49-F238E27FC236}">
                <ns2:creationId id="{F1C03F66-240C-49DF-8EB9-D7001541D454}"/>
              </a:ext>
            </a:extLst>
          </p:cNvPr>
          <p:cNvSpPr>
            <a:spLocks noGrp="1"/>
          </p:cNvSpPr>
          <p:nvPr/>
        </p:nvSpPr>
        <p:spPr>
          <a:xfrm>
            <a:off x="9315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Sophisticated with workforce as asset. Long-term pipelines. Integrated with financial. Contributing nationally.</a:t>
            </a:r>
          </a:p>
        </p:txBody>
      </p:sp>
      <p:sp>
        <p:nvSpPr>
          <p:cNvPr id="28" name="">
            <a:extLst>
              <a:ext uri="{FF2B5EF4-FFF2-40B4-BE49-F238E27FC236}">
                <ns2:creationId id="{D6EFB7BD-B8C3-4571-AD0A-D362D8D7A3BB}"/>
                <adec:decorative val="1"/>
              </a:ext>
            </a:extLst>
          </p:cNvPr>
          <p:cNvSpPr>
            <a:spLocks noGrp="1"/>
          </p:cNvSpPr>
          <p:nvPr/>
        </p:nvSpPr>
        <p:spPr>
          <a:xfrm>
            <a:off x="685800" y="5105400"/>
            <a:ext cx="10820400" cy="1047750"/>
          </a:xfrm>
          <a:prstGeom prst="roundRect">
            <a:avLst>
              <a:gd name="adj" fmla="val 7273"/>
            </a:avLst>
          </a:prstGeom>
          <a:solidFill>
            <a:srgbClr val="FFFFFF"/>
          </a:solidFill>
          <a:ln w="9525">
            <a:solidFill>
              <a:srgbClr val="D5E3E3"/>
            </a:solidFill>
            <a:prstDash val="solid"/>
          </a:ln>
        </p:spPr>
      </p:sp>
      <p:sp>
        <p:nvSpPr>
          <p:cNvPr id="29" name="">
            <a:extLst>
              <a:ext uri="{FF2B5EF4-FFF2-40B4-BE49-F238E27FC236}">
                <ns2:creationId id="{810B3906-337B-443D-87AA-7D8CFA4A4CC7}"/>
              </a:ext>
            </a:extLst>
          </p:cNvPr>
          <p:cNvSpPr>
            <a:spLocks noGrp="1"/>
          </p:cNvSpPr>
          <p:nvPr/>
        </p:nvSpPr>
        <p:spPr>
          <a:xfrm>
            <a:off x="895350" y="5200650"/>
            <a:ext cx="6858000" cy="266700"/>
          </a:xfrm>
          <a:prstGeom prst="rect">
            <a:avLst/>
          </a:prstGeom>
          <a:noFill/>
          <a:ln w="0">
            <a:noFill/>
            <a:prstDash val="solid"/>
          </a:ln>
        </p:spPr>
        <p:txBody>
          <a:bodyPr wrap="square" lIns="0" tIns="0" rIns="0" bIns="0" anchor="t">
            <a:noAutofit/>
          </a:bodyPr>
          <a:lstStyle/>
          <a:p>
            <a:pPr algn="l">
              <a:defRPr sz="1575" b="1" i="0">
                <a:solidFill>
                  <a:srgbClr val="115E59"/>
                </a:solidFill>
                <a:latin typeface="Calibri"/>
                <a:ea typeface="Calibri"/>
                <a:cs typeface="Calibri"/>
              </a:defRPr>
            </a:pPr>
            <a:r>
              <a:rPr sz="1575" b="1" i="0">
                <a:solidFill>
                  <a:srgbClr val="115E59"/>
                </a:solidFill>
                <a:latin typeface="Calibri"/>
                <a:ea typeface="Calibri"/>
                <a:cs typeface="Calibri"/>
              </a:rPr>
              <a:t>Minimum evidence for a Level 4 judgement</a:t>
            </a:r>
          </a:p>
        </p:txBody>
      </p:sp>
      <p:sp>
        <p:nvSpPr>
          <p:cNvPr id="30" name="">
            <a:extLst>
              <a:ext uri="{FF2B5EF4-FFF2-40B4-BE49-F238E27FC236}">
                <ns2:creationId id="{E9581E10-883F-404A-A52E-CAF4C3B916CE}"/>
                <adec:decorative val="1"/>
              </a:ext>
            </a:extLst>
          </p:cNvPr>
          <p:cNvSpPr>
            <a:spLocks noGrp="1"/>
          </p:cNvSpPr>
          <p:nvPr/>
        </p:nvSpPr>
        <p:spPr>
          <a:xfrm>
            <a:off x="895350" y="5581650"/>
            <a:ext cx="85725" cy="85725"/>
          </a:xfrm>
          <a:prstGeom prst="ellipse">
            <a:avLst/>
          </a:prstGeom>
          <a:solidFill>
            <a:srgbClr val="F43F5E"/>
          </a:solidFill>
          <a:ln w="0">
            <a:noFill/>
            <a:prstDash val="solid"/>
          </a:ln>
        </p:spPr>
      </p:sp>
      <p:sp>
        <p:nvSpPr>
          <p:cNvPr id="31" name="">
            <a:extLst>
              <a:ext uri="{FF2B5EF4-FFF2-40B4-BE49-F238E27FC236}">
                <ns2:creationId id="{6C01F366-B93A-4715-A186-EF73EBEA7E61}"/>
              </a:ext>
            </a:extLst>
          </p:cNvPr>
          <p:cNvSpPr>
            <a:spLocks noGrp="1"/>
          </p:cNvSpPr>
          <p:nvPr/>
        </p:nvSpPr>
        <p:spPr>
          <a:xfrm>
            <a:off x="10858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3+ year workforce plan aligned to strategy with scenario elements</a:t>
            </a:r>
          </a:p>
        </p:txBody>
      </p:sp>
      <p:sp>
        <p:nvSpPr>
          <p:cNvPr id="32" name="">
            <a:extLst>
              <a:ext uri="{FF2B5EF4-FFF2-40B4-BE49-F238E27FC236}">
                <ns2:creationId id="{3A9B7D18-9A15-40FB-86ED-82E23E67D219}"/>
                <adec:decorative val="1"/>
              </a:ext>
            </a:extLst>
          </p:cNvPr>
          <p:cNvSpPr>
            <a:spLocks noGrp="1"/>
          </p:cNvSpPr>
          <p:nvPr/>
        </p:nvSpPr>
        <p:spPr>
          <a:xfrm>
            <a:off x="4438650" y="5581650"/>
            <a:ext cx="85725" cy="85725"/>
          </a:xfrm>
          <a:prstGeom prst="ellipse">
            <a:avLst/>
          </a:prstGeom>
          <a:solidFill>
            <a:srgbClr val="F43F5E"/>
          </a:solidFill>
          <a:ln w="0">
            <a:noFill/>
            <a:prstDash val="solid"/>
          </a:ln>
        </p:spPr>
      </p:sp>
      <p:sp>
        <p:nvSpPr>
          <p:cNvPr id="33" name="">
            <a:extLst>
              <a:ext uri="{FF2B5EF4-FFF2-40B4-BE49-F238E27FC236}">
                <ns2:creationId id="{727E692E-B11F-444F-A906-C416B3677AC3}"/>
              </a:ext>
            </a:extLst>
          </p:cNvPr>
          <p:cNvSpPr>
            <a:spLocks noGrp="1"/>
          </p:cNvSpPr>
          <p:nvPr/>
        </p:nvSpPr>
        <p:spPr>
          <a:xfrm>
            <a:off x="46291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Pipeline development evidence (training partnerships, apprenticeships)</a:t>
            </a:r>
          </a:p>
        </p:txBody>
      </p:sp>
      <p:sp>
        <p:nvSpPr>
          <p:cNvPr id="34" name="">
            <a:extLst>
              <a:ext uri="{FF2B5EF4-FFF2-40B4-BE49-F238E27FC236}">
                <ns2:creationId id="{E6A19BB2-81D7-4796-BD5B-4926374F55BE}"/>
                <adec:decorative val="1"/>
              </a:ext>
            </a:extLst>
          </p:cNvPr>
          <p:cNvSpPr>
            <a:spLocks noGrp="1"/>
          </p:cNvSpPr>
          <p:nvPr/>
        </p:nvSpPr>
        <p:spPr>
          <a:xfrm>
            <a:off x="7981950" y="5581650"/>
            <a:ext cx="85725" cy="85725"/>
          </a:xfrm>
          <a:prstGeom prst="ellipse">
            <a:avLst/>
          </a:prstGeom>
          <a:solidFill>
            <a:srgbClr val="F43F5E"/>
          </a:solidFill>
          <a:ln w="0">
            <a:noFill/>
            <a:prstDash val="solid"/>
          </a:ln>
        </p:spPr>
      </p:sp>
      <p:sp>
        <p:nvSpPr>
          <p:cNvPr id="35" name="">
            <a:extLst>
              <a:ext uri="{FF2B5EF4-FFF2-40B4-BE49-F238E27FC236}">
                <ns2:creationId id="{20DD95AB-883E-4D97-B63C-5970D0FEDFF6}"/>
              </a:ext>
            </a:extLst>
          </p:cNvPr>
          <p:cNvSpPr>
            <a:spLocks noGrp="1"/>
          </p:cNvSpPr>
          <p:nvPr/>
        </p:nvSpPr>
        <p:spPr>
          <a:xfrm>
            <a:off x="81724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Annual review evidence and tracked delivery against plan</a:t>
            </a:r>
          </a:p>
        </p:txBody>
      </p:sp>
      <p:sp>
        <p:nvSpPr>
          <p:cNvPr id="36" name="">
            <a:extLst>
              <a:ext uri="{FF2B5EF4-FFF2-40B4-BE49-F238E27FC236}">
                <ns2:creationId id="{C1A6F237-3CDC-473F-882E-94267C2FA1DE}"/>
              </a:ext>
            </a:extLst>
          </p:cNvPr>
          <p:cNvSpPr>
            <a:spLocks noGrp="1"/>
          </p:cNvSpPr>
          <p:nvPr/>
        </p:nvSpPr>
        <p:spPr>
          <a:xfrm>
            <a:off x="762000" y="6153150"/>
            <a:ext cx="10668000" cy="171450"/>
          </a:xfrm>
          <a:prstGeom prst="rect">
            <a:avLst/>
          </a:prstGeom>
          <a:noFill/>
          <a:ln w="0">
            <a:noFill/>
            <a:prstDash val="solid"/>
          </a:ln>
        </p:spPr>
        <p:txBody>
          <a:bodyPr wrap="square" lIns="0" tIns="0" rIns="0" bIns="0" anchor="t">
            <a:noAutofit/>
          </a:bodyPr>
          <a:lstStyle/>
          <a:p>
            <a:pPr algn="ctr">
              <a:defRPr sz="900" b="0" i="1">
                <a:solidFill>
                  <a:srgbClr val="5F7187"/>
                </a:solidFill>
                <a:latin typeface="Calibri"/>
                <a:ea typeface="Calibri"/>
                <a:cs typeface="Calibri"/>
              </a:defRPr>
            </a:pPr>
            <a:r>
              <a:rPr sz="900" b="0" i="1">
                <a:solidFill>
                  <a:srgbClr val="5F7187"/>
                </a:solidFill>
                <a:latin typeface="Calibri"/>
                <a:ea typeface="Calibri"/>
                <a:cs typeface="Calibri"/>
              </a:rPr>
              <a:t>Catalogue v1.0.2  •  Source a6d0671c3297  •  Verbatim descriptors and evidence  •  HDRL classifications are not official programme requirements.</a:t>
            </a:r>
          </a:p>
        </p:txBody>
      </p:sp>
      <p:sp>
        <p:nvSpPr>
          <p:cNvPr id="37" name="">
            <a:extLst>
              <a:ext uri="{FF2B5EF4-FFF2-40B4-BE49-F238E27FC236}">
                <ns2:creationId id="{8E077803-D431-448E-B4B5-FE2E7DEF0C63}"/>
                <adec:decorative val="1"/>
              </a:ext>
            </a:extLst>
          </p:cNvPr>
          <p:cNvSpPr>
            <a:spLocks noGrp="1"/>
          </p:cNvSpPr>
          <p:nvPr/>
        </p:nvSpPr>
        <p:spPr>
          <a:xfrm>
            <a:off x="552450" y="6419850"/>
            <a:ext cx="11087100" cy="0"/>
          </a:xfrm>
          <a:prstGeom prst="line">
            <a:avLst/>
          </a:prstGeom>
          <a:noFill/>
          <a:ln w="9525">
            <a:solidFill>
              <a:srgbClr val="D5E3E3"/>
            </a:solidFill>
            <a:prstDash val="solid"/>
          </a:ln>
        </p:spPr>
      </p:sp>
      <p:sp>
        <p:nvSpPr>
          <p:cNvPr id="38" name="">
            <a:extLst>
              <a:ext uri="{FF2B5EF4-FFF2-40B4-BE49-F238E27FC236}">
                <ns2:creationId id="{2A43050C-6D18-4544-8ECC-9872994F34F4}"/>
              </a:ext>
            </a:extLst>
          </p:cNvPr>
          <p:cNvSpPr>
            <a:spLocks noGrp="1"/>
          </p:cNvSpPr>
          <p:nvPr/>
        </p:nvSpPr>
        <p:spPr>
          <a:xfrm>
            <a:off x="552450" y="6496050"/>
            <a:ext cx="2952750" cy="190500"/>
          </a:xfrm>
          <a:prstGeom prst="rect">
            <a:avLst/>
          </a:prstGeom>
          <a:noFill/>
          <a:ln w="0">
            <a:noFill/>
            <a:prstDash val="solid"/>
          </a:ln>
        </p:spPr>
        <p:txBody>
          <a:bodyPr wrap="square" lIns="0" tIns="0" rIns="0" bIns="0" anchor="ctr">
            <a:noAutofit/>
          </a:bodyPr>
          <a:lstStyle/>
          <a:p>
            <a:pPr algn="l">
              <a:defRPr sz="900" b="0" i="0">
                <a:solidFill>
                  <a:srgbClr val="5F7187"/>
                </a:solidFill>
                <a:latin typeface="Calibri"/>
                <a:ea typeface="Calibri"/>
                <a:cs typeface="Calibri"/>
              </a:defRPr>
            </a:pPr>
            <a:r>
              <a:rPr sz="900" b="0" i="0">
                <a:solidFill>
                  <a:srgbClr val="5F7187"/>
                </a:solidFill>
                <a:latin typeface="Calibri"/>
                <a:ea typeface="Calibri"/>
                <a:cs typeface="Calibri"/>
              </a:rPr>
              <a:t>HDRL v1.0.1  •  Kit v1.1.0  •  30 Jul 2026</a:t>
            </a:r>
          </a:p>
        </p:txBody>
      </p:sp>
      <p:sp>
        <p:nvSpPr>
          <p:cNvPr id="39" name="">
            <a:extLst>
              <a:ext uri="{FF2B5EF4-FFF2-40B4-BE49-F238E27FC236}">
                <ns2:creationId id="{A5CB9229-A14B-49A5-9F48-9BCEBDA95E31}"/>
              </a:ext>
            </a:extLst>
          </p:cNvPr>
          <p:cNvSpPr>
            <a:spLocks noGrp="1"/>
          </p:cNvSpPr>
          <p:nvPr/>
        </p:nvSpPr>
        <p:spPr>
          <a:xfrm>
            <a:off x="3524250" y="6496050"/>
            <a:ext cx="6096000" cy="190500"/>
          </a:xfrm>
          <a:prstGeom prst="rect">
            <a:avLst/>
          </a:prstGeom>
          <a:noFill/>
          <a:ln w="0">
            <a:noFill/>
            <a:prstDash val="solid"/>
          </a:ln>
        </p:spPr>
        <p:txBody>
          <a:bodyPr wrap="square" lIns="0" tIns="0" rIns="0" bIns="0" anchor="ctr">
            <a:noAutofit/>
          </a:bodyPr>
          <a:lstStyle/>
          <a:p>
            <a:pPr algn="ctr">
              <a:defRPr sz="825" b="0" i="0">
                <a:solidFill>
                  <a:srgbClr val="5F7187"/>
                </a:solidFill>
                <a:latin typeface="Calibri"/>
                <a:ea typeface="Calibri"/>
                <a:cs typeface="Calibri"/>
              </a:defRPr>
            </a:pPr>
            <a:r>
              <a:rPr sz="825" b="0" i="0">
                <a:solidFill>
                  <a:srgbClr val="5F7187"/>
                </a:solidFill>
                <a:latin typeface="Calibri"/>
                <a:ea typeface="Calibri"/>
                <a:cs typeface="Calibri"/>
              </a:rPr>
              <a:t>RDS: commissioner &amp; IP owner  •  OPL Advisory: originator &amp; developer  •  </a:t>
            </a:r>
            <a:r>
              <a:rPr sz="825" b="0" i="0">
                <a:solidFill>
                  <a:srgbClr val="5F7187"/>
                </a:solidFill>
                <a:latin typeface="Calibri"/>
                <a:ea typeface="Calibri"/>
                <a:cs typeface="Calibri"/>
                <a:hlinkClick r:id="Rcd93953961b34b9c" tooltip="Read the Creative Commons Attribution 4.0 licence"/>
              </a:rPr>
              <a:t>CC BY 4.0</a:t>
            </a:r>
          </a:p>
        </p:txBody>
      </p:sp>
      <p:sp>
        <p:nvSpPr>
          <p:cNvPr id="40" name="">
            <a:extLst>
              <a:ext uri="{FF2B5EF4-FFF2-40B4-BE49-F238E27FC236}">
                <ns2:creationId id="{ECDB64FF-770F-4D69-966D-7E84B90ADE1A}"/>
              </a:ext>
            </a:extLst>
          </p:cNvPr>
          <p:cNvSpPr>
            <a:spLocks noGrp="1"/>
          </p:cNvSpPr>
          <p:nvPr/>
        </p:nvSpPr>
        <p:spPr>
          <a:xfrm>
            <a:off x="9048750" y="6496050"/>
            <a:ext cx="2590800" cy="190500"/>
          </a:xfrm>
          <a:prstGeom prst="rect">
            <a:avLst/>
          </a:prstGeom>
          <a:noFill/>
          <a:ln w="0">
            <a:noFill/>
            <a:prstDash val="solid"/>
          </a:ln>
        </p:spPr>
        <p:txBody>
          <a:bodyPr wrap="square" lIns="0" tIns="0" rIns="0" bIns="0" anchor="ctr">
            <a:noAutofit/>
          </a:bodyPr>
          <a:lstStyle/>
          <a:p>
            <a:pPr algn="r">
              <a:defRPr sz="900" b="0" i="0">
                <a:solidFill>
                  <a:srgbClr val="5F7187"/>
                </a:solidFill>
                <a:latin typeface="Calibri"/>
                <a:ea typeface="Calibri"/>
                <a:cs typeface="Calibri"/>
              </a:defRPr>
            </a:pPr>
            <a:r>
              <a:rPr sz="900" b="0" i="0">
                <a:solidFill>
                  <a:srgbClr val="5F7187"/>
                </a:solidFill>
                <a:latin typeface="Calibri"/>
                <a:ea typeface="Calibri"/>
                <a:cs typeface="Calibri"/>
                <a:hlinkClick r:id="Rcf2efa0585c3497d" tooltip="Open the HDRL Framework website"/>
              </a:rPr>
              <a:t>hdrlframework.org</a:t>
            </a:r>
            <a:r>
              <a:rPr sz="900" b="0" i="0">
                <a:solidFill>
                  <a:srgbClr val="5F7187"/>
                </a:solidFill>
                <a:latin typeface="Calibri"/>
                <a:ea typeface="Calibri"/>
                <a:cs typeface="Calibri"/>
              </a:rPr>
              <a:t>  •  78</a:t>
            </a:r>
          </a:p>
        </p:txBody>
      </p:sp>
    </p:spTree>
    <p:extLst>
      <p:ext uri="{BB962C8B-B14F-4D97-AF65-F5344CB8AC3E}">
        <ns5:creationId val="727603230"/>
      </p:ext>
    </p:extLst>
  </p:cSld>
</p:sld>
</file>

<file path=ppt/slides/slide79.xml><?xml version="1.0" encoding="utf-8"?>
<p:sld xmlns:a="http://schemas.openxmlformats.org/drawingml/2006/main" xmlns:adec="http://schemas.microsoft.com/office/drawing/2017/decorative" xmlns:ns2="http://schemas.microsoft.com/office/drawing/2014/main" xmlns:ns5="http://schemas.microsoft.com/office/powerpoint/2010/main" xmlns:p="http://schemas.openxmlformats.org/presentationml/2006/main" xmlns:r="http://schemas.openxmlformats.org/officeDocument/2006/relationships">
  <p:cSld>
    <p:bg>
      <p:bgPr>
        <a:solidFill>
          <a:srgbClr val="F5F8FA"/>
        </a:solidFill>
      </p:bgPr>
    </p:bg>
    <p:spTree>
      <p:nvGrpSpPr>
        <p:cNvPr id="1" name=""/>
        <p:cNvGrpSpPr/>
        <p:nvPr/>
      </p:nvGrpSpPr>
      <p:grpSpPr>
        <a:xfrm/>
      </p:grpSpPr>
      <p:sp>
        <p:nvSpPr>
          <p:cNvPr id="41" name="hdrl-mini-mark">
            <a:extLst>
              <a:ext uri="{FF2B5EF4-FFF2-40B4-BE49-F238E27FC236}">
                <ns2:creationId id="{DD44976E-E5F4-4D64-A8D4-281A9D2F3FC2}"/>
                <adec:decorative val="1"/>
              </a:ext>
            </a:extLst>
          </p:cNvPr>
          <p:cNvSpPr>
            <a:spLocks noGrp="1"/>
          </p:cNvSpPr>
          <p:nvPr/>
        </p:nvSpPr>
        <p:spPr>
          <a:xfrm>
            <a:off x="552450" y="361950"/>
            <a:ext cx="514350" cy="514350"/>
          </a:xfrm>
          <a:prstGeom prst="octagon">
            <a:avLst/>
          </a:prstGeom>
          <a:solidFill>
            <a:srgbClr val="0F766E"/>
          </a:solidFill>
          <a:ln w="0">
            <a:noFill/>
            <a:prstDash val="solid"/>
          </a:ln>
        </p:spPr>
      </p:sp>
      <p:sp>
        <p:nvSpPr>
          <p:cNvPr id="2" name="hdrl-mini-text">
            <a:extLst>
              <a:ext uri="{FF2B5EF4-FFF2-40B4-BE49-F238E27FC236}">
                <ns2:creationId id="{ECFBEF94-1FC9-461B-84A0-86FFFA11DF46}"/>
                <adec:decorative val="1"/>
              </a:ext>
            </a:extLst>
          </p:cNvPr>
          <p:cNvSpPr>
            <a:spLocks noGrp="1"/>
          </p:cNvSpPr>
          <p:nvPr/>
        </p:nvSpPr>
        <p:spPr>
          <a:xfrm>
            <a:off x="581025" y="504825"/>
            <a:ext cx="476250" cy="209550"/>
          </a:xfrm>
          <a:prstGeom prst="rect">
            <a:avLst/>
          </a:prstGeom>
          <a:noFill/>
          <a:ln w="0">
            <a:noFill/>
            <a:prstDash val="solid"/>
          </a:ln>
        </p:spPr>
        <p:txBody>
          <a:bodyPr wrap="square" lIns="0" tIns="0" rIns="0" bIns="0" anchor="ctr">
            <a:noAutofit/>
          </a:bodyPr>
          <a:lstStyle/>
          <a:p>
            <a:pPr algn="ctr">
              <a:defRPr sz="750" b="1" i="0">
                <a:solidFill>
                  <a:srgbClr val="FFFFFF"/>
                </a:solidFill>
                <a:latin typeface="Calibri"/>
                <a:ea typeface="Calibri"/>
                <a:cs typeface="Calibri"/>
              </a:defRPr>
            </a:pPr>
            <a:r>
              <a:rPr sz="750" b="1" i="0">
                <a:solidFill>
                  <a:srgbClr val="FFFFFF"/>
                </a:solidFill>
                <a:latin typeface="Calibri"/>
                <a:ea typeface="Calibri"/>
                <a:cs typeface="Calibri"/>
              </a:rPr>
              <a:t>HDRL</a:t>
            </a:r>
          </a:p>
        </p:txBody>
      </p:sp>
      <p:sp>
        <p:nvSpPr>
          <p:cNvPr id="3" name="brand-label">
            <a:extLst>
              <a:ext uri="{FF2B5EF4-FFF2-40B4-BE49-F238E27FC236}">
                <ns2:creationId id="{2C18FC55-A88A-4674-BF89-D1E2CD1FD8E3}"/>
                <adec:decorative val="1"/>
              </a:ext>
            </a:extLst>
          </p:cNvPr>
          <p:cNvSpPr>
            <a:spLocks noGrp="1"/>
          </p:cNvSpPr>
          <p:nvPr/>
        </p:nvSpPr>
        <p:spPr>
          <a:xfrm>
            <a:off x="1257300" y="495300"/>
            <a:ext cx="4572000" cy="190500"/>
          </a:xfrm>
          <a:prstGeom prst="rect">
            <a:avLst/>
          </a:prstGeom>
          <a:noFill/>
          <a:ln w="0">
            <a:noFill/>
            <a:prstDash val="solid"/>
          </a:ln>
        </p:spPr>
        <p:txBody>
          <a:bodyPr wrap="square" lIns="0" tIns="0" rIns="0" bIns="0" anchor="ctr">
            <a:noAutofit/>
          </a:bodyPr>
          <a:lstStyle/>
          <a:p>
            <a:pPr algn="l">
              <a:defRPr sz="1200" b="1" i="0">
                <a:solidFill>
                  <a:srgbClr val="0F766E"/>
                </a:solidFill>
                <a:latin typeface="Calibri"/>
                <a:ea typeface="Calibri"/>
                <a:cs typeface="Calibri"/>
              </a:defRPr>
            </a:pPr>
            <a:r>
              <a:rPr sz="1200" b="1" i="0">
                <a:solidFill>
                  <a:srgbClr val="0F766E"/>
                </a:solidFill>
                <a:latin typeface="Calibri"/>
                <a:ea typeface="Calibri"/>
                <a:cs typeface="Calibri"/>
              </a:rPr>
              <a:t>DOMAIN G • INDICATOR DETAIL</a:t>
            </a:r>
          </a:p>
        </p:txBody>
      </p:sp>
      <p:sp>
        <p:nvSpPr>
          <p:cNvPr id="4" name="slide-title" title="G.2.1 · Role Definition &amp; Professionalization" descr="Slide title: G.2.1 · Role Definition &amp; Professionalization">
            <a:extLst>
              <a:ext uri="{FF2B5EF4-FFF2-40B4-BE49-F238E27FC236}">
                <ns2:creationId id="{0990251E-6559-4544-A9A0-1B36D156D8EE}"/>
              </a:ext>
            </a:extLst>
          </p:cNvPr>
          <p:cNvSpPr>
            <a:spLocks noGrp="1"/>
          </p:cNvSpPr>
          <p:nvPr>
            <p:ph type="title"/>
          </p:nvPr>
        </p:nvSpPr>
        <p:spPr>
          <a:xfrm>
            <a:off x="666750" y="1104900"/>
            <a:ext cx="10858500" cy="628650"/>
          </a:xfrm>
          <a:prstGeom prst="rect">
            <a:avLst/>
          </a:prstGeom>
          <a:noFill/>
          <a:ln w="0">
            <a:noFill/>
            <a:prstDash val="solid"/>
          </a:ln>
        </p:spPr>
        <p:txBody>
          <a:bodyPr wrap="square" lIns="0" tIns="0" rIns="0" bIns="0" anchor="t">
            <a:noAutofit/>
          </a:bodyPr>
          <a:lstStyle/>
          <a:p>
            <a:pPr algn="l">
              <a:defRPr sz="3150" b="1" i="0">
                <a:solidFill>
                  <a:srgbClr val="162B45"/>
                </a:solidFill>
                <a:latin typeface="Calibri"/>
                <a:ea typeface="Calibri"/>
                <a:cs typeface="Calibri"/>
              </a:defRPr>
            </a:pPr>
            <a:r>
              <a:rPr sz="3150" b="1" i="0">
                <a:solidFill>
                  <a:srgbClr val="162B45"/>
                </a:solidFill>
                <a:latin typeface="Calibri"/>
                <a:ea typeface="Calibri"/>
                <a:cs typeface="Calibri"/>
              </a:rPr>
              <a:t>G.2.1 · Role Definition &amp; Professionalization</a:t>
            </a:r>
          </a:p>
        </p:txBody>
      </p:sp>
      <p:sp>
        <p:nvSpPr>
          <p:cNvPr id="5" name="">
            <a:extLst>
              <a:ext uri="{FF2B5EF4-FFF2-40B4-BE49-F238E27FC236}">
                <ns2:creationId id="{4D744E96-E0F3-4104-A900-573BB43A92B3}"/>
              </a:ext>
            </a:extLst>
          </p:cNvPr>
          <p:cNvSpPr>
            <a:spLocks noGrp="1"/>
          </p:cNvSpPr>
          <p:nvPr/>
        </p:nvSpPr>
        <p:spPr>
          <a:xfrm>
            <a:off x="685800" y="1771650"/>
            <a:ext cx="10668000" cy="266700"/>
          </a:xfrm>
          <a:prstGeom prst="rect">
            <a:avLst/>
          </a:prstGeom>
          <a:noFill/>
          <a:ln w="0">
            <a:noFill/>
            <a:prstDash val="solid"/>
          </a:ln>
        </p:spPr>
        <p:txBody>
          <a:bodyPr wrap="square" lIns="0" tIns="0" rIns="0" bIns="0" anchor="t">
            <a:noAutofit/>
          </a:bodyPr>
          <a:lstStyle/>
          <a:p>
            <a:pPr algn="l">
              <a:defRPr sz="1350" b="1" i="0">
                <a:solidFill>
                  <a:srgbClr val="F43F5E"/>
                </a:solidFill>
                <a:latin typeface="Calibri"/>
                <a:ea typeface="Calibri"/>
                <a:cs typeface="Calibri"/>
              </a:defRPr>
            </a:pPr>
            <a:r>
              <a:rPr sz="1350" b="1" i="0">
                <a:solidFill>
                  <a:srgbClr val="F43F5E"/>
                </a:solidFill>
                <a:latin typeface="Calibri"/>
                <a:ea typeface="Calibri"/>
                <a:cs typeface="Calibri"/>
              </a:rPr>
              <a:t>Core indicator  •  Both level  •  HDRL class B0</a:t>
            </a:r>
          </a:p>
        </p:txBody>
      </p:sp>
      <p:sp>
        <p:nvSpPr>
          <p:cNvPr id="6" name="">
            <a:extLst>
              <a:ext uri="{FF2B5EF4-FFF2-40B4-BE49-F238E27FC236}">
                <ns2:creationId id="{B4C6598C-B7AC-4F86-9ACC-6AFAAC7E21A1}"/>
              </a:ext>
            </a:extLst>
          </p:cNvPr>
          <p:cNvSpPr>
            <a:spLocks noGrp="1"/>
          </p:cNvSpPr>
          <p:nvPr/>
        </p:nvSpPr>
        <p:spPr>
          <a:xfrm>
            <a:off x="685800" y="2095500"/>
            <a:ext cx="10668000" cy="285750"/>
          </a:xfrm>
          <a:prstGeom prst="rect">
            <a:avLst/>
          </a:prstGeom>
          <a:noFill/>
          <a:ln w="0">
            <a:noFill/>
            <a:prstDash val="solid"/>
          </a:ln>
        </p:spPr>
        <p:txBody>
          <a:bodyPr wrap="square" lIns="0" tIns="0" rIns="0" bIns="0" anchor="t">
            <a:noAutofit/>
          </a:bodyPr>
          <a:lstStyle/>
          <a:p>
            <a:pPr algn="l">
              <a:defRPr sz="1350" b="0" i="1">
                <a:solidFill>
                  <a:srgbClr val="5F7187"/>
                </a:solidFill>
                <a:latin typeface="Calibri"/>
                <a:ea typeface="Calibri"/>
                <a:cs typeface="Calibri"/>
              </a:defRPr>
            </a:pPr>
            <a:r>
              <a:rPr sz="1350" b="0" i="1">
                <a:solidFill>
                  <a:srgbClr val="5F7187"/>
                </a:solidFill>
                <a:latin typeface="Calibri"/>
                <a:ea typeface="Calibri"/>
                <a:cs typeface="Calibri"/>
              </a:rPr>
              <a:t>The catalogue wording below is reproduced verbatim.</a:t>
            </a:r>
          </a:p>
        </p:txBody>
      </p:sp>
      <p:sp>
        <p:nvSpPr>
          <p:cNvPr id="7" name="">
            <a:extLst>
              <a:ext uri="{FF2B5EF4-FFF2-40B4-BE49-F238E27FC236}">
                <ns2:creationId id="{B09D70C6-3216-43ED-98BF-ADDB354D5404}"/>
                <adec:decorative val="1"/>
              </a:ext>
            </a:extLst>
          </p:cNvPr>
          <p:cNvSpPr>
            <a:spLocks noGrp="1"/>
          </p:cNvSpPr>
          <p:nvPr/>
        </p:nvSpPr>
        <p:spPr>
          <a:xfrm>
            <a:off x="1428750" y="2647950"/>
            <a:ext cx="8763000" cy="0"/>
          </a:xfrm>
          <a:prstGeom prst="line">
            <a:avLst/>
          </a:prstGeom>
          <a:noFill/>
          <a:ln w="57150">
            <a:solidFill>
              <a:srgbClr val="A7E6DB"/>
            </a:solidFill>
            <a:prstDash val="solid"/>
          </a:ln>
        </p:spPr>
      </p:sp>
      <p:sp>
        <p:nvSpPr>
          <p:cNvPr id="8" name="">
            <a:extLst>
              <a:ext uri="{FF2B5EF4-FFF2-40B4-BE49-F238E27FC236}">
                <ns2:creationId id="{549589C3-CDB1-46F1-ABB5-69EF64AE75E7}"/>
                <adec:decorative val="1"/>
              </a:ext>
            </a:extLst>
          </p:cNvPr>
          <p:cNvSpPr>
            <a:spLocks noGrp="1"/>
          </p:cNvSpPr>
          <p:nvPr/>
        </p:nvSpPr>
        <p:spPr>
          <a:xfrm>
            <a:off x="1219200" y="2419350"/>
            <a:ext cx="457200" cy="457200"/>
          </a:xfrm>
          <a:prstGeom prst="ellipse">
            <a:avLst/>
          </a:prstGeom>
          <a:solidFill>
            <a:srgbClr val="FFFFFF"/>
          </a:solidFill>
          <a:ln w="19050">
            <a:solidFill>
              <a:srgbClr val="F43F5E"/>
            </a:solidFill>
            <a:prstDash val="solid"/>
          </a:ln>
        </p:spPr>
      </p:sp>
      <p:sp>
        <p:nvSpPr>
          <p:cNvPr id="9" name="">
            <a:extLst>
              <a:ext uri="{FF2B5EF4-FFF2-40B4-BE49-F238E27FC236}">
                <ns2:creationId id="{E594F300-C405-46AE-B9AF-8BC9C51082B9}"/>
              </a:ext>
            </a:extLst>
          </p:cNvPr>
          <p:cNvSpPr>
            <a:spLocks noGrp="1"/>
          </p:cNvSpPr>
          <p:nvPr/>
        </p:nvSpPr>
        <p:spPr>
          <a:xfrm>
            <a:off x="1333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F43F5E"/>
                </a:solidFill>
                <a:latin typeface="Calibri"/>
                <a:ea typeface="Calibri"/>
                <a:cs typeface="Calibri"/>
              </a:defRPr>
            </a:pPr>
            <a:r>
              <a:rPr sz="1500" b="1" i="0">
                <a:solidFill>
                  <a:srgbClr val="F43F5E"/>
                </a:solidFill>
                <a:latin typeface="Calibri"/>
                <a:ea typeface="Calibri"/>
                <a:cs typeface="Calibri"/>
              </a:rPr>
              <a:t>1</a:t>
            </a:r>
          </a:p>
        </p:txBody>
      </p:sp>
      <p:sp>
        <p:nvSpPr>
          <p:cNvPr id="10" name="">
            <a:extLst>
              <a:ext uri="{FF2B5EF4-FFF2-40B4-BE49-F238E27FC236}">
                <ns2:creationId id="{1C7FA03D-60C3-4267-9E18-F9CBB6172C76}"/>
              </a:ext>
            </a:extLst>
          </p:cNvPr>
          <p:cNvSpPr>
            <a:spLocks noGrp="1"/>
          </p:cNvSpPr>
          <p:nvPr/>
        </p:nvSpPr>
        <p:spPr>
          <a:xfrm>
            <a:off x="552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Initial</a:t>
            </a:r>
          </a:p>
        </p:txBody>
      </p:sp>
      <p:sp>
        <p:nvSpPr>
          <p:cNvPr id="11" name="">
            <a:extLst>
              <a:ext uri="{FF2B5EF4-FFF2-40B4-BE49-F238E27FC236}">
                <ns2:creationId id="{92657018-3729-4847-A258-54E4F9C5A2AC}"/>
              </a:ext>
            </a:extLst>
          </p:cNvPr>
          <p:cNvSpPr>
            <a:spLocks noGrp="1"/>
          </p:cNvSpPr>
          <p:nvPr/>
        </p:nvSpPr>
        <p:spPr>
          <a:xfrm>
            <a:off x="552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Undefined. Staff outside competencies. No framework.</a:t>
            </a:r>
          </a:p>
        </p:txBody>
      </p:sp>
      <p:sp>
        <p:nvSpPr>
          <p:cNvPr id="12" name="">
            <a:extLst>
              <a:ext uri="{FF2B5EF4-FFF2-40B4-BE49-F238E27FC236}">
                <ns2:creationId id="{DF3E2AE5-C27A-476E-BAF1-5568EB3A8A00}"/>
                <adec:decorative val="1"/>
              </a:ext>
            </a:extLst>
          </p:cNvPr>
          <p:cNvSpPr>
            <a:spLocks noGrp="1"/>
          </p:cNvSpPr>
          <p:nvPr/>
        </p:nvSpPr>
        <p:spPr>
          <a:xfrm>
            <a:off x="3409950" y="2419350"/>
            <a:ext cx="457200" cy="457200"/>
          </a:xfrm>
          <a:prstGeom prst="ellipse">
            <a:avLst/>
          </a:prstGeom>
          <a:solidFill>
            <a:srgbClr val="FFFFFF"/>
          </a:solidFill>
          <a:ln w="19050">
            <a:solidFill>
              <a:srgbClr val="F43F5E"/>
            </a:solidFill>
            <a:prstDash val="solid"/>
          </a:ln>
        </p:spPr>
      </p:sp>
      <p:sp>
        <p:nvSpPr>
          <p:cNvPr id="13" name="">
            <a:extLst>
              <a:ext uri="{FF2B5EF4-FFF2-40B4-BE49-F238E27FC236}">
                <ns2:creationId id="{60CB4CB8-AB20-4CF0-80AB-59B784D2C40F}"/>
              </a:ext>
            </a:extLst>
          </p:cNvPr>
          <p:cNvSpPr>
            <a:spLocks noGrp="1"/>
          </p:cNvSpPr>
          <p:nvPr/>
        </p:nvSpPr>
        <p:spPr>
          <a:xfrm>
            <a:off x="3524250" y="2533650"/>
            <a:ext cx="228600" cy="228600"/>
          </a:xfrm>
          <a:prstGeom prst="rect">
            <a:avLst/>
          </a:prstGeom>
          <a:noFill/>
          <a:ln w="0">
            <a:noFill/>
            <a:prstDash val="solid"/>
          </a:ln>
        </p:spPr>
        <p:txBody>
          <a:bodyPr wrap="square" lIns="0" tIns="0" rIns="0" bIns="0" anchor="ctr">
            <a:noAutofit/>
          </a:bodyPr>
          <a:lstStyle/>
          <a:p>
            <a:pPr algn="ctr">
              <a:defRPr sz="1500" b="1" i="0">
                <a:solidFill>
                  <a:srgbClr val="F43F5E"/>
                </a:solidFill>
                <a:latin typeface="Calibri"/>
                <a:ea typeface="Calibri"/>
                <a:cs typeface="Calibri"/>
              </a:defRPr>
            </a:pPr>
            <a:r>
              <a:rPr sz="1500" b="1" i="0">
                <a:solidFill>
                  <a:srgbClr val="F43F5E"/>
                </a:solidFill>
                <a:latin typeface="Calibri"/>
                <a:ea typeface="Calibri"/>
                <a:cs typeface="Calibri"/>
              </a:rPr>
              <a:t>2</a:t>
            </a:r>
          </a:p>
        </p:txBody>
      </p:sp>
      <p:sp>
        <p:nvSpPr>
          <p:cNvPr id="14" name="">
            <a:extLst>
              <a:ext uri="{FF2B5EF4-FFF2-40B4-BE49-F238E27FC236}">
                <ns2:creationId id="{94D1F4EE-E0FE-4F78-A60A-1BD1F417EDA9}"/>
              </a:ext>
            </a:extLst>
          </p:cNvPr>
          <p:cNvSpPr>
            <a:spLocks noGrp="1"/>
          </p:cNvSpPr>
          <p:nvPr/>
        </p:nvSpPr>
        <p:spPr>
          <a:xfrm>
            <a:off x="27432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Developing</a:t>
            </a:r>
          </a:p>
        </p:txBody>
      </p:sp>
      <p:sp>
        <p:nvSpPr>
          <p:cNvPr id="15" name="">
            <a:extLst>
              <a:ext uri="{FF2B5EF4-FFF2-40B4-BE49-F238E27FC236}">
                <ns2:creationId id="{88D83213-A1DD-448C-807C-448FEEB92DA6}"/>
              </a:ext>
            </a:extLst>
          </p:cNvPr>
          <p:cNvSpPr>
            <a:spLocks noGrp="1"/>
          </p:cNvSpPr>
          <p:nvPr/>
        </p:nvSpPr>
        <p:spPr>
          <a:xfrm>
            <a:off x="27432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Definitions developing. Frameworks reviewed. Gap analysis.</a:t>
            </a:r>
          </a:p>
        </p:txBody>
      </p:sp>
      <p:sp>
        <p:nvSpPr>
          <p:cNvPr id="16" name="">
            <a:extLst>
              <a:ext uri="{FF2B5EF4-FFF2-40B4-BE49-F238E27FC236}">
                <ns2:creationId id="{FD9BB06E-1A93-44B5-901C-DC150F53E7D0}"/>
                <adec:decorative val="1"/>
              </a:ext>
            </a:extLst>
          </p:cNvPr>
          <p:cNvSpPr>
            <a:spLocks noGrp="1"/>
          </p:cNvSpPr>
          <p:nvPr/>
        </p:nvSpPr>
        <p:spPr>
          <a:xfrm>
            <a:off x="5600700" y="2419350"/>
            <a:ext cx="457200" cy="457200"/>
          </a:xfrm>
          <a:prstGeom prst="ellipse">
            <a:avLst/>
          </a:prstGeom>
          <a:solidFill>
            <a:srgbClr val="FFFFFF"/>
          </a:solidFill>
          <a:ln w="19050">
            <a:solidFill>
              <a:srgbClr val="F43F5E"/>
            </a:solidFill>
            <a:prstDash val="solid"/>
          </a:ln>
        </p:spPr>
      </p:sp>
      <p:sp>
        <p:nvSpPr>
          <p:cNvPr id="17" name="">
            <a:extLst>
              <a:ext uri="{FF2B5EF4-FFF2-40B4-BE49-F238E27FC236}">
                <ns2:creationId id="{C1A74CA6-CAEF-4165-A2D8-E9E918690A27}"/>
              </a:ext>
            </a:extLst>
          </p:cNvPr>
          <p:cNvSpPr>
            <a:spLocks noGrp="1"/>
          </p:cNvSpPr>
          <p:nvPr/>
        </p:nvSpPr>
        <p:spPr>
          <a:xfrm>
            <a:off x="5715000" y="2533650"/>
            <a:ext cx="228600" cy="228600"/>
          </a:xfrm>
          <a:prstGeom prst="rect">
            <a:avLst/>
          </a:prstGeom>
          <a:noFill/>
          <a:ln w="0">
            <a:noFill/>
            <a:prstDash val="solid"/>
          </a:ln>
        </p:spPr>
        <p:txBody>
          <a:bodyPr wrap="square" lIns="0" tIns="0" rIns="0" bIns="0" anchor="ctr">
            <a:noAutofit/>
          </a:bodyPr>
          <a:lstStyle/>
          <a:p>
            <a:pPr algn="ctr">
              <a:defRPr sz="1500" b="1" i="0">
                <a:solidFill>
                  <a:srgbClr val="F43F5E"/>
                </a:solidFill>
                <a:latin typeface="Calibri"/>
                <a:ea typeface="Calibri"/>
                <a:cs typeface="Calibri"/>
              </a:defRPr>
            </a:pPr>
            <a:r>
              <a:rPr sz="1500" b="1" i="0">
                <a:solidFill>
                  <a:srgbClr val="F43F5E"/>
                </a:solidFill>
                <a:latin typeface="Calibri"/>
                <a:ea typeface="Calibri"/>
                <a:cs typeface="Calibri"/>
              </a:rPr>
              <a:t>3</a:t>
            </a:r>
          </a:p>
        </p:txBody>
      </p:sp>
      <p:sp>
        <p:nvSpPr>
          <p:cNvPr id="18" name="">
            <a:extLst>
              <a:ext uri="{FF2B5EF4-FFF2-40B4-BE49-F238E27FC236}">
                <ns2:creationId id="{68C38769-3C11-49E1-B856-D5BE0B5D629A}"/>
              </a:ext>
            </a:extLst>
          </p:cNvPr>
          <p:cNvSpPr>
            <a:spLocks noGrp="1"/>
          </p:cNvSpPr>
          <p:nvPr/>
        </p:nvSpPr>
        <p:spPr>
          <a:xfrm>
            <a:off x="49339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Defined</a:t>
            </a:r>
          </a:p>
        </p:txBody>
      </p:sp>
      <p:sp>
        <p:nvSpPr>
          <p:cNvPr id="19" name="">
            <a:extLst>
              <a:ext uri="{FF2B5EF4-FFF2-40B4-BE49-F238E27FC236}">
                <ns2:creationId id="{B33BD1A9-6E02-404B-AA02-3A496C3D147D}"/>
              </a:ext>
            </a:extLst>
          </p:cNvPr>
          <p:cNvSpPr>
            <a:spLocks noGrp="1"/>
          </p:cNvSpPr>
          <p:nvPr/>
        </p:nvSpPr>
        <p:spPr>
          <a:xfrm>
            <a:off x="49339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Key roles defined. Framework for some. Job families emerging.</a:t>
            </a:r>
          </a:p>
        </p:txBody>
      </p:sp>
      <p:sp>
        <p:nvSpPr>
          <p:cNvPr id="20" name="">
            <a:extLst>
              <a:ext uri="{FF2B5EF4-FFF2-40B4-BE49-F238E27FC236}">
                <ns2:creationId id="{F167905E-D684-4275-A872-CBB7BA3E2A86}"/>
                <adec:decorative val="1"/>
              </a:ext>
            </a:extLst>
          </p:cNvPr>
          <p:cNvSpPr>
            <a:spLocks noGrp="1"/>
          </p:cNvSpPr>
          <p:nvPr/>
        </p:nvSpPr>
        <p:spPr>
          <a:xfrm>
            <a:off x="7791450" y="2419350"/>
            <a:ext cx="457200" cy="457200"/>
          </a:xfrm>
          <a:prstGeom prst="ellipse">
            <a:avLst/>
          </a:prstGeom>
          <a:solidFill>
            <a:srgbClr val="FFFFFF"/>
          </a:solidFill>
          <a:ln w="19050">
            <a:solidFill>
              <a:srgbClr val="F43F5E"/>
            </a:solidFill>
            <a:prstDash val="solid"/>
          </a:ln>
        </p:spPr>
      </p:sp>
      <p:sp>
        <p:nvSpPr>
          <p:cNvPr id="21" name="">
            <a:extLst>
              <a:ext uri="{FF2B5EF4-FFF2-40B4-BE49-F238E27FC236}">
                <ns2:creationId id="{AC95EC68-2C1F-4106-B4F8-748DD578C04A}"/>
              </a:ext>
            </a:extLst>
          </p:cNvPr>
          <p:cNvSpPr>
            <a:spLocks noGrp="1"/>
          </p:cNvSpPr>
          <p:nvPr/>
        </p:nvSpPr>
        <p:spPr>
          <a:xfrm>
            <a:off x="7905750" y="2533650"/>
            <a:ext cx="228600" cy="228600"/>
          </a:xfrm>
          <a:prstGeom prst="rect">
            <a:avLst/>
          </a:prstGeom>
          <a:noFill/>
          <a:ln w="0">
            <a:noFill/>
            <a:prstDash val="solid"/>
          </a:ln>
        </p:spPr>
        <p:txBody>
          <a:bodyPr wrap="square" lIns="0" tIns="0" rIns="0" bIns="0" anchor="ctr">
            <a:noAutofit/>
          </a:bodyPr>
          <a:lstStyle/>
          <a:p>
            <a:pPr algn="ctr">
              <a:defRPr sz="1500" b="1" i="0">
                <a:solidFill>
                  <a:srgbClr val="F43F5E"/>
                </a:solidFill>
                <a:latin typeface="Calibri"/>
                <a:ea typeface="Calibri"/>
                <a:cs typeface="Calibri"/>
              </a:defRPr>
            </a:pPr>
            <a:r>
              <a:rPr sz="1500" b="1" i="0">
                <a:solidFill>
                  <a:srgbClr val="F43F5E"/>
                </a:solidFill>
                <a:latin typeface="Calibri"/>
                <a:ea typeface="Calibri"/>
                <a:cs typeface="Calibri"/>
              </a:rPr>
              <a:t>4</a:t>
            </a:r>
          </a:p>
        </p:txBody>
      </p:sp>
      <p:sp>
        <p:nvSpPr>
          <p:cNvPr id="22" name="">
            <a:extLst>
              <a:ext uri="{FF2B5EF4-FFF2-40B4-BE49-F238E27FC236}">
                <ns2:creationId id="{8DEDEDBC-C9C6-4437-827B-A41F9CD36683}"/>
              </a:ext>
            </a:extLst>
          </p:cNvPr>
          <p:cNvSpPr>
            <a:spLocks noGrp="1"/>
          </p:cNvSpPr>
          <p:nvPr/>
        </p:nvSpPr>
        <p:spPr>
          <a:xfrm>
            <a:off x="71247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Managed</a:t>
            </a:r>
          </a:p>
        </p:txBody>
      </p:sp>
      <p:sp>
        <p:nvSpPr>
          <p:cNvPr id="23" name="">
            <a:extLst>
              <a:ext uri="{FF2B5EF4-FFF2-40B4-BE49-F238E27FC236}">
                <ns2:creationId id="{DECBC718-1288-4B90-B9B6-6DF2AA262479}"/>
              </a:ext>
            </a:extLst>
          </p:cNvPr>
          <p:cNvSpPr>
            <a:spLocks noGrp="1"/>
          </p:cNvSpPr>
          <p:nvPr/>
        </p:nvSpPr>
        <p:spPr>
          <a:xfrm>
            <a:off x="71247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Comprehensive aligned to DDaT/SFIA. All mapped. Competency informs development.</a:t>
            </a:r>
          </a:p>
        </p:txBody>
      </p:sp>
      <p:sp>
        <p:nvSpPr>
          <p:cNvPr id="24" name="">
            <a:extLst>
              <a:ext uri="{FF2B5EF4-FFF2-40B4-BE49-F238E27FC236}">
                <ns2:creationId id="{E8576244-C669-425F-B575-6B036D6FB54F}"/>
                <adec:decorative val="1"/>
              </a:ext>
            </a:extLst>
          </p:cNvPr>
          <p:cNvSpPr>
            <a:spLocks noGrp="1"/>
          </p:cNvSpPr>
          <p:nvPr/>
        </p:nvSpPr>
        <p:spPr>
          <a:xfrm>
            <a:off x="9982200" y="2419350"/>
            <a:ext cx="457200" cy="457200"/>
          </a:xfrm>
          <a:prstGeom prst="ellipse">
            <a:avLst/>
          </a:prstGeom>
          <a:solidFill>
            <a:srgbClr val="F43F5E"/>
          </a:solidFill>
          <a:ln w="19050">
            <a:solidFill>
              <a:srgbClr val="F43F5E"/>
            </a:solidFill>
            <a:prstDash val="solid"/>
          </a:ln>
        </p:spPr>
      </p:sp>
      <p:sp>
        <p:nvSpPr>
          <p:cNvPr id="25" name="">
            <a:extLst>
              <a:ext uri="{FF2B5EF4-FFF2-40B4-BE49-F238E27FC236}">
                <ns2:creationId id="{E1F45CF1-BDF3-43ED-AAB5-9BCBD9AEF25D}"/>
              </a:ext>
            </a:extLst>
          </p:cNvPr>
          <p:cNvSpPr>
            <a:spLocks noGrp="1"/>
          </p:cNvSpPr>
          <p:nvPr/>
        </p:nvSpPr>
        <p:spPr>
          <a:xfrm>
            <a:off x="10096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FFFFFF"/>
                </a:solidFill>
                <a:latin typeface="Calibri"/>
                <a:ea typeface="Calibri"/>
                <a:cs typeface="Calibri"/>
              </a:defRPr>
            </a:pPr>
            <a:r>
              <a:rPr sz="1500" b="1" i="0">
                <a:solidFill>
                  <a:srgbClr val="FFFFFF"/>
                </a:solidFill>
                <a:latin typeface="Calibri"/>
                <a:ea typeface="Calibri"/>
                <a:cs typeface="Calibri"/>
              </a:rPr>
              <a:t>5</a:t>
            </a:r>
          </a:p>
        </p:txBody>
      </p:sp>
      <p:sp>
        <p:nvSpPr>
          <p:cNvPr id="26" name="">
            <a:extLst>
              <a:ext uri="{FF2B5EF4-FFF2-40B4-BE49-F238E27FC236}">
                <ns2:creationId id="{337BD5C2-9CD3-45E8-B887-75FEEBBEEBDF}"/>
              </a:ext>
            </a:extLst>
          </p:cNvPr>
          <p:cNvSpPr>
            <a:spLocks noGrp="1"/>
          </p:cNvSpPr>
          <p:nvPr/>
        </p:nvSpPr>
        <p:spPr>
          <a:xfrm>
            <a:off x="9315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Optimising</a:t>
            </a:r>
          </a:p>
        </p:txBody>
      </p:sp>
      <p:sp>
        <p:nvSpPr>
          <p:cNvPr id="27" name="">
            <a:extLst>
              <a:ext uri="{FF2B5EF4-FFF2-40B4-BE49-F238E27FC236}">
                <ns2:creationId id="{27877647-CB20-42FB-B886-0997B6E4B7DB}"/>
              </a:ext>
            </a:extLst>
          </p:cNvPr>
          <p:cNvSpPr>
            <a:spLocks noGrp="1"/>
          </p:cNvSpPr>
          <p:nvPr/>
        </p:nvSpPr>
        <p:spPr>
          <a:xfrm>
            <a:off x="9315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Mature professional workforce. Contributing to standards. Recognised leader.</a:t>
            </a:r>
          </a:p>
        </p:txBody>
      </p:sp>
      <p:sp>
        <p:nvSpPr>
          <p:cNvPr id="28" name="">
            <a:extLst>
              <a:ext uri="{FF2B5EF4-FFF2-40B4-BE49-F238E27FC236}">
                <ns2:creationId id="{8D2AF73F-8340-4AEB-A4F8-4A8A8922C42F}"/>
                <adec:decorative val="1"/>
              </a:ext>
            </a:extLst>
          </p:cNvPr>
          <p:cNvSpPr>
            <a:spLocks noGrp="1"/>
          </p:cNvSpPr>
          <p:nvPr/>
        </p:nvSpPr>
        <p:spPr>
          <a:xfrm>
            <a:off x="685800" y="5105400"/>
            <a:ext cx="10820400" cy="1047750"/>
          </a:xfrm>
          <a:prstGeom prst="roundRect">
            <a:avLst>
              <a:gd name="adj" fmla="val 7273"/>
            </a:avLst>
          </a:prstGeom>
          <a:solidFill>
            <a:srgbClr val="FFFFFF"/>
          </a:solidFill>
          <a:ln w="9525">
            <a:solidFill>
              <a:srgbClr val="D5E3E3"/>
            </a:solidFill>
            <a:prstDash val="solid"/>
          </a:ln>
        </p:spPr>
      </p:sp>
      <p:sp>
        <p:nvSpPr>
          <p:cNvPr id="29" name="">
            <a:extLst>
              <a:ext uri="{FF2B5EF4-FFF2-40B4-BE49-F238E27FC236}">
                <ns2:creationId id="{F63A2C79-6B96-4DFF-82B9-9A9A3BD5F212}"/>
              </a:ext>
            </a:extLst>
          </p:cNvPr>
          <p:cNvSpPr>
            <a:spLocks noGrp="1"/>
          </p:cNvSpPr>
          <p:nvPr/>
        </p:nvSpPr>
        <p:spPr>
          <a:xfrm>
            <a:off x="895350" y="5200650"/>
            <a:ext cx="6858000" cy="266700"/>
          </a:xfrm>
          <a:prstGeom prst="rect">
            <a:avLst/>
          </a:prstGeom>
          <a:noFill/>
          <a:ln w="0">
            <a:noFill/>
            <a:prstDash val="solid"/>
          </a:ln>
        </p:spPr>
        <p:txBody>
          <a:bodyPr wrap="square" lIns="0" tIns="0" rIns="0" bIns="0" anchor="t">
            <a:noAutofit/>
          </a:bodyPr>
          <a:lstStyle/>
          <a:p>
            <a:pPr algn="l">
              <a:defRPr sz="1575" b="1" i="0">
                <a:solidFill>
                  <a:srgbClr val="115E59"/>
                </a:solidFill>
                <a:latin typeface="Calibri"/>
                <a:ea typeface="Calibri"/>
                <a:cs typeface="Calibri"/>
              </a:defRPr>
            </a:pPr>
            <a:r>
              <a:rPr sz="1575" b="1" i="0">
                <a:solidFill>
                  <a:srgbClr val="115E59"/>
                </a:solidFill>
                <a:latin typeface="Calibri"/>
                <a:ea typeface="Calibri"/>
                <a:cs typeface="Calibri"/>
              </a:rPr>
              <a:t>Minimum evidence for a Level 4 judgement</a:t>
            </a:r>
          </a:p>
        </p:txBody>
      </p:sp>
      <p:sp>
        <p:nvSpPr>
          <p:cNvPr id="30" name="">
            <a:extLst>
              <a:ext uri="{FF2B5EF4-FFF2-40B4-BE49-F238E27FC236}">
                <ns2:creationId id="{D032F7C9-A1D4-4308-B16A-1530ABB8C579}"/>
                <adec:decorative val="1"/>
              </a:ext>
            </a:extLst>
          </p:cNvPr>
          <p:cNvSpPr>
            <a:spLocks noGrp="1"/>
          </p:cNvSpPr>
          <p:nvPr/>
        </p:nvSpPr>
        <p:spPr>
          <a:xfrm>
            <a:off x="895350" y="5581650"/>
            <a:ext cx="85725" cy="85725"/>
          </a:xfrm>
          <a:prstGeom prst="ellipse">
            <a:avLst/>
          </a:prstGeom>
          <a:solidFill>
            <a:srgbClr val="F43F5E"/>
          </a:solidFill>
          <a:ln w="0">
            <a:noFill/>
            <a:prstDash val="solid"/>
          </a:ln>
        </p:spPr>
      </p:sp>
      <p:sp>
        <p:nvSpPr>
          <p:cNvPr id="31" name="">
            <a:extLst>
              <a:ext uri="{FF2B5EF4-FFF2-40B4-BE49-F238E27FC236}">
                <ns2:creationId id="{C7F89D5B-D512-42BA-9549-3436B18D4887}"/>
              </a:ext>
            </a:extLst>
          </p:cNvPr>
          <p:cNvSpPr>
            <a:spLocks noGrp="1"/>
          </p:cNvSpPr>
          <p:nvPr/>
        </p:nvSpPr>
        <p:spPr>
          <a:xfrm>
            <a:off x="10858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Role framework mapped to DDaT/SFIA (or equivalent) across all roles</a:t>
            </a:r>
          </a:p>
        </p:txBody>
      </p:sp>
      <p:sp>
        <p:nvSpPr>
          <p:cNvPr id="32" name="">
            <a:extLst>
              <a:ext uri="{FF2B5EF4-FFF2-40B4-BE49-F238E27FC236}">
                <ns2:creationId id="{55097992-AA4C-4F0E-A660-9A3BA241CC5E}"/>
                <adec:decorative val="1"/>
              </a:ext>
            </a:extLst>
          </p:cNvPr>
          <p:cNvSpPr>
            <a:spLocks noGrp="1"/>
          </p:cNvSpPr>
          <p:nvPr/>
        </p:nvSpPr>
        <p:spPr>
          <a:xfrm>
            <a:off x="4438650" y="5581650"/>
            <a:ext cx="85725" cy="85725"/>
          </a:xfrm>
          <a:prstGeom prst="ellipse">
            <a:avLst/>
          </a:prstGeom>
          <a:solidFill>
            <a:srgbClr val="F43F5E"/>
          </a:solidFill>
          <a:ln w="0">
            <a:noFill/>
            <a:prstDash val="solid"/>
          </a:ln>
        </p:spPr>
      </p:sp>
      <p:sp>
        <p:nvSpPr>
          <p:cNvPr id="33" name="">
            <a:extLst>
              <a:ext uri="{FF2B5EF4-FFF2-40B4-BE49-F238E27FC236}">
                <ns2:creationId id="{B23042C3-C9F9-4076-9A81-C165AC575624}"/>
              </a:ext>
            </a:extLst>
          </p:cNvPr>
          <p:cNvSpPr>
            <a:spLocks noGrp="1"/>
          </p:cNvSpPr>
          <p:nvPr/>
        </p:nvSpPr>
        <p:spPr>
          <a:xfrm>
            <a:off x="46291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Job families and competency-based development evidence</a:t>
            </a:r>
          </a:p>
        </p:txBody>
      </p:sp>
      <p:sp>
        <p:nvSpPr>
          <p:cNvPr id="34" name="">
            <a:extLst>
              <a:ext uri="{FF2B5EF4-FFF2-40B4-BE49-F238E27FC236}">
                <ns2:creationId id="{E3270EB2-6083-49F2-B00E-5F60F9519EF4}"/>
                <adec:decorative val="1"/>
              </a:ext>
            </a:extLst>
          </p:cNvPr>
          <p:cNvSpPr>
            <a:spLocks noGrp="1"/>
          </p:cNvSpPr>
          <p:nvPr/>
        </p:nvSpPr>
        <p:spPr>
          <a:xfrm>
            <a:off x="7981950" y="5581650"/>
            <a:ext cx="85725" cy="85725"/>
          </a:xfrm>
          <a:prstGeom prst="ellipse">
            <a:avLst/>
          </a:prstGeom>
          <a:solidFill>
            <a:srgbClr val="F43F5E"/>
          </a:solidFill>
          <a:ln w="0">
            <a:noFill/>
            <a:prstDash val="solid"/>
          </a:ln>
        </p:spPr>
      </p:sp>
      <p:sp>
        <p:nvSpPr>
          <p:cNvPr id="35" name="">
            <a:extLst>
              <a:ext uri="{FF2B5EF4-FFF2-40B4-BE49-F238E27FC236}">
                <ns2:creationId id="{9ED90BC3-DB65-436C-86DC-7890D5414E68}"/>
              </a:ext>
            </a:extLst>
          </p:cNvPr>
          <p:cNvSpPr>
            <a:spLocks noGrp="1"/>
          </p:cNvSpPr>
          <p:nvPr/>
        </p:nvSpPr>
        <p:spPr>
          <a:xfrm>
            <a:off x="81724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Evidence recruitment and performance processes use the framework</a:t>
            </a:r>
          </a:p>
        </p:txBody>
      </p:sp>
      <p:sp>
        <p:nvSpPr>
          <p:cNvPr id="36" name="">
            <a:extLst>
              <a:ext uri="{FF2B5EF4-FFF2-40B4-BE49-F238E27FC236}">
                <ns2:creationId id="{E13A0B40-DB27-492A-9E9F-1809F95A9A1D}"/>
              </a:ext>
            </a:extLst>
          </p:cNvPr>
          <p:cNvSpPr>
            <a:spLocks noGrp="1"/>
          </p:cNvSpPr>
          <p:nvPr/>
        </p:nvSpPr>
        <p:spPr>
          <a:xfrm>
            <a:off x="762000" y="6153150"/>
            <a:ext cx="10668000" cy="171450"/>
          </a:xfrm>
          <a:prstGeom prst="rect">
            <a:avLst/>
          </a:prstGeom>
          <a:noFill/>
          <a:ln w="0">
            <a:noFill/>
            <a:prstDash val="solid"/>
          </a:ln>
        </p:spPr>
        <p:txBody>
          <a:bodyPr wrap="square" lIns="0" tIns="0" rIns="0" bIns="0" anchor="t">
            <a:noAutofit/>
          </a:bodyPr>
          <a:lstStyle/>
          <a:p>
            <a:pPr algn="ctr">
              <a:defRPr sz="900" b="0" i="1">
                <a:solidFill>
                  <a:srgbClr val="5F7187"/>
                </a:solidFill>
                <a:latin typeface="Calibri"/>
                <a:ea typeface="Calibri"/>
                <a:cs typeface="Calibri"/>
              </a:defRPr>
            </a:pPr>
            <a:r>
              <a:rPr sz="900" b="0" i="1">
                <a:solidFill>
                  <a:srgbClr val="5F7187"/>
                </a:solidFill>
                <a:latin typeface="Calibri"/>
                <a:ea typeface="Calibri"/>
                <a:cs typeface="Calibri"/>
              </a:rPr>
              <a:t>Catalogue v1.0.2  •  Source a6d0671c3297  •  Verbatim descriptors and evidence  •  HDRL classifications are not official programme requirements.</a:t>
            </a:r>
          </a:p>
        </p:txBody>
      </p:sp>
      <p:sp>
        <p:nvSpPr>
          <p:cNvPr id="37" name="">
            <a:extLst>
              <a:ext uri="{FF2B5EF4-FFF2-40B4-BE49-F238E27FC236}">
                <ns2:creationId id="{6FEBDAC5-6AE7-400C-81FF-AEFDC0FDFD0F}"/>
                <adec:decorative val="1"/>
              </a:ext>
            </a:extLst>
          </p:cNvPr>
          <p:cNvSpPr>
            <a:spLocks noGrp="1"/>
          </p:cNvSpPr>
          <p:nvPr/>
        </p:nvSpPr>
        <p:spPr>
          <a:xfrm>
            <a:off x="552450" y="6419850"/>
            <a:ext cx="11087100" cy="0"/>
          </a:xfrm>
          <a:prstGeom prst="line">
            <a:avLst/>
          </a:prstGeom>
          <a:noFill/>
          <a:ln w="9525">
            <a:solidFill>
              <a:srgbClr val="D5E3E3"/>
            </a:solidFill>
            <a:prstDash val="solid"/>
          </a:ln>
        </p:spPr>
      </p:sp>
      <p:sp>
        <p:nvSpPr>
          <p:cNvPr id="38" name="">
            <a:extLst>
              <a:ext uri="{FF2B5EF4-FFF2-40B4-BE49-F238E27FC236}">
                <ns2:creationId id="{FF9EB00A-F2FF-4867-8947-A4314268FF4E}"/>
              </a:ext>
            </a:extLst>
          </p:cNvPr>
          <p:cNvSpPr>
            <a:spLocks noGrp="1"/>
          </p:cNvSpPr>
          <p:nvPr/>
        </p:nvSpPr>
        <p:spPr>
          <a:xfrm>
            <a:off x="552450" y="6496050"/>
            <a:ext cx="2952750" cy="190500"/>
          </a:xfrm>
          <a:prstGeom prst="rect">
            <a:avLst/>
          </a:prstGeom>
          <a:noFill/>
          <a:ln w="0">
            <a:noFill/>
            <a:prstDash val="solid"/>
          </a:ln>
        </p:spPr>
        <p:txBody>
          <a:bodyPr wrap="square" lIns="0" tIns="0" rIns="0" bIns="0" anchor="ctr">
            <a:noAutofit/>
          </a:bodyPr>
          <a:lstStyle/>
          <a:p>
            <a:pPr algn="l">
              <a:defRPr sz="900" b="0" i="0">
                <a:solidFill>
                  <a:srgbClr val="5F7187"/>
                </a:solidFill>
                <a:latin typeface="Calibri"/>
                <a:ea typeface="Calibri"/>
                <a:cs typeface="Calibri"/>
              </a:defRPr>
            </a:pPr>
            <a:r>
              <a:rPr sz="900" b="0" i="0">
                <a:solidFill>
                  <a:srgbClr val="5F7187"/>
                </a:solidFill>
                <a:latin typeface="Calibri"/>
                <a:ea typeface="Calibri"/>
                <a:cs typeface="Calibri"/>
              </a:rPr>
              <a:t>HDRL v1.0.1  •  Kit v1.1.0  •  30 Jul 2026</a:t>
            </a:r>
          </a:p>
        </p:txBody>
      </p:sp>
      <p:sp>
        <p:nvSpPr>
          <p:cNvPr id="39" name="">
            <a:extLst>
              <a:ext uri="{FF2B5EF4-FFF2-40B4-BE49-F238E27FC236}">
                <ns2:creationId id="{09B4DFF0-7AFE-4A9F-B150-551292714B2E}"/>
              </a:ext>
            </a:extLst>
          </p:cNvPr>
          <p:cNvSpPr>
            <a:spLocks noGrp="1"/>
          </p:cNvSpPr>
          <p:nvPr/>
        </p:nvSpPr>
        <p:spPr>
          <a:xfrm>
            <a:off x="3524250" y="6496050"/>
            <a:ext cx="6096000" cy="190500"/>
          </a:xfrm>
          <a:prstGeom prst="rect">
            <a:avLst/>
          </a:prstGeom>
          <a:noFill/>
          <a:ln w="0">
            <a:noFill/>
            <a:prstDash val="solid"/>
          </a:ln>
        </p:spPr>
        <p:txBody>
          <a:bodyPr wrap="square" lIns="0" tIns="0" rIns="0" bIns="0" anchor="ctr">
            <a:noAutofit/>
          </a:bodyPr>
          <a:lstStyle/>
          <a:p>
            <a:pPr algn="ctr">
              <a:defRPr sz="825" b="0" i="0">
                <a:solidFill>
                  <a:srgbClr val="5F7187"/>
                </a:solidFill>
                <a:latin typeface="Calibri"/>
                <a:ea typeface="Calibri"/>
                <a:cs typeface="Calibri"/>
              </a:defRPr>
            </a:pPr>
            <a:r>
              <a:rPr sz="825" b="0" i="0">
                <a:solidFill>
                  <a:srgbClr val="5F7187"/>
                </a:solidFill>
                <a:latin typeface="Calibri"/>
                <a:ea typeface="Calibri"/>
                <a:cs typeface="Calibri"/>
              </a:rPr>
              <a:t>RDS: commissioner &amp; IP owner  •  OPL Advisory: originator &amp; developer  •  </a:t>
            </a:r>
            <a:r>
              <a:rPr sz="825" b="0" i="0">
                <a:solidFill>
                  <a:srgbClr val="5F7187"/>
                </a:solidFill>
                <a:latin typeface="Calibri"/>
                <a:ea typeface="Calibri"/>
                <a:cs typeface="Calibri"/>
                <a:hlinkClick r:id="R30418b575c8b4355" tooltip="Read the Creative Commons Attribution 4.0 licence"/>
              </a:rPr>
              <a:t>CC BY 4.0</a:t>
            </a:r>
          </a:p>
        </p:txBody>
      </p:sp>
      <p:sp>
        <p:nvSpPr>
          <p:cNvPr id="40" name="">
            <a:extLst>
              <a:ext uri="{FF2B5EF4-FFF2-40B4-BE49-F238E27FC236}">
                <ns2:creationId id="{56DD7AFC-1F71-4D51-82B5-24E4484FF1DD}"/>
              </a:ext>
            </a:extLst>
          </p:cNvPr>
          <p:cNvSpPr>
            <a:spLocks noGrp="1"/>
          </p:cNvSpPr>
          <p:nvPr/>
        </p:nvSpPr>
        <p:spPr>
          <a:xfrm>
            <a:off x="9048750" y="6496050"/>
            <a:ext cx="2590800" cy="190500"/>
          </a:xfrm>
          <a:prstGeom prst="rect">
            <a:avLst/>
          </a:prstGeom>
          <a:noFill/>
          <a:ln w="0">
            <a:noFill/>
            <a:prstDash val="solid"/>
          </a:ln>
        </p:spPr>
        <p:txBody>
          <a:bodyPr wrap="square" lIns="0" tIns="0" rIns="0" bIns="0" anchor="ctr">
            <a:noAutofit/>
          </a:bodyPr>
          <a:lstStyle/>
          <a:p>
            <a:pPr algn="r">
              <a:defRPr sz="900" b="0" i="0">
                <a:solidFill>
                  <a:srgbClr val="5F7187"/>
                </a:solidFill>
                <a:latin typeface="Calibri"/>
                <a:ea typeface="Calibri"/>
                <a:cs typeface="Calibri"/>
              </a:defRPr>
            </a:pPr>
            <a:r>
              <a:rPr sz="900" b="0" i="0">
                <a:solidFill>
                  <a:srgbClr val="5F7187"/>
                </a:solidFill>
                <a:latin typeface="Calibri"/>
                <a:ea typeface="Calibri"/>
                <a:cs typeface="Calibri"/>
                <a:hlinkClick r:id="R8f2280f84e8d42d4" tooltip="Open the HDRL Framework website"/>
              </a:rPr>
              <a:t>hdrlframework.org</a:t>
            </a:r>
            <a:r>
              <a:rPr sz="900" b="0" i="0">
                <a:solidFill>
                  <a:srgbClr val="5F7187"/>
                </a:solidFill>
                <a:latin typeface="Calibri"/>
                <a:ea typeface="Calibri"/>
                <a:cs typeface="Calibri"/>
              </a:rPr>
              <a:t>  •  79</a:t>
            </a:r>
          </a:p>
        </p:txBody>
      </p:sp>
    </p:spTree>
    <p:extLst>
      <p:ext uri="{BB962C8B-B14F-4D97-AF65-F5344CB8AC3E}">
        <ns5:creationId val="37581920"/>
      </p:ext>
    </p:extLst>
  </p:cSld>
</p:sld>
</file>

<file path=ppt/slides/slide8.xml><?xml version="1.0" encoding="utf-8"?>
<p:sld xmlns:a="http://schemas.openxmlformats.org/drawingml/2006/main" xmlns:adec="http://schemas.microsoft.com/office/drawing/2017/decorative" xmlns:ns2="http://schemas.microsoft.com/office/drawing/2014/main" xmlns:ns5="http://schemas.microsoft.com/office/powerpoint/2010/main" xmlns:p="http://schemas.openxmlformats.org/presentationml/2006/main" xmlns:r="http://schemas.openxmlformats.org/officeDocument/2006/relationships">
  <p:cSld>
    <p:bg>
      <p:bgPr>
        <a:solidFill>
          <a:srgbClr val="FFFFFF"/>
        </a:solidFill>
      </p:bgPr>
    </p:bg>
    <p:spTree>
      <p:nvGrpSpPr>
        <p:cNvPr id="1" name=""/>
        <p:cNvGrpSpPr/>
        <p:nvPr/>
      </p:nvGrpSpPr>
      <p:grpSpPr>
        <a:xfrm/>
      </p:grpSpPr>
      <p:sp>
        <p:nvSpPr>
          <p:cNvPr id="32" name="hdrl-mini-mark">
            <a:extLst>
              <a:ext uri="{FF2B5EF4-FFF2-40B4-BE49-F238E27FC236}">
                <ns2:creationId id="{6E32D72B-02BF-4409-8D29-4BE87BAA40B5}"/>
                <adec:decorative val="1"/>
              </a:ext>
            </a:extLst>
          </p:cNvPr>
          <p:cNvSpPr>
            <a:spLocks noGrp="1"/>
          </p:cNvSpPr>
          <p:nvPr/>
        </p:nvSpPr>
        <p:spPr>
          <a:xfrm>
            <a:off x="552450" y="361950"/>
            <a:ext cx="514350" cy="514350"/>
          </a:xfrm>
          <a:prstGeom prst="octagon">
            <a:avLst/>
          </a:prstGeom>
          <a:solidFill>
            <a:srgbClr val="0F766E"/>
          </a:solidFill>
          <a:ln w="0">
            <a:noFill/>
            <a:prstDash val="solid"/>
          </a:ln>
        </p:spPr>
      </p:sp>
      <p:sp>
        <p:nvSpPr>
          <p:cNvPr id="2" name="hdrl-mini-text">
            <a:extLst>
              <a:ext uri="{FF2B5EF4-FFF2-40B4-BE49-F238E27FC236}">
                <ns2:creationId id="{5BEB802E-2A54-4558-9BD5-C01887D4C927}"/>
                <adec:decorative val="1"/>
              </a:ext>
            </a:extLst>
          </p:cNvPr>
          <p:cNvSpPr>
            <a:spLocks noGrp="1"/>
          </p:cNvSpPr>
          <p:nvPr/>
        </p:nvSpPr>
        <p:spPr>
          <a:xfrm>
            <a:off x="581025" y="504825"/>
            <a:ext cx="476250" cy="209550"/>
          </a:xfrm>
          <a:prstGeom prst="rect">
            <a:avLst/>
          </a:prstGeom>
          <a:noFill/>
          <a:ln w="0">
            <a:noFill/>
            <a:prstDash val="solid"/>
          </a:ln>
        </p:spPr>
        <p:txBody>
          <a:bodyPr wrap="square" lIns="0" tIns="0" rIns="0" bIns="0" anchor="ctr">
            <a:noAutofit/>
          </a:bodyPr>
          <a:lstStyle/>
          <a:p>
            <a:pPr algn="ctr">
              <a:defRPr sz="750" b="1" i="0">
                <a:solidFill>
                  <a:srgbClr val="FFFFFF"/>
                </a:solidFill>
                <a:latin typeface="Calibri"/>
                <a:ea typeface="Calibri"/>
                <a:cs typeface="Calibri"/>
              </a:defRPr>
            </a:pPr>
            <a:r>
              <a:rPr sz="750" b="1" i="0">
                <a:solidFill>
                  <a:srgbClr val="FFFFFF"/>
                </a:solidFill>
                <a:latin typeface="Calibri"/>
                <a:ea typeface="Calibri"/>
                <a:cs typeface="Calibri"/>
              </a:rPr>
              <a:t>HDRL</a:t>
            </a:r>
          </a:p>
        </p:txBody>
      </p:sp>
      <p:sp>
        <p:nvSpPr>
          <p:cNvPr id="3" name="brand-label">
            <a:extLst>
              <a:ext uri="{FF2B5EF4-FFF2-40B4-BE49-F238E27FC236}">
                <ns2:creationId id="{22A3B5EB-7378-4086-A57A-C958FEE3BEFC}"/>
                <adec:decorative val="1"/>
              </a:ext>
            </a:extLst>
          </p:cNvPr>
          <p:cNvSpPr>
            <a:spLocks noGrp="1"/>
          </p:cNvSpPr>
          <p:nvPr/>
        </p:nvSpPr>
        <p:spPr>
          <a:xfrm>
            <a:off x="1257300" y="495300"/>
            <a:ext cx="4572000" cy="190500"/>
          </a:xfrm>
          <a:prstGeom prst="rect">
            <a:avLst/>
          </a:prstGeom>
          <a:noFill/>
          <a:ln w="0">
            <a:noFill/>
            <a:prstDash val="solid"/>
          </a:ln>
        </p:spPr>
        <p:txBody>
          <a:bodyPr wrap="square" lIns="0" tIns="0" rIns="0" bIns="0" anchor="ctr">
            <a:noAutofit/>
          </a:bodyPr>
          <a:lstStyle/>
          <a:p>
            <a:pPr algn="l">
              <a:defRPr sz="1200" b="1" i="0">
                <a:solidFill>
                  <a:srgbClr val="0F766E"/>
                </a:solidFill>
                <a:latin typeface="Calibri"/>
                <a:ea typeface="Calibri"/>
                <a:cs typeface="Calibri"/>
              </a:defRPr>
            </a:pPr>
            <a:r>
              <a:rPr sz="1200" b="1" i="0">
                <a:solidFill>
                  <a:srgbClr val="0F766E"/>
                </a:solidFill>
                <a:latin typeface="Calibri"/>
                <a:ea typeface="Calibri"/>
                <a:cs typeface="Calibri"/>
              </a:rPr>
              <a:t>HEALTH DATA READINESS LEVEL FRAMEWORK</a:t>
            </a:r>
          </a:p>
        </p:txBody>
      </p:sp>
      <p:sp>
        <p:nvSpPr>
          <p:cNvPr id="4" name="slide-title" title="Five levels describe increasingly evidenced maturity" descr="Slide title: Five levels describe increasingly evidenced maturity">
            <a:extLst>
              <a:ext uri="{FF2B5EF4-FFF2-40B4-BE49-F238E27FC236}">
                <ns2:creationId id="{DB923AF6-32EA-4E6B-80B3-AE19B970B493}"/>
              </a:ext>
            </a:extLst>
          </p:cNvPr>
          <p:cNvSpPr>
            <a:spLocks noGrp="1"/>
          </p:cNvSpPr>
          <p:nvPr>
            <p:ph type="title"/>
          </p:nvPr>
        </p:nvSpPr>
        <p:spPr>
          <a:xfrm>
            <a:off x="666750" y="1104900"/>
            <a:ext cx="10858500" cy="1295400"/>
          </a:xfrm>
          <a:prstGeom prst="rect">
            <a:avLst/>
          </a:prstGeom>
          <a:noFill/>
          <a:ln w="0">
            <a:noFill/>
            <a:prstDash val="solid"/>
          </a:ln>
        </p:spPr>
        <p:txBody>
          <a:bodyPr wrap="square" lIns="0" tIns="0" rIns="0" bIns="0" anchor="t">
            <a:noAutofit/>
          </a:bodyPr>
          <a:lstStyle/>
          <a:p>
            <a:pPr algn="l">
              <a:defRPr sz="3450" b="1" i="0">
                <a:solidFill>
                  <a:srgbClr val="162B45"/>
                </a:solidFill>
                <a:latin typeface="Calibri"/>
                <a:ea typeface="Calibri"/>
                <a:cs typeface="Calibri"/>
              </a:defRPr>
            </a:pPr>
            <a:r>
              <a:rPr sz="3450" b="1" i="0">
                <a:solidFill>
                  <a:srgbClr val="162B45"/>
                </a:solidFill>
                <a:latin typeface="Calibri"/>
                <a:ea typeface="Calibri"/>
                <a:cs typeface="Calibri"/>
              </a:rPr>
              <a:t>Five levels describe</a:t>
            </a:r>
          </a:p>
          <a:p>
            <a:pPr algn="l">
              <a:defRPr sz="3450" b="1" i="0">
                <a:solidFill>
                  <a:srgbClr val="162B45"/>
                </a:solidFill>
                <a:latin typeface="Calibri"/>
                <a:ea typeface="Calibri"/>
                <a:cs typeface="Calibri"/>
              </a:defRPr>
            </a:pPr>
            <a:r>
              <a:rPr sz="3450" b="1" i="0">
                <a:solidFill>
                  <a:srgbClr val="162B45"/>
                </a:solidFill>
                <a:latin typeface="Calibri"/>
                <a:ea typeface="Calibri"/>
                <a:cs typeface="Calibri"/>
              </a:rPr>
              <a:t>increasingly evidenced maturity</a:t>
            </a:r>
          </a:p>
        </p:txBody>
      </p:sp>
      <p:sp>
        <p:nvSpPr>
          <p:cNvPr id="5" name="">
            <a:extLst>
              <a:ext uri="{FF2B5EF4-FFF2-40B4-BE49-F238E27FC236}">
                <ns2:creationId id="{D5452FDB-052F-4657-BFEA-31E0284D3583}"/>
                <adec:decorative val="1"/>
              </a:ext>
            </a:extLst>
          </p:cNvPr>
          <p:cNvSpPr>
            <a:spLocks noGrp="1"/>
          </p:cNvSpPr>
          <p:nvPr/>
        </p:nvSpPr>
        <p:spPr>
          <a:xfrm>
            <a:off x="1409700" y="3752850"/>
            <a:ext cx="9334500" cy="0"/>
          </a:xfrm>
          <a:prstGeom prst="line">
            <a:avLst/>
          </a:prstGeom>
          <a:noFill/>
          <a:ln w="66675">
            <a:solidFill>
              <a:srgbClr val="A7E6DB"/>
            </a:solidFill>
            <a:prstDash val="solid"/>
          </a:ln>
        </p:spPr>
      </p:sp>
      <p:sp>
        <p:nvSpPr>
          <p:cNvPr id="6" name="">
            <a:extLst>
              <a:ext uri="{FF2B5EF4-FFF2-40B4-BE49-F238E27FC236}">
                <ns2:creationId id="{4EC58174-45A7-49E1-AFC5-4370B3B89054}"/>
                <adec:decorative val="1"/>
              </a:ext>
            </a:extLst>
          </p:cNvPr>
          <p:cNvSpPr>
            <a:spLocks noGrp="1"/>
          </p:cNvSpPr>
          <p:nvPr/>
        </p:nvSpPr>
        <p:spPr>
          <a:xfrm>
            <a:off x="971550" y="3257550"/>
            <a:ext cx="1009650" cy="1009650"/>
          </a:xfrm>
          <a:prstGeom prst="ellipse">
            <a:avLst/>
          </a:prstGeom>
          <a:solidFill>
            <a:srgbClr val="F5F8FA"/>
          </a:solidFill>
          <a:ln w="28575">
            <a:solidFill>
              <a:srgbClr val="0F766E"/>
            </a:solidFill>
            <a:prstDash val="solid"/>
          </a:ln>
        </p:spPr>
      </p:sp>
      <p:sp>
        <p:nvSpPr>
          <p:cNvPr id="7" name="">
            <a:extLst>
              <a:ext uri="{FF2B5EF4-FFF2-40B4-BE49-F238E27FC236}">
                <ns2:creationId id="{507509FA-2893-40D8-A875-771C49B2F421}"/>
              </a:ext>
            </a:extLst>
          </p:cNvPr>
          <p:cNvSpPr>
            <a:spLocks noGrp="1"/>
          </p:cNvSpPr>
          <p:nvPr/>
        </p:nvSpPr>
        <p:spPr>
          <a:xfrm>
            <a:off x="1190625" y="3505200"/>
            <a:ext cx="571500" cy="457200"/>
          </a:xfrm>
          <a:prstGeom prst="rect">
            <a:avLst/>
          </a:prstGeom>
          <a:noFill/>
          <a:ln w="0">
            <a:noFill/>
            <a:prstDash val="solid"/>
          </a:ln>
        </p:spPr>
        <p:txBody>
          <a:bodyPr wrap="square" lIns="0" tIns="0" rIns="0" bIns="0" anchor="ctr">
            <a:noAutofit/>
          </a:bodyPr>
          <a:lstStyle/>
          <a:p>
            <a:pPr algn="ctr">
              <a:defRPr sz="2550" b="1" i="0">
                <a:solidFill>
                  <a:srgbClr val="0F766E"/>
                </a:solidFill>
                <a:latin typeface="Calibri"/>
                <a:ea typeface="Calibri"/>
                <a:cs typeface="Calibri"/>
              </a:defRPr>
            </a:pPr>
            <a:r>
              <a:rPr sz="2550" b="1" i="0">
                <a:solidFill>
                  <a:srgbClr val="0F766E"/>
                </a:solidFill>
                <a:latin typeface="Calibri"/>
                <a:ea typeface="Calibri"/>
                <a:cs typeface="Calibri"/>
              </a:rPr>
              <a:t>1</a:t>
            </a:r>
          </a:p>
        </p:txBody>
      </p:sp>
      <p:sp>
        <p:nvSpPr>
          <p:cNvPr id="8" name="">
            <a:extLst>
              <a:ext uri="{FF2B5EF4-FFF2-40B4-BE49-F238E27FC236}">
                <ns2:creationId id="{DA34E0A6-D778-4B7E-9431-8816CE308AA9}"/>
              </a:ext>
            </a:extLst>
          </p:cNvPr>
          <p:cNvSpPr>
            <a:spLocks noGrp="1"/>
          </p:cNvSpPr>
          <p:nvPr/>
        </p:nvSpPr>
        <p:spPr>
          <a:xfrm>
            <a:off x="685800" y="4457700"/>
            <a:ext cx="1581150" cy="342900"/>
          </a:xfrm>
          <a:prstGeom prst="rect">
            <a:avLst/>
          </a:prstGeom>
          <a:noFill/>
          <a:ln w="0">
            <a:noFill/>
            <a:prstDash val="solid"/>
          </a:ln>
        </p:spPr>
        <p:txBody>
          <a:bodyPr wrap="square" lIns="0" tIns="0" rIns="0" bIns="0" anchor="t">
            <a:noAutofit/>
          </a:bodyPr>
          <a:lstStyle/>
          <a:p>
            <a:pPr algn="ctr">
              <a:defRPr sz="1725" b="1" i="0">
                <a:solidFill>
                  <a:srgbClr val="162B45"/>
                </a:solidFill>
                <a:latin typeface="Calibri"/>
                <a:ea typeface="Calibri"/>
                <a:cs typeface="Calibri"/>
              </a:defRPr>
            </a:pPr>
            <a:r>
              <a:rPr sz="1725" b="1" i="0">
                <a:solidFill>
                  <a:srgbClr val="162B45"/>
                </a:solidFill>
                <a:latin typeface="Calibri"/>
                <a:ea typeface="Calibri"/>
                <a:cs typeface="Calibri"/>
              </a:rPr>
              <a:t>Initial</a:t>
            </a:r>
          </a:p>
        </p:txBody>
      </p:sp>
      <p:sp>
        <p:nvSpPr>
          <p:cNvPr id="9" name="">
            <a:extLst>
              <a:ext uri="{FF2B5EF4-FFF2-40B4-BE49-F238E27FC236}">
                <ns2:creationId id="{C6AC8249-A0DA-4378-8732-2D5ECA13D774}"/>
              </a:ext>
            </a:extLst>
          </p:cNvPr>
          <p:cNvSpPr>
            <a:spLocks noGrp="1"/>
          </p:cNvSpPr>
          <p:nvPr/>
        </p:nvSpPr>
        <p:spPr>
          <a:xfrm>
            <a:off x="571500" y="4876800"/>
            <a:ext cx="1809750" cy="552450"/>
          </a:xfrm>
          <a:prstGeom prst="rect">
            <a:avLst/>
          </a:prstGeom>
          <a:noFill/>
          <a:ln w="0">
            <a:noFill/>
            <a:prstDash val="solid"/>
          </a:ln>
        </p:spPr>
        <p:txBody>
          <a:bodyPr wrap="square" lIns="0" tIns="0" rIns="0" bIns="0" anchor="t">
            <a:noAutofit/>
          </a:bodyPr>
          <a:lstStyle/>
          <a:p>
            <a:pPr algn="ctr">
              <a:defRPr sz="1425" b="0" i="0">
                <a:solidFill>
                  <a:srgbClr val="5F7187"/>
                </a:solidFill>
                <a:latin typeface="Calibri"/>
                <a:ea typeface="Calibri"/>
                <a:cs typeface="Calibri"/>
              </a:defRPr>
            </a:pPr>
            <a:r>
              <a:rPr sz="1425" b="0" i="0">
                <a:solidFill>
                  <a:srgbClr val="5F7187"/>
                </a:solidFill>
                <a:latin typeface="Calibri"/>
                <a:ea typeface="Calibri"/>
                <a:cs typeface="Calibri"/>
              </a:rPr>
              <a:t>Activity is</a:t>
            </a:r>
          </a:p>
          <a:p>
            <a:pPr algn="ctr">
              <a:defRPr sz="1425" b="0" i="0">
                <a:solidFill>
                  <a:srgbClr val="5F7187"/>
                </a:solidFill>
                <a:latin typeface="Calibri"/>
                <a:ea typeface="Calibri"/>
                <a:cs typeface="Calibri"/>
              </a:defRPr>
            </a:pPr>
            <a:r>
              <a:rPr sz="1425" b="0" i="0">
                <a:solidFill>
                  <a:srgbClr val="5F7187"/>
                </a:solidFill>
                <a:latin typeface="Calibri"/>
                <a:ea typeface="Calibri"/>
                <a:cs typeface="Calibri"/>
              </a:rPr>
              <a:t>emerging</a:t>
            </a:r>
          </a:p>
        </p:txBody>
      </p:sp>
      <p:sp>
        <p:nvSpPr>
          <p:cNvPr id="10" name="">
            <a:extLst>
              <a:ext uri="{FF2B5EF4-FFF2-40B4-BE49-F238E27FC236}">
                <ns2:creationId id="{A0D5FDAE-8E7D-4422-83BD-B12D3061A777}"/>
                <adec:decorative val="1"/>
              </a:ext>
            </a:extLst>
          </p:cNvPr>
          <p:cNvSpPr>
            <a:spLocks noGrp="1"/>
          </p:cNvSpPr>
          <p:nvPr/>
        </p:nvSpPr>
        <p:spPr>
          <a:xfrm>
            <a:off x="3219450" y="3257550"/>
            <a:ext cx="1009650" cy="1009650"/>
          </a:xfrm>
          <a:prstGeom prst="ellipse">
            <a:avLst/>
          </a:prstGeom>
          <a:solidFill>
            <a:srgbClr val="F5F8FA"/>
          </a:solidFill>
          <a:ln w="28575">
            <a:solidFill>
              <a:srgbClr val="0F766E"/>
            </a:solidFill>
            <a:prstDash val="solid"/>
          </a:ln>
        </p:spPr>
      </p:sp>
      <p:sp>
        <p:nvSpPr>
          <p:cNvPr id="11" name="">
            <a:extLst>
              <a:ext uri="{FF2B5EF4-FFF2-40B4-BE49-F238E27FC236}">
                <ns2:creationId id="{432CC0A4-B09D-4E8F-ABBD-72DAE2C12B61}"/>
              </a:ext>
            </a:extLst>
          </p:cNvPr>
          <p:cNvSpPr>
            <a:spLocks noGrp="1"/>
          </p:cNvSpPr>
          <p:nvPr/>
        </p:nvSpPr>
        <p:spPr>
          <a:xfrm>
            <a:off x="3438525" y="3505200"/>
            <a:ext cx="571500" cy="457200"/>
          </a:xfrm>
          <a:prstGeom prst="rect">
            <a:avLst/>
          </a:prstGeom>
          <a:noFill/>
          <a:ln w="0">
            <a:noFill/>
            <a:prstDash val="solid"/>
          </a:ln>
        </p:spPr>
        <p:txBody>
          <a:bodyPr wrap="square" lIns="0" tIns="0" rIns="0" bIns="0" anchor="ctr">
            <a:noAutofit/>
          </a:bodyPr>
          <a:lstStyle/>
          <a:p>
            <a:pPr algn="ctr">
              <a:defRPr sz="2550" b="1" i="0">
                <a:solidFill>
                  <a:srgbClr val="0F766E"/>
                </a:solidFill>
                <a:latin typeface="Calibri"/>
                <a:ea typeface="Calibri"/>
                <a:cs typeface="Calibri"/>
              </a:defRPr>
            </a:pPr>
            <a:r>
              <a:rPr sz="2550" b="1" i="0">
                <a:solidFill>
                  <a:srgbClr val="0F766E"/>
                </a:solidFill>
                <a:latin typeface="Calibri"/>
                <a:ea typeface="Calibri"/>
                <a:cs typeface="Calibri"/>
              </a:rPr>
              <a:t>2</a:t>
            </a:r>
          </a:p>
        </p:txBody>
      </p:sp>
      <p:sp>
        <p:nvSpPr>
          <p:cNvPr id="12" name="">
            <a:extLst>
              <a:ext uri="{FF2B5EF4-FFF2-40B4-BE49-F238E27FC236}">
                <ns2:creationId id="{9D681909-9F70-4AB0-B84C-703C0E6CAC5E}"/>
              </a:ext>
            </a:extLst>
          </p:cNvPr>
          <p:cNvSpPr>
            <a:spLocks noGrp="1"/>
          </p:cNvSpPr>
          <p:nvPr/>
        </p:nvSpPr>
        <p:spPr>
          <a:xfrm>
            <a:off x="2933700" y="4457700"/>
            <a:ext cx="1581150" cy="342900"/>
          </a:xfrm>
          <a:prstGeom prst="rect">
            <a:avLst/>
          </a:prstGeom>
          <a:noFill/>
          <a:ln w="0">
            <a:noFill/>
            <a:prstDash val="solid"/>
          </a:ln>
        </p:spPr>
        <p:txBody>
          <a:bodyPr wrap="square" lIns="0" tIns="0" rIns="0" bIns="0" anchor="t">
            <a:noAutofit/>
          </a:bodyPr>
          <a:lstStyle/>
          <a:p>
            <a:pPr algn="ctr">
              <a:defRPr sz="1725" b="1" i="0">
                <a:solidFill>
                  <a:srgbClr val="162B45"/>
                </a:solidFill>
                <a:latin typeface="Calibri"/>
                <a:ea typeface="Calibri"/>
                <a:cs typeface="Calibri"/>
              </a:defRPr>
            </a:pPr>
            <a:r>
              <a:rPr sz="1725" b="1" i="0">
                <a:solidFill>
                  <a:srgbClr val="162B45"/>
                </a:solidFill>
                <a:latin typeface="Calibri"/>
                <a:ea typeface="Calibri"/>
                <a:cs typeface="Calibri"/>
              </a:rPr>
              <a:t>Developing</a:t>
            </a:r>
          </a:p>
        </p:txBody>
      </p:sp>
      <p:sp>
        <p:nvSpPr>
          <p:cNvPr id="13" name="">
            <a:extLst>
              <a:ext uri="{FF2B5EF4-FFF2-40B4-BE49-F238E27FC236}">
                <ns2:creationId id="{579DD2F5-6D0C-4728-8277-A376BB3A85E8}"/>
              </a:ext>
            </a:extLst>
          </p:cNvPr>
          <p:cNvSpPr>
            <a:spLocks noGrp="1"/>
          </p:cNvSpPr>
          <p:nvPr/>
        </p:nvSpPr>
        <p:spPr>
          <a:xfrm>
            <a:off x="2819400" y="4876800"/>
            <a:ext cx="1809750" cy="552450"/>
          </a:xfrm>
          <a:prstGeom prst="rect">
            <a:avLst/>
          </a:prstGeom>
          <a:noFill/>
          <a:ln w="0">
            <a:noFill/>
            <a:prstDash val="solid"/>
          </a:ln>
        </p:spPr>
        <p:txBody>
          <a:bodyPr wrap="square" lIns="0" tIns="0" rIns="0" bIns="0" anchor="t">
            <a:noAutofit/>
          </a:bodyPr>
          <a:lstStyle/>
          <a:p>
            <a:pPr algn="ctr">
              <a:defRPr sz="1425" b="0" i="0">
                <a:solidFill>
                  <a:srgbClr val="5F7187"/>
                </a:solidFill>
                <a:latin typeface="Calibri"/>
                <a:ea typeface="Calibri"/>
                <a:cs typeface="Calibri"/>
              </a:defRPr>
            </a:pPr>
            <a:r>
              <a:rPr sz="1425" b="0" i="0">
                <a:solidFill>
                  <a:srgbClr val="5F7187"/>
                </a:solidFill>
                <a:latin typeface="Calibri"/>
                <a:ea typeface="Calibri"/>
                <a:cs typeface="Calibri"/>
              </a:rPr>
              <a:t>Plans and</a:t>
            </a:r>
          </a:p>
          <a:p>
            <a:pPr algn="ctr">
              <a:defRPr sz="1425" b="0" i="0">
                <a:solidFill>
                  <a:srgbClr val="5F7187"/>
                </a:solidFill>
                <a:latin typeface="Calibri"/>
                <a:ea typeface="Calibri"/>
                <a:cs typeface="Calibri"/>
              </a:defRPr>
            </a:pPr>
            <a:r>
              <a:rPr sz="1425" b="0" i="0">
                <a:solidFill>
                  <a:srgbClr val="5F7187"/>
                </a:solidFill>
                <a:latin typeface="Calibri"/>
                <a:ea typeface="Calibri"/>
                <a:cs typeface="Calibri"/>
              </a:rPr>
              <a:t>pilots</a:t>
            </a:r>
          </a:p>
        </p:txBody>
      </p:sp>
      <p:sp>
        <p:nvSpPr>
          <p:cNvPr id="14" name="">
            <a:extLst>
              <a:ext uri="{FF2B5EF4-FFF2-40B4-BE49-F238E27FC236}">
                <ns2:creationId id="{1A10515B-B048-4F62-863F-16818E0DA5CC}"/>
                <adec:decorative val="1"/>
              </a:ext>
            </a:extLst>
          </p:cNvPr>
          <p:cNvSpPr>
            <a:spLocks noGrp="1"/>
          </p:cNvSpPr>
          <p:nvPr/>
        </p:nvSpPr>
        <p:spPr>
          <a:xfrm>
            <a:off x="5467350" y="3257550"/>
            <a:ext cx="1009650" cy="1009650"/>
          </a:xfrm>
          <a:prstGeom prst="ellipse">
            <a:avLst/>
          </a:prstGeom>
          <a:solidFill>
            <a:srgbClr val="F5F8FA"/>
          </a:solidFill>
          <a:ln w="28575">
            <a:solidFill>
              <a:srgbClr val="0F766E"/>
            </a:solidFill>
            <a:prstDash val="solid"/>
          </a:ln>
        </p:spPr>
      </p:sp>
      <p:sp>
        <p:nvSpPr>
          <p:cNvPr id="15" name="">
            <a:extLst>
              <a:ext uri="{FF2B5EF4-FFF2-40B4-BE49-F238E27FC236}">
                <ns2:creationId id="{C5CCCFBD-CD9E-43E6-B0A3-65E4CD756982}"/>
              </a:ext>
            </a:extLst>
          </p:cNvPr>
          <p:cNvSpPr>
            <a:spLocks noGrp="1"/>
          </p:cNvSpPr>
          <p:nvPr/>
        </p:nvSpPr>
        <p:spPr>
          <a:xfrm>
            <a:off x="5686425" y="3505200"/>
            <a:ext cx="571500" cy="457200"/>
          </a:xfrm>
          <a:prstGeom prst="rect">
            <a:avLst/>
          </a:prstGeom>
          <a:noFill/>
          <a:ln w="0">
            <a:noFill/>
            <a:prstDash val="solid"/>
          </a:ln>
        </p:spPr>
        <p:txBody>
          <a:bodyPr wrap="square" lIns="0" tIns="0" rIns="0" bIns="0" anchor="ctr">
            <a:noAutofit/>
          </a:bodyPr>
          <a:lstStyle/>
          <a:p>
            <a:pPr algn="ctr">
              <a:defRPr sz="2550" b="1" i="0">
                <a:solidFill>
                  <a:srgbClr val="0F766E"/>
                </a:solidFill>
                <a:latin typeface="Calibri"/>
                <a:ea typeface="Calibri"/>
                <a:cs typeface="Calibri"/>
              </a:defRPr>
            </a:pPr>
            <a:r>
              <a:rPr sz="2550" b="1" i="0">
                <a:solidFill>
                  <a:srgbClr val="0F766E"/>
                </a:solidFill>
                <a:latin typeface="Calibri"/>
                <a:ea typeface="Calibri"/>
                <a:cs typeface="Calibri"/>
              </a:rPr>
              <a:t>3</a:t>
            </a:r>
          </a:p>
        </p:txBody>
      </p:sp>
      <p:sp>
        <p:nvSpPr>
          <p:cNvPr id="16" name="">
            <a:extLst>
              <a:ext uri="{FF2B5EF4-FFF2-40B4-BE49-F238E27FC236}">
                <ns2:creationId id="{D70A6190-116A-4F20-892C-D435B6D34687}"/>
              </a:ext>
            </a:extLst>
          </p:cNvPr>
          <p:cNvSpPr>
            <a:spLocks noGrp="1"/>
          </p:cNvSpPr>
          <p:nvPr/>
        </p:nvSpPr>
        <p:spPr>
          <a:xfrm>
            <a:off x="5181600" y="4457700"/>
            <a:ext cx="1581150" cy="342900"/>
          </a:xfrm>
          <a:prstGeom prst="rect">
            <a:avLst/>
          </a:prstGeom>
          <a:noFill/>
          <a:ln w="0">
            <a:noFill/>
            <a:prstDash val="solid"/>
          </a:ln>
        </p:spPr>
        <p:txBody>
          <a:bodyPr wrap="square" lIns="0" tIns="0" rIns="0" bIns="0" anchor="t">
            <a:noAutofit/>
          </a:bodyPr>
          <a:lstStyle/>
          <a:p>
            <a:pPr algn="ctr">
              <a:defRPr sz="1725" b="1" i="0">
                <a:solidFill>
                  <a:srgbClr val="162B45"/>
                </a:solidFill>
                <a:latin typeface="Calibri"/>
                <a:ea typeface="Calibri"/>
                <a:cs typeface="Calibri"/>
              </a:defRPr>
            </a:pPr>
            <a:r>
              <a:rPr sz="1725" b="1" i="0">
                <a:solidFill>
                  <a:srgbClr val="162B45"/>
                </a:solidFill>
                <a:latin typeface="Calibri"/>
                <a:ea typeface="Calibri"/>
                <a:cs typeface="Calibri"/>
              </a:rPr>
              <a:t>Defined</a:t>
            </a:r>
          </a:p>
        </p:txBody>
      </p:sp>
      <p:sp>
        <p:nvSpPr>
          <p:cNvPr id="17" name="">
            <a:extLst>
              <a:ext uri="{FF2B5EF4-FFF2-40B4-BE49-F238E27FC236}">
                <ns2:creationId id="{881FB89E-F78E-487C-8A41-8BF2E54E4720}"/>
              </a:ext>
            </a:extLst>
          </p:cNvPr>
          <p:cNvSpPr>
            <a:spLocks noGrp="1"/>
          </p:cNvSpPr>
          <p:nvPr/>
        </p:nvSpPr>
        <p:spPr>
          <a:xfrm>
            <a:off x="5067300" y="4876800"/>
            <a:ext cx="1809750" cy="552450"/>
          </a:xfrm>
          <a:prstGeom prst="rect">
            <a:avLst/>
          </a:prstGeom>
          <a:noFill/>
          <a:ln w="0">
            <a:noFill/>
            <a:prstDash val="solid"/>
          </a:ln>
        </p:spPr>
        <p:txBody>
          <a:bodyPr wrap="square" lIns="0" tIns="0" rIns="0" bIns="0" anchor="t">
            <a:noAutofit/>
          </a:bodyPr>
          <a:lstStyle/>
          <a:p>
            <a:pPr algn="ctr">
              <a:defRPr sz="1425" b="0" i="0">
                <a:solidFill>
                  <a:srgbClr val="5F7187"/>
                </a:solidFill>
                <a:latin typeface="Calibri"/>
                <a:ea typeface="Calibri"/>
                <a:cs typeface="Calibri"/>
              </a:defRPr>
            </a:pPr>
            <a:r>
              <a:rPr sz="1425" b="0" i="0">
                <a:solidFill>
                  <a:srgbClr val="5F7187"/>
                </a:solidFill>
                <a:latin typeface="Calibri"/>
                <a:ea typeface="Calibri"/>
                <a:cs typeface="Calibri"/>
              </a:rPr>
              <a:t>Documented</a:t>
            </a:r>
          </a:p>
          <a:p>
            <a:pPr algn="ctr">
              <a:defRPr sz="1425" b="0" i="0">
                <a:solidFill>
                  <a:srgbClr val="5F7187"/>
                </a:solidFill>
                <a:latin typeface="Calibri"/>
                <a:ea typeface="Calibri"/>
                <a:cs typeface="Calibri"/>
              </a:defRPr>
            </a:pPr>
            <a:r>
              <a:rPr sz="1425" b="0" i="0">
                <a:solidFill>
                  <a:srgbClr val="5F7187"/>
                </a:solidFill>
                <a:latin typeface="Calibri"/>
                <a:ea typeface="Calibri"/>
                <a:cs typeface="Calibri"/>
              </a:rPr>
              <a:t>operation</a:t>
            </a:r>
          </a:p>
        </p:txBody>
      </p:sp>
      <p:sp>
        <p:nvSpPr>
          <p:cNvPr id="18" name="">
            <a:extLst>
              <a:ext uri="{FF2B5EF4-FFF2-40B4-BE49-F238E27FC236}">
                <ns2:creationId id="{40755850-5439-4FBC-A65F-79177E8C11B6}"/>
                <adec:decorative val="1"/>
              </a:ext>
            </a:extLst>
          </p:cNvPr>
          <p:cNvSpPr>
            <a:spLocks noGrp="1"/>
          </p:cNvSpPr>
          <p:nvPr/>
        </p:nvSpPr>
        <p:spPr>
          <a:xfrm>
            <a:off x="7715250" y="3257550"/>
            <a:ext cx="1009650" cy="1009650"/>
          </a:xfrm>
          <a:prstGeom prst="ellipse">
            <a:avLst/>
          </a:prstGeom>
          <a:solidFill>
            <a:srgbClr val="F5F8FA"/>
          </a:solidFill>
          <a:ln w="28575">
            <a:solidFill>
              <a:srgbClr val="0F766E"/>
            </a:solidFill>
            <a:prstDash val="solid"/>
          </a:ln>
        </p:spPr>
      </p:sp>
      <p:sp>
        <p:nvSpPr>
          <p:cNvPr id="19" name="">
            <a:extLst>
              <a:ext uri="{FF2B5EF4-FFF2-40B4-BE49-F238E27FC236}">
                <ns2:creationId id="{0BBA3E1C-7669-4F20-A744-95EFF50C9997}"/>
              </a:ext>
            </a:extLst>
          </p:cNvPr>
          <p:cNvSpPr>
            <a:spLocks noGrp="1"/>
          </p:cNvSpPr>
          <p:nvPr/>
        </p:nvSpPr>
        <p:spPr>
          <a:xfrm>
            <a:off x="7934325" y="3505200"/>
            <a:ext cx="571500" cy="457200"/>
          </a:xfrm>
          <a:prstGeom prst="rect">
            <a:avLst/>
          </a:prstGeom>
          <a:noFill/>
          <a:ln w="0">
            <a:noFill/>
            <a:prstDash val="solid"/>
          </a:ln>
        </p:spPr>
        <p:txBody>
          <a:bodyPr wrap="square" lIns="0" tIns="0" rIns="0" bIns="0" anchor="ctr">
            <a:noAutofit/>
          </a:bodyPr>
          <a:lstStyle/>
          <a:p>
            <a:pPr algn="ctr">
              <a:defRPr sz="2550" b="1" i="0">
                <a:solidFill>
                  <a:srgbClr val="0F766E"/>
                </a:solidFill>
                <a:latin typeface="Calibri"/>
                <a:ea typeface="Calibri"/>
                <a:cs typeface="Calibri"/>
              </a:defRPr>
            </a:pPr>
            <a:r>
              <a:rPr sz="2550" b="1" i="0">
                <a:solidFill>
                  <a:srgbClr val="0F766E"/>
                </a:solidFill>
                <a:latin typeface="Calibri"/>
                <a:ea typeface="Calibri"/>
                <a:cs typeface="Calibri"/>
              </a:rPr>
              <a:t>4</a:t>
            </a:r>
          </a:p>
        </p:txBody>
      </p:sp>
      <p:sp>
        <p:nvSpPr>
          <p:cNvPr id="20" name="">
            <a:extLst>
              <a:ext uri="{FF2B5EF4-FFF2-40B4-BE49-F238E27FC236}">
                <ns2:creationId id="{BB736186-1EB3-4519-ABC8-3D0C75EE849E}"/>
              </a:ext>
            </a:extLst>
          </p:cNvPr>
          <p:cNvSpPr>
            <a:spLocks noGrp="1"/>
          </p:cNvSpPr>
          <p:nvPr/>
        </p:nvSpPr>
        <p:spPr>
          <a:xfrm>
            <a:off x="7429500" y="4457700"/>
            <a:ext cx="1581150" cy="342900"/>
          </a:xfrm>
          <a:prstGeom prst="rect">
            <a:avLst/>
          </a:prstGeom>
          <a:noFill/>
          <a:ln w="0">
            <a:noFill/>
            <a:prstDash val="solid"/>
          </a:ln>
        </p:spPr>
        <p:txBody>
          <a:bodyPr wrap="square" lIns="0" tIns="0" rIns="0" bIns="0" anchor="t">
            <a:noAutofit/>
          </a:bodyPr>
          <a:lstStyle/>
          <a:p>
            <a:pPr algn="ctr">
              <a:defRPr sz="1725" b="1" i="0">
                <a:solidFill>
                  <a:srgbClr val="162B45"/>
                </a:solidFill>
                <a:latin typeface="Calibri"/>
                <a:ea typeface="Calibri"/>
                <a:cs typeface="Calibri"/>
              </a:defRPr>
            </a:pPr>
            <a:r>
              <a:rPr sz="1725" b="1" i="0">
                <a:solidFill>
                  <a:srgbClr val="162B45"/>
                </a:solidFill>
                <a:latin typeface="Calibri"/>
                <a:ea typeface="Calibri"/>
                <a:cs typeface="Calibri"/>
              </a:rPr>
              <a:t>Managed</a:t>
            </a:r>
          </a:p>
        </p:txBody>
      </p:sp>
      <p:sp>
        <p:nvSpPr>
          <p:cNvPr id="21" name="">
            <a:extLst>
              <a:ext uri="{FF2B5EF4-FFF2-40B4-BE49-F238E27FC236}">
                <ns2:creationId id="{0760CF2E-6826-4699-BD4A-1F96A5CB5B27}"/>
              </a:ext>
            </a:extLst>
          </p:cNvPr>
          <p:cNvSpPr>
            <a:spLocks noGrp="1"/>
          </p:cNvSpPr>
          <p:nvPr/>
        </p:nvSpPr>
        <p:spPr>
          <a:xfrm>
            <a:off x="7315200" y="4876800"/>
            <a:ext cx="1809750" cy="552450"/>
          </a:xfrm>
          <a:prstGeom prst="rect">
            <a:avLst/>
          </a:prstGeom>
          <a:noFill/>
          <a:ln w="0">
            <a:noFill/>
            <a:prstDash val="solid"/>
          </a:ln>
        </p:spPr>
        <p:txBody>
          <a:bodyPr wrap="square" lIns="0" tIns="0" rIns="0" bIns="0" anchor="t">
            <a:noAutofit/>
          </a:bodyPr>
          <a:lstStyle/>
          <a:p>
            <a:pPr algn="ctr">
              <a:defRPr sz="1425" b="0" i="0">
                <a:solidFill>
                  <a:srgbClr val="5F7187"/>
                </a:solidFill>
                <a:latin typeface="Calibri"/>
                <a:ea typeface="Calibri"/>
                <a:cs typeface="Calibri"/>
              </a:defRPr>
            </a:pPr>
            <a:r>
              <a:rPr sz="1425" b="0" i="0">
                <a:solidFill>
                  <a:srgbClr val="5F7187"/>
                </a:solidFill>
                <a:latin typeface="Calibri"/>
                <a:ea typeface="Calibri"/>
                <a:cs typeface="Calibri"/>
              </a:rPr>
              <a:t>Measured</a:t>
            </a:r>
          </a:p>
          <a:p>
            <a:pPr algn="ctr">
              <a:defRPr sz="1425" b="0" i="0">
                <a:solidFill>
                  <a:srgbClr val="5F7187"/>
                </a:solidFill>
                <a:latin typeface="Calibri"/>
                <a:ea typeface="Calibri"/>
                <a:cs typeface="Calibri"/>
              </a:defRPr>
            </a:pPr>
            <a:r>
              <a:rPr sz="1425" b="0" i="0">
                <a:solidFill>
                  <a:srgbClr val="5F7187"/>
                </a:solidFill>
                <a:latin typeface="Calibri"/>
                <a:ea typeface="Calibri"/>
                <a:cs typeface="Calibri"/>
              </a:rPr>
              <a:t>performance</a:t>
            </a:r>
          </a:p>
        </p:txBody>
      </p:sp>
      <p:sp>
        <p:nvSpPr>
          <p:cNvPr id="22" name="">
            <a:extLst>
              <a:ext uri="{FF2B5EF4-FFF2-40B4-BE49-F238E27FC236}">
                <ns2:creationId id="{054C1BFF-9D3A-4AB2-9DD0-16427819FA15}"/>
                <adec:decorative val="1"/>
              </a:ext>
            </a:extLst>
          </p:cNvPr>
          <p:cNvSpPr>
            <a:spLocks noGrp="1"/>
          </p:cNvSpPr>
          <p:nvPr/>
        </p:nvSpPr>
        <p:spPr>
          <a:xfrm>
            <a:off x="9963150" y="3257550"/>
            <a:ext cx="1009650" cy="1009650"/>
          </a:xfrm>
          <a:prstGeom prst="ellipse">
            <a:avLst/>
          </a:prstGeom>
          <a:solidFill>
            <a:srgbClr val="0F766E"/>
          </a:solidFill>
          <a:ln w="28575">
            <a:solidFill>
              <a:srgbClr val="0F766E"/>
            </a:solidFill>
            <a:prstDash val="solid"/>
          </a:ln>
        </p:spPr>
      </p:sp>
      <p:sp>
        <p:nvSpPr>
          <p:cNvPr id="23" name="">
            <a:extLst>
              <a:ext uri="{FF2B5EF4-FFF2-40B4-BE49-F238E27FC236}">
                <ns2:creationId id="{D2632111-52A1-4C60-8716-8AB0671104A7}"/>
              </a:ext>
            </a:extLst>
          </p:cNvPr>
          <p:cNvSpPr>
            <a:spLocks noGrp="1"/>
          </p:cNvSpPr>
          <p:nvPr/>
        </p:nvSpPr>
        <p:spPr>
          <a:xfrm>
            <a:off x="10182225" y="3505200"/>
            <a:ext cx="571500" cy="457200"/>
          </a:xfrm>
          <a:prstGeom prst="rect">
            <a:avLst/>
          </a:prstGeom>
          <a:noFill/>
          <a:ln w="0">
            <a:noFill/>
            <a:prstDash val="solid"/>
          </a:ln>
        </p:spPr>
        <p:txBody>
          <a:bodyPr wrap="square" lIns="0" tIns="0" rIns="0" bIns="0" anchor="ctr">
            <a:noAutofit/>
          </a:bodyPr>
          <a:lstStyle/>
          <a:p>
            <a:pPr algn="ctr">
              <a:defRPr sz="2550" b="1" i="0">
                <a:solidFill>
                  <a:srgbClr val="FFFFFF"/>
                </a:solidFill>
                <a:latin typeface="Calibri"/>
                <a:ea typeface="Calibri"/>
                <a:cs typeface="Calibri"/>
              </a:defRPr>
            </a:pPr>
            <a:r>
              <a:rPr sz="2550" b="1" i="0">
                <a:solidFill>
                  <a:srgbClr val="FFFFFF"/>
                </a:solidFill>
                <a:latin typeface="Calibri"/>
                <a:ea typeface="Calibri"/>
                <a:cs typeface="Calibri"/>
              </a:rPr>
              <a:t>5</a:t>
            </a:r>
          </a:p>
        </p:txBody>
      </p:sp>
      <p:sp>
        <p:nvSpPr>
          <p:cNvPr id="24" name="">
            <a:extLst>
              <a:ext uri="{FF2B5EF4-FFF2-40B4-BE49-F238E27FC236}">
                <ns2:creationId id="{01F908EF-0C35-49A7-A017-43CD59EE3B3E}"/>
              </a:ext>
            </a:extLst>
          </p:cNvPr>
          <p:cNvSpPr>
            <a:spLocks noGrp="1"/>
          </p:cNvSpPr>
          <p:nvPr/>
        </p:nvSpPr>
        <p:spPr>
          <a:xfrm>
            <a:off x="9677400" y="4457700"/>
            <a:ext cx="1581150" cy="342900"/>
          </a:xfrm>
          <a:prstGeom prst="rect">
            <a:avLst/>
          </a:prstGeom>
          <a:noFill/>
          <a:ln w="0">
            <a:noFill/>
            <a:prstDash val="solid"/>
          </a:ln>
        </p:spPr>
        <p:txBody>
          <a:bodyPr wrap="square" lIns="0" tIns="0" rIns="0" bIns="0" anchor="t">
            <a:noAutofit/>
          </a:bodyPr>
          <a:lstStyle/>
          <a:p>
            <a:pPr algn="ctr">
              <a:defRPr sz="1725" b="1" i="0">
                <a:solidFill>
                  <a:srgbClr val="162B45"/>
                </a:solidFill>
                <a:latin typeface="Calibri"/>
                <a:ea typeface="Calibri"/>
                <a:cs typeface="Calibri"/>
              </a:defRPr>
            </a:pPr>
            <a:r>
              <a:rPr sz="1725" b="1" i="0">
                <a:solidFill>
                  <a:srgbClr val="162B45"/>
                </a:solidFill>
                <a:latin typeface="Calibri"/>
                <a:ea typeface="Calibri"/>
                <a:cs typeface="Calibri"/>
              </a:rPr>
              <a:t>Optimising</a:t>
            </a:r>
          </a:p>
        </p:txBody>
      </p:sp>
      <p:sp>
        <p:nvSpPr>
          <p:cNvPr id="25" name="">
            <a:extLst>
              <a:ext uri="{FF2B5EF4-FFF2-40B4-BE49-F238E27FC236}">
                <ns2:creationId id="{310D5044-0E54-447B-9F91-7666C39384B5}"/>
              </a:ext>
            </a:extLst>
          </p:cNvPr>
          <p:cNvSpPr>
            <a:spLocks noGrp="1"/>
          </p:cNvSpPr>
          <p:nvPr/>
        </p:nvSpPr>
        <p:spPr>
          <a:xfrm>
            <a:off x="9563100" y="4876800"/>
            <a:ext cx="1809750" cy="552450"/>
          </a:xfrm>
          <a:prstGeom prst="rect">
            <a:avLst/>
          </a:prstGeom>
          <a:noFill/>
          <a:ln w="0">
            <a:noFill/>
            <a:prstDash val="solid"/>
          </a:ln>
        </p:spPr>
        <p:txBody>
          <a:bodyPr wrap="square" lIns="0" tIns="0" rIns="0" bIns="0" anchor="t">
            <a:noAutofit/>
          </a:bodyPr>
          <a:lstStyle/>
          <a:p>
            <a:pPr algn="ctr">
              <a:defRPr sz="1425" b="0" i="0">
                <a:solidFill>
                  <a:srgbClr val="5F7187"/>
                </a:solidFill>
                <a:latin typeface="Calibri"/>
                <a:ea typeface="Calibri"/>
                <a:cs typeface="Calibri"/>
              </a:defRPr>
            </a:pPr>
            <a:r>
              <a:rPr sz="1425" b="0" i="0">
                <a:solidFill>
                  <a:srgbClr val="5F7187"/>
                </a:solidFill>
                <a:latin typeface="Calibri"/>
                <a:ea typeface="Calibri"/>
                <a:cs typeface="Calibri"/>
              </a:rPr>
              <a:t>Benchmarking</a:t>
            </a:r>
          </a:p>
          <a:p>
            <a:pPr algn="ctr">
              <a:defRPr sz="1425" b="0" i="0">
                <a:solidFill>
                  <a:srgbClr val="5F7187"/>
                </a:solidFill>
                <a:latin typeface="Calibri"/>
                <a:ea typeface="Calibri"/>
                <a:cs typeface="Calibri"/>
              </a:defRPr>
            </a:pPr>
            <a:r>
              <a:rPr sz="1425" b="0" i="0">
                <a:solidFill>
                  <a:srgbClr val="5F7187"/>
                </a:solidFill>
                <a:latin typeface="Calibri"/>
                <a:ea typeface="Calibri"/>
                <a:cs typeface="Calibri"/>
              </a:rPr>
              <a:t>and learning</a:t>
            </a:r>
          </a:p>
        </p:txBody>
      </p:sp>
      <p:sp>
        <p:nvSpPr>
          <p:cNvPr id="26" name="">
            <a:extLst>
              <a:ext uri="{FF2B5EF4-FFF2-40B4-BE49-F238E27FC236}">
                <ns2:creationId id="{87E73E87-3C17-4BE2-B257-67D51D3B4A05}"/>
                <adec:decorative val="1"/>
              </a:ext>
            </a:extLst>
          </p:cNvPr>
          <p:cNvSpPr>
            <a:spLocks noGrp="1"/>
          </p:cNvSpPr>
          <p:nvPr/>
        </p:nvSpPr>
        <p:spPr>
          <a:xfrm>
            <a:off x="1562100" y="5657850"/>
            <a:ext cx="9067800" cy="438150"/>
          </a:xfrm>
          <a:prstGeom prst="roundRect">
            <a:avLst>
              <a:gd name="adj" fmla="val 17391"/>
            </a:avLst>
          </a:prstGeom>
          <a:solidFill>
            <a:srgbClr val="D8F3EE"/>
          </a:solidFill>
          <a:ln w="0">
            <a:noFill/>
            <a:prstDash val="solid"/>
          </a:ln>
        </p:spPr>
      </p:sp>
      <p:sp>
        <p:nvSpPr>
          <p:cNvPr id="27" name="">
            <a:extLst>
              <a:ext uri="{FF2B5EF4-FFF2-40B4-BE49-F238E27FC236}">
                <ns2:creationId id="{AD70C76B-E5D4-42FD-80EF-8F40A841B1AD}"/>
              </a:ext>
            </a:extLst>
          </p:cNvPr>
          <p:cNvSpPr>
            <a:spLocks noGrp="1"/>
          </p:cNvSpPr>
          <p:nvPr/>
        </p:nvSpPr>
        <p:spPr>
          <a:xfrm>
            <a:off x="1752600" y="5753100"/>
            <a:ext cx="8686800" cy="247650"/>
          </a:xfrm>
          <a:prstGeom prst="rect">
            <a:avLst/>
          </a:prstGeom>
          <a:noFill/>
          <a:ln w="0">
            <a:noFill/>
            <a:prstDash val="solid"/>
          </a:ln>
        </p:spPr>
        <p:txBody>
          <a:bodyPr wrap="square" lIns="0" tIns="0" rIns="0" bIns="0" anchor="ctr">
            <a:noAutofit/>
          </a:bodyPr>
          <a:lstStyle/>
          <a:p>
            <a:pPr algn="ctr">
              <a:defRPr sz="1425" b="1" i="0">
                <a:solidFill>
                  <a:srgbClr val="115E59"/>
                </a:solidFill>
                <a:latin typeface="Calibri"/>
                <a:ea typeface="Calibri"/>
                <a:cs typeface="Calibri"/>
              </a:defRPr>
            </a:pPr>
            <a:r>
              <a:rPr sz="1425" b="1" i="0">
                <a:solidFill>
                  <a:srgbClr val="115E59"/>
                </a:solidFill>
                <a:latin typeface="Calibri"/>
                <a:ea typeface="Calibri"/>
                <a:cs typeface="Calibri"/>
              </a:rPr>
              <a:t>The purpose is not a league table: it is to reveal dependencies, evidence gaps and what to improve next.</a:t>
            </a:r>
          </a:p>
        </p:txBody>
      </p:sp>
      <p:sp>
        <p:nvSpPr>
          <p:cNvPr id="28" name="">
            <a:extLst>
              <a:ext uri="{FF2B5EF4-FFF2-40B4-BE49-F238E27FC236}">
                <ns2:creationId id="{FC5D8143-B1F3-4EF9-9C70-04AFC1644E6F}"/>
                <adec:decorative val="1"/>
              </a:ext>
            </a:extLst>
          </p:cNvPr>
          <p:cNvSpPr>
            <a:spLocks noGrp="1"/>
          </p:cNvSpPr>
          <p:nvPr/>
        </p:nvSpPr>
        <p:spPr>
          <a:xfrm>
            <a:off x="552450" y="6419850"/>
            <a:ext cx="11087100" cy="0"/>
          </a:xfrm>
          <a:prstGeom prst="line">
            <a:avLst/>
          </a:prstGeom>
          <a:noFill/>
          <a:ln w="9525">
            <a:solidFill>
              <a:srgbClr val="D5E3E3"/>
            </a:solidFill>
            <a:prstDash val="solid"/>
          </a:ln>
        </p:spPr>
      </p:sp>
      <p:sp>
        <p:nvSpPr>
          <p:cNvPr id="29" name="">
            <a:extLst>
              <a:ext uri="{FF2B5EF4-FFF2-40B4-BE49-F238E27FC236}">
                <ns2:creationId id="{CCACE90C-99EC-4D00-8750-EFE21B66B65B}"/>
              </a:ext>
            </a:extLst>
          </p:cNvPr>
          <p:cNvSpPr>
            <a:spLocks noGrp="1"/>
          </p:cNvSpPr>
          <p:nvPr/>
        </p:nvSpPr>
        <p:spPr>
          <a:xfrm>
            <a:off x="552450" y="6496050"/>
            <a:ext cx="2952750" cy="190500"/>
          </a:xfrm>
          <a:prstGeom prst="rect">
            <a:avLst/>
          </a:prstGeom>
          <a:noFill/>
          <a:ln w="0">
            <a:noFill/>
            <a:prstDash val="solid"/>
          </a:ln>
        </p:spPr>
        <p:txBody>
          <a:bodyPr wrap="square" lIns="0" tIns="0" rIns="0" bIns="0" anchor="ctr">
            <a:noAutofit/>
          </a:bodyPr>
          <a:lstStyle/>
          <a:p>
            <a:pPr algn="l">
              <a:defRPr sz="900" b="0" i="0">
                <a:solidFill>
                  <a:srgbClr val="5F7187"/>
                </a:solidFill>
                <a:latin typeface="Calibri"/>
                <a:ea typeface="Calibri"/>
                <a:cs typeface="Calibri"/>
              </a:defRPr>
            </a:pPr>
            <a:r>
              <a:rPr sz="900" b="0" i="0">
                <a:solidFill>
                  <a:srgbClr val="5F7187"/>
                </a:solidFill>
                <a:latin typeface="Calibri"/>
                <a:ea typeface="Calibri"/>
                <a:cs typeface="Calibri"/>
              </a:rPr>
              <a:t>HDRL v1.0.1  •  Kit v1.1.0  •  30 Jul 2026</a:t>
            </a:r>
          </a:p>
        </p:txBody>
      </p:sp>
      <p:sp>
        <p:nvSpPr>
          <p:cNvPr id="30" name="">
            <a:extLst>
              <a:ext uri="{FF2B5EF4-FFF2-40B4-BE49-F238E27FC236}">
                <ns2:creationId id="{581C39C1-A14E-4F65-8F5E-8C2D4523FE32}"/>
              </a:ext>
            </a:extLst>
          </p:cNvPr>
          <p:cNvSpPr>
            <a:spLocks noGrp="1"/>
          </p:cNvSpPr>
          <p:nvPr/>
        </p:nvSpPr>
        <p:spPr>
          <a:xfrm>
            <a:off x="3524250" y="6496050"/>
            <a:ext cx="6096000" cy="190500"/>
          </a:xfrm>
          <a:prstGeom prst="rect">
            <a:avLst/>
          </a:prstGeom>
          <a:noFill/>
          <a:ln w="0">
            <a:noFill/>
            <a:prstDash val="solid"/>
          </a:ln>
        </p:spPr>
        <p:txBody>
          <a:bodyPr wrap="square" lIns="0" tIns="0" rIns="0" bIns="0" anchor="ctr">
            <a:noAutofit/>
          </a:bodyPr>
          <a:lstStyle/>
          <a:p>
            <a:pPr algn="ctr">
              <a:defRPr sz="825" b="0" i="0">
                <a:solidFill>
                  <a:srgbClr val="5F7187"/>
                </a:solidFill>
                <a:latin typeface="Calibri"/>
                <a:ea typeface="Calibri"/>
                <a:cs typeface="Calibri"/>
              </a:defRPr>
            </a:pPr>
            <a:r>
              <a:rPr sz="825" b="0" i="0">
                <a:solidFill>
                  <a:srgbClr val="5F7187"/>
                </a:solidFill>
                <a:latin typeface="Calibri"/>
                <a:ea typeface="Calibri"/>
                <a:cs typeface="Calibri"/>
              </a:rPr>
              <a:t>RDS: commissioner &amp; IP owner  •  OPL Advisory: originator &amp; developer  •  </a:t>
            </a:r>
            <a:r>
              <a:rPr sz="825" b="0" i="0">
                <a:solidFill>
                  <a:srgbClr val="5F7187"/>
                </a:solidFill>
                <a:latin typeface="Calibri"/>
                <a:ea typeface="Calibri"/>
                <a:cs typeface="Calibri"/>
                <a:hlinkClick r:id="R4ed480a4575b4069" tooltip="Read the Creative Commons Attribution 4.0 licence"/>
              </a:rPr>
              <a:t>CC BY 4.0</a:t>
            </a:r>
          </a:p>
        </p:txBody>
      </p:sp>
      <p:sp>
        <p:nvSpPr>
          <p:cNvPr id="31" name="">
            <a:extLst>
              <a:ext uri="{FF2B5EF4-FFF2-40B4-BE49-F238E27FC236}">
                <ns2:creationId id="{B96E4975-ECF6-43E7-8315-D5AB8A9E2C56}"/>
              </a:ext>
            </a:extLst>
          </p:cNvPr>
          <p:cNvSpPr>
            <a:spLocks noGrp="1"/>
          </p:cNvSpPr>
          <p:nvPr/>
        </p:nvSpPr>
        <p:spPr>
          <a:xfrm>
            <a:off x="9048750" y="6496050"/>
            <a:ext cx="2590800" cy="190500"/>
          </a:xfrm>
          <a:prstGeom prst="rect">
            <a:avLst/>
          </a:prstGeom>
          <a:noFill/>
          <a:ln w="0">
            <a:noFill/>
            <a:prstDash val="solid"/>
          </a:ln>
        </p:spPr>
        <p:txBody>
          <a:bodyPr wrap="square" lIns="0" tIns="0" rIns="0" bIns="0" anchor="ctr">
            <a:noAutofit/>
          </a:bodyPr>
          <a:lstStyle/>
          <a:p>
            <a:pPr algn="r">
              <a:defRPr sz="900" b="0" i="0">
                <a:solidFill>
                  <a:srgbClr val="5F7187"/>
                </a:solidFill>
                <a:latin typeface="Calibri"/>
                <a:ea typeface="Calibri"/>
                <a:cs typeface="Calibri"/>
              </a:defRPr>
            </a:pPr>
            <a:r>
              <a:rPr sz="900" b="0" i="0">
                <a:solidFill>
                  <a:srgbClr val="5F7187"/>
                </a:solidFill>
                <a:latin typeface="Calibri"/>
                <a:ea typeface="Calibri"/>
                <a:cs typeface="Calibri"/>
                <a:hlinkClick r:id="Rff8d11d5483e4cc8" tooltip="Open the HDRL Framework website"/>
              </a:rPr>
              <a:t>hdrlframework.org</a:t>
            </a:r>
            <a:r>
              <a:rPr sz="900" b="0" i="0">
                <a:solidFill>
                  <a:srgbClr val="5F7187"/>
                </a:solidFill>
                <a:latin typeface="Calibri"/>
                <a:ea typeface="Calibri"/>
                <a:cs typeface="Calibri"/>
              </a:rPr>
              <a:t>  •  8</a:t>
            </a:r>
          </a:p>
        </p:txBody>
      </p:sp>
    </p:spTree>
    <p:extLst>
      <p:ext uri="{BB962C8B-B14F-4D97-AF65-F5344CB8AC3E}">
        <ns5:creationId val="28985330"/>
      </p:ext>
    </p:extLst>
  </p:cSld>
</p:sld>
</file>

<file path=ppt/slides/slide80.xml><?xml version="1.0" encoding="utf-8"?>
<p:sld xmlns:a="http://schemas.openxmlformats.org/drawingml/2006/main" xmlns:adec="http://schemas.microsoft.com/office/drawing/2017/decorative" xmlns:ns2="http://schemas.microsoft.com/office/drawing/2014/main" xmlns:ns5="http://schemas.microsoft.com/office/powerpoint/2010/main" xmlns:p="http://schemas.openxmlformats.org/presentationml/2006/main" xmlns:r="http://schemas.openxmlformats.org/officeDocument/2006/relationships">
  <p:cSld>
    <p:bg>
      <p:bgPr>
        <a:solidFill>
          <a:srgbClr val="F5F8FA"/>
        </a:solidFill>
      </p:bgPr>
    </p:bg>
    <p:spTree>
      <p:nvGrpSpPr>
        <p:cNvPr id="1" name=""/>
        <p:cNvGrpSpPr/>
        <p:nvPr/>
      </p:nvGrpSpPr>
      <p:grpSpPr>
        <a:xfrm/>
      </p:grpSpPr>
      <p:sp>
        <p:nvSpPr>
          <p:cNvPr id="41" name="hdrl-mini-mark">
            <a:extLst>
              <a:ext uri="{FF2B5EF4-FFF2-40B4-BE49-F238E27FC236}">
                <ns2:creationId id="{AFAB05DD-C716-4C52-9AFE-77A946160D55}"/>
                <adec:decorative val="1"/>
              </a:ext>
            </a:extLst>
          </p:cNvPr>
          <p:cNvSpPr>
            <a:spLocks noGrp="1"/>
          </p:cNvSpPr>
          <p:nvPr/>
        </p:nvSpPr>
        <p:spPr>
          <a:xfrm>
            <a:off x="552450" y="361950"/>
            <a:ext cx="514350" cy="514350"/>
          </a:xfrm>
          <a:prstGeom prst="octagon">
            <a:avLst/>
          </a:prstGeom>
          <a:solidFill>
            <a:srgbClr val="0F766E"/>
          </a:solidFill>
          <a:ln w="0">
            <a:noFill/>
            <a:prstDash val="solid"/>
          </a:ln>
        </p:spPr>
      </p:sp>
      <p:sp>
        <p:nvSpPr>
          <p:cNvPr id="2" name="hdrl-mini-text">
            <a:extLst>
              <a:ext uri="{FF2B5EF4-FFF2-40B4-BE49-F238E27FC236}">
                <ns2:creationId id="{DC7A7774-66EC-4A52-B013-D4BCB096C65E}"/>
                <adec:decorative val="1"/>
              </a:ext>
            </a:extLst>
          </p:cNvPr>
          <p:cNvSpPr>
            <a:spLocks noGrp="1"/>
          </p:cNvSpPr>
          <p:nvPr/>
        </p:nvSpPr>
        <p:spPr>
          <a:xfrm>
            <a:off x="581025" y="504825"/>
            <a:ext cx="476250" cy="209550"/>
          </a:xfrm>
          <a:prstGeom prst="rect">
            <a:avLst/>
          </a:prstGeom>
          <a:noFill/>
          <a:ln w="0">
            <a:noFill/>
            <a:prstDash val="solid"/>
          </a:ln>
        </p:spPr>
        <p:txBody>
          <a:bodyPr wrap="square" lIns="0" tIns="0" rIns="0" bIns="0" anchor="ctr">
            <a:noAutofit/>
          </a:bodyPr>
          <a:lstStyle/>
          <a:p>
            <a:pPr algn="ctr">
              <a:defRPr sz="750" b="1" i="0">
                <a:solidFill>
                  <a:srgbClr val="FFFFFF"/>
                </a:solidFill>
                <a:latin typeface="Calibri"/>
                <a:ea typeface="Calibri"/>
                <a:cs typeface="Calibri"/>
              </a:defRPr>
            </a:pPr>
            <a:r>
              <a:rPr sz="750" b="1" i="0">
                <a:solidFill>
                  <a:srgbClr val="FFFFFF"/>
                </a:solidFill>
                <a:latin typeface="Calibri"/>
                <a:ea typeface="Calibri"/>
                <a:cs typeface="Calibri"/>
              </a:rPr>
              <a:t>HDRL</a:t>
            </a:r>
          </a:p>
        </p:txBody>
      </p:sp>
      <p:sp>
        <p:nvSpPr>
          <p:cNvPr id="3" name="brand-label">
            <a:extLst>
              <a:ext uri="{FF2B5EF4-FFF2-40B4-BE49-F238E27FC236}">
                <ns2:creationId id="{CC60F194-6740-4C81-82CE-7DF4DB8D10E4}"/>
                <adec:decorative val="1"/>
              </a:ext>
            </a:extLst>
          </p:cNvPr>
          <p:cNvSpPr>
            <a:spLocks noGrp="1"/>
          </p:cNvSpPr>
          <p:nvPr/>
        </p:nvSpPr>
        <p:spPr>
          <a:xfrm>
            <a:off x="1257300" y="495300"/>
            <a:ext cx="4572000" cy="190500"/>
          </a:xfrm>
          <a:prstGeom prst="rect">
            <a:avLst/>
          </a:prstGeom>
          <a:noFill/>
          <a:ln w="0">
            <a:noFill/>
            <a:prstDash val="solid"/>
          </a:ln>
        </p:spPr>
        <p:txBody>
          <a:bodyPr wrap="square" lIns="0" tIns="0" rIns="0" bIns="0" anchor="ctr">
            <a:noAutofit/>
          </a:bodyPr>
          <a:lstStyle/>
          <a:p>
            <a:pPr algn="l">
              <a:defRPr sz="1200" b="1" i="0">
                <a:solidFill>
                  <a:srgbClr val="0F766E"/>
                </a:solidFill>
                <a:latin typeface="Calibri"/>
                <a:ea typeface="Calibri"/>
                <a:cs typeface="Calibri"/>
              </a:defRPr>
            </a:pPr>
            <a:r>
              <a:rPr sz="1200" b="1" i="0">
                <a:solidFill>
                  <a:srgbClr val="0F766E"/>
                </a:solidFill>
                <a:latin typeface="Calibri"/>
                <a:ea typeface="Calibri"/>
                <a:cs typeface="Calibri"/>
              </a:rPr>
              <a:t>DOMAIN G • INDICATOR DETAIL</a:t>
            </a:r>
          </a:p>
        </p:txBody>
      </p:sp>
      <p:sp>
        <p:nvSpPr>
          <p:cNvPr id="4" name="slide-title" title="G.2.2 · Technical Skills" descr="Slide title: G.2.2 · Technical Skills">
            <a:extLst>
              <a:ext uri="{FF2B5EF4-FFF2-40B4-BE49-F238E27FC236}">
                <ns2:creationId id="{95AA18E6-4AE7-47BC-BE85-556EF462424E}"/>
              </a:ext>
            </a:extLst>
          </p:cNvPr>
          <p:cNvSpPr>
            <a:spLocks noGrp="1"/>
          </p:cNvSpPr>
          <p:nvPr>
            <p:ph type="title"/>
          </p:nvPr>
        </p:nvSpPr>
        <p:spPr>
          <a:xfrm>
            <a:off x="666750" y="1104900"/>
            <a:ext cx="10858500" cy="628650"/>
          </a:xfrm>
          <a:prstGeom prst="rect">
            <a:avLst/>
          </a:prstGeom>
          <a:noFill/>
          <a:ln w="0">
            <a:noFill/>
            <a:prstDash val="solid"/>
          </a:ln>
        </p:spPr>
        <p:txBody>
          <a:bodyPr wrap="square" lIns="0" tIns="0" rIns="0" bIns="0" anchor="t">
            <a:noAutofit/>
          </a:bodyPr>
          <a:lstStyle/>
          <a:p>
            <a:pPr algn="l">
              <a:defRPr sz="3150" b="1" i="0">
                <a:solidFill>
                  <a:srgbClr val="162B45"/>
                </a:solidFill>
                <a:latin typeface="Calibri"/>
                <a:ea typeface="Calibri"/>
                <a:cs typeface="Calibri"/>
              </a:defRPr>
            </a:pPr>
            <a:r>
              <a:rPr sz="3150" b="1" i="0">
                <a:solidFill>
                  <a:srgbClr val="162B45"/>
                </a:solidFill>
                <a:latin typeface="Calibri"/>
                <a:ea typeface="Calibri"/>
                <a:cs typeface="Calibri"/>
              </a:rPr>
              <a:t>G.2.2 · Technical Skills</a:t>
            </a:r>
          </a:p>
        </p:txBody>
      </p:sp>
      <p:sp>
        <p:nvSpPr>
          <p:cNvPr id="5" name="">
            <a:extLst>
              <a:ext uri="{FF2B5EF4-FFF2-40B4-BE49-F238E27FC236}">
                <ns2:creationId id="{8351C0BB-355C-4DE7-B51A-668A2F896878}"/>
              </a:ext>
            </a:extLst>
          </p:cNvPr>
          <p:cNvSpPr>
            <a:spLocks noGrp="1"/>
          </p:cNvSpPr>
          <p:nvPr/>
        </p:nvSpPr>
        <p:spPr>
          <a:xfrm>
            <a:off x="685800" y="1771650"/>
            <a:ext cx="10668000" cy="266700"/>
          </a:xfrm>
          <a:prstGeom prst="rect">
            <a:avLst/>
          </a:prstGeom>
          <a:noFill/>
          <a:ln w="0">
            <a:noFill/>
            <a:prstDash val="solid"/>
          </a:ln>
        </p:spPr>
        <p:txBody>
          <a:bodyPr wrap="square" lIns="0" tIns="0" rIns="0" bIns="0" anchor="t">
            <a:noAutofit/>
          </a:bodyPr>
          <a:lstStyle/>
          <a:p>
            <a:pPr algn="l">
              <a:defRPr sz="1350" b="1" i="0">
                <a:solidFill>
                  <a:srgbClr val="F43F5E"/>
                </a:solidFill>
                <a:latin typeface="Calibri"/>
                <a:ea typeface="Calibri"/>
                <a:cs typeface="Calibri"/>
              </a:defRPr>
            </a:pPr>
            <a:r>
              <a:rPr sz="1350" b="1" i="0">
                <a:solidFill>
                  <a:srgbClr val="F43F5E"/>
                </a:solidFill>
                <a:latin typeface="Calibri"/>
                <a:ea typeface="Calibri"/>
                <a:cs typeface="Calibri"/>
              </a:rPr>
              <a:t>Core indicator  •  Both level  •  HDRL class B0</a:t>
            </a:r>
          </a:p>
        </p:txBody>
      </p:sp>
      <p:sp>
        <p:nvSpPr>
          <p:cNvPr id="6" name="">
            <a:extLst>
              <a:ext uri="{FF2B5EF4-FFF2-40B4-BE49-F238E27FC236}">
                <ns2:creationId id="{F0BD8412-6DF0-4D07-8618-113E66734B72}"/>
              </a:ext>
            </a:extLst>
          </p:cNvPr>
          <p:cNvSpPr>
            <a:spLocks noGrp="1"/>
          </p:cNvSpPr>
          <p:nvPr/>
        </p:nvSpPr>
        <p:spPr>
          <a:xfrm>
            <a:off x="685800" y="2095500"/>
            <a:ext cx="10668000" cy="285750"/>
          </a:xfrm>
          <a:prstGeom prst="rect">
            <a:avLst/>
          </a:prstGeom>
          <a:noFill/>
          <a:ln w="0">
            <a:noFill/>
            <a:prstDash val="solid"/>
          </a:ln>
        </p:spPr>
        <p:txBody>
          <a:bodyPr wrap="square" lIns="0" tIns="0" rIns="0" bIns="0" anchor="t">
            <a:noAutofit/>
          </a:bodyPr>
          <a:lstStyle/>
          <a:p>
            <a:pPr algn="l">
              <a:defRPr sz="1350" b="0" i="1">
                <a:solidFill>
                  <a:srgbClr val="5F7187"/>
                </a:solidFill>
                <a:latin typeface="Calibri"/>
                <a:ea typeface="Calibri"/>
                <a:cs typeface="Calibri"/>
              </a:defRPr>
            </a:pPr>
            <a:r>
              <a:rPr sz="1350" b="0" i="1">
                <a:solidFill>
                  <a:srgbClr val="5F7187"/>
                </a:solidFill>
                <a:latin typeface="Calibri"/>
                <a:ea typeface="Calibri"/>
                <a:cs typeface="Calibri"/>
              </a:rPr>
              <a:t>The catalogue wording below is reproduced verbatim.</a:t>
            </a:r>
          </a:p>
        </p:txBody>
      </p:sp>
      <p:sp>
        <p:nvSpPr>
          <p:cNvPr id="7" name="">
            <a:extLst>
              <a:ext uri="{FF2B5EF4-FFF2-40B4-BE49-F238E27FC236}">
                <ns2:creationId id="{293CE4DC-74F9-406C-AE42-619EC1760289}"/>
                <adec:decorative val="1"/>
              </a:ext>
            </a:extLst>
          </p:cNvPr>
          <p:cNvSpPr>
            <a:spLocks noGrp="1"/>
          </p:cNvSpPr>
          <p:nvPr/>
        </p:nvSpPr>
        <p:spPr>
          <a:xfrm>
            <a:off x="1428750" y="2647950"/>
            <a:ext cx="8763000" cy="0"/>
          </a:xfrm>
          <a:prstGeom prst="line">
            <a:avLst/>
          </a:prstGeom>
          <a:noFill/>
          <a:ln w="57150">
            <a:solidFill>
              <a:srgbClr val="A7E6DB"/>
            </a:solidFill>
            <a:prstDash val="solid"/>
          </a:ln>
        </p:spPr>
      </p:sp>
      <p:sp>
        <p:nvSpPr>
          <p:cNvPr id="8" name="">
            <a:extLst>
              <a:ext uri="{FF2B5EF4-FFF2-40B4-BE49-F238E27FC236}">
                <ns2:creationId id="{7D4F3291-24A0-4A62-9E95-0910E9E0BFE5}"/>
                <adec:decorative val="1"/>
              </a:ext>
            </a:extLst>
          </p:cNvPr>
          <p:cNvSpPr>
            <a:spLocks noGrp="1"/>
          </p:cNvSpPr>
          <p:nvPr/>
        </p:nvSpPr>
        <p:spPr>
          <a:xfrm>
            <a:off x="1219200" y="2419350"/>
            <a:ext cx="457200" cy="457200"/>
          </a:xfrm>
          <a:prstGeom prst="ellipse">
            <a:avLst/>
          </a:prstGeom>
          <a:solidFill>
            <a:srgbClr val="FFFFFF"/>
          </a:solidFill>
          <a:ln w="19050">
            <a:solidFill>
              <a:srgbClr val="F43F5E"/>
            </a:solidFill>
            <a:prstDash val="solid"/>
          </a:ln>
        </p:spPr>
      </p:sp>
      <p:sp>
        <p:nvSpPr>
          <p:cNvPr id="9" name="">
            <a:extLst>
              <a:ext uri="{FF2B5EF4-FFF2-40B4-BE49-F238E27FC236}">
                <ns2:creationId id="{2947FA8A-36C3-4BFF-A034-A03EE958F86E}"/>
              </a:ext>
            </a:extLst>
          </p:cNvPr>
          <p:cNvSpPr>
            <a:spLocks noGrp="1"/>
          </p:cNvSpPr>
          <p:nvPr/>
        </p:nvSpPr>
        <p:spPr>
          <a:xfrm>
            <a:off x="1333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F43F5E"/>
                </a:solidFill>
                <a:latin typeface="Calibri"/>
                <a:ea typeface="Calibri"/>
                <a:cs typeface="Calibri"/>
              </a:defRPr>
            </a:pPr>
            <a:r>
              <a:rPr sz="1500" b="1" i="0">
                <a:solidFill>
                  <a:srgbClr val="F43F5E"/>
                </a:solidFill>
                <a:latin typeface="Calibri"/>
                <a:ea typeface="Calibri"/>
                <a:cs typeface="Calibri"/>
              </a:rPr>
              <a:t>1</a:t>
            </a:r>
          </a:p>
        </p:txBody>
      </p:sp>
      <p:sp>
        <p:nvSpPr>
          <p:cNvPr id="10" name="">
            <a:extLst>
              <a:ext uri="{FF2B5EF4-FFF2-40B4-BE49-F238E27FC236}">
                <ns2:creationId id="{49A2B48A-95EF-4D2B-848B-DF40BE400A83}"/>
              </a:ext>
            </a:extLst>
          </p:cNvPr>
          <p:cNvSpPr>
            <a:spLocks noGrp="1"/>
          </p:cNvSpPr>
          <p:nvPr/>
        </p:nvSpPr>
        <p:spPr>
          <a:xfrm>
            <a:off x="552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Initial</a:t>
            </a:r>
          </a:p>
        </p:txBody>
      </p:sp>
      <p:sp>
        <p:nvSpPr>
          <p:cNvPr id="11" name="">
            <a:extLst>
              <a:ext uri="{FF2B5EF4-FFF2-40B4-BE49-F238E27FC236}">
                <ns2:creationId id="{D0A76051-E4B4-4DCA-9B41-863DEB1398A4}"/>
              </a:ext>
            </a:extLst>
          </p:cNvPr>
          <p:cNvSpPr>
            <a:spLocks noGrp="1"/>
          </p:cNvSpPr>
          <p:nvPr/>
        </p:nvSpPr>
        <p:spPr>
          <a:xfrm>
            <a:off x="552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Critical gaps (engineering, governance, analysis, AI/ML). Limited specialist access.</a:t>
            </a:r>
          </a:p>
        </p:txBody>
      </p:sp>
      <p:sp>
        <p:nvSpPr>
          <p:cNvPr id="12" name="">
            <a:extLst>
              <a:ext uri="{FF2B5EF4-FFF2-40B4-BE49-F238E27FC236}">
                <ns2:creationId id="{A6EA1787-70CA-42F7-A2B9-8E7B039A6234}"/>
                <adec:decorative val="1"/>
              </a:ext>
            </a:extLst>
          </p:cNvPr>
          <p:cNvSpPr>
            <a:spLocks noGrp="1"/>
          </p:cNvSpPr>
          <p:nvPr/>
        </p:nvSpPr>
        <p:spPr>
          <a:xfrm>
            <a:off x="3409950" y="2419350"/>
            <a:ext cx="457200" cy="457200"/>
          </a:xfrm>
          <a:prstGeom prst="ellipse">
            <a:avLst/>
          </a:prstGeom>
          <a:solidFill>
            <a:srgbClr val="FFFFFF"/>
          </a:solidFill>
          <a:ln w="19050">
            <a:solidFill>
              <a:srgbClr val="F43F5E"/>
            </a:solidFill>
            <a:prstDash val="solid"/>
          </a:ln>
        </p:spPr>
      </p:sp>
      <p:sp>
        <p:nvSpPr>
          <p:cNvPr id="13" name="">
            <a:extLst>
              <a:ext uri="{FF2B5EF4-FFF2-40B4-BE49-F238E27FC236}">
                <ns2:creationId id="{30A694AA-C74B-4C8B-9E17-ECECBD156D8E}"/>
              </a:ext>
            </a:extLst>
          </p:cNvPr>
          <p:cNvSpPr>
            <a:spLocks noGrp="1"/>
          </p:cNvSpPr>
          <p:nvPr/>
        </p:nvSpPr>
        <p:spPr>
          <a:xfrm>
            <a:off x="3524250" y="2533650"/>
            <a:ext cx="228600" cy="228600"/>
          </a:xfrm>
          <a:prstGeom prst="rect">
            <a:avLst/>
          </a:prstGeom>
          <a:noFill/>
          <a:ln w="0">
            <a:noFill/>
            <a:prstDash val="solid"/>
          </a:ln>
        </p:spPr>
        <p:txBody>
          <a:bodyPr wrap="square" lIns="0" tIns="0" rIns="0" bIns="0" anchor="ctr">
            <a:noAutofit/>
          </a:bodyPr>
          <a:lstStyle/>
          <a:p>
            <a:pPr algn="ctr">
              <a:defRPr sz="1500" b="1" i="0">
                <a:solidFill>
                  <a:srgbClr val="F43F5E"/>
                </a:solidFill>
                <a:latin typeface="Calibri"/>
                <a:ea typeface="Calibri"/>
                <a:cs typeface="Calibri"/>
              </a:defRPr>
            </a:pPr>
            <a:r>
              <a:rPr sz="1500" b="1" i="0">
                <a:solidFill>
                  <a:srgbClr val="F43F5E"/>
                </a:solidFill>
                <a:latin typeface="Calibri"/>
                <a:ea typeface="Calibri"/>
                <a:cs typeface="Calibri"/>
              </a:rPr>
              <a:t>2</a:t>
            </a:r>
          </a:p>
        </p:txBody>
      </p:sp>
      <p:sp>
        <p:nvSpPr>
          <p:cNvPr id="14" name="">
            <a:extLst>
              <a:ext uri="{FF2B5EF4-FFF2-40B4-BE49-F238E27FC236}">
                <ns2:creationId id="{0228EFC5-AB32-4836-A156-9AF1DE3FEFF4}"/>
              </a:ext>
            </a:extLst>
          </p:cNvPr>
          <p:cNvSpPr>
            <a:spLocks noGrp="1"/>
          </p:cNvSpPr>
          <p:nvPr/>
        </p:nvSpPr>
        <p:spPr>
          <a:xfrm>
            <a:off x="27432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Developing</a:t>
            </a:r>
          </a:p>
        </p:txBody>
      </p:sp>
      <p:sp>
        <p:nvSpPr>
          <p:cNvPr id="15" name="">
            <a:extLst>
              <a:ext uri="{FF2B5EF4-FFF2-40B4-BE49-F238E27FC236}">
                <ns2:creationId id="{0BEF0643-094D-41AF-B7F1-99AC2D8FFE51}"/>
              </a:ext>
            </a:extLst>
          </p:cNvPr>
          <p:cNvSpPr>
            <a:spLocks noGrp="1"/>
          </p:cNvSpPr>
          <p:nvPr/>
        </p:nvSpPr>
        <p:spPr>
          <a:xfrm>
            <a:off x="27432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Assessment completed. Priority training. Development underway. Gaps remain.</a:t>
            </a:r>
          </a:p>
        </p:txBody>
      </p:sp>
      <p:sp>
        <p:nvSpPr>
          <p:cNvPr id="16" name="">
            <a:extLst>
              <a:ext uri="{FF2B5EF4-FFF2-40B4-BE49-F238E27FC236}">
                <ns2:creationId id="{835C15AB-BA6A-4CBC-B4B5-5F3368241210}"/>
                <adec:decorative val="1"/>
              </a:ext>
            </a:extLst>
          </p:cNvPr>
          <p:cNvSpPr>
            <a:spLocks noGrp="1"/>
          </p:cNvSpPr>
          <p:nvPr/>
        </p:nvSpPr>
        <p:spPr>
          <a:xfrm>
            <a:off x="5600700" y="2419350"/>
            <a:ext cx="457200" cy="457200"/>
          </a:xfrm>
          <a:prstGeom prst="ellipse">
            <a:avLst/>
          </a:prstGeom>
          <a:solidFill>
            <a:srgbClr val="FFFFFF"/>
          </a:solidFill>
          <a:ln w="19050">
            <a:solidFill>
              <a:srgbClr val="F43F5E"/>
            </a:solidFill>
            <a:prstDash val="solid"/>
          </a:ln>
        </p:spPr>
      </p:sp>
      <p:sp>
        <p:nvSpPr>
          <p:cNvPr id="17" name="">
            <a:extLst>
              <a:ext uri="{FF2B5EF4-FFF2-40B4-BE49-F238E27FC236}">
                <ns2:creationId id="{42157ED9-2FEA-43E7-A5DF-4A07FC28CBD0}"/>
              </a:ext>
            </a:extLst>
          </p:cNvPr>
          <p:cNvSpPr>
            <a:spLocks noGrp="1"/>
          </p:cNvSpPr>
          <p:nvPr/>
        </p:nvSpPr>
        <p:spPr>
          <a:xfrm>
            <a:off x="5715000" y="2533650"/>
            <a:ext cx="228600" cy="228600"/>
          </a:xfrm>
          <a:prstGeom prst="rect">
            <a:avLst/>
          </a:prstGeom>
          <a:noFill/>
          <a:ln w="0">
            <a:noFill/>
            <a:prstDash val="solid"/>
          </a:ln>
        </p:spPr>
        <p:txBody>
          <a:bodyPr wrap="square" lIns="0" tIns="0" rIns="0" bIns="0" anchor="ctr">
            <a:noAutofit/>
          </a:bodyPr>
          <a:lstStyle/>
          <a:p>
            <a:pPr algn="ctr">
              <a:defRPr sz="1500" b="1" i="0">
                <a:solidFill>
                  <a:srgbClr val="F43F5E"/>
                </a:solidFill>
                <a:latin typeface="Calibri"/>
                <a:ea typeface="Calibri"/>
                <a:cs typeface="Calibri"/>
              </a:defRPr>
            </a:pPr>
            <a:r>
              <a:rPr sz="1500" b="1" i="0">
                <a:solidFill>
                  <a:srgbClr val="F43F5E"/>
                </a:solidFill>
                <a:latin typeface="Calibri"/>
                <a:ea typeface="Calibri"/>
                <a:cs typeface="Calibri"/>
              </a:rPr>
              <a:t>3</a:t>
            </a:r>
          </a:p>
        </p:txBody>
      </p:sp>
      <p:sp>
        <p:nvSpPr>
          <p:cNvPr id="18" name="">
            <a:extLst>
              <a:ext uri="{FF2B5EF4-FFF2-40B4-BE49-F238E27FC236}">
                <ns2:creationId id="{57920A93-2B5A-4C63-B355-A3CB56D662CE}"/>
              </a:ext>
            </a:extLst>
          </p:cNvPr>
          <p:cNvSpPr>
            <a:spLocks noGrp="1"/>
          </p:cNvSpPr>
          <p:nvPr/>
        </p:nvSpPr>
        <p:spPr>
          <a:xfrm>
            <a:off x="49339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Defined</a:t>
            </a:r>
          </a:p>
        </p:txBody>
      </p:sp>
      <p:sp>
        <p:nvSpPr>
          <p:cNvPr id="19" name="">
            <a:extLst>
              <a:ext uri="{FF2B5EF4-FFF2-40B4-BE49-F238E27FC236}">
                <ns2:creationId id="{F04501E8-76C1-4B9F-8757-D816E370E7F8}"/>
              </a:ext>
            </a:extLst>
          </p:cNvPr>
          <p:cNvSpPr>
            <a:spLocks noGrp="1"/>
          </p:cNvSpPr>
          <p:nvPr/>
        </p:nvSpPr>
        <p:spPr>
          <a:xfrm>
            <a:off x="49339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Core skills present. Development programme. Specialists via partnerships.</a:t>
            </a:r>
          </a:p>
        </p:txBody>
      </p:sp>
      <p:sp>
        <p:nvSpPr>
          <p:cNvPr id="20" name="">
            <a:extLst>
              <a:ext uri="{FF2B5EF4-FFF2-40B4-BE49-F238E27FC236}">
                <ns2:creationId id="{737D91A8-B7BE-4644-B643-88EDC2ACBE61}"/>
                <adec:decorative val="1"/>
              </a:ext>
            </a:extLst>
          </p:cNvPr>
          <p:cNvSpPr>
            <a:spLocks noGrp="1"/>
          </p:cNvSpPr>
          <p:nvPr/>
        </p:nvSpPr>
        <p:spPr>
          <a:xfrm>
            <a:off x="7791450" y="2419350"/>
            <a:ext cx="457200" cy="457200"/>
          </a:xfrm>
          <a:prstGeom prst="ellipse">
            <a:avLst/>
          </a:prstGeom>
          <a:solidFill>
            <a:srgbClr val="FFFFFF"/>
          </a:solidFill>
          <a:ln w="19050">
            <a:solidFill>
              <a:srgbClr val="F43F5E"/>
            </a:solidFill>
            <a:prstDash val="solid"/>
          </a:ln>
        </p:spPr>
      </p:sp>
      <p:sp>
        <p:nvSpPr>
          <p:cNvPr id="21" name="">
            <a:extLst>
              <a:ext uri="{FF2B5EF4-FFF2-40B4-BE49-F238E27FC236}">
                <ns2:creationId id="{B485DF8F-D22B-4178-9DAC-2347058E0260}"/>
              </a:ext>
            </a:extLst>
          </p:cNvPr>
          <p:cNvSpPr>
            <a:spLocks noGrp="1"/>
          </p:cNvSpPr>
          <p:nvPr/>
        </p:nvSpPr>
        <p:spPr>
          <a:xfrm>
            <a:off x="7905750" y="2533650"/>
            <a:ext cx="228600" cy="228600"/>
          </a:xfrm>
          <a:prstGeom prst="rect">
            <a:avLst/>
          </a:prstGeom>
          <a:noFill/>
          <a:ln w="0">
            <a:noFill/>
            <a:prstDash val="solid"/>
          </a:ln>
        </p:spPr>
        <p:txBody>
          <a:bodyPr wrap="square" lIns="0" tIns="0" rIns="0" bIns="0" anchor="ctr">
            <a:noAutofit/>
          </a:bodyPr>
          <a:lstStyle/>
          <a:p>
            <a:pPr algn="ctr">
              <a:defRPr sz="1500" b="1" i="0">
                <a:solidFill>
                  <a:srgbClr val="F43F5E"/>
                </a:solidFill>
                <a:latin typeface="Calibri"/>
                <a:ea typeface="Calibri"/>
                <a:cs typeface="Calibri"/>
              </a:defRPr>
            </a:pPr>
            <a:r>
              <a:rPr sz="1500" b="1" i="0">
                <a:solidFill>
                  <a:srgbClr val="F43F5E"/>
                </a:solidFill>
                <a:latin typeface="Calibri"/>
                <a:ea typeface="Calibri"/>
                <a:cs typeface="Calibri"/>
              </a:rPr>
              <a:t>4</a:t>
            </a:r>
          </a:p>
        </p:txBody>
      </p:sp>
      <p:sp>
        <p:nvSpPr>
          <p:cNvPr id="22" name="">
            <a:extLst>
              <a:ext uri="{FF2B5EF4-FFF2-40B4-BE49-F238E27FC236}">
                <ns2:creationId id="{5A031076-CEC2-4C4E-A0BB-F47C87D6B581}"/>
              </a:ext>
            </a:extLst>
          </p:cNvPr>
          <p:cNvSpPr>
            <a:spLocks noGrp="1"/>
          </p:cNvSpPr>
          <p:nvPr/>
        </p:nvSpPr>
        <p:spPr>
          <a:xfrm>
            <a:off x="71247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Managed</a:t>
            </a:r>
          </a:p>
        </p:txBody>
      </p:sp>
      <p:sp>
        <p:nvSpPr>
          <p:cNvPr id="23" name="">
            <a:extLst>
              <a:ext uri="{FF2B5EF4-FFF2-40B4-BE49-F238E27FC236}">
                <ns2:creationId id="{85803429-94F0-43C6-A460-56756E2D88E3}"/>
              </a:ext>
            </a:extLst>
          </p:cNvPr>
          <p:cNvSpPr>
            <a:spLocks noGrp="1"/>
          </p:cNvSpPr>
          <p:nvPr/>
        </p:nvSpPr>
        <p:spPr>
          <a:xfrm>
            <a:off x="71247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Comprehensive across engineering, governance, security, analysis, data science/AI. Skills matrix. CPD.</a:t>
            </a:r>
          </a:p>
        </p:txBody>
      </p:sp>
      <p:sp>
        <p:nvSpPr>
          <p:cNvPr id="24" name="">
            <a:extLst>
              <a:ext uri="{FF2B5EF4-FFF2-40B4-BE49-F238E27FC236}">
                <ns2:creationId id="{7B64AD5C-31A7-480D-87B6-2F7F023D4890}"/>
                <adec:decorative val="1"/>
              </a:ext>
            </a:extLst>
          </p:cNvPr>
          <p:cNvSpPr>
            <a:spLocks noGrp="1"/>
          </p:cNvSpPr>
          <p:nvPr/>
        </p:nvSpPr>
        <p:spPr>
          <a:xfrm>
            <a:off x="9982200" y="2419350"/>
            <a:ext cx="457200" cy="457200"/>
          </a:xfrm>
          <a:prstGeom prst="ellipse">
            <a:avLst/>
          </a:prstGeom>
          <a:solidFill>
            <a:srgbClr val="F43F5E"/>
          </a:solidFill>
          <a:ln w="19050">
            <a:solidFill>
              <a:srgbClr val="F43F5E"/>
            </a:solidFill>
            <a:prstDash val="solid"/>
          </a:ln>
        </p:spPr>
      </p:sp>
      <p:sp>
        <p:nvSpPr>
          <p:cNvPr id="25" name="">
            <a:extLst>
              <a:ext uri="{FF2B5EF4-FFF2-40B4-BE49-F238E27FC236}">
                <ns2:creationId id="{EE7327C6-72A1-46E3-AEB8-D159C666E41D}"/>
              </a:ext>
            </a:extLst>
          </p:cNvPr>
          <p:cNvSpPr>
            <a:spLocks noGrp="1"/>
          </p:cNvSpPr>
          <p:nvPr/>
        </p:nvSpPr>
        <p:spPr>
          <a:xfrm>
            <a:off x="10096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FFFFFF"/>
                </a:solidFill>
                <a:latin typeface="Calibri"/>
                <a:ea typeface="Calibri"/>
                <a:cs typeface="Calibri"/>
              </a:defRPr>
            </a:pPr>
            <a:r>
              <a:rPr sz="1500" b="1" i="0">
                <a:solidFill>
                  <a:srgbClr val="FFFFFF"/>
                </a:solidFill>
                <a:latin typeface="Calibri"/>
                <a:ea typeface="Calibri"/>
                <a:cs typeface="Calibri"/>
              </a:rPr>
              <a:t>5</a:t>
            </a:r>
          </a:p>
        </p:txBody>
      </p:sp>
      <p:sp>
        <p:nvSpPr>
          <p:cNvPr id="26" name="">
            <a:extLst>
              <a:ext uri="{FF2B5EF4-FFF2-40B4-BE49-F238E27FC236}">
                <ns2:creationId id="{D2972C82-84B9-47C7-91FC-654D2C58B8E5}"/>
              </a:ext>
            </a:extLst>
          </p:cNvPr>
          <p:cNvSpPr>
            <a:spLocks noGrp="1"/>
          </p:cNvSpPr>
          <p:nvPr/>
        </p:nvSpPr>
        <p:spPr>
          <a:xfrm>
            <a:off x="9315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Optimising</a:t>
            </a:r>
          </a:p>
        </p:txBody>
      </p:sp>
      <p:sp>
        <p:nvSpPr>
          <p:cNvPr id="27" name="">
            <a:extLst>
              <a:ext uri="{FF2B5EF4-FFF2-40B4-BE49-F238E27FC236}">
                <ns2:creationId id="{1255AA70-3381-4FCC-866B-55841E2C4847}"/>
              </a:ext>
            </a:extLst>
          </p:cNvPr>
          <p:cNvSpPr>
            <a:spLocks noGrp="1"/>
          </p:cNvSpPr>
          <p:nvPr/>
        </p:nvSpPr>
        <p:spPr>
          <a:xfrm>
            <a:off x="9315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Advanced including AI/ML, federated, PETs. Contributing to standards. Attracts talent.</a:t>
            </a:r>
          </a:p>
        </p:txBody>
      </p:sp>
      <p:sp>
        <p:nvSpPr>
          <p:cNvPr id="28" name="">
            <a:extLst>
              <a:ext uri="{FF2B5EF4-FFF2-40B4-BE49-F238E27FC236}">
                <ns2:creationId id="{C0F9EB98-7F85-49AC-A12D-FCE26857F8B2}"/>
                <adec:decorative val="1"/>
              </a:ext>
            </a:extLst>
          </p:cNvPr>
          <p:cNvSpPr>
            <a:spLocks noGrp="1"/>
          </p:cNvSpPr>
          <p:nvPr/>
        </p:nvSpPr>
        <p:spPr>
          <a:xfrm>
            <a:off x="685800" y="5105400"/>
            <a:ext cx="10820400" cy="1047750"/>
          </a:xfrm>
          <a:prstGeom prst="roundRect">
            <a:avLst>
              <a:gd name="adj" fmla="val 7273"/>
            </a:avLst>
          </a:prstGeom>
          <a:solidFill>
            <a:srgbClr val="FFFFFF"/>
          </a:solidFill>
          <a:ln w="9525">
            <a:solidFill>
              <a:srgbClr val="D5E3E3"/>
            </a:solidFill>
            <a:prstDash val="solid"/>
          </a:ln>
        </p:spPr>
      </p:sp>
      <p:sp>
        <p:nvSpPr>
          <p:cNvPr id="29" name="">
            <a:extLst>
              <a:ext uri="{FF2B5EF4-FFF2-40B4-BE49-F238E27FC236}">
                <ns2:creationId id="{BF237846-A3C4-4AB4-8ED9-29EC383768E5}"/>
              </a:ext>
            </a:extLst>
          </p:cNvPr>
          <p:cNvSpPr>
            <a:spLocks noGrp="1"/>
          </p:cNvSpPr>
          <p:nvPr/>
        </p:nvSpPr>
        <p:spPr>
          <a:xfrm>
            <a:off x="895350" y="5200650"/>
            <a:ext cx="6858000" cy="266700"/>
          </a:xfrm>
          <a:prstGeom prst="rect">
            <a:avLst/>
          </a:prstGeom>
          <a:noFill/>
          <a:ln w="0">
            <a:noFill/>
            <a:prstDash val="solid"/>
          </a:ln>
        </p:spPr>
        <p:txBody>
          <a:bodyPr wrap="square" lIns="0" tIns="0" rIns="0" bIns="0" anchor="t">
            <a:noAutofit/>
          </a:bodyPr>
          <a:lstStyle/>
          <a:p>
            <a:pPr algn="l">
              <a:defRPr sz="1575" b="1" i="0">
                <a:solidFill>
                  <a:srgbClr val="115E59"/>
                </a:solidFill>
                <a:latin typeface="Calibri"/>
                <a:ea typeface="Calibri"/>
                <a:cs typeface="Calibri"/>
              </a:defRPr>
            </a:pPr>
            <a:r>
              <a:rPr sz="1575" b="1" i="0">
                <a:solidFill>
                  <a:srgbClr val="115E59"/>
                </a:solidFill>
                <a:latin typeface="Calibri"/>
                <a:ea typeface="Calibri"/>
                <a:cs typeface="Calibri"/>
              </a:rPr>
              <a:t>Minimum evidence for a Level 4 judgement</a:t>
            </a:r>
          </a:p>
        </p:txBody>
      </p:sp>
      <p:sp>
        <p:nvSpPr>
          <p:cNvPr id="30" name="">
            <a:extLst>
              <a:ext uri="{FF2B5EF4-FFF2-40B4-BE49-F238E27FC236}">
                <ns2:creationId id="{B2F8FF40-C0B1-4D38-BAF5-76CC2F24A06D}"/>
                <adec:decorative val="1"/>
              </a:ext>
            </a:extLst>
          </p:cNvPr>
          <p:cNvSpPr>
            <a:spLocks noGrp="1"/>
          </p:cNvSpPr>
          <p:nvPr/>
        </p:nvSpPr>
        <p:spPr>
          <a:xfrm>
            <a:off x="895350" y="5581650"/>
            <a:ext cx="85725" cy="85725"/>
          </a:xfrm>
          <a:prstGeom prst="ellipse">
            <a:avLst/>
          </a:prstGeom>
          <a:solidFill>
            <a:srgbClr val="F43F5E"/>
          </a:solidFill>
          <a:ln w="0">
            <a:noFill/>
            <a:prstDash val="solid"/>
          </a:ln>
        </p:spPr>
      </p:sp>
      <p:sp>
        <p:nvSpPr>
          <p:cNvPr id="31" name="">
            <a:extLst>
              <a:ext uri="{FF2B5EF4-FFF2-40B4-BE49-F238E27FC236}">
                <ns2:creationId id="{2DE852D1-6538-445D-9BA6-3A89C3B9A087}"/>
              </a:ext>
            </a:extLst>
          </p:cNvPr>
          <p:cNvSpPr>
            <a:spLocks noGrp="1"/>
          </p:cNvSpPr>
          <p:nvPr/>
        </p:nvSpPr>
        <p:spPr>
          <a:xfrm>
            <a:off x="10858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Skills matrix covering engineering, governance, security, analysis, data science/AI</a:t>
            </a:r>
          </a:p>
        </p:txBody>
      </p:sp>
      <p:sp>
        <p:nvSpPr>
          <p:cNvPr id="32" name="">
            <a:extLst>
              <a:ext uri="{FF2B5EF4-FFF2-40B4-BE49-F238E27FC236}">
                <ns2:creationId id="{4CF03C28-EBA1-4100-B92F-ABA2C42B61A0}"/>
                <adec:decorative val="1"/>
              </a:ext>
            </a:extLst>
          </p:cNvPr>
          <p:cNvSpPr>
            <a:spLocks noGrp="1"/>
          </p:cNvSpPr>
          <p:nvPr/>
        </p:nvSpPr>
        <p:spPr>
          <a:xfrm>
            <a:off x="4438650" y="5581650"/>
            <a:ext cx="85725" cy="85725"/>
          </a:xfrm>
          <a:prstGeom prst="ellipse">
            <a:avLst/>
          </a:prstGeom>
          <a:solidFill>
            <a:srgbClr val="F43F5E"/>
          </a:solidFill>
          <a:ln w="0">
            <a:noFill/>
            <a:prstDash val="solid"/>
          </a:ln>
        </p:spPr>
      </p:sp>
      <p:sp>
        <p:nvSpPr>
          <p:cNvPr id="33" name="">
            <a:extLst>
              <a:ext uri="{FF2B5EF4-FFF2-40B4-BE49-F238E27FC236}">
                <ns2:creationId id="{766ADC4D-2FF1-46D6-81B6-53836192FD64}"/>
              </a:ext>
            </a:extLst>
          </p:cNvPr>
          <p:cNvSpPr>
            <a:spLocks noGrp="1"/>
          </p:cNvSpPr>
          <p:nvPr/>
        </p:nvSpPr>
        <p:spPr>
          <a:xfrm>
            <a:off x="46291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Evidence of training/CPD and specialist access where required</a:t>
            </a:r>
          </a:p>
        </p:txBody>
      </p:sp>
      <p:sp>
        <p:nvSpPr>
          <p:cNvPr id="34" name="">
            <a:extLst>
              <a:ext uri="{FF2B5EF4-FFF2-40B4-BE49-F238E27FC236}">
                <ns2:creationId id="{AAD1EAAC-8E01-47B5-BF5D-DADF7BAC8FC4}"/>
                <adec:decorative val="1"/>
              </a:ext>
            </a:extLst>
          </p:cNvPr>
          <p:cNvSpPr>
            <a:spLocks noGrp="1"/>
          </p:cNvSpPr>
          <p:nvPr/>
        </p:nvSpPr>
        <p:spPr>
          <a:xfrm>
            <a:off x="7981950" y="5581650"/>
            <a:ext cx="85725" cy="85725"/>
          </a:xfrm>
          <a:prstGeom prst="ellipse">
            <a:avLst/>
          </a:prstGeom>
          <a:solidFill>
            <a:srgbClr val="F43F5E"/>
          </a:solidFill>
          <a:ln w="0">
            <a:noFill/>
            <a:prstDash val="solid"/>
          </a:ln>
        </p:spPr>
      </p:sp>
      <p:sp>
        <p:nvSpPr>
          <p:cNvPr id="35" name="">
            <a:extLst>
              <a:ext uri="{FF2B5EF4-FFF2-40B4-BE49-F238E27FC236}">
                <ns2:creationId id="{4AA826FD-ED7E-4CD3-BE54-F4E343FBF70A}"/>
              </a:ext>
            </a:extLst>
          </p:cNvPr>
          <p:cNvSpPr>
            <a:spLocks noGrp="1"/>
          </p:cNvSpPr>
          <p:nvPr/>
        </p:nvSpPr>
        <p:spPr>
          <a:xfrm>
            <a:off x="81724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Assessment evidence showing coverage of required competencies</a:t>
            </a:r>
          </a:p>
        </p:txBody>
      </p:sp>
      <p:sp>
        <p:nvSpPr>
          <p:cNvPr id="36" name="">
            <a:extLst>
              <a:ext uri="{FF2B5EF4-FFF2-40B4-BE49-F238E27FC236}">
                <ns2:creationId id="{334A2695-B191-413C-B05A-7C4A5DBEDE43}"/>
              </a:ext>
            </a:extLst>
          </p:cNvPr>
          <p:cNvSpPr>
            <a:spLocks noGrp="1"/>
          </p:cNvSpPr>
          <p:nvPr/>
        </p:nvSpPr>
        <p:spPr>
          <a:xfrm>
            <a:off x="762000" y="6153150"/>
            <a:ext cx="10668000" cy="171450"/>
          </a:xfrm>
          <a:prstGeom prst="rect">
            <a:avLst/>
          </a:prstGeom>
          <a:noFill/>
          <a:ln w="0">
            <a:noFill/>
            <a:prstDash val="solid"/>
          </a:ln>
        </p:spPr>
        <p:txBody>
          <a:bodyPr wrap="square" lIns="0" tIns="0" rIns="0" bIns="0" anchor="t">
            <a:noAutofit/>
          </a:bodyPr>
          <a:lstStyle/>
          <a:p>
            <a:pPr algn="ctr">
              <a:defRPr sz="900" b="0" i="1">
                <a:solidFill>
                  <a:srgbClr val="5F7187"/>
                </a:solidFill>
                <a:latin typeface="Calibri"/>
                <a:ea typeface="Calibri"/>
                <a:cs typeface="Calibri"/>
              </a:defRPr>
            </a:pPr>
            <a:r>
              <a:rPr sz="900" b="0" i="1">
                <a:solidFill>
                  <a:srgbClr val="5F7187"/>
                </a:solidFill>
                <a:latin typeface="Calibri"/>
                <a:ea typeface="Calibri"/>
                <a:cs typeface="Calibri"/>
              </a:rPr>
              <a:t>Catalogue v1.0.2  •  Source a6d0671c3297  •  Verbatim descriptors and evidence  •  HDRL classifications are not official programme requirements.</a:t>
            </a:r>
          </a:p>
        </p:txBody>
      </p:sp>
      <p:sp>
        <p:nvSpPr>
          <p:cNvPr id="37" name="">
            <a:extLst>
              <a:ext uri="{FF2B5EF4-FFF2-40B4-BE49-F238E27FC236}">
                <ns2:creationId id="{E2FC657E-9FDC-41B4-9433-F64E61D710E5}"/>
                <adec:decorative val="1"/>
              </a:ext>
            </a:extLst>
          </p:cNvPr>
          <p:cNvSpPr>
            <a:spLocks noGrp="1"/>
          </p:cNvSpPr>
          <p:nvPr/>
        </p:nvSpPr>
        <p:spPr>
          <a:xfrm>
            <a:off x="552450" y="6419850"/>
            <a:ext cx="11087100" cy="0"/>
          </a:xfrm>
          <a:prstGeom prst="line">
            <a:avLst/>
          </a:prstGeom>
          <a:noFill/>
          <a:ln w="9525">
            <a:solidFill>
              <a:srgbClr val="D5E3E3"/>
            </a:solidFill>
            <a:prstDash val="solid"/>
          </a:ln>
        </p:spPr>
      </p:sp>
      <p:sp>
        <p:nvSpPr>
          <p:cNvPr id="38" name="">
            <a:extLst>
              <a:ext uri="{FF2B5EF4-FFF2-40B4-BE49-F238E27FC236}">
                <ns2:creationId id="{7C9442CD-92A4-4980-BE15-19E1A17D03B1}"/>
              </a:ext>
            </a:extLst>
          </p:cNvPr>
          <p:cNvSpPr>
            <a:spLocks noGrp="1"/>
          </p:cNvSpPr>
          <p:nvPr/>
        </p:nvSpPr>
        <p:spPr>
          <a:xfrm>
            <a:off x="552450" y="6496050"/>
            <a:ext cx="2952750" cy="190500"/>
          </a:xfrm>
          <a:prstGeom prst="rect">
            <a:avLst/>
          </a:prstGeom>
          <a:noFill/>
          <a:ln w="0">
            <a:noFill/>
            <a:prstDash val="solid"/>
          </a:ln>
        </p:spPr>
        <p:txBody>
          <a:bodyPr wrap="square" lIns="0" tIns="0" rIns="0" bIns="0" anchor="ctr">
            <a:noAutofit/>
          </a:bodyPr>
          <a:lstStyle/>
          <a:p>
            <a:pPr algn="l">
              <a:defRPr sz="900" b="0" i="0">
                <a:solidFill>
                  <a:srgbClr val="5F7187"/>
                </a:solidFill>
                <a:latin typeface="Calibri"/>
                <a:ea typeface="Calibri"/>
                <a:cs typeface="Calibri"/>
              </a:defRPr>
            </a:pPr>
            <a:r>
              <a:rPr sz="900" b="0" i="0">
                <a:solidFill>
                  <a:srgbClr val="5F7187"/>
                </a:solidFill>
                <a:latin typeface="Calibri"/>
                <a:ea typeface="Calibri"/>
                <a:cs typeface="Calibri"/>
              </a:rPr>
              <a:t>HDRL v1.0.1  •  Kit v1.1.0  •  30 Jul 2026</a:t>
            </a:r>
          </a:p>
        </p:txBody>
      </p:sp>
      <p:sp>
        <p:nvSpPr>
          <p:cNvPr id="39" name="">
            <a:extLst>
              <a:ext uri="{FF2B5EF4-FFF2-40B4-BE49-F238E27FC236}">
                <ns2:creationId id="{B5C16CDE-896C-4D09-BE82-C0B2C900F4F1}"/>
              </a:ext>
            </a:extLst>
          </p:cNvPr>
          <p:cNvSpPr>
            <a:spLocks noGrp="1"/>
          </p:cNvSpPr>
          <p:nvPr/>
        </p:nvSpPr>
        <p:spPr>
          <a:xfrm>
            <a:off x="3524250" y="6496050"/>
            <a:ext cx="6096000" cy="190500"/>
          </a:xfrm>
          <a:prstGeom prst="rect">
            <a:avLst/>
          </a:prstGeom>
          <a:noFill/>
          <a:ln w="0">
            <a:noFill/>
            <a:prstDash val="solid"/>
          </a:ln>
        </p:spPr>
        <p:txBody>
          <a:bodyPr wrap="square" lIns="0" tIns="0" rIns="0" bIns="0" anchor="ctr">
            <a:noAutofit/>
          </a:bodyPr>
          <a:lstStyle/>
          <a:p>
            <a:pPr algn="ctr">
              <a:defRPr sz="825" b="0" i="0">
                <a:solidFill>
                  <a:srgbClr val="5F7187"/>
                </a:solidFill>
                <a:latin typeface="Calibri"/>
                <a:ea typeface="Calibri"/>
                <a:cs typeface="Calibri"/>
              </a:defRPr>
            </a:pPr>
            <a:r>
              <a:rPr sz="825" b="0" i="0">
                <a:solidFill>
                  <a:srgbClr val="5F7187"/>
                </a:solidFill>
                <a:latin typeface="Calibri"/>
                <a:ea typeface="Calibri"/>
                <a:cs typeface="Calibri"/>
              </a:rPr>
              <a:t>RDS: commissioner &amp; IP owner  •  OPL Advisory: originator &amp; developer  •  </a:t>
            </a:r>
            <a:r>
              <a:rPr sz="825" b="0" i="0">
                <a:solidFill>
                  <a:srgbClr val="5F7187"/>
                </a:solidFill>
                <a:latin typeface="Calibri"/>
                <a:ea typeface="Calibri"/>
                <a:cs typeface="Calibri"/>
                <a:hlinkClick r:id="R56a218cd7b644225" tooltip="Read the Creative Commons Attribution 4.0 licence"/>
              </a:rPr>
              <a:t>CC BY 4.0</a:t>
            </a:r>
          </a:p>
        </p:txBody>
      </p:sp>
      <p:sp>
        <p:nvSpPr>
          <p:cNvPr id="40" name="">
            <a:extLst>
              <a:ext uri="{FF2B5EF4-FFF2-40B4-BE49-F238E27FC236}">
                <ns2:creationId id="{93FB0D81-4F07-4221-B96F-ED8F1F9E94E9}"/>
              </a:ext>
            </a:extLst>
          </p:cNvPr>
          <p:cNvSpPr>
            <a:spLocks noGrp="1"/>
          </p:cNvSpPr>
          <p:nvPr/>
        </p:nvSpPr>
        <p:spPr>
          <a:xfrm>
            <a:off x="9048750" y="6496050"/>
            <a:ext cx="2590800" cy="190500"/>
          </a:xfrm>
          <a:prstGeom prst="rect">
            <a:avLst/>
          </a:prstGeom>
          <a:noFill/>
          <a:ln w="0">
            <a:noFill/>
            <a:prstDash val="solid"/>
          </a:ln>
        </p:spPr>
        <p:txBody>
          <a:bodyPr wrap="square" lIns="0" tIns="0" rIns="0" bIns="0" anchor="ctr">
            <a:noAutofit/>
          </a:bodyPr>
          <a:lstStyle/>
          <a:p>
            <a:pPr algn="r">
              <a:defRPr sz="900" b="0" i="0">
                <a:solidFill>
                  <a:srgbClr val="5F7187"/>
                </a:solidFill>
                <a:latin typeface="Calibri"/>
                <a:ea typeface="Calibri"/>
                <a:cs typeface="Calibri"/>
              </a:defRPr>
            </a:pPr>
            <a:r>
              <a:rPr sz="900" b="0" i="0">
                <a:solidFill>
                  <a:srgbClr val="5F7187"/>
                </a:solidFill>
                <a:latin typeface="Calibri"/>
                <a:ea typeface="Calibri"/>
                <a:cs typeface="Calibri"/>
                <a:hlinkClick r:id="Rd045fe0c8a4e4cda" tooltip="Open the HDRL Framework website"/>
              </a:rPr>
              <a:t>hdrlframework.org</a:t>
            </a:r>
            <a:r>
              <a:rPr sz="900" b="0" i="0">
                <a:solidFill>
                  <a:srgbClr val="5F7187"/>
                </a:solidFill>
                <a:latin typeface="Calibri"/>
                <a:ea typeface="Calibri"/>
                <a:cs typeface="Calibri"/>
              </a:rPr>
              <a:t>  •  80</a:t>
            </a:r>
          </a:p>
        </p:txBody>
      </p:sp>
    </p:spTree>
    <p:extLst>
      <p:ext uri="{BB962C8B-B14F-4D97-AF65-F5344CB8AC3E}">
        <ns5:creationId val="849400395"/>
      </p:ext>
    </p:extLst>
  </p:cSld>
</p:sld>
</file>

<file path=ppt/slides/slide81.xml><?xml version="1.0" encoding="utf-8"?>
<p:sld xmlns:a="http://schemas.openxmlformats.org/drawingml/2006/main" xmlns:adec="http://schemas.microsoft.com/office/drawing/2017/decorative" xmlns:ns2="http://schemas.microsoft.com/office/drawing/2014/main" xmlns:ns5="http://schemas.microsoft.com/office/powerpoint/2010/main" xmlns:p="http://schemas.openxmlformats.org/presentationml/2006/main" xmlns:r="http://schemas.openxmlformats.org/officeDocument/2006/relationships">
  <p:cSld>
    <p:bg>
      <p:bgPr>
        <a:solidFill>
          <a:srgbClr val="F5F8FA"/>
        </a:solidFill>
      </p:bgPr>
    </p:bg>
    <p:spTree>
      <p:nvGrpSpPr>
        <p:cNvPr id="1" name=""/>
        <p:cNvGrpSpPr/>
        <p:nvPr/>
      </p:nvGrpSpPr>
      <p:grpSpPr>
        <a:xfrm/>
      </p:grpSpPr>
      <p:sp>
        <p:nvSpPr>
          <p:cNvPr id="41" name="hdrl-mini-mark">
            <a:extLst>
              <a:ext uri="{FF2B5EF4-FFF2-40B4-BE49-F238E27FC236}">
                <ns2:creationId id="{F3C0A116-6501-4F44-97F2-371513AFB566}"/>
                <adec:decorative val="1"/>
              </a:ext>
            </a:extLst>
          </p:cNvPr>
          <p:cNvSpPr>
            <a:spLocks noGrp="1"/>
          </p:cNvSpPr>
          <p:nvPr/>
        </p:nvSpPr>
        <p:spPr>
          <a:xfrm>
            <a:off x="552450" y="361950"/>
            <a:ext cx="514350" cy="514350"/>
          </a:xfrm>
          <a:prstGeom prst="octagon">
            <a:avLst/>
          </a:prstGeom>
          <a:solidFill>
            <a:srgbClr val="0F766E"/>
          </a:solidFill>
          <a:ln w="0">
            <a:noFill/>
            <a:prstDash val="solid"/>
          </a:ln>
        </p:spPr>
      </p:sp>
      <p:sp>
        <p:nvSpPr>
          <p:cNvPr id="2" name="hdrl-mini-text">
            <a:extLst>
              <a:ext uri="{FF2B5EF4-FFF2-40B4-BE49-F238E27FC236}">
                <ns2:creationId id="{28092B01-DD33-4733-8B50-0CF75085F640}"/>
                <adec:decorative val="1"/>
              </a:ext>
            </a:extLst>
          </p:cNvPr>
          <p:cNvSpPr>
            <a:spLocks noGrp="1"/>
          </p:cNvSpPr>
          <p:nvPr/>
        </p:nvSpPr>
        <p:spPr>
          <a:xfrm>
            <a:off x="581025" y="504825"/>
            <a:ext cx="476250" cy="209550"/>
          </a:xfrm>
          <a:prstGeom prst="rect">
            <a:avLst/>
          </a:prstGeom>
          <a:noFill/>
          <a:ln w="0">
            <a:noFill/>
            <a:prstDash val="solid"/>
          </a:ln>
        </p:spPr>
        <p:txBody>
          <a:bodyPr wrap="square" lIns="0" tIns="0" rIns="0" bIns="0" anchor="ctr">
            <a:noAutofit/>
          </a:bodyPr>
          <a:lstStyle/>
          <a:p>
            <a:pPr algn="ctr">
              <a:defRPr sz="750" b="1" i="0">
                <a:solidFill>
                  <a:srgbClr val="FFFFFF"/>
                </a:solidFill>
                <a:latin typeface="Calibri"/>
                <a:ea typeface="Calibri"/>
                <a:cs typeface="Calibri"/>
              </a:defRPr>
            </a:pPr>
            <a:r>
              <a:rPr sz="750" b="1" i="0">
                <a:solidFill>
                  <a:srgbClr val="FFFFFF"/>
                </a:solidFill>
                <a:latin typeface="Calibri"/>
                <a:ea typeface="Calibri"/>
                <a:cs typeface="Calibri"/>
              </a:rPr>
              <a:t>HDRL</a:t>
            </a:r>
          </a:p>
        </p:txBody>
      </p:sp>
      <p:sp>
        <p:nvSpPr>
          <p:cNvPr id="3" name="brand-label">
            <a:extLst>
              <a:ext uri="{FF2B5EF4-FFF2-40B4-BE49-F238E27FC236}">
                <ns2:creationId id="{CF0313BD-861F-42D3-9C0C-26906F3348CA}"/>
                <adec:decorative val="1"/>
              </a:ext>
            </a:extLst>
          </p:cNvPr>
          <p:cNvSpPr>
            <a:spLocks noGrp="1"/>
          </p:cNvSpPr>
          <p:nvPr/>
        </p:nvSpPr>
        <p:spPr>
          <a:xfrm>
            <a:off x="1257300" y="495300"/>
            <a:ext cx="4572000" cy="190500"/>
          </a:xfrm>
          <a:prstGeom prst="rect">
            <a:avLst/>
          </a:prstGeom>
          <a:noFill/>
          <a:ln w="0">
            <a:noFill/>
            <a:prstDash val="solid"/>
          </a:ln>
        </p:spPr>
        <p:txBody>
          <a:bodyPr wrap="square" lIns="0" tIns="0" rIns="0" bIns="0" anchor="ctr">
            <a:noAutofit/>
          </a:bodyPr>
          <a:lstStyle/>
          <a:p>
            <a:pPr algn="l">
              <a:defRPr sz="1200" b="1" i="0">
                <a:solidFill>
                  <a:srgbClr val="0F766E"/>
                </a:solidFill>
                <a:latin typeface="Calibri"/>
                <a:ea typeface="Calibri"/>
                <a:cs typeface="Calibri"/>
              </a:defRPr>
            </a:pPr>
            <a:r>
              <a:rPr sz="1200" b="1" i="0">
                <a:solidFill>
                  <a:srgbClr val="0F766E"/>
                </a:solidFill>
                <a:latin typeface="Calibri"/>
                <a:ea typeface="Calibri"/>
                <a:cs typeface="Calibri"/>
              </a:rPr>
              <a:t>DOMAIN G • INDICATOR DETAIL</a:t>
            </a:r>
          </a:p>
        </p:txBody>
      </p:sp>
      <p:sp>
        <p:nvSpPr>
          <p:cNvPr id="4" name="slide-title" title="G.3.1 · Service Orientation" descr="Slide title: G.3.1 · Service Orientation">
            <a:extLst>
              <a:ext uri="{FF2B5EF4-FFF2-40B4-BE49-F238E27FC236}">
                <ns2:creationId id="{3ABE6D4F-7BCF-4DCB-B8FB-538F12B19E80}"/>
              </a:ext>
            </a:extLst>
          </p:cNvPr>
          <p:cNvSpPr>
            <a:spLocks noGrp="1"/>
          </p:cNvSpPr>
          <p:nvPr>
            <p:ph type="title"/>
          </p:nvPr>
        </p:nvSpPr>
        <p:spPr>
          <a:xfrm>
            <a:off x="666750" y="1104900"/>
            <a:ext cx="10858500" cy="628650"/>
          </a:xfrm>
          <a:prstGeom prst="rect">
            <a:avLst/>
          </a:prstGeom>
          <a:noFill/>
          <a:ln w="0">
            <a:noFill/>
            <a:prstDash val="solid"/>
          </a:ln>
        </p:spPr>
        <p:txBody>
          <a:bodyPr wrap="square" lIns="0" tIns="0" rIns="0" bIns="0" anchor="t">
            <a:noAutofit/>
          </a:bodyPr>
          <a:lstStyle/>
          <a:p>
            <a:pPr algn="l">
              <a:defRPr sz="3150" b="1" i="0">
                <a:solidFill>
                  <a:srgbClr val="162B45"/>
                </a:solidFill>
                <a:latin typeface="Calibri"/>
                <a:ea typeface="Calibri"/>
                <a:cs typeface="Calibri"/>
              </a:defRPr>
            </a:pPr>
            <a:r>
              <a:rPr sz="3150" b="1" i="0">
                <a:solidFill>
                  <a:srgbClr val="162B45"/>
                </a:solidFill>
                <a:latin typeface="Calibri"/>
                <a:ea typeface="Calibri"/>
                <a:cs typeface="Calibri"/>
              </a:rPr>
              <a:t>G.3.1 · Service Orientation</a:t>
            </a:r>
          </a:p>
        </p:txBody>
      </p:sp>
      <p:sp>
        <p:nvSpPr>
          <p:cNvPr id="5" name="">
            <a:extLst>
              <a:ext uri="{FF2B5EF4-FFF2-40B4-BE49-F238E27FC236}">
                <ns2:creationId id="{9FB7BE82-7C82-4B99-B80F-755BDC0E1408}"/>
              </a:ext>
            </a:extLst>
          </p:cNvPr>
          <p:cNvSpPr>
            <a:spLocks noGrp="1"/>
          </p:cNvSpPr>
          <p:nvPr/>
        </p:nvSpPr>
        <p:spPr>
          <a:xfrm>
            <a:off x="685800" y="1771650"/>
            <a:ext cx="10668000" cy="266700"/>
          </a:xfrm>
          <a:prstGeom prst="rect">
            <a:avLst/>
          </a:prstGeom>
          <a:noFill/>
          <a:ln w="0">
            <a:noFill/>
            <a:prstDash val="solid"/>
          </a:ln>
        </p:spPr>
        <p:txBody>
          <a:bodyPr wrap="square" lIns="0" tIns="0" rIns="0" bIns="0" anchor="t">
            <a:noAutofit/>
          </a:bodyPr>
          <a:lstStyle/>
          <a:p>
            <a:pPr algn="l">
              <a:defRPr sz="1350" b="1" i="0">
                <a:solidFill>
                  <a:srgbClr val="F43F5E"/>
                </a:solidFill>
                <a:latin typeface="Calibri"/>
                <a:ea typeface="Calibri"/>
                <a:cs typeface="Calibri"/>
              </a:defRPr>
            </a:pPr>
            <a:r>
              <a:rPr sz="1350" b="1" i="0">
                <a:solidFill>
                  <a:srgbClr val="F43F5E"/>
                </a:solidFill>
                <a:latin typeface="Calibri"/>
                <a:ea typeface="Calibri"/>
                <a:cs typeface="Calibri"/>
              </a:rPr>
              <a:t>Core indicator  •  Service level  •  HDRL class B0</a:t>
            </a:r>
          </a:p>
        </p:txBody>
      </p:sp>
      <p:sp>
        <p:nvSpPr>
          <p:cNvPr id="6" name="">
            <a:extLst>
              <a:ext uri="{FF2B5EF4-FFF2-40B4-BE49-F238E27FC236}">
                <ns2:creationId id="{1317BB22-6F15-4A11-8862-520561B329D8}"/>
              </a:ext>
            </a:extLst>
          </p:cNvPr>
          <p:cNvSpPr>
            <a:spLocks noGrp="1"/>
          </p:cNvSpPr>
          <p:nvPr/>
        </p:nvSpPr>
        <p:spPr>
          <a:xfrm>
            <a:off x="685800" y="2095500"/>
            <a:ext cx="10668000" cy="285750"/>
          </a:xfrm>
          <a:prstGeom prst="rect">
            <a:avLst/>
          </a:prstGeom>
          <a:noFill/>
          <a:ln w="0">
            <a:noFill/>
            <a:prstDash val="solid"/>
          </a:ln>
        </p:spPr>
        <p:txBody>
          <a:bodyPr wrap="square" lIns="0" tIns="0" rIns="0" bIns="0" anchor="t">
            <a:noAutofit/>
          </a:bodyPr>
          <a:lstStyle/>
          <a:p>
            <a:pPr algn="l">
              <a:defRPr sz="1350" b="0" i="1">
                <a:solidFill>
                  <a:srgbClr val="5F7187"/>
                </a:solidFill>
                <a:latin typeface="Calibri"/>
                <a:ea typeface="Calibri"/>
                <a:cs typeface="Calibri"/>
              </a:defRPr>
            </a:pPr>
            <a:r>
              <a:rPr sz="1350" b="0" i="1">
                <a:solidFill>
                  <a:srgbClr val="5F7187"/>
                </a:solidFill>
                <a:latin typeface="Calibri"/>
                <a:ea typeface="Calibri"/>
                <a:cs typeface="Calibri"/>
              </a:rPr>
              <a:t>The catalogue wording below is reproduced verbatim.</a:t>
            </a:r>
          </a:p>
        </p:txBody>
      </p:sp>
      <p:sp>
        <p:nvSpPr>
          <p:cNvPr id="7" name="">
            <a:extLst>
              <a:ext uri="{FF2B5EF4-FFF2-40B4-BE49-F238E27FC236}">
                <ns2:creationId id="{ACBFF95F-53B9-4E99-AA55-A49B923B52A8}"/>
                <adec:decorative val="1"/>
              </a:ext>
            </a:extLst>
          </p:cNvPr>
          <p:cNvSpPr>
            <a:spLocks noGrp="1"/>
          </p:cNvSpPr>
          <p:nvPr/>
        </p:nvSpPr>
        <p:spPr>
          <a:xfrm>
            <a:off x="1428750" y="2647950"/>
            <a:ext cx="8763000" cy="0"/>
          </a:xfrm>
          <a:prstGeom prst="line">
            <a:avLst/>
          </a:prstGeom>
          <a:noFill/>
          <a:ln w="57150">
            <a:solidFill>
              <a:srgbClr val="A7E6DB"/>
            </a:solidFill>
            <a:prstDash val="solid"/>
          </a:ln>
        </p:spPr>
      </p:sp>
      <p:sp>
        <p:nvSpPr>
          <p:cNvPr id="8" name="">
            <a:extLst>
              <a:ext uri="{FF2B5EF4-FFF2-40B4-BE49-F238E27FC236}">
                <ns2:creationId id="{AF17A5BE-1228-4D4B-B24D-4F3E5362CE20}"/>
                <adec:decorative val="1"/>
              </a:ext>
            </a:extLst>
          </p:cNvPr>
          <p:cNvSpPr>
            <a:spLocks noGrp="1"/>
          </p:cNvSpPr>
          <p:nvPr/>
        </p:nvSpPr>
        <p:spPr>
          <a:xfrm>
            <a:off x="1219200" y="2419350"/>
            <a:ext cx="457200" cy="457200"/>
          </a:xfrm>
          <a:prstGeom prst="ellipse">
            <a:avLst/>
          </a:prstGeom>
          <a:solidFill>
            <a:srgbClr val="FFFFFF"/>
          </a:solidFill>
          <a:ln w="19050">
            <a:solidFill>
              <a:srgbClr val="F43F5E"/>
            </a:solidFill>
            <a:prstDash val="solid"/>
          </a:ln>
        </p:spPr>
      </p:sp>
      <p:sp>
        <p:nvSpPr>
          <p:cNvPr id="9" name="">
            <a:extLst>
              <a:ext uri="{FF2B5EF4-FFF2-40B4-BE49-F238E27FC236}">
                <ns2:creationId id="{E65A0B3A-B52E-4755-BB87-5219F071CD24}"/>
              </a:ext>
            </a:extLst>
          </p:cNvPr>
          <p:cNvSpPr>
            <a:spLocks noGrp="1"/>
          </p:cNvSpPr>
          <p:nvPr/>
        </p:nvSpPr>
        <p:spPr>
          <a:xfrm>
            <a:off x="1333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F43F5E"/>
                </a:solidFill>
                <a:latin typeface="Calibri"/>
                <a:ea typeface="Calibri"/>
                <a:cs typeface="Calibri"/>
              </a:defRPr>
            </a:pPr>
            <a:r>
              <a:rPr sz="1500" b="1" i="0">
                <a:solidFill>
                  <a:srgbClr val="F43F5E"/>
                </a:solidFill>
                <a:latin typeface="Calibri"/>
                <a:ea typeface="Calibri"/>
                <a:cs typeface="Calibri"/>
              </a:rPr>
              <a:t>1</a:t>
            </a:r>
          </a:p>
        </p:txBody>
      </p:sp>
      <p:sp>
        <p:nvSpPr>
          <p:cNvPr id="10" name="">
            <a:extLst>
              <a:ext uri="{FF2B5EF4-FFF2-40B4-BE49-F238E27FC236}">
                <ns2:creationId id="{8756E901-FD14-45F3-9637-9C127C213ECB}"/>
              </a:ext>
            </a:extLst>
          </p:cNvPr>
          <p:cNvSpPr>
            <a:spLocks noGrp="1"/>
          </p:cNvSpPr>
          <p:nvPr/>
        </p:nvSpPr>
        <p:spPr>
          <a:xfrm>
            <a:off x="552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Initial</a:t>
            </a:r>
          </a:p>
        </p:txBody>
      </p:sp>
      <p:sp>
        <p:nvSpPr>
          <p:cNvPr id="11" name="">
            <a:extLst>
              <a:ext uri="{FF2B5EF4-FFF2-40B4-BE49-F238E27FC236}">
                <ns2:creationId id="{BD9E77B2-0E61-405B-97B2-33B607F58BF2}"/>
              </a:ext>
            </a:extLst>
          </p:cNvPr>
          <p:cNvSpPr>
            <a:spLocks noGrp="1"/>
          </p:cNvSpPr>
          <p:nvPr/>
        </p:nvSpPr>
        <p:spPr>
          <a:xfrm>
            <a:off x="552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"Computer says no". Requests as burden. Defensive.</a:t>
            </a:r>
          </a:p>
        </p:txBody>
      </p:sp>
      <p:sp>
        <p:nvSpPr>
          <p:cNvPr id="12" name="">
            <a:extLst>
              <a:ext uri="{FF2B5EF4-FFF2-40B4-BE49-F238E27FC236}">
                <ns2:creationId id="{A37B5AB4-DB99-4CA7-82A0-44291B23FFC8}"/>
                <adec:decorative val="1"/>
              </a:ext>
            </a:extLst>
          </p:cNvPr>
          <p:cNvSpPr>
            <a:spLocks noGrp="1"/>
          </p:cNvSpPr>
          <p:nvPr/>
        </p:nvSpPr>
        <p:spPr>
          <a:xfrm>
            <a:off x="3409950" y="2419350"/>
            <a:ext cx="457200" cy="457200"/>
          </a:xfrm>
          <a:prstGeom prst="ellipse">
            <a:avLst/>
          </a:prstGeom>
          <a:solidFill>
            <a:srgbClr val="FFFFFF"/>
          </a:solidFill>
          <a:ln w="19050">
            <a:solidFill>
              <a:srgbClr val="F43F5E"/>
            </a:solidFill>
            <a:prstDash val="solid"/>
          </a:ln>
        </p:spPr>
      </p:sp>
      <p:sp>
        <p:nvSpPr>
          <p:cNvPr id="13" name="">
            <a:extLst>
              <a:ext uri="{FF2B5EF4-FFF2-40B4-BE49-F238E27FC236}">
                <ns2:creationId id="{5AE4DA2C-EA9B-423B-B746-1534784EC2AC}"/>
              </a:ext>
            </a:extLst>
          </p:cNvPr>
          <p:cNvSpPr>
            <a:spLocks noGrp="1"/>
          </p:cNvSpPr>
          <p:nvPr/>
        </p:nvSpPr>
        <p:spPr>
          <a:xfrm>
            <a:off x="3524250" y="2533650"/>
            <a:ext cx="228600" cy="228600"/>
          </a:xfrm>
          <a:prstGeom prst="rect">
            <a:avLst/>
          </a:prstGeom>
          <a:noFill/>
          <a:ln w="0">
            <a:noFill/>
            <a:prstDash val="solid"/>
          </a:ln>
        </p:spPr>
        <p:txBody>
          <a:bodyPr wrap="square" lIns="0" tIns="0" rIns="0" bIns="0" anchor="ctr">
            <a:noAutofit/>
          </a:bodyPr>
          <a:lstStyle/>
          <a:p>
            <a:pPr algn="ctr">
              <a:defRPr sz="1500" b="1" i="0">
                <a:solidFill>
                  <a:srgbClr val="F43F5E"/>
                </a:solidFill>
                <a:latin typeface="Calibri"/>
                <a:ea typeface="Calibri"/>
                <a:cs typeface="Calibri"/>
              </a:defRPr>
            </a:pPr>
            <a:r>
              <a:rPr sz="1500" b="1" i="0">
                <a:solidFill>
                  <a:srgbClr val="F43F5E"/>
                </a:solidFill>
                <a:latin typeface="Calibri"/>
                <a:ea typeface="Calibri"/>
                <a:cs typeface="Calibri"/>
              </a:rPr>
              <a:t>2</a:t>
            </a:r>
          </a:p>
        </p:txBody>
      </p:sp>
      <p:sp>
        <p:nvSpPr>
          <p:cNvPr id="14" name="">
            <a:extLst>
              <a:ext uri="{FF2B5EF4-FFF2-40B4-BE49-F238E27FC236}">
                <ns2:creationId id="{C973BA96-BBF1-4AAA-9126-064DF11C247B}"/>
              </a:ext>
            </a:extLst>
          </p:cNvPr>
          <p:cNvSpPr>
            <a:spLocks noGrp="1"/>
          </p:cNvSpPr>
          <p:nvPr/>
        </p:nvSpPr>
        <p:spPr>
          <a:xfrm>
            <a:off x="27432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Developing</a:t>
            </a:r>
          </a:p>
        </p:txBody>
      </p:sp>
      <p:sp>
        <p:nvSpPr>
          <p:cNvPr id="15" name="">
            <a:extLst>
              <a:ext uri="{FF2B5EF4-FFF2-40B4-BE49-F238E27FC236}">
                <ns2:creationId id="{2AD01EF1-6A3A-433D-92DC-821E36D56363}"/>
              </a:ext>
            </a:extLst>
          </p:cNvPr>
          <p:cNvSpPr>
            <a:spLocks noGrp="1"/>
          </p:cNvSpPr>
          <p:nvPr/>
        </p:nvSpPr>
        <p:spPr>
          <a:xfrm>
            <a:off x="27432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Improvement priority. Feedback collected. Culture change initiated.</a:t>
            </a:r>
          </a:p>
        </p:txBody>
      </p:sp>
      <p:sp>
        <p:nvSpPr>
          <p:cNvPr id="16" name="">
            <a:extLst>
              <a:ext uri="{FF2B5EF4-FFF2-40B4-BE49-F238E27FC236}">
                <ns2:creationId id="{D5F5EBDB-4B9C-41F4-9934-6305AFA92916}"/>
                <adec:decorative val="1"/>
              </a:ext>
            </a:extLst>
          </p:cNvPr>
          <p:cNvSpPr>
            <a:spLocks noGrp="1"/>
          </p:cNvSpPr>
          <p:nvPr/>
        </p:nvSpPr>
        <p:spPr>
          <a:xfrm>
            <a:off x="5600700" y="2419350"/>
            <a:ext cx="457200" cy="457200"/>
          </a:xfrm>
          <a:prstGeom prst="ellipse">
            <a:avLst/>
          </a:prstGeom>
          <a:solidFill>
            <a:srgbClr val="FFFFFF"/>
          </a:solidFill>
          <a:ln w="19050">
            <a:solidFill>
              <a:srgbClr val="F43F5E"/>
            </a:solidFill>
            <a:prstDash val="solid"/>
          </a:ln>
        </p:spPr>
      </p:sp>
      <p:sp>
        <p:nvSpPr>
          <p:cNvPr id="17" name="">
            <a:extLst>
              <a:ext uri="{FF2B5EF4-FFF2-40B4-BE49-F238E27FC236}">
                <ns2:creationId id="{9EAD2768-0F1A-447D-B170-336A1B7CCC86}"/>
              </a:ext>
            </a:extLst>
          </p:cNvPr>
          <p:cNvSpPr>
            <a:spLocks noGrp="1"/>
          </p:cNvSpPr>
          <p:nvPr/>
        </p:nvSpPr>
        <p:spPr>
          <a:xfrm>
            <a:off x="5715000" y="2533650"/>
            <a:ext cx="228600" cy="228600"/>
          </a:xfrm>
          <a:prstGeom prst="rect">
            <a:avLst/>
          </a:prstGeom>
          <a:noFill/>
          <a:ln w="0">
            <a:noFill/>
            <a:prstDash val="solid"/>
          </a:ln>
        </p:spPr>
        <p:txBody>
          <a:bodyPr wrap="square" lIns="0" tIns="0" rIns="0" bIns="0" anchor="ctr">
            <a:noAutofit/>
          </a:bodyPr>
          <a:lstStyle/>
          <a:p>
            <a:pPr algn="ctr">
              <a:defRPr sz="1500" b="1" i="0">
                <a:solidFill>
                  <a:srgbClr val="F43F5E"/>
                </a:solidFill>
                <a:latin typeface="Calibri"/>
                <a:ea typeface="Calibri"/>
                <a:cs typeface="Calibri"/>
              </a:defRPr>
            </a:pPr>
            <a:r>
              <a:rPr sz="1500" b="1" i="0">
                <a:solidFill>
                  <a:srgbClr val="F43F5E"/>
                </a:solidFill>
                <a:latin typeface="Calibri"/>
                <a:ea typeface="Calibri"/>
                <a:cs typeface="Calibri"/>
              </a:rPr>
              <a:t>3</a:t>
            </a:r>
          </a:p>
        </p:txBody>
      </p:sp>
      <p:sp>
        <p:nvSpPr>
          <p:cNvPr id="18" name="">
            <a:extLst>
              <a:ext uri="{FF2B5EF4-FFF2-40B4-BE49-F238E27FC236}">
                <ns2:creationId id="{4F12FF94-B974-4BA9-A86C-97B8BAB5E2F5}"/>
              </a:ext>
            </a:extLst>
          </p:cNvPr>
          <p:cNvSpPr>
            <a:spLocks noGrp="1"/>
          </p:cNvSpPr>
          <p:nvPr/>
        </p:nvSpPr>
        <p:spPr>
          <a:xfrm>
            <a:off x="49339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Defined</a:t>
            </a:r>
          </a:p>
        </p:txBody>
      </p:sp>
      <p:sp>
        <p:nvSpPr>
          <p:cNvPr id="19" name="">
            <a:extLst>
              <a:ext uri="{FF2B5EF4-FFF2-40B4-BE49-F238E27FC236}">
                <ns2:creationId id="{1788F1B2-0EBE-49C1-B0E7-B77EF8BE662C}"/>
              </a:ext>
            </a:extLst>
          </p:cNvPr>
          <p:cNvSpPr>
            <a:spLocks noGrp="1"/>
          </p:cNvSpPr>
          <p:nvPr/>
        </p:nvSpPr>
        <p:spPr>
          <a:xfrm>
            <a:off x="49339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Improving. Feedback reviewed. Some embrace service culture.</a:t>
            </a:r>
          </a:p>
        </p:txBody>
      </p:sp>
      <p:sp>
        <p:nvSpPr>
          <p:cNvPr id="20" name="">
            <a:extLst>
              <a:ext uri="{FF2B5EF4-FFF2-40B4-BE49-F238E27FC236}">
                <ns2:creationId id="{0BF26C86-6A8B-497D-AC8F-E80B4CC54AC1}"/>
                <adec:decorative val="1"/>
              </a:ext>
            </a:extLst>
          </p:cNvPr>
          <p:cNvSpPr>
            <a:spLocks noGrp="1"/>
          </p:cNvSpPr>
          <p:nvPr/>
        </p:nvSpPr>
        <p:spPr>
          <a:xfrm>
            <a:off x="7791450" y="2419350"/>
            <a:ext cx="457200" cy="457200"/>
          </a:xfrm>
          <a:prstGeom prst="ellipse">
            <a:avLst/>
          </a:prstGeom>
          <a:solidFill>
            <a:srgbClr val="FFFFFF"/>
          </a:solidFill>
          <a:ln w="19050">
            <a:solidFill>
              <a:srgbClr val="F43F5E"/>
            </a:solidFill>
            <a:prstDash val="solid"/>
          </a:ln>
        </p:spPr>
      </p:sp>
      <p:sp>
        <p:nvSpPr>
          <p:cNvPr id="21" name="">
            <a:extLst>
              <a:ext uri="{FF2B5EF4-FFF2-40B4-BE49-F238E27FC236}">
                <ns2:creationId id="{E7AB98A0-DC76-4F1B-8EDA-1942EC7D82E1}"/>
              </a:ext>
            </a:extLst>
          </p:cNvPr>
          <p:cNvSpPr>
            <a:spLocks noGrp="1"/>
          </p:cNvSpPr>
          <p:nvPr/>
        </p:nvSpPr>
        <p:spPr>
          <a:xfrm>
            <a:off x="7905750" y="2533650"/>
            <a:ext cx="228600" cy="228600"/>
          </a:xfrm>
          <a:prstGeom prst="rect">
            <a:avLst/>
          </a:prstGeom>
          <a:noFill/>
          <a:ln w="0">
            <a:noFill/>
            <a:prstDash val="solid"/>
          </a:ln>
        </p:spPr>
        <p:txBody>
          <a:bodyPr wrap="square" lIns="0" tIns="0" rIns="0" bIns="0" anchor="ctr">
            <a:noAutofit/>
          </a:bodyPr>
          <a:lstStyle/>
          <a:p>
            <a:pPr algn="ctr">
              <a:defRPr sz="1500" b="1" i="0">
                <a:solidFill>
                  <a:srgbClr val="F43F5E"/>
                </a:solidFill>
                <a:latin typeface="Calibri"/>
                <a:ea typeface="Calibri"/>
                <a:cs typeface="Calibri"/>
              </a:defRPr>
            </a:pPr>
            <a:r>
              <a:rPr sz="1500" b="1" i="0">
                <a:solidFill>
                  <a:srgbClr val="F43F5E"/>
                </a:solidFill>
                <a:latin typeface="Calibri"/>
                <a:ea typeface="Calibri"/>
                <a:cs typeface="Calibri"/>
              </a:rPr>
              <a:t>4</a:t>
            </a:r>
          </a:p>
        </p:txBody>
      </p:sp>
      <p:sp>
        <p:nvSpPr>
          <p:cNvPr id="22" name="">
            <a:extLst>
              <a:ext uri="{FF2B5EF4-FFF2-40B4-BE49-F238E27FC236}">
                <ns2:creationId id="{CD697B07-9D47-4A3A-A1E1-EABCFA42BE6E}"/>
              </a:ext>
            </a:extLst>
          </p:cNvPr>
          <p:cNvSpPr>
            <a:spLocks noGrp="1"/>
          </p:cNvSpPr>
          <p:nvPr/>
        </p:nvSpPr>
        <p:spPr>
          <a:xfrm>
            <a:off x="71247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Managed</a:t>
            </a:r>
          </a:p>
        </p:txBody>
      </p:sp>
      <p:sp>
        <p:nvSpPr>
          <p:cNvPr id="23" name="">
            <a:extLst>
              <a:ext uri="{FF2B5EF4-FFF2-40B4-BE49-F238E27FC236}">
                <ns2:creationId id="{51AFA1A3-A247-4F50-B289-97880564E5C0}"/>
              </a:ext>
            </a:extLst>
          </p:cNvPr>
          <p:cNvSpPr>
            <a:spLocks noGrp="1"/>
          </p:cNvSpPr>
          <p:nvPr/>
        </p:nvSpPr>
        <p:spPr>
          <a:xfrm>
            <a:off x="71247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Embedded. Needs prioritised. "How can we help?" Satisfaction tracked. Standards published.</a:t>
            </a:r>
          </a:p>
        </p:txBody>
      </p:sp>
      <p:sp>
        <p:nvSpPr>
          <p:cNvPr id="24" name="">
            <a:extLst>
              <a:ext uri="{FF2B5EF4-FFF2-40B4-BE49-F238E27FC236}">
                <ns2:creationId id="{E1B891D8-1C03-4E7F-AB4A-10F8530B111D}"/>
                <adec:decorative val="1"/>
              </a:ext>
            </a:extLst>
          </p:cNvPr>
          <p:cNvSpPr>
            <a:spLocks noGrp="1"/>
          </p:cNvSpPr>
          <p:nvPr/>
        </p:nvSpPr>
        <p:spPr>
          <a:xfrm>
            <a:off x="9982200" y="2419350"/>
            <a:ext cx="457200" cy="457200"/>
          </a:xfrm>
          <a:prstGeom prst="ellipse">
            <a:avLst/>
          </a:prstGeom>
          <a:solidFill>
            <a:srgbClr val="F43F5E"/>
          </a:solidFill>
          <a:ln w="19050">
            <a:solidFill>
              <a:srgbClr val="F43F5E"/>
            </a:solidFill>
            <a:prstDash val="solid"/>
          </a:ln>
        </p:spPr>
      </p:sp>
      <p:sp>
        <p:nvSpPr>
          <p:cNvPr id="25" name="">
            <a:extLst>
              <a:ext uri="{FF2B5EF4-FFF2-40B4-BE49-F238E27FC236}">
                <ns2:creationId id="{384C29FA-5DA6-4F02-9645-8A8EA90BFE15}"/>
              </a:ext>
            </a:extLst>
          </p:cNvPr>
          <p:cNvSpPr>
            <a:spLocks noGrp="1"/>
          </p:cNvSpPr>
          <p:nvPr/>
        </p:nvSpPr>
        <p:spPr>
          <a:xfrm>
            <a:off x="10096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FFFFFF"/>
                </a:solidFill>
                <a:latin typeface="Calibri"/>
                <a:ea typeface="Calibri"/>
                <a:cs typeface="Calibri"/>
              </a:defRPr>
            </a:pPr>
            <a:r>
              <a:rPr sz="1500" b="1" i="0">
                <a:solidFill>
                  <a:srgbClr val="FFFFFF"/>
                </a:solidFill>
                <a:latin typeface="Calibri"/>
                <a:ea typeface="Calibri"/>
                <a:cs typeface="Calibri"/>
              </a:rPr>
              <a:t>5</a:t>
            </a:r>
          </a:p>
        </p:txBody>
      </p:sp>
      <p:sp>
        <p:nvSpPr>
          <p:cNvPr id="26" name="">
            <a:extLst>
              <a:ext uri="{FF2B5EF4-FFF2-40B4-BE49-F238E27FC236}">
                <ns2:creationId id="{B080FC55-10BE-4661-BC03-9F3678139E01}"/>
              </a:ext>
            </a:extLst>
          </p:cNvPr>
          <p:cNvSpPr>
            <a:spLocks noGrp="1"/>
          </p:cNvSpPr>
          <p:nvPr/>
        </p:nvSpPr>
        <p:spPr>
          <a:xfrm>
            <a:off x="9315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Optimising</a:t>
            </a:r>
          </a:p>
        </p:txBody>
      </p:sp>
      <p:sp>
        <p:nvSpPr>
          <p:cNvPr id="27" name="">
            <a:extLst>
              <a:ext uri="{FF2B5EF4-FFF2-40B4-BE49-F238E27FC236}">
                <ns2:creationId id="{6BBE6494-824E-4D3E-98F7-19EE317FACC4}"/>
              </a:ext>
            </a:extLst>
          </p:cNvPr>
          <p:cNvSpPr>
            <a:spLocks noGrp="1"/>
          </p:cNvSpPr>
          <p:nvPr/>
        </p:nvSpPr>
        <p:spPr>
          <a:xfrm>
            <a:off x="9315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Exemplary with proactive engagement. Empowered staff. Continuous improvement. Externally recognised.</a:t>
            </a:r>
          </a:p>
        </p:txBody>
      </p:sp>
      <p:sp>
        <p:nvSpPr>
          <p:cNvPr id="28" name="">
            <a:extLst>
              <a:ext uri="{FF2B5EF4-FFF2-40B4-BE49-F238E27FC236}">
                <ns2:creationId id="{40E28761-89F3-4387-BE49-B24F637F7EF1}"/>
                <adec:decorative val="1"/>
              </a:ext>
            </a:extLst>
          </p:cNvPr>
          <p:cNvSpPr>
            <a:spLocks noGrp="1"/>
          </p:cNvSpPr>
          <p:nvPr/>
        </p:nvSpPr>
        <p:spPr>
          <a:xfrm>
            <a:off x="685800" y="5105400"/>
            <a:ext cx="10820400" cy="1047750"/>
          </a:xfrm>
          <a:prstGeom prst="roundRect">
            <a:avLst>
              <a:gd name="adj" fmla="val 7273"/>
            </a:avLst>
          </a:prstGeom>
          <a:solidFill>
            <a:srgbClr val="FFFFFF"/>
          </a:solidFill>
          <a:ln w="9525">
            <a:solidFill>
              <a:srgbClr val="D5E3E3"/>
            </a:solidFill>
            <a:prstDash val="solid"/>
          </a:ln>
        </p:spPr>
      </p:sp>
      <p:sp>
        <p:nvSpPr>
          <p:cNvPr id="29" name="">
            <a:extLst>
              <a:ext uri="{FF2B5EF4-FFF2-40B4-BE49-F238E27FC236}">
                <ns2:creationId id="{D36BE010-22EC-40D1-A40D-19C4636873C2}"/>
              </a:ext>
            </a:extLst>
          </p:cNvPr>
          <p:cNvSpPr>
            <a:spLocks noGrp="1"/>
          </p:cNvSpPr>
          <p:nvPr/>
        </p:nvSpPr>
        <p:spPr>
          <a:xfrm>
            <a:off x="895350" y="5200650"/>
            <a:ext cx="6858000" cy="266700"/>
          </a:xfrm>
          <a:prstGeom prst="rect">
            <a:avLst/>
          </a:prstGeom>
          <a:noFill/>
          <a:ln w="0">
            <a:noFill/>
            <a:prstDash val="solid"/>
          </a:ln>
        </p:spPr>
        <p:txBody>
          <a:bodyPr wrap="square" lIns="0" tIns="0" rIns="0" bIns="0" anchor="t">
            <a:noAutofit/>
          </a:bodyPr>
          <a:lstStyle/>
          <a:p>
            <a:pPr algn="l">
              <a:defRPr sz="1575" b="1" i="0">
                <a:solidFill>
                  <a:srgbClr val="115E59"/>
                </a:solidFill>
                <a:latin typeface="Calibri"/>
                <a:ea typeface="Calibri"/>
                <a:cs typeface="Calibri"/>
              </a:defRPr>
            </a:pPr>
            <a:r>
              <a:rPr sz="1575" b="1" i="0">
                <a:solidFill>
                  <a:srgbClr val="115E59"/>
                </a:solidFill>
                <a:latin typeface="Calibri"/>
                <a:ea typeface="Calibri"/>
                <a:cs typeface="Calibri"/>
              </a:rPr>
              <a:t>Minimum evidence for a Level 4 judgement</a:t>
            </a:r>
          </a:p>
        </p:txBody>
      </p:sp>
      <p:sp>
        <p:nvSpPr>
          <p:cNvPr id="30" name="">
            <a:extLst>
              <a:ext uri="{FF2B5EF4-FFF2-40B4-BE49-F238E27FC236}">
                <ns2:creationId id="{AB677330-7E5C-4A20-96D8-5EF652C23C8D}"/>
                <adec:decorative val="1"/>
              </a:ext>
            </a:extLst>
          </p:cNvPr>
          <p:cNvSpPr>
            <a:spLocks noGrp="1"/>
          </p:cNvSpPr>
          <p:nvPr/>
        </p:nvSpPr>
        <p:spPr>
          <a:xfrm>
            <a:off x="895350" y="5581650"/>
            <a:ext cx="85725" cy="85725"/>
          </a:xfrm>
          <a:prstGeom prst="ellipse">
            <a:avLst/>
          </a:prstGeom>
          <a:solidFill>
            <a:srgbClr val="F43F5E"/>
          </a:solidFill>
          <a:ln w="0">
            <a:noFill/>
            <a:prstDash val="solid"/>
          </a:ln>
        </p:spPr>
      </p:sp>
      <p:sp>
        <p:nvSpPr>
          <p:cNvPr id="31" name="">
            <a:extLst>
              <a:ext uri="{FF2B5EF4-FFF2-40B4-BE49-F238E27FC236}">
                <ns2:creationId id="{55FDB2D9-A25D-49F1-B872-7CD2532D8B00}"/>
              </a:ext>
            </a:extLst>
          </p:cNvPr>
          <p:cNvSpPr>
            <a:spLocks noGrp="1"/>
          </p:cNvSpPr>
          <p:nvPr/>
        </p:nvSpPr>
        <p:spPr>
          <a:xfrm>
            <a:off x="10858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Service standards published + evidence of adherence (tickets, SLAs, metrics)</a:t>
            </a:r>
          </a:p>
        </p:txBody>
      </p:sp>
      <p:sp>
        <p:nvSpPr>
          <p:cNvPr id="32" name="">
            <a:extLst>
              <a:ext uri="{FF2B5EF4-FFF2-40B4-BE49-F238E27FC236}">
                <ns2:creationId id="{604B960A-2AF8-41E6-ACE7-2640F075646C}"/>
                <adec:decorative val="1"/>
              </a:ext>
            </a:extLst>
          </p:cNvPr>
          <p:cNvSpPr>
            <a:spLocks noGrp="1"/>
          </p:cNvSpPr>
          <p:nvPr/>
        </p:nvSpPr>
        <p:spPr>
          <a:xfrm>
            <a:off x="4438650" y="5581650"/>
            <a:ext cx="85725" cy="85725"/>
          </a:xfrm>
          <a:prstGeom prst="ellipse">
            <a:avLst/>
          </a:prstGeom>
          <a:solidFill>
            <a:srgbClr val="F43F5E"/>
          </a:solidFill>
          <a:ln w="0">
            <a:noFill/>
            <a:prstDash val="solid"/>
          </a:ln>
        </p:spPr>
      </p:sp>
      <p:sp>
        <p:nvSpPr>
          <p:cNvPr id="33" name="">
            <a:extLst>
              <a:ext uri="{FF2B5EF4-FFF2-40B4-BE49-F238E27FC236}">
                <ns2:creationId id="{9B6F3026-4754-42AE-98AB-857F44525C00}"/>
              </a:ext>
            </a:extLst>
          </p:cNvPr>
          <p:cNvSpPr>
            <a:spLocks noGrp="1"/>
          </p:cNvSpPr>
          <p:nvPr/>
        </p:nvSpPr>
        <p:spPr>
          <a:xfrm>
            <a:off x="46291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User satisfaction survey results and improvement actions</a:t>
            </a:r>
          </a:p>
        </p:txBody>
      </p:sp>
      <p:sp>
        <p:nvSpPr>
          <p:cNvPr id="34" name="">
            <a:extLst>
              <a:ext uri="{FF2B5EF4-FFF2-40B4-BE49-F238E27FC236}">
                <ns2:creationId id="{88CA3F49-6839-4390-98C9-4399FA33F6E0}"/>
                <adec:decorative val="1"/>
              </a:ext>
            </a:extLst>
          </p:cNvPr>
          <p:cNvSpPr>
            <a:spLocks noGrp="1"/>
          </p:cNvSpPr>
          <p:nvPr/>
        </p:nvSpPr>
        <p:spPr>
          <a:xfrm>
            <a:off x="7981950" y="5581650"/>
            <a:ext cx="85725" cy="85725"/>
          </a:xfrm>
          <a:prstGeom prst="ellipse">
            <a:avLst/>
          </a:prstGeom>
          <a:solidFill>
            <a:srgbClr val="F43F5E"/>
          </a:solidFill>
          <a:ln w="0">
            <a:noFill/>
            <a:prstDash val="solid"/>
          </a:ln>
        </p:spPr>
      </p:sp>
      <p:sp>
        <p:nvSpPr>
          <p:cNvPr id="35" name="">
            <a:extLst>
              <a:ext uri="{FF2B5EF4-FFF2-40B4-BE49-F238E27FC236}">
                <ns2:creationId id="{04DD4693-53A6-43AB-ACA8-8C797249149E}"/>
              </a:ext>
            </a:extLst>
          </p:cNvPr>
          <p:cNvSpPr>
            <a:spLocks noGrp="1"/>
          </p:cNvSpPr>
          <p:nvPr/>
        </p:nvSpPr>
        <p:spPr>
          <a:xfrm>
            <a:off x="81724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Evidence of service culture embedded (training, leadership messages, behaviours)</a:t>
            </a:r>
          </a:p>
        </p:txBody>
      </p:sp>
      <p:sp>
        <p:nvSpPr>
          <p:cNvPr id="36" name="">
            <a:extLst>
              <a:ext uri="{FF2B5EF4-FFF2-40B4-BE49-F238E27FC236}">
                <ns2:creationId id="{ED467318-6683-4D95-9D76-67E42415C478}"/>
              </a:ext>
            </a:extLst>
          </p:cNvPr>
          <p:cNvSpPr>
            <a:spLocks noGrp="1"/>
          </p:cNvSpPr>
          <p:nvPr/>
        </p:nvSpPr>
        <p:spPr>
          <a:xfrm>
            <a:off x="762000" y="6153150"/>
            <a:ext cx="10668000" cy="171450"/>
          </a:xfrm>
          <a:prstGeom prst="rect">
            <a:avLst/>
          </a:prstGeom>
          <a:noFill/>
          <a:ln w="0">
            <a:noFill/>
            <a:prstDash val="solid"/>
          </a:ln>
        </p:spPr>
        <p:txBody>
          <a:bodyPr wrap="square" lIns="0" tIns="0" rIns="0" bIns="0" anchor="t">
            <a:noAutofit/>
          </a:bodyPr>
          <a:lstStyle/>
          <a:p>
            <a:pPr algn="ctr">
              <a:defRPr sz="900" b="0" i="1">
                <a:solidFill>
                  <a:srgbClr val="5F7187"/>
                </a:solidFill>
                <a:latin typeface="Calibri"/>
                <a:ea typeface="Calibri"/>
                <a:cs typeface="Calibri"/>
              </a:defRPr>
            </a:pPr>
            <a:r>
              <a:rPr sz="900" b="0" i="1">
                <a:solidFill>
                  <a:srgbClr val="5F7187"/>
                </a:solidFill>
                <a:latin typeface="Calibri"/>
                <a:ea typeface="Calibri"/>
                <a:cs typeface="Calibri"/>
              </a:rPr>
              <a:t>Catalogue v1.0.2  •  Source a6d0671c3297  •  Verbatim descriptors and evidence  •  HDRL classifications are not official programme requirements.</a:t>
            </a:r>
          </a:p>
        </p:txBody>
      </p:sp>
      <p:sp>
        <p:nvSpPr>
          <p:cNvPr id="37" name="">
            <a:extLst>
              <a:ext uri="{FF2B5EF4-FFF2-40B4-BE49-F238E27FC236}">
                <ns2:creationId id="{AF672FEE-D989-43AD-AEC7-A010EFB5EE9C}"/>
                <adec:decorative val="1"/>
              </a:ext>
            </a:extLst>
          </p:cNvPr>
          <p:cNvSpPr>
            <a:spLocks noGrp="1"/>
          </p:cNvSpPr>
          <p:nvPr/>
        </p:nvSpPr>
        <p:spPr>
          <a:xfrm>
            <a:off x="552450" y="6419850"/>
            <a:ext cx="11087100" cy="0"/>
          </a:xfrm>
          <a:prstGeom prst="line">
            <a:avLst/>
          </a:prstGeom>
          <a:noFill/>
          <a:ln w="9525">
            <a:solidFill>
              <a:srgbClr val="D5E3E3"/>
            </a:solidFill>
            <a:prstDash val="solid"/>
          </a:ln>
        </p:spPr>
      </p:sp>
      <p:sp>
        <p:nvSpPr>
          <p:cNvPr id="38" name="">
            <a:extLst>
              <a:ext uri="{FF2B5EF4-FFF2-40B4-BE49-F238E27FC236}">
                <ns2:creationId id="{EF007345-A83D-49C3-A3AD-CE587CBC0796}"/>
              </a:ext>
            </a:extLst>
          </p:cNvPr>
          <p:cNvSpPr>
            <a:spLocks noGrp="1"/>
          </p:cNvSpPr>
          <p:nvPr/>
        </p:nvSpPr>
        <p:spPr>
          <a:xfrm>
            <a:off x="552450" y="6496050"/>
            <a:ext cx="2952750" cy="190500"/>
          </a:xfrm>
          <a:prstGeom prst="rect">
            <a:avLst/>
          </a:prstGeom>
          <a:noFill/>
          <a:ln w="0">
            <a:noFill/>
            <a:prstDash val="solid"/>
          </a:ln>
        </p:spPr>
        <p:txBody>
          <a:bodyPr wrap="square" lIns="0" tIns="0" rIns="0" bIns="0" anchor="ctr">
            <a:noAutofit/>
          </a:bodyPr>
          <a:lstStyle/>
          <a:p>
            <a:pPr algn="l">
              <a:defRPr sz="900" b="0" i="0">
                <a:solidFill>
                  <a:srgbClr val="5F7187"/>
                </a:solidFill>
                <a:latin typeface="Calibri"/>
                <a:ea typeface="Calibri"/>
                <a:cs typeface="Calibri"/>
              </a:defRPr>
            </a:pPr>
            <a:r>
              <a:rPr sz="900" b="0" i="0">
                <a:solidFill>
                  <a:srgbClr val="5F7187"/>
                </a:solidFill>
                <a:latin typeface="Calibri"/>
                <a:ea typeface="Calibri"/>
                <a:cs typeface="Calibri"/>
              </a:rPr>
              <a:t>HDRL v1.0.1  •  Kit v1.1.0  •  30 Jul 2026</a:t>
            </a:r>
          </a:p>
        </p:txBody>
      </p:sp>
      <p:sp>
        <p:nvSpPr>
          <p:cNvPr id="39" name="">
            <a:extLst>
              <a:ext uri="{FF2B5EF4-FFF2-40B4-BE49-F238E27FC236}">
                <ns2:creationId id="{1097BBD3-9D36-442F-815E-466B383CB0FA}"/>
              </a:ext>
            </a:extLst>
          </p:cNvPr>
          <p:cNvSpPr>
            <a:spLocks noGrp="1"/>
          </p:cNvSpPr>
          <p:nvPr/>
        </p:nvSpPr>
        <p:spPr>
          <a:xfrm>
            <a:off x="3524250" y="6496050"/>
            <a:ext cx="6096000" cy="190500"/>
          </a:xfrm>
          <a:prstGeom prst="rect">
            <a:avLst/>
          </a:prstGeom>
          <a:noFill/>
          <a:ln w="0">
            <a:noFill/>
            <a:prstDash val="solid"/>
          </a:ln>
        </p:spPr>
        <p:txBody>
          <a:bodyPr wrap="square" lIns="0" tIns="0" rIns="0" bIns="0" anchor="ctr">
            <a:noAutofit/>
          </a:bodyPr>
          <a:lstStyle/>
          <a:p>
            <a:pPr algn="ctr">
              <a:defRPr sz="825" b="0" i="0">
                <a:solidFill>
                  <a:srgbClr val="5F7187"/>
                </a:solidFill>
                <a:latin typeface="Calibri"/>
                <a:ea typeface="Calibri"/>
                <a:cs typeface="Calibri"/>
              </a:defRPr>
            </a:pPr>
            <a:r>
              <a:rPr sz="825" b="0" i="0">
                <a:solidFill>
                  <a:srgbClr val="5F7187"/>
                </a:solidFill>
                <a:latin typeface="Calibri"/>
                <a:ea typeface="Calibri"/>
                <a:cs typeface="Calibri"/>
              </a:rPr>
              <a:t>RDS: commissioner &amp; IP owner  •  OPL Advisory: originator &amp; developer  •  </a:t>
            </a:r>
            <a:r>
              <a:rPr sz="825" b="0" i="0">
                <a:solidFill>
                  <a:srgbClr val="5F7187"/>
                </a:solidFill>
                <a:latin typeface="Calibri"/>
                <a:ea typeface="Calibri"/>
                <a:cs typeface="Calibri"/>
                <a:hlinkClick r:id="R31eb781882a9464b" tooltip="Read the Creative Commons Attribution 4.0 licence"/>
              </a:rPr>
              <a:t>CC BY 4.0</a:t>
            </a:r>
          </a:p>
        </p:txBody>
      </p:sp>
      <p:sp>
        <p:nvSpPr>
          <p:cNvPr id="40" name="">
            <a:extLst>
              <a:ext uri="{FF2B5EF4-FFF2-40B4-BE49-F238E27FC236}">
                <ns2:creationId id="{B36B7201-15C2-4B86-A287-4A80D0C498E9}"/>
              </a:ext>
            </a:extLst>
          </p:cNvPr>
          <p:cNvSpPr>
            <a:spLocks noGrp="1"/>
          </p:cNvSpPr>
          <p:nvPr/>
        </p:nvSpPr>
        <p:spPr>
          <a:xfrm>
            <a:off x="9048750" y="6496050"/>
            <a:ext cx="2590800" cy="190500"/>
          </a:xfrm>
          <a:prstGeom prst="rect">
            <a:avLst/>
          </a:prstGeom>
          <a:noFill/>
          <a:ln w="0">
            <a:noFill/>
            <a:prstDash val="solid"/>
          </a:ln>
        </p:spPr>
        <p:txBody>
          <a:bodyPr wrap="square" lIns="0" tIns="0" rIns="0" bIns="0" anchor="ctr">
            <a:noAutofit/>
          </a:bodyPr>
          <a:lstStyle/>
          <a:p>
            <a:pPr algn="r">
              <a:defRPr sz="900" b="0" i="0">
                <a:solidFill>
                  <a:srgbClr val="5F7187"/>
                </a:solidFill>
                <a:latin typeface="Calibri"/>
                <a:ea typeface="Calibri"/>
                <a:cs typeface="Calibri"/>
              </a:defRPr>
            </a:pPr>
            <a:r>
              <a:rPr sz="900" b="0" i="0">
                <a:solidFill>
                  <a:srgbClr val="5F7187"/>
                </a:solidFill>
                <a:latin typeface="Calibri"/>
                <a:ea typeface="Calibri"/>
                <a:cs typeface="Calibri"/>
                <a:hlinkClick r:id="R995a3e94a158480a" tooltip="Open the HDRL Framework website"/>
              </a:rPr>
              <a:t>hdrlframework.org</a:t>
            </a:r>
            <a:r>
              <a:rPr sz="900" b="0" i="0">
                <a:solidFill>
                  <a:srgbClr val="5F7187"/>
                </a:solidFill>
                <a:latin typeface="Calibri"/>
                <a:ea typeface="Calibri"/>
                <a:cs typeface="Calibri"/>
              </a:rPr>
              <a:t>  •  81</a:t>
            </a:r>
          </a:p>
        </p:txBody>
      </p:sp>
    </p:spTree>
    <p:extLst>
      <p:ext uri="{BB962C8B-B14F-4D97-AF65-F5344CB8AC3E}">
        <ns5:creationId val="875455928"/>
      </p:ext>
    </p:extLst>
  </p:cSld>
</p:sld>
</file>

<file path=ppt/slides/slide82.xml><?xml version="1.0" encoding="utf-8"?>
<p:sld xmlns:a="http://schemas.openxmlformats.org/drawingml/2006/main" xmlns:adec="http://schemas.microsoft.com/office/drawing/2017/decorative" xmlns:ns2="http://schemas.microsoft.com/office/drawing/2014/main" xmlns:ns5="http://schemas.microsoft.com/office/powerpoint/2010/main" xmlns:p="http://schemas.openxmlformats.org/presentationml/2006/main" xmlns:r="http://schemas.openxmlformats.org/officeDocument/2006/relationships">
  <p:cSld>
    <p:bg>
      <p:bgPr>
        <a:solidFill>
          <a:srgbClr val="F5F8FA"/>
        </a:solidFill>
      </p:bgPr>
    </p:bg>
    <p:spTree>
      <p:nvGrpSpPr>
        <p:cNvPr id="1" name=""/>
        <p:cNvGrpSpPr/>
        <p:nvPr/>
      </p:nvGrpSpPr>
      <p:grpSpPr>
        <a:xfrm/>
      </p:grpSpPr>
      <p:sp>
        <p:nvSpPr>
          <p:cNvPr id="41" name="hdrl-mini-mark">
            <a:extLst>
              <a:ext uri="{FF2B5EF4-FFF2-40B4-BE49-F238E27FC236}">
                <ns2:creationId id="{28E81FB5-CCAB-4392-907A-C6C327DCB789}"/>
                <adec:decorative val="1"/>
              </a:ext>
            </a:extLst>
          </p:cNvPr>
          <p:cNvSpPr>
            <a:spLocks noGrp="1"/>
          </p:cNvSpPr>
          <p:nvPr/>
        </p:nvSpPr>
        <p:spPr>
          <a:xfrm>
            <a:off x="552450" y="361950"/>
            <a:ext cx="514350" cy="514350"/>
          </a:xfrm>
          <a:prstGeom prst="octagon">
            <a:avLst/>
          </a:prstGeom>
          <a:solidFill>
            <a:srgbClr val="0F766E"/>
          </a:solidFill>
          <a:ln w="0">
            <a:noFill/>
            <a:prstDash val="solid"/>
          </a:ln>
        </p:spPr>
      </p:sp>
      <p:sp>
        <p:nvSpPr>
          <p:cNvPr id="2" name="hdrl-mini-text">
            <a:extLst>
              <a:ext uri="{FF2B5EF4-FFF2-40B4-BE49-F238E27FC236}">
                <ns2:creationId id="{69D25E93-AB8E-4851-B151-204CBE7D82A6}"/>
                <adec:decorative val="1"/>
              </a:ext>
            </a:extLst>
          </p:cNvPr>
          <p:cNvSpPr>
            <a:spLocks noGrp="1"/>
          </p:cNvSpPr>
          <p:nvPr/>
        </p:nvSpPr>
        <p:spPr>
          <a:xfrm>
            <a:off x="581025" y="504825"/>
            <a:ext cx="476250" cy="209550"/>
          </a:xfrm>
          <a:prstGeom prst="rect">
            <a:avLst/>
          </a:prstGeom>
          <a:noFill/>
          <a:ln w="0">
            <a:noFill/>
            <a:prstDash val="solid"/>
          </a:ln>
        </p:spPr>
        <p:txBody>
          <a:bodyPr wrap="square" lIns="0" tIns="0" rIns="0" bIns="0" anchor="ctr">
            <a:noAutofit/>
          </a:bodyPr>
          <a:lstStyle/>
          <a:p>
            <a:pPr algn="ctr">
              <a:defRPr sz="750" b="1" i="0">
                <a:solidFill>
                  <a:srgbClr val="FFFFFF"/>
                </a:solidFill>
                <a:latin typeface="Calibri"/>
                <a:ea typeface="Calibri"/>
                <a:cs typeface="Calibri"/>
              </a:defRPr>
            </a:pPr>
            <a:r>
              <a:rPr sz="750" b="1" i="0">
                <a:solidFill>
                  <a:srgbClr val="FFFFFF"/>
                </a:solidFill>
                <a:latin typeface="Calibri"/>
                <a:ea typeface="Calibri"/>
                <a:cs typeface="Calibri"/>
              </a:rPr>
              <a:t>HDRL</a:t>
            </a:r>
          </a:p>
        </p:txBody>
      </p:sp>
      <p:sp>
        <p:nvSpPr>
          <p:cNvPr id="3" name="brand-label">
            <a:extLst>
              <a:ext uri="{FF2B5EF4-FFF2-40B4-BE49-F238E27FC236}">
                <ns2:creationId id="{79E9FECB-58C9-4E16-A24D-B099AD6BF0C1}"/>
                <adec:decorative val="1"/>
              </a:ext>
            </a:extLst>
          </p:cNvPr>
          <p:cNvSpPr>
            <a:spLocks noGrp="1"/>
          </p:cNvSpPr>
          <p:nvPr/>
        </p:nvSpPr>
        <p:spPr>
          <a:xfrm>
            <a:off x="1257300" y="495300"/>
            <a:ext cx="4572000" cy="190500"/>
          </a:xfrm>
          <a:prstGeom prst="rect">
            <a:avLst/>
          </a:prstGeom>
          <a:noFill/>
          <a:ln w="0">
            <a:noFill/>
            <a:prstDash val="solid"/>
          </a:ln>
        </p:spPr>
        <p:txBody>
          <a:bodyPr wrap="square" lIns="0" tIns="0" rIns="0" bIns="0" anchor="ctr">
            <a:noAutofit/>
          </a:bodyPr>
          <a:lstStyle/>
          <a:p>
            <a:pPr algn="l">
              <a:defRPr sz="1200" b="1" i="0">
                <a:solidFill>
                  <a:srgbClr val="0F766E"/>
                </a:solidFill>
                <a:latin typeface="Calibri"/>
                <a:ea typeface="Calibri"/>
                <a:cs typeface="Calibri"/>
              </a:defRPr>
            </a:pPr>
            <a:r>
              <a:rPr sz="1200" b="1" i="0">
                <a:solidFill>
                  <a:srgbClr val="0F766E"/>
                </a:solidFill>
                <a:latin typeface="Calibri"/>
                <a:ea typeface="Calibri"/>
                <a:cs typeface="Calibri"/>
              </a:rPr>
              <a:t>DOMAIN G • INDICATOR DETAIL</a:t>
            </a:r>
          </a:p>
        </p:txBody>
      </p:sp>
      <p:sp>
        <p:nvSpPr>
          <p:cNvPr id="4" name="slide-title" title="G.3.2 · Collaboration &amp; Knowledge Sharing" descr="Slide title: G.3.2 · Collaboration &amp; Knowledge Sharing">
            <a:extLst>
              <a:ext uri="{FF2B5EF4-FFF2-40B4-BE49-F238E27FC236}">
                <ns2:creationId id="{68ECFAC0-6856-41F6-A3CD-75995F56ED13}"/>
              </a:ext>
            </a:extLst>
          </p:cNvPr>
          <p:cNvSpPr>
            <a:spLocks noGrp="1"/>
          </p:cNvSpPr>
          <p:nvPr>
            <p:ph type="title"/>
          </p:nvPr>
        </p:nvSpPr>
        <p:spPr>
          <a:xfrm>
            <a:off x="666750" y="1104900"/>
            <a:ext cx="10858500" cy="628650"/>
          </a:xfrm>
          <a:prstGeom prst="rect">
            <a:avLst/>
          </a:prstGeom>
          <a:noFill/>
          <a:ln w="0">
            <a:noFill/>
            <a:prstDash val="solid"/>
          </a:ln>
        </p:spPr>
        <p:txBody>
          <a:bodyPr wrap="square" lIns="0" tIns="0" rIns="0" bIns="0" anchor="t">
            <a:noAutofit/>
          </a:bodyPr>
          <a:lstStyle/>
          <a:p>
            <a:pPr algn="l">
              <a:defRPr sz="3150" b="1" i="0">
                <a:solidFill>
                  <a:srgbClr val="162B45"/>
                </a:solidFill>
                <a:latin typeface="Calibri"/>
                <a:ea typeface="Calibri"/>
                <a:cs typeface="Calibri"/>
              </a:defRPr>
            </a:pPr>
            <a:r>
              <a:rPr sz="3150" b="1" i="0">
                <a:solidFill>
                  <a:srgbClr val="162B45"/>
                </a:solidFill>
                <a:latin typeface="Calibri"/>
                <a:ea typeface="Calibri"/>
                <a:cs typeface="Calibri"/>
              </a:rPr>
              <a:t>G.3.2 · Collaboration &amp; Knowledge Sharing</a:t>
            </a:r>
          </a:p>
        </p:txBody>
      </p:sp>
      <p:sp>
        <p:nvSpPr>
          <p:cNvPr id="5" name="">
            <a:extLst>
              <a:ext uri="{FF2B5EF4-FFF2-40B4-BE49-F238E27FC236}">
                <ns2:creationId id="{09ACC7F1-D859-4230-95CF-2E7FF45D4388}"/>
              </a:ext>
            </a:extLst>
          </p:cNvPr>
          <p:cNvSpPr>
            <a:spLocks noGrp="1"/>
          </p:cNvSpPr>
          <p:nvPr/>
        </p:nvSpPr>
        <p:spPr>
          <a:xfrm>
            <a:off x="685800" y="1771650"/>
            <a:ext cx="10668000" cy="266700"/>
          </a:xfrm>
          <a:prstGeom prst="rect">
            <a:avLst/>
          </a:prstGeom>
          <a:noFill/>
          <a:ln w="0">
            <a:noFill/>
            <a:prstDash val="solid"/>
          </a:ln>
        </p:spPr>
        <p:txBody>
          <a:bodyPr wrap="square" lIns="0" tIns="0" rIns="0" bIns="0" anchor="t">
            <a:noAutofit/>
          </a:bodyPr>
          <a:lstStyle/>
          <a:p>
            <a:pPr algn="l">
              <a:defRPr sz="1350" b="1" i="0">
                <a:solidFill>
                  <a:srgbClr val="F43F5E"/>
                </a:solidFill>
                <a:latin typeface="Calibri"/>
                <a:ea typeface="Calibri"/>
                <a:cs typeface="Calibri"/>
              </a:defRPr>
            </a:pPr>
            <a:r>
              <a:rPr sz="1350" b="1" i="0">
                <a:solidFill>
                  <a:srgbClr val="F43F5E"/>
                </a:solidFill>
                <a:latin typeface="Calibri"/>
                <a:ea typeface="Calibri"/>
                <a:cs typeface="Calibri"/>
              </a:rPr>
              <a:t>Enhancement indicator  •  Both level  •  HDRL class O</a:t>
            </a:r>
          </a:p>
        </p:txBody>
      </p:sp>
      <p:sp>
        <p:nvSpPr>
          <p:cNvPr id="6" name="">
            <a:extLst>
              <a:ext uri="{FF2B5EF4-FFF2-40B4-BE49-F238E27FC236}">
                <ns2:creationId id="{CEF8F74B-9C04-4145-A9FB-3D701F5C3A2D}"/>
              </a:ext>
            </a:extLst>
          </p:cNvPr>
          <p:cNvSpPr>
            <a:spLocks noGrp="1"/>
          </p:cNvSpPr>
          <p:nvPr/>
        </p:nvSpPr>
        <p:spPr>
          <a:xfrm>
            <a:off x="685800" y="2095500"/>
            <a:ext cx="10668000" cy="285750"/>
          </a:xfrm>
          <a:prstGeom prst="rect">
            <a:avLst/>
          </a:prstGeom>
          <a:noFill/>
          <a:ln w="0">
            <a:noFill/>
            <a:prstDash val="solid"/>
          </a:ln>
        </p:spPr>
        <p:txBody>
          <a:bodyPr wrap="square" lIns="0" tIns="0" rIns="0" bIns="0" anchor="t">
            <a:noAutofit/>
          </a:bodyPr>
          <a:lstStyle/>
          <a:p>
            <a:pPr algn="l">
              <a:defRPr sz="1350" b="0" i="1">
                <a:solidFill>
                  <a:srgbClr val="5F7187"/>
                </a:solidFill>
                <a:latin typeface="Calibri"/>
                <a:ea typeface="Calibri"/>
                <a:cs typeface="Calibri"/>
              </a:defRPr>
            </a:pPr>
            <a:r>
              <a:rPr sz="1350" b="0" i="1">
                <a:solidFill>
                  <a:srgbClr val="5F7187"/>
                </a:solidFill>
                <a:latin typeface="Calibri"/>
                <a:ea typeface="Calibri"/>
                <a:cs typeface="Calibri"/>
              </a:rPr>
              <a:t>The catalogue wording below is reproduced verbatim.</a:t>
            </a:r>
          </a:p>
        </p:txBody>
      </p:sp>
      <p:sp>
        <p:nvSpPr>
          <p:cNvPr id="7" name="">
            <a:extLst>
              <a:ext uri="{FF2B5EF4-FFF2-40B4-BE49-F238E27FC236}">
                <ns2:creationId id="{7772CF4D-060E-40E5-ABA2-6F940E0B4B5F}"/>
                <adec:decorative val="1"/>
              </a:ext>
            </a:extLst>
          </p:cNvPr>
          <p:cNvSpPr>
            <a:spLocks noGrp="1"/>
          </p:cNvSpPr>
          <p:nvPr/>
        </p:nvSpPr>
        <p:spPr>
          <a:xfrm>
            <a:off x="1428750" y="2647950"/>
            <a:ext cx="8763000" cy="0"/>
          </a:xfrm>
          <a:prstGeom prst="line">
            <a:avLst/>
          </a:prstGeom>
          <a:noFill/>
          <a:ln w="57150">
            <a:solidFill>
              <a:srgbClr val="A7E6DB"/>
            </a:solidFill>
            <a:prstDash val="solid"/>
          </a:ln>
        </p:spPr>
      </p:sp>
      <p:sp>
        <p:nvSpPr>
          <p:cNvPr id="8" name="">
            <a:extLst>
              <a:ext uri="{FF2B5EF4-FFF2-40B4-BE49-F238E27FC236}">
                <ns2:creationId id="{954C554B-050F-46F0-AA25-D0E24DD234EF}"/>
                <adec:decorative val="1"/>
              </a:ext>
            </a:extLst>
          </p:cNvPr>
          <p:cNvSpPr>
            <a:spLocks noGrp="1"/>
          </p:cNvSpPr>
          <p:nvPr/>
        </p:nvSpPr>
        <p:spPr>
          <a:xfrm>
            <a:off x="1219200" y="2419350"/>
            <a:ext cx="457200" cy="457200"/>
          </a:xfrm>
          <a:prstGeom prst="ellipse">
            <a:avLst/>
          </a:prstGeom>
          <a:solidFill>
            <a:srgbClr val="FFFFFF"/>
          </a:solidFill>
          <a:ln w="19050">
            <a:solidFill>
              <a:srgbClr val="F43F5E"/>
            </a:solidFill>
            <a:prstDash val="solid"/>
          </a:ln>
        </p:spPr>
      </p:sp>
      <p:sp>
        <p:nvSpPr>
          <p:cNvPr id="9" name="">
            <a:extLst>
              <a:ext uri="{FF2B5EF4-FFF2-40B4-BE49-F238E27FC236}">
                <ns2:creationId id="{E3CF7B17-1B08-4BE9-AB01-D11F440FAD01}"/>
              </a:ext>
            </a:extLst>
          </p:cNvPr>
          <p:cNvSpPr>
            <a:spLocks noGrp="1"/>
          </p:cNvSpPr>
          <p:nvPr/>
        </p:nvSpPr>
        <p:spPr>
          <a:xfrm>
            <a:off x="1333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F43F5E"/>
                </a:solidFill>
                <a:latin typeface="Calibri"/>
                <a:ea typeface="Calibri"/>
                <a:cs typeface="Calibri"/>
              </a:defRPr>
            </a:pPr>
            <a:r>
              <a:rPr sz="1500" b="1" i="0">
                <a:solidFill>
                  <a:srgbClr val="F43F5E"/>
                </a:solidFill>
                <a:latin typeface="Calibri"/>
                <a:ea typeface="Calibri"/>
                <a:cs typeface="Calibri"/>
              </a:rPr>
              <a:t>1</a:t>
            </a:r>
          </a:p>
        </p:txBody>
      </p:sp>
      <p:sp>
        <p:nvSpPr>
          <p:cNvPr id="10" name="">
            <a:extLst>
              <a:ext uri="{FF2B5EF4-FFF2-40B4-BE49-F238E27FC236}">
                <ns2:creationId id="{2362B9F4-1AC6-4F5C-8D09-7F64E461A994}"/>
              </a:ext>
            </a:extLst>
          </p:cNvPr>
          <p:cNvSpPr>
            <a:spLocks noGrp="1"/>
          </p:cNvSpPr>
          <p:nvPr/>
        </p:nvSpPr>
        <p:spPr>
          <a:xfrm>
            <a:off x="552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Initial</a:t>
            </a:r>
          </a:p>
        </p:txBody>
      </p:sp>
      <p:sp>
        <p:nvSpPr>
          <p:cNvPr id="11" name="">
            <a:extLst>
              <a:ext uri="{FF2B5EF4-FFF2-40B4-BE49-F238E27FC236}">
                <ns2:creationId id="{FFBEB6C4-DA8E-460C-93C1-16D36024F6AA}"/>
              </a:ext>
            </a:extLst>
          </p:cNvPr>
          <p:cNvSpPr>
            <a:spLocks noGrp="1"/>
          </p:cNvSpPr>
          <p:nvPr/>
        </p:nvSpPr>
        <p:spPr>
          <a:xfrm>
            <a:off x="552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Siloed. Limited collaboration. Knowledge held by individuals.</a:t>
            </a:r>
          </a:p>
        </p:txBody>
      </p:sp>
      <p:sp>
        <p:nvSpPr>
          <p:cNvPr id="12" name="">
            <a:extLst>
              <a:ext uri="{FF2B5EF4-FFF2-40B4-BE49-F238E27FC236}">
                <ns2:creationId id="{2EE0A669-A6DA-4D06-A200-E1DDF32482A4}"/>
                <adec:decorative val="1"/>
              </a:ext>
            </a:extLst>
          </p:cNvPr>
          <p:cNvSpPr>
            <a:spLocks noGrp="1"/>
          </p:cNvSpPr>
          <p:nvPr/>
        </p:nvSpPr>
        <p:spPr>
          <a:xfrm>
            <a:off x="3409950" y="2419350"/>
            <a:ext cx="457200" cy="457200"/>
          </a:xfrm>
          <a:prstGeom prst="ellipse">
            <a:avLst/>
          </a:prstGeom>
          <a:solidFill>
            <a:srgbClr val="FFFFFF"/>
          </a:solidFill>
          <a:ln w="19050">
            <a:solidFill>
              <a:srgbClr val="F43F5E"/>
            </a:solidFill>
            <a:prstDash val="solid"/>
          </a:ln>
        </p:spPr>
      </p:sp>
      <p:sp>
        <p:nvSpPr>
          <p:cNvPr id="13" name="">
            <a:extLst>
              <a:ext uri="{FF2B5EF4-FFF2-40B4-BE49-F238E27FC236}">
                <ns2:creationId id="{E0311728-648D-46AF-BE7E-7614C74C2E08}"/>
              </a:ext>
            </a:extLst>
          </p:cNvPr>
          <p:cNvSpPr>
            <a:spLocks noGrp="1"/>
          </p:cNvSpPr>
          <p:nvPr/>
        </p:nvSpPr>
        <p:spPr>
          <a:xfrm>
            <a:off x="3524250" y="2533650"/>
            <a:ext cx="228600" cy="228600"/>
          </a:xfrm>
          <a:prstGeom prst="rect">
            <a:avLst/>
          </a:prstGeom>
          <a:noFill/>
          <a:ln w="0">
            <a:noFill/>
            <a:prstDash val="solid"/>
          </a:ln>
        </p:spPr>
        <p:txBody>
          <a:bodyPr wrap="square" lIns="0" tIns="0" rIns="0" bIns="0" anchor="ctr">
            <a:noAutofit/>
          </a:bodyPr>
          <a:lstStyle/>
          <a:p>
            <a:pPr algn="ctr">
              <a:defRPr sz="1500" b="1" i="0">
                <a:solidFill>
                  <a:srgbClr val="F43F5E"/>
                </a:solidFill>
                <a:latin typeface="Calibri"/>
                <a:ea typeface="Calibri"/>
                <a:cs typeface="Calibri"/>
              </a:defRPr>
            </a:pPr>
            <a:r>
              <a:rPr sz="1500" b="1" i="0">
                <a:solidFill>
                  <a:srgbClr val="F43F5E"/>
                </a:solidFill>
                <a:latin typeface="Calibri"/>
                <a:ea typeface="Calibri"/>
                <a:cs typeface="Calibri"/>
              </a:rPr>
              <a:t>2</a:t>
            </a:r>
          </a:p>
        </p:txBody>
      </p:sp>
      <p:sp>
        <p:nvSpPr>
          <p:cNvPr id="14" name="">
            <a:extLst>
              <a:ext uri="{FF2B5EF4-FFF2-40B4-BE49-F238E27FC236}">
                <ns2:creationId id="{28F7B5B2-E812-4684-8DF4-FBC6D35E3026}"/>
              </a:ext>
            </a:extLst>
          </p:cNvPr>
          <p:cNvSpPr>
            <a:spLocks noGrp="1"/>
          </p:cNvSpPr>
          <p:nvPr/>
        </p:nvSpPr>
        <p:spPr>
          <a:xfrm>
            <a:off x="27432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Developing</a:t>
            </a:r>
          </a:p>
        </p:txBody>
      </p:sp>
      <p:sp>
        <p:nvSpPr>
          <p:cNvPr id="15" name="">
            <a:extLst>
              <a:ext uri="{FF2B5EF4-FFF2-40B4-BE49-F238E27FC236}">
                <ns2:creationId id="{8A7C2B84-963B-4077-B435-8ABE2BA507BE}"/>
              </a:ext>
            </a:extLst>
          </p:cNvPr>
          <p:cNvSpPr>
            <a:spLocks noGrp="1"/>
          </p:cNvSpPr>
          <p:nvPr/>
        </p:nvSpPr>
        <p:spPr>
          <a:xfrm>
            <a:off x="27432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Improvement identified. Knowledge management started. Cross-team emerging.</a:t>
            </a:r>
          </a:p>
        </p:txBody>
      </p:sp>
      <p:sp>
        <p:nvSpPr>
          <p:cNvPr id="16" name="">
            <a:extLst>
              <a:ext uri="{FF2B5EF4-FFF2-40B4-BE49-F238E27FC236}">
                <ns2:creationId id="{CB55059B-AF33-40E2-A087-2BFCE593C952}"/>
                <adec:decorative val="1"/>
              </a:ext>
            </a:extLst>
          </p:cNvPr>
          <p:cNvSpPr>
            <a:spLocks noGrp="1"/>
          </p:cNvSpPr>
          <p:nvPr/>
        </p:nvSpPr>
        <p:spPr>
          <a:xfrm>
            <a:off x="5600700" y="2419350"/>
            <a:ext cx="457200" cy="457200"/>
          </a:xfrm>
          <a:prstGeom prst="ellipse">
            <a:avLst/>
          </a:prstGeom>
          <a:solidFill>
            <a:srgbClr val="FFFFFF"/>
          </a:solidFill>
          <a:ln w="19050">
            <a:solidFill>
              <a:srgbClr val="F43F5E"/>
            </a:solidFill>
            <a:prstDash val="solid"/>
          </a:ln>
        </p:spPr>
      </p:sp>
      <p:sp>
        <p:nvSpPr>
          <p:cNvPr id="17" name="">
            <a:extLst>
              <a:ext uri="{FF2B5EF4-FFF2-40B4-BE49-F238E27FC236}">
                <ns2:creationId id="{DE50D466-123A-4920-81D0-8FED43042593}"/>
              </a:ext>
            </a:extLst>
          </p:cNvPr>
          <p:cNvSpPr>
            <a:spLocks noGrp="1"/>
          </p:cNvSpPr>
          <p:nvPr/>
        </p:nvSpPr>
        <p:spPr>
          <a:xfrm>
            <a:off x="5715000" y="2533650"/>
            <a:ext cx="228600" cy="228600"/>
          </a:xfrm>
          <a:prstGeom prst="rect">
            <a:avLst/>
          </a:prstGeom>
          <a:noFill/>
          <a:ln w="0">
            <a:noFill/>
            <a:prstDash val="solid"/>
          </a:ln>
        </p:spPr>
        <p:txBody>
          <a:bodyPr wrap="square" lIns="0" tIns="0" rIns="0" bIns="0" anchor="ctr">
            <a:noAutofit/>
          </a:bodyPr>
          <a:lstStyle/>
          <a:p>
            <a:pPr algn="ctr">
              <a:defRPr sz="1500" b="1" i="0">
                <a:solidFill>
                  <a:srgbClr val="F43F5E"/>
                </a:solidFill>
                <a:latin typeface="Calibri"/>
                <a:ea typeface="Calibri"/>
                <a:cs typeface="Calibri"/>
              </a:defRPr>
            </a:pPr>
            <a:r>
              <a:rPr sz="1500" b="1" i="0">
                <a:solidFill>
                  <a:srgbClr val="F43F5E"/>
                </a:solidFill>
                <a:latin typeface="Calibri"/>
                <a:ea typeface="Calibri"/>
                <a:cs typeface="Calibri"/>
              </a:rPr>
              <a:t>3</a:t>
            </a:r>
          </a:p>
        </p:txBody>
      </p:sp>
      <p:sp>
        <p:nvSpPr>
          <p:cNvPr id="18" name="">
            <a:extLst>
              <a:ext uri="{FF2B5EF4-FFF2-40B4-BE49-F238E27FC236}">
                <ns2:creationId id="{16B3A12B-78EA-4855-A79A-A2EEE478F34D}"/>
              </a:ext>
            </a:extLst>
          </p:cNvPr>
          <p:cNvSpPr>
            <a:spLocks noGrp="1"/>
          </p:cNvSpPr>
          <p:nvPr/>
        </p:nvSpPr>
        <p:spPr>
          <a:xfrm>
            <a:off x="49339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Defined</a:t>
            </a:r>
          </a:p>
        </p:txBody>
      </p:sp>
      <p:sp>
        <p:nvSpPr>
          <p:cNvPr id="19" name="">
            <a:extLst>
              <a:ext uri="{FF2B5EF4-FFF2-40B4-BE49-F238E27FC236}">
                <ns2:creationId id="{0DD8DD96-7FEB-4BCF-A93D-3EFA9B050FFA}"/>
              </a:ext>
            </a:extLst>
          </p:cNvPr>
          <p:cNvSpPr>
            <a:spLocks noGrp="1"/>
          </p:cNvSpPr>
          <p:nvPr/>
        </p:nvSpPr>
        <p:spPr>
          <a:xfrm>
            <a:off x="49339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Regular cross-team. Knowledge documented. Some external collaboration.</a:t>
            </a:r>
          </a:p>
        </p:txBody>
      </p:sp>
      <p:sp>
        <p:nvSpPr>
          <p:cNvPr id="20" name="">
            <a:extLst>
              <a:ext uri="{FF2B5EF4-FFF2-40B4-BE49-F238E27FC236}">
                <ns2:creationId id="{0BDB84A6-65AF-4004-B82A-B5E162ECDF68}"/>
                <adec:decorative val="1"/>
              </a:ext>
            </a:extLst>
          </p:cNvPr>
          <p:cNvSpPr>
            <a:spLocks noGrp="1"/>
          </p:cNvSpPr>
          <p:nvPr/>
        </p:nvSpPr>
        <p:spPr>
          <a:xfrm>
            <a:off x="7791450" y="2419350"/>
            <a:ext cx="457200" cy="457200"/>
          </a:xfrm>
          <a:prstGeom prst="ellipse">
            <a:avLst/>
          </a:prstGeom>
          <a:solidFill>
            <a:srgbClr val="FFFFFF"/>
          </a:solidFill>
          <a:ln w="19050">
            <a:solidFill>
              <a:srgbClr val="F43F5E"/>
            </a:solidFill>
            <a:prstDash val="solid"/>
          </a:ln>
        </p:spPr>
      </p:sp>
      <p:sp>
        <p:nvSpPr>
          <p:cNvPr id="21" name="">
            <a:extLst>
              <a:ext uri="{FF2B5EF4-FFF2-40B4-BE49-F238E27FC236}">
                <ns2:creationId id="{17FE278B-7695-4D86-8BFF-D9F6EA861517}"/>
              </a:ext>
            </a:extLst>
          </p:cNvPr>
          <p:cNvSpPr>
            <a:spLocks noGrp="1"/>
          </p:cNvSpPr>
          <p:nvPr/>
        </p:nvSpPr>
        <p:spPr>
          <a:xfrm>
            <a:off x="7905750" y="2533650"/>
            <a:ext cx="228600" cy="228600"/>
          </a:xfrm>
          <a:prstGeom prst="rect">
            <a:avLst/>
          </a:prstGeom>
          <a:noFill/>
          <a:ln w="0">
            <a:noFill/>
            <a:prstDash val="solid"/>
          </a:ln>
        </p:spPr>
        <p:txBody>
          <a:bodyPr wrap="square" lIns="0" tIns="0" rIns="0" bIns="0" anchor="ctr">
            <a:noAutofit/>
          </a:bodyPr>
          <a:lstStyle/>
          <a:p>
            <a:pPr algn="ctr">
              <a:defRPr sz="1500" b="1" i="0">
                <a:solidFill>
                  <a:srgbClr val="F43F5E"/>
                </a:solidFill>
                <a:latin typeface="Calibri"/>
                <a:ea typeface="Calibri"/>
                <a:cs typeface="Calibri"/>
              </a:defRPr>
            </a:pPr>
            <a:r>
              <a:rPr sz="1500" b="1" i="0">
                <a:solidFill>
                  <a:srgbClr val="F43F5E"/>
                </a:solidFill>
                <a:latin typeface="Calibri"/>
                <a:ea typeface="Calibri"/>
                <a:cs typeface="Calibri"/>
              </a:rPr>
              <a:t>4</a:t>
            </a:r>
          </a:p>
        </p:txBody>
      </p:sp>
      <p:sp>
        <p:nvSpPr>
          <p:cNvPr id="22" name="">
            <a:extLst>
              <a:ext uri="{FF2B5EF4-FFF2-40B4-BE49-F238E27FC236}">
                <ns2:creationId id="{4539616F-D2FA-4FCC-B037-3FEF29BD796C}"/>
              </a:ext>
            </a:extLst>
          </p:cNvPr>
          <p:cNvSpPr>
            <a:spLocks noGrp="1"/>
          </p:cNvSpPr>
          <p:nvPr/>
        </p:nvSpPr>
        <p:spPr>
          <a:xfrm>
            <a:off x="71247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Managed</a:t>
            </a:r>
          </a:p>
        </p:txBody>
      </p:sp>
      <p:sp>
        <p:nvSpPr>
          <p:cNvPr id="23" name="">
            <a:extLst>
              <a:ext uri="{FF2B5EF4-FFF2-40B4-BE49-F238E27FC236}">
                <ns2:creationId id="{2D9E77AC-C034-4F83-A22D-E7BE4ED027D4}"/>
              </a:ext>
            </a:extLst>
          </p:cNvPr>
          <p:cNvSpPr>
            <a:spLocks noGrp="1"/>
          </p:cNvSpPr>
          <p:nvPr/>
        </p:nvSpPr>
        <p:spPr>
          <a:xfrm>
            <a:off x="71247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Strong collaborative culture. Communities of practice. Knowledge accessible. UK/international networks.</a:t>
            </a:r>
          </a:p>
        </p:txBody>
      </p:sp>
      <p:sp>
        <p:nvSpPr>
          <p:cNvPr id="24" name="">
            <a:extLst>
              <a:ext uri="{FF2B5EF4-FFF2-40B4-BE49-F238E27FC236}">
                <ns2:creationId id="{EF7A990D-C321-4479-8083-90C84418A907}"/>
                <adec:decorative val="1"/>
              </a:ext>
            </a:extLst>
          </p:cNvPr>
          <p:cNvSpPr>
            <a:spLocks noGrp="1"/>
          </p:cNvSpPr>
          <p:nvPr/>
        </p:nvSpPr>
        <p:spPr>
          <a:xfrm>
            <a:off x="9982200" y="2419350"/>
            <a:ext cx="457200" cy="457200"/>
          </a:xfrm>
          <a:prstGeom prst="ellipse">
            <a:avLst/>
          </a:prstGeom>
          <a:solidFill>
            <a:srgbClr val="F43F5E"/>
          </a:solidFill>
          <a:ln w="19050">
            <a:solidFill>
              <a:srgbClr val="F43F5E"/>
            </a:solidFill>
            <a:prstDash val="solid"/>
          </a:ln>
        </p:spPr>
      </p:sp>
      <p:sp>
        <p:nvSpPr>
          <p:cNvPr id="25" name="">
            <a:extLst>
              <a:ext uri="{FF2B5EF4-FFF2-40B4-BE49-F238E27FC236}">
                <ns2:creationId id="{CCA2E1FA-E054-45EC-AE9E-F8045783D6D9}"/>
              </a:ext>
            </a:extLst>
          </p:cNvPr>
          <p:cNvSpPr>
            <a:spLocks noGrp="1"/>
          </p:cNvSpPr>
          <p:nvPr/>
        </p:nvSpPr>
        <p:spPr>
          <a:xfrm>
            <a:off x="10096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FFFFFF"/>
                </a:solidFill>
                <a:latin typeface="Calibri"/>
                <a:ea typeface="Calibri"/>
                <a:cs typeface="Calibri"/>
              </a:defRPr>
            </a:pPr>
            <a:r>
              <a:rPr sz="1500" b="1" i="0">
                <a:solidFill>
                  <a:srgbClr val="FFFFFF"/>
                </a:solidFill>
                <a:latin typeface="Calibri"/>
                <a:ea typeface="Calibri"/>
                <a:cs typeface="Calibri"/>
              </a:rPr>
              <a:t>5</a:t>
            </a:r>
          </a:p>
        </p:txBody>
      </p:sp>
      <p:sp>
        <p:nvSpPr>
          <p:cNvPr id="26" name="">
            <a:extLst>
              <a:ext uri="{FF2B5EF4-FFF2-40B4-BE49-F238E27FC236}">
                <ns2:creationId id="{14C1B720-D8F5-4D2C-A4D5-C0C30C19C80C}"/>
              </a:ext>
            </a:extLst>
          </p:cNvPr>
          <p:cNvSpPr>
            <a:spLocks noGrp="1"/>
          </p:cNvSpPr>
          <p:nvPr/>
        </p:nvSpPr>
        <p:spPr>
          <a:xfrm>
            <a:off x="9315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Optimising</a:t>
            </a:r>
          </a:p>
        </p:txBody>
      </p:sp>
      <p:sp>
        <p:nvSpPr>
          <p:cNvPr id="27" name="">
            <a:extLst>
              <a:ext uri="{FF2B5EF4-FFF2-40B4-BE49-F238E27FC236}">
                <ns2:creationId id="{57522C24-FE5B-4387-A32E-988CEA035491}"/>
              </a:ext>
            </a:extLst>
          </p:cNvPr>
          <p:cNvSpPr>
            <a:spLocks noGrp="1"/>
          </p:cNvSpPr>
          <p:nvPr/>
        </p:nvSpPr>
        <p:spPr>
          <a:xfrm>
            <a:off x="9315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Collaborative leadership. Anchors networks. Knowledge flows. Attracts opportunities.</a:t>
            </a:r>
          </a:p>
        </p:txBody>
      </p:sp>
      <p:sp>
        <p:nvSpPr>
          <p:cNvPr id="28" name="">
            <a:extLst>
              <a:ext uri="{FF2B5EF4-FFF2-40B4-BE49-F238E27FC236}">
                <ns2:creationId id="{498D6896-187F-4337-876F-E44E675FA539}"/>
                <adec:decorative val="1"/>
              </a:ext>
            </a:extLst>
          </p:cNvPr>
          <p:cNvSpPr>
            <a:spLocks noGrp="1"/>
          </p:cNvSpPr>
          <p:nvPr/>
        </p:nvSpPr>
        <p:spPr>
          <a:xfrm>
            <a:off x="685800" y="5105400"/>
            <a:ext cx="10820400" cy="1047750"/>
          </a:xfrm>
          <a:prstGeom prst="roundRect">
            <a:avLst>
              <a:gd name="adj" fmla="val 7273"/>
            </a:avLst>
          </a:prstGeom>
          <a:solidFill>
            <a:srgbClr val="FFFFFF"/>
          </a:solidFill>
          <a:ln w="9525">
            <a:solidFill>
              <a:srgbClr val="D5E3E3"/>
            </a:solidFill>
            <a:prstDash val="solid"/>
          </a:ln>
        </p:spPr>
      </p:sp>
      <p:sp>
        <p:nvSpPr>
          <p:cNvPr id="29" name="">
            <a:extLst>
              <a:ext uri="{FF2B5EF4-FFF2-40B4-BE49-F238E27FC236}">
                <ns2:creationId id="{38C611D5-D106-4E50-B699-CF90EA1E3529}"/>
              </a:ext>
            </a:extLst>
          </p:cNvPr>
          <p:cNvSpPr>
            <a:spLocks noGrp="1"/>
          </p:cNvSpPr>
          <p:nvPr/>
        </p:nvSpPr>
        <p:spPr>
          <a:xfrm>
            <a:off x="895350" y="5200650"/>
            <a:ext cx="6858000" cy="266700"/>
          </a:xfrm>
          <a:prstGeom prst="rect">
            <a:avLst/>
          </a:prstGeom>
          <a:noFill/>
          <a:ln w="0">
            <a:noFill/>
            <a:prstDash val="solid"/>
          </a:ln>
        </p:spPr>
        <p:txBody>
          <a:bodyPr wrap="square" lIns="0" tIns="0" rIns="0" bIns="0" anchor="t">
            <a:noAutofit/>
          </a:bodyPr>
          <a:lstStyle/>
          <a:p>
            <a:pPr algn="l">
              <a:defRPr sz="1575" b="1" i="0">
                <a:solidFill>
                  <a:srgbClr val="115E59"/>
                </a:solidFill>
                <a:latin typeface="Calibri"/>
                <a:ea typeface="Calibri"/>
                <a:cs typeface="Calibri"/>
              </a:defRPr>
            </a:pPr>
            <a:r>
              <a:rPr sz="1575" b="1" i="0">
                <a:solidFill>
                  <a:srgbClr val="115E59"/>
                </a:solidFill>
                <a:latin typeface="Calibri"/>
                <a:ea typeface="Calibri"/>
                <a:cs typeface="Calibri"/>
              </a:rPr>
              <a:t>Minimum evidence for a Level 4 judgement</a:t>
            </a:r>
          </a:p>
        </p:txBody>
      </p:sp>
      <p:sp>
        <p:nvSpPr>
          <p:cNvPr id="30" name="">
            <a:extLst>
              <a:ext uri="{FF2B5EF4-FFF2-40B4-BE49-F238E27FC236}">
                <ns2:creationId id="{A5D25171-E966-4BBF-9D31-0DDCF14D79E9}"/>
                <adec:decorative val="1"/>
              </a:ext>
            </a:extLst>
          </p:cNvPr>
          <p:cNvSpPr>
            <a:spLocks noGrp="1"/>
          </p:cNvSpPr>
          <p:nvPr/>
        </p:nvSpPr>
        <p:spPr>
          <a:xfrm>
            <a:off x="895350" y="5581650"/>
            <a:ext cx="85725" cy="85725"/>
          </a:xfrm>
          <a:prstGeom prst="ellipse">
            <a:avLst/>
          </a:prstGeom>
          <a:solidFill>
            <a:srgbClr val="F43F5E"/>
          </a:solidFill>
          <a:ln w="0">
            <a:noFill/>
            <a:prstDash val="solid"/>
          </a:ln>
        </p:spPr>
      </p:sp>
      <p:sp>
        <p:nvSpPr>
          <p:cNvPr id="31" name="">
            <a:extLst>
              <a:ext uri="{FF2B5EF4-FFF2-40B4-BE49-F238E27FC236}">
                <ns2:creationId id="{0AFE5EC7-628A-45D2-939D-5492AB84D99A}"/>
              </a:ext>
            </a:extLst>
          </p:cNvPr>
          <p:cNvSpPr>
            <a:spLocks noGrp="1"/>
          </p:cNvSpPr>
          <p:nvPr/>
        </p:nvSpPr>
        <p:spPr>
          <a:xfrm>
            <a:off x="10858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Communities of practice/knowledge base evidence + participation records</a:t>
            </a:r>
          </a:p>
        </p:txBody>
      </p:sp>
      <p:sp>
        <p:nvSpPr>
          <p:cNvPr id="32" name="">
            <a:extLst>
              <a:ext uri="{FF2B5EF4-FFF2-40B4-BE49-F238E27FC236}">
                <ns2:creationId id="{624D0926-D59D-4303-B42F-A0C94DE8C194}"/>
                <adec:decorative val="1"/>
              </a:ext>
            </a:extLst>
          </p:cNvPr>
          <p:cNvSpPr>
            <a:spLocks noGrp="1"/>
          </p:cNvSpPr>
          <p:nvPr/>
        </p:nvSpPr>
        <p:spPr>
          <a:xfrm>
            <a:off x="4438650" y="5581650"/>
            <a:ext cx="85725" cy="85725"/>
          </a:xfrm>
          <a:prstGeom prst="ellipse">
            <a:avLst/>
          </a:prstGeom>
          <a:solidFill>
            <a:srgbClr val="F43F5E"/>
          </a:solidFill>
          <a:ln w="0">
            <a:noFill/>
            <a:prstDash val="solid"/>
          </a:ln>
        </p:spPr>
      </p:sp>
      <p:sp>
        <p:nvSpPr>
          <p:cNvPr id="33" name="">
            <a:extLst>
              <a:ext uri="{FF2B5EF4-FFF2-40B4-BE49-F238E27FC236}">
                <ns2:creationId id="{2957501F-2886-4A89-99A4-B365225740E4}"/>
              </a:ext>
            </a:extLst>
          </p:cNvPr>
          <p:cNvSpPr>
            <a:spLocks noGrp="1"/>
          </p:cNvSpPr>
          <p:nvPr/>
        </p:nvSpPr>
        <p:spPr>
          <a:xfrm>
            <a:off x="46291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Knowledge management artefacts (wikis, SOP repositories) with usage stats</a:t>
            </a:r>
          </a:p>
        </p:txBody>
      </p:sp>
      <p:sp>
        <p:nvSpPr>
          <p:cNvPr id="34" name="">
            <a:extLst>
              <a:ext uri="{FF2B5EF4-FFF2-40B4-BE49-F238E27FC236}">
                <ns2:creationId id="{D9818DF9-4461-40E6-8399-50CA2AC48DEA}"/>
                <adec:decorative val="1"/>
              </a:ext>
            </a:extLst>
          </p:cNvPr>
          <p:cNvSpPr>
            <a:spLocks noGrp="1"/>
          </p:cNvSpPr>
          <p:nvPr/>
        </p:nvSpPr>
        <p:spPr>
          <a:xfrm>
            <a:off x="7981950" y="5581650"/>
            <a:ext cx="85725" cy="85725"/>
          </a:xfrm>
          <a:prstGeom prst="ellipse">
            <a:avLst/>
          </a:prstGeom>
          <a:solidFill>
            <a:srgbClr val="F43F5E"/>
          </a:solidFill>
          <a:ln w="0">
            <a:noFill/>
            <a:prstDash val="solid"/>
          </a:ln>
        </p:spPr>
      </p:sp>
      <p:sp>
        <p:nvSpPr>
          <p:cNvPr id="35" name="">
            <a:extLst>
              <a:ext uri="{FF2B5EF4-FFF2-40B4-BE49-F238E27FC236}">
                <ns2:creationId id="{9DFC3F90-175A-41EA-B129-0957386415DC}"/>
              </a:ext>
            </a:extLst>
          </p:cNvPr>
          <p:cNvSpPr>
            <a:spLocks noGrp="1"/>
          </p:cNvSpPr>
          <p:nvPr/>
        </p:nvSpPr>
        <p:spPr>
          <a:xfrm>
            <a:off x="81724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Evidence of UK/international network participation</a:t>
            </a:r>
          </a:p>
        </p:txBody>
      </p:sp>
      <p:sp>
        <p:nvSpPr>
          <p:cNvPr id="36" name="">
            <a:extLst>
              <a:ext uri="{FF2B5EF4-FFF2-40B4-BE49-F238E27FC236}">
                <ns2:creationId id="{E9A176CC-EDC7-4211-A12B-8B6764DF486A}"/>
              </a:ext>
            </a:extLst>
          </p:cNvPr>
          <p:cNvSpPr>
            <a:spLocks noGrp="1"/>
          </p:cNvSpPr>
          <p:nvPr/>
        </p:nvSpPr>
        <p:spPr>
          <a:xfrm>
            <a:off x="762000" y="6153150"/>
            <a:ext cx="10668000" cy="171450"/>
          </a:xfrm>
          <a:prstGeom prst="rect">
            <a:avLst/>
          </a:prstGeom>
          <a:noFill/>
          <a:ln w="0">
            <a:noFill/>
            <a:prstDash val="solid"/>
          </a:ln>
        </p:spPr>
        <p:txBody>
          <a:bodyPr wrap="square" lIns="0" tIns="0" rIns="0" bIns="0" anchor="t">
            <a:noAutofit/>
          </a:bodyPr>
          <a:lstStyle/>
          <a:p>
            <a:pPr algn="ctr">
              <a:defRPr sz="900" b="0" i="1">
                <a:solidFill>
                  <a:srgbClr val="5F7187"/>
                </a:solidFill>
                <a:latin typeface="Calibri"/>
                <a:ea typeface="Calibri"/>
                <a:cs typeface="Calibri"/>
              </a:defRPr>
            </a:pPr>
            <a:r>
              <a:rPr sz="900" b="0" i="1">
                <a:solidFill>
                  <a:srgbClr val="5F7187"/>
                </a:solidFill>
                <a:latin typeface="Calibri"/>
                <a:ea typeface="Calibri"/>
                <a:cs typeface="Calibri"/>
              </a:rPr>
              <a:t>Catalogue v1.0.2  •  Source a6d0671c3297  •  Verbatim descriptors and evidence  •  HDRL classifications are not official programme requirements.</a:t>
            </a:r>
          </a:p>
        </p:txBody>
      </p:sp>
      <p:sp>
        <p:nvSpPr>
          <p:cNvPr id="37" name="">
            <a:extLst>
              <a:ext uri="{FF2B5EF4-FFF2-40B4-BE49-F238E27FC236}">
                <ns2:creationId id="{A8A114A8-BF7F-4337-9190-F09A35F2D273}"/>
                <adec:decorative val="1"/>
              </a:ext>
            </a:extLst>
          </p:cNvPr>
          <p:cNvSpPr>
            <a:spLocks noGrp="1"/>
          </p:cNvSpPr>
          <p:nvPr/>
        </p:nvSpPr>
        <p:spPr>
          <a:xfrm>
            <a:off x="552450" y="6419850"/>
            <a:ext cx="11087100" cy="0"/>
          </a:xfrm>
          <a:prstGeom prst="line">
            <a:avLst/>
          </a:prstGeom>
          <a:noFill/>
          <a:ln w="9525">
            <a:solidFill>
              <a:srgbClr val="D5E3E3"/>
            </a:solidFill>
            <a:prstDash val="solid"/>
          </a:ln>
        </p:spPr>
      </p:sp>
      <p:sp>
        <p:nvSpPr>
          <p:cNvPr id="38" name="">
            <a:extLst>
              <a:ext uri="{FF2B5EF4-FFF2-40B4-BE49-F238E27FC236}">
                <ns2:creationId id="{2AF436E9-E7AD-4149-B90C-B13DC59D0A5D}"/>
              </a:ext>
            </a:extLst>
          </p:cNvPr>
          <p:cNvSpPr>
            <a:spLocks noGrp="1"/>
          </p:cNvSpPr>
          <p:nvPr/>
        </p:nvSpPr>
        <p:spPr>
          <a:xfrm>
            <a:off x="552450" y="6496050"/>
            <a:ext cx="2952750" cy="190500"/>
          </a:xfrm>
          <a:prstGeom prst="rect">
            <a:avLst/>
          </a:prstGeom>
          <a:noFill/>
          <a:ln w="0">
            <a:noFill/>
            <a:prstDash val="solid"/>
          </a:ln>
        </p:spPr>
        <p:txBody>
          <a:bodyPr wrap="square" lIns="0" tIns="0" rIns="0" bIns="0" anchor="ctr">
            <a:noAutofit/>
          </a:bodyPr>
          <a:lstStyle/>
          <a:p>
            <a:pPr algn="l">
              <a:defRPr sz="900" b="0" i="0">
                <a:solidFill>
                  <a:srgbClr val="5F7187"/>
                </a:solidFill>
                <a:latin typeface="Calibri"/>
                <a:ea typeface="Calibri"/>
                <a:cs typeface="Calibri"/>
              </a:defRPr>
            </a:pPr>
            <a:r>
              <a:rPr sz="900" b="0" i="0">
                <a:solidFill>
                  <a:srgbClr val="5F7187"/>
                </a:solidFill>
                <a:latin typeface="Calibri"/>
                <a:ea typeface="Calibri"/>
                <a:cs typeface="Calibri"/>
              </a:rPr>
              <a:t>HDRL v1.0.1  •  Kit v1.1.0  •  30 Jul 2026</a:t>
            </a:r>
          </a:p>
        </p:txBody>
      </p:sp>
      <p:sp>
        <p:nvSpPr>
          <p:cNvPr id="39" name="">
            <a:extLst>
              <a:ext uri="{FF2B5EF4-FFF2-40B4-BE49-F238E27FC236}">
                <ns2:creationId id="{3EB1142F-DCAB-4D8E-81B2-9C7A1A50AA71}"/>
              </a:ext>
            </a:extLst>
          </p:cNvPr>
          <p:cNvSpPr>
            <a:spLocks noGrp="1"/>
          </p:cNvSpPr>
          <p:nvPr/>
        </p:nvSpPr>
        <p:spPr>
          <a:xfrm>
            <a:off x="3524250" y="6496050"/>
            <a:ext cx="6096000" cy="190500"/>
          </a:xfrm>
          <a:prstGeom prst="rect">
            <a:avLst/>
          </a:prstGeom>
          <a:noFill/>
          <a:ln w="0">
            <a:noFill/>
            <a:prstDash val="solid"/>
          </a:ln>
        </p:spPr>
        <p:txBody>
          <a:bodyPr wrap="square" lIns="0" tIns="0" rIns="0" bIns="0" anchor="ctr">
            <a:noAutofit/>
          </a:bodyPr>
          <a:lstStyle/>
          <a:p>
            <a:pPr algn="ctr">
              <a:defRPr sz="825" b="0" i="0">
                <a:solidFill>
                  <a:srgbClr val="5F7187"/>
                </a:solidFill>
                <a:latin typeface="Calibri"/>
                <a:ea typeface="Calibri"/>
                <a:cs typeface="Calibri"/>
              </a:defRPr>
            </a:pPr>
            <a:r>
              <a:rPr sz="825" b="0" i="0">
                <a:solidFill>
                  <a:srgbClr val="5F7187"/>
                </a:solidFill>
                <a:latin typeface="Calibri"/>
                <a:ea typeface="Calibri"/>
                <a:cs typeface="Calibri"/>
              </a:rPr>
              <a:t>RDS: commissioner &amp; IP owner  •  OPL Advisory: originator &amp; developer  •  </a:t>
            </a:r>
            <a:r>
              <a:rPr sz="825" b="0" i="0">
                <a:solidFill>
                  <a:srgbClr val="5F7187"/>
                </a:solidFill>
                <a:latin typeface="Calibri"/>
                <a:ea typeface="Calibri"/>
                <a:cs typeface="Calibri"/>
                <a:hlinkClick r:id="Reb3c46717a3e4e17" tooltip="Read the Creative Commons Attribution 4.0 licence"/>
              </a:rPr>
              <a:t>CC BY 4.0</a:t>
            </a:r>
          </a:p>
        </p:txBody>
      </p:sp>
      <p:sp>
        <p:nvSpPr>
          <p:cNvPr id="40" name="">
            <a:extLst>
              <a:ext uri="{FF2B5EF4-FFF2-40B4-BE49-F238E27FC236}">
                <ns2:creationId id="{02BB3C48-C6B6-4F33-B337-42709FA8109F}"/>
              </a:ext>
            </a:extLst>
          </p:cNvPr>
          <p:cNvSpPr>
            <a:spLocks noGrp="1"/>
          </p:cNvSpPr>
          <p:nvPr/>
        </p:nvSpPr>
        <p:spPr>
          <a:xfrm>
            <a:off x="9048750" y="6496050"/>
            <a:ext cx="2590800" cy="190500"/>
          </a:xfrm>
          <a:prstGeom prst="rect">
            <a:avLst/>
          </a:prstGeom>
          <a:noFill/>
          <a:ln w="0">
            <a:noFill/>
            <a:prstDash val="solid"/>
          </a:ln>
        </p:spPr>
        <p:txBody>
          <a:bodyPr wrap="square" lIns="0" tIns="0" rIns="0" bIns="0" anchor="ctr">
            <a:noAutofit/>
          </a:bodyPr>
          <a:lstStyle/>
          <a:p>
            <a:pPr algn="r">
              <a:defRPr sz="900" b="0" i="0">
                <a:solidFill>
                  <a:srgbClr val="5F7187"/>
                </a:solidFill>
                <a:latin typeface="Calibri"/>
                <a:ea typeface="Calibri"/>
                <a:cs typeface="Calibri"/>
              </a:defRPr>
            </a:pPr>
            <a:r>
              <a:rPr sz="900" b="0" i="0">
                <a:solidFill>
                  <a:srgbClr val="5F7187"/>
                </a:solidFill>
                <a:latin typeface="Calibri"/>
                <a:ea typeface="Calibri"/>
                <a:cs typeface="Calibri"/>
                <a:hlinkClick r:id="Re07d11d37a7c4b8c" tooltip="Open the HDRL Framework website"/>
              </a:rPr>
              <a:t>hdrlframework.org</a:t>
            </a:r>
            <a:r>
              <a:rPr sz="900" b="0" i="0">
                <a:solidFill>
                  <a:srgbClr val="5F7187"/>
                </a:solidFill>
                <a:latin typeface="Calibri"/>
                <a:ea typeface="Calibri"/>
                <a:cs typeface="Calibri"/>
              </a:rPr>
              <a:t>  •  82</a:t>
            </a:r>
          </a:p>
        </p:txBody>
      </p:sp>
    </p:spTree>
    <p:extLst>
      <p:ext uri="{BB962C8B-B14F-4D97-AF65-F5344CB8AC3E}">
        <ns5:creationId val="1865190610"/>
      </p:ext>
    </p:extLst>
  </p:cSld>
</p:sld>
</file>

<file path=ppt/slides/slide83.xml><?xml version="1.0" encoding="utf-8"?>
<p:sld xmlns:a="http://schemas.openxmlformats.org/drawingml/2006/main" xmlns:adec="http://schemas.microsoft.com/office/drawing/2017/decorative" xmlns:ns2="http://schemas.microsoft.com/office/drawing/2014/main" xmlns:ns5="http://schemas.microsoft.com/office/powerpoint/2010/main" xmlns:p="http://schemas.openxmlformats.org/presentationml/2006/main" xmlns:r="http://schemas.openxmlformats.org/officeDocument/2006/relationships">
  <p:cSld>
    <p:bg>
      <p:bgPr>
        <a:solidFill>
          <a:srgbClr val="FFFFFF"/>
        </a:solidFill>
      </p:bgPr>
    </p:bg>
    <p:spTree>
      <p:nvGrpSpPr>
        <p:cNvPr id="1" name=""/>
        <p:cNvGrpSpPr/>
        <p:nvPr/>
      </p:nvGrpSpPr>
      <p:grpSpPr>
        <a:xfrm/>
      </p:grpSpPr>
      <p:sp>
        <p:nvSpPr>
          <p:cNvPr id="46" name="hdrl-mini-mark">
            <a:extLst>
              <a:ext uri="{FF2B5EF4-FFF2-40B4-BE49-F238E27FC236}">
                <ns2:creationId id="{52CC9231-8E05-414E-8DEC-541F3DA7646D}"/>
                <adec:decorative val="1"/>
              </a:ext>
            </a:extLst>
          </p:cNvPr>
          <p:cNvSpPr>
            <a:spLocks noGrp="1"/>
          </p:cNvSpPr>
          <p:nvPr/>
        </p:nvSpPr>
        <p:spPr>
          <a:xfrm>
            <a:off x="552450" y="361950"/>
            <a:ext cx="514350" cy="514350"/>
          </a:xfrm>
          <a:prstGeom prst="octagon">
            <a:avLst/>
          </a:prstGeom>
          <a:solidFill>
            <a:srgbClr val="0F766E"/>
          </a:solidFill>
          <a:ln w="0">
            <a:noFill/>
            <a:prstDash val="solid"/>
          </a:ln>
        </p:spPr>
      </p:sp>
      <p:sp>
        <p:nvSpPr>
          <p:cNvPr id="2" name="hdrl-mini-text">
            <a:extLst>
              <a:ext uri="{FF2B5EF4-FFF2-40B4-BE49-F238E27FC236}">
                <ns2:creationId id="{8AA646EA-19D7-4FB5-85E0-A49CB64A109A}"/>
                <adec:decorative val="1"/>
              </a:ext>
            </a:extLst>
          </p:cNvPr>
          <p:cNvSpPr>
            <a:spLocks noGrp="1"/>
          </p:cNvSpPr>
          <p:nvPr/>
        </p:nvSpPr>
        <p:spPr>
          <a:xfrm>
            <a:off x="581025" y="504825"/>
            <a:ext cx="476250" cy="209550"/>
          </a:xfrm>
          <a:prstGeom prst="rect">
            <a:avLst/>
          </a:prstGeom>
          <a:noFill/>
          <a:ln w="0">
            <a:noFill/>
            <a:prstDash val="solid"/>
          </a:ln>
        </p:spPr>
        <p:txBody>
          <a:bodyPr wrap="square" lIns="0" tIns="0" rIns="0" bIns="0" anchor="ctr">
            <a:noAutofit/>
          </a:bodyPr>
          <a:lstStyle/>
          <a:p>
            <a:pPr algn="ctr">
              <a:defRPr sz="750" b="1" i="0">
                <a:solidFill>
                  <a:srgbClr val="FFFFFF"/>
                </a:solidFill>
                <a:latin typeface="Calibri"/>
                <a:ea typeface="Calibri"/>
                <a:cs typeface="Calibri"/>
              </a:defRPr>
            </a:pPr>
            <a:r>
              <a:rPr sz="750" b="1" i="0">
                <a:solidFill>
                  <a:srgbClr val="FFFFFF"/>
                </a:solidFill>
                <a:latin typeface="Calibri"/>
                <a:ea typeface="Calibri"/>
                <a:cs typeface="Calibri"/>
              </a:rPr>
              <a:t>HDRL</a:t>
            </a:r>
          </a:p>
        </p:txBody>
      </p:sp>
      <p:sp>
        <p:nvSpPr>
          <p:cNvPr id="3" name="brand-label">
            <a:extLst>
              <a:ext uri="{FF2B5EF4-FFF2-40B4-BE49-F238E27FC236}">
                <ns2:creationId id="{9273E190-1215-44CE-8DB4-987ABF8E7CC8}"/>
                <adec:decorative val="1"/>
              </a:ext>
            </a:extLst>
          </p:cNvPr>
          <p:cNvSpPr>
            <a:spLocks noGrp="1"/>
          </p:cNvSpPr>
          <p:nvPr/>
        </p:nvSpPr>
        <p:spPr>
          <a:xfrm>
            <a:off x="1257300" y="495300"/>
            <a:ext cx="4572000" cy="190500"/>
          </a:xfrm>
          <a:prstGeom prst="rect">
            <a:avLst/>
          </a:prstGeom>
          <a:noFill/>
          <a:ln w="0">
            <a:noFill/>
            <a:prstDash val="solid"/>
          </a:ln>
        </p:spPr>
        <p:txBody>
          <a:bodyPr wrap="square" lIns="0" tIns="0" rIns="0" bIns="0" anchor="ctr">
            <a:noAutofit/>
          </a:bodyPr>
          <a:lstStyle/>
          <a:p>
            <a:pPr algn="l">
              <a:defRPr sz="1200" b="1" i="0">
                <a:solidFill>
                  <a:srgbClr val="0F766E"/>
                </a:solidFill>
                <a:latin typeface="Calibri"/>
                <a:ea typeface="Calibri"/>
                <a:cs typeface="Calibri"/>
              </a:defRPr>
            </a:pPr>
            <a:r>
              <a:rPr sz="1200" b="1" i="0">
                <a:solidFill>
                  <a:srgbClr val="0F766E"/>
                </a:solidFill>
                <a:latin typeface="Calibri"/>
                <a:ea typeface="Calibri"/>
                <a:cs typeface="Calibri"/>
              </a:rPr>
              <a:t>DOMAIN H • ALL INDICATORS</a:t>
            </a:r>
          </a:p>
        </p:txBody>
      </p:sp>
      <p:sp>
        <p:nvSpPr>
          <p:cNvPr id="4" name="slide-title" title="Domain H · Infrastructure &amp; Compute Capacity" descr="Slide title: Domain H · Infrastructure &amp; Compute Capacity">
            <a:extLst>
              <a:ext uri="{FF2B5EF4-FFF2-40B4-BE49-F238E27FC236}">
                <ns2:creationId id="{42EDED4D-AB76-496D-9758-5775020873C8}"/>
              </a:ext>
            </a:extLst>
          </p:cNvPr>
          <p:cNvSpPr>
            <a:spLocks noGrp="1"/>
          </p:cNvSpPr>
          <p:nvPr>
            <p:ph type="title"/>
          </p:nvPr>
        </p:nvSpPr>
        <p:spPr>
          <a:xfrm>
            <a:off x="666750" y="1104900"/>
            <a:ext cx="10858500" cy="666750"/>
          </a:xfrm>
          <a:prstGeom prst="rect">
            <a:avLst/>
          </a:prstGeom>
          <a:noFill/>
          <a:ln w="0">
            <a:noFill/>
            <a:prstDash val="solid"/>
          </a:ln>
        </p:spPr>
        <p:txBody>
          <a:bodyPr wrap="square" lIns="0" tIns="0" rIns="0" bIns="0" anchor="t">
            <a:noAutofit/>
          </a:bodyPr>
          <a:lstStyle/>
          <a:p>
            <a:pPr algn="l">
              <a:defRPr sz="3150" b="1" i="0">
                <a:solidFill>
                  <a:srgbClr val="162B45"/>
                </a:solidFill>
                <a:latin typeface="Calibri"/>
                <a:ea typeface="Calibri"/>
                <a:cs typeface="Calibri"/>
              </a:defRPr>
            </a:pPr>
            <a:r>
              <a:rPr sz="3150" b="1" i="0">
                <a:solidFill>
                  <a:srgbClr val="162B45"/>
                </a:solidFill>
                <a:latin typeface="Calibri"/>
                <a:ea typeface="Calibri"/>
                <a:cs typeface="Calibri"/>
              </a:rPr>
              <a:t>Domain H · Infrastructure &amp; Compute Capacity</a:t>
            </a:r>
          </a:p>
        </p:txBody>
      </p:sp>
      <p:sp>
        <p:nvSpPr>
          <p:cNvPr id="5" name="">
            <a:extLst>
              <a:ext uri="{FF2B5EF4-FFF2-40B4-BE49-F238E27FC236}">
                <ns2:creationId id="{40318925-ED5F-428E-805F-18A0F02B2652}"/>
              </a:ext>
            </a:extLst>
          </p:cNvPr>
          <p:cNvSpPr>
            <a:spLocks noGrp="1"/>
          </p:cNvSpPr>
          <p:nvPr/>
        </p:nvSpPr>
        <p:spPr>
          <a:xfrm>
            <a:off x="685800" y="1809750"/>
            <a:ext cx="8763000" cy="342900"/>
          </a:xfrm>
          <a:prstGeom prst="rect">
            <a:avLst/>
          </a:prstGeom>
          <a:noFill/>
          <a:ln w="0">
            <a:noFill/>
            <a:prstDash val="solid"/>
          </a:ln>
        </p:spPr>
        <p:txBody>
          <a:bodyPr wrap="square" lIns="0" tIns="0" rIns="0" bIns="0" anchor="t">
            <a:noAutofit/>
          </a:bodyPr>
          <a:lstStyle/>
          <a:p>
            <a:pPr algn="l">
              <a:defRPr sz="1725" b="0" i="0">
                <a:solidFill>
                  <a:srgbClr val="5F7187"/>
                </a:solidFill>
                <a:latin typeface="Calibri"/>
                <a:ea typeface="Calibri"/>
                <a:cs typeface="Calibri"/>
              </a:defRPr>
            </a:pPr>
            <a:r>
              <a:rPr sz="1725" b="0" i="0">
                <a:solidFill>
                  <a:srgbClr val="5F7187"/>
                </a:solidFill>
                <a:latin typeface="Calibri"/>
                <a:ea typeface="Calibri"/>
                <a:cs typeface="Calibri"/>
              </a:rPr>
              <a:t>Is the environment secure, resilient and scalable?</a:t>
            </a:r>
          </a:p>
        </p:txBody>
      </p:sp>
      <p:sp>
        <p:nvSpPr>
          <p:cNvPr id="6" name="">
            <a:extLst>
              <a:ext uri="{FF2B5EF4-FFF2-40B4-BE49-F238E27FC236}">
                <ns2:creationId id="{B99C5D53-CE14-4169-AFC7-1B034A22FE94}"/>
              </a:ext>
            </a:extLst>
          </p:cNvPr>
          <p:cNvSpPr>
            <a:spLocks noGrp="1"/>
          </p:cNvSpPr>
          <p:nvPr/>
        </p:nvSpPr>
        <p:spPr>
          <a:xfrm>
            <a:off x="685800" y="2209800"/>
            <a:ext cx="5905500" cy="285750"/>
          </a:xfrm>
          <a:prstGeom prst="rect">
            <a:avLst/>
          </a:prstGeom>
          <a:noFill/>
          <a:ln w="0">
            <a:noFill/>
            <a:prstDash val="solid"/>
          </a:ln>
        </p:spPr>
        <p:txBody>
          <a:bodyPr wrap="square" lIns="0" tIns="0" rIns="0" bIns="0" anchor="t">
            <a:noAutofit/>
          </a:bodyPr>
          <a:lstStyle/>
          <a:p>
            <a:pPr algn="l">
              <a:defRPr sz="1425" b="1" i="0">
                <a:solidFill>
                  <a:srgbClr val="64748B"/>
                </a:solidFill>
                <a:latin typeface="Calibri"/>
                <a:ea typeface="Calibri"/>
                <a:cs typeface="Calibri"/>
              </a:defRPr>
            </a:pPr>
            <a:r>
              <a:rPr sz="1425" b="1" i="0">
                <a:solidFill>
                  <a:srgbClr val="64748B"/>
                </a:solidFill>
                <a:latin typeface="Calibri"/>
                <a:ea typeface="Calibri"/>
                <a:cs typeface="Calibri"/>
              </a:rPr>
              <a:t>9 indicators  •  6 Core  •  3 Enhancement</a:t>
            </a:r>
          </a:p>
        </p:txBody>
      </p:sp>
      <p:sp>
        <p:nvSpPr>
          <p:cNvPr id="7" name="">
            <a:extLst>
              <a:ext uri="{FF2B5EF4-FFF2-40B4-BE49-F238E27FC236}">
                <ns2:creationId id="{150136B6-910D-4004-91C0-D6C0E3DEDA19}"/>
              </a:ext>
            </a:extLst>
          </p:cNvPr>
          <p:cNvSpPr>
            <a:spLocks noGrp="1"/>
          </p:cNvSpPr>
          <p:nvPr/>
        </p:nvSpPr>
        <p:spPr>
          <a:xfrm>
            <a:off x="685800" y="2647950"/>
            <a:ext cx="685800" cy="247650"/>
          </a:xfrm>
          <a:prstGeom prst="rect">
            <a:avLst/>
          </a:prstGeom>
          <a:noFill/>
          <a:ln w="0">
            <a:noFill/>
            <a:prstDash val="solid"/>
          </a:ln>
        </p:spPr>
        <p:txBody>
          <a:bodyPr wrap="square" lIns="0" tIns="0" rIns="0" bIns="0" anchor="t">
            <a:noAutofit/>
          </a:bodyPr>
          <a:lstStyle/>
          <a:p>
            <a:pPr algn="l">
              <a:defRPr sz="1275" b="1" i="0">
                <a:solidFill>
                  <a:srgbClr val="64748B"/>
                </a:solidFill>
                <a:latin typeface="Calibri"/>
                <a:ea typeface="Calibri"/>
                <a:cs typeface="Calibri"/>
              </a:defRPr>
            </a:pPr>
            <a:r>
              <a:rPr sz="1275" b="1" i="0">
                <a:solidFill>
                  <a:srgbClr val="64748B"/>
                </a:solidFill>
                <a:latin typeface="Calibri"/>
                <a:ea typeface="Calibri"/>
                <a:cs typeface="Calibri"/>
              </a:rPr>
              <a:t>H.1.1</a:t>
            </a:r>
          </a:p>
        </p:txBody>
      </p:sp>
      <p:sp>
        <p:nvSpPr>
          <p:cNvPr id="8" name="">
            <a:extLst>
              <a:ext uri="{FF2B5EF4-FFF2-40B4-BE49-F238E27FC236}">
                <ns2:creationId id="{F9B219C5-8320-42BA-89D0-E033CBCB75A9}"/>
              </a:ext>
            </a:extLst>
          </p:cNvPr>
          <p:cNvSpPr>
            <a:spLocks noGrp="1"/>
          </p:cNvSpPr>
          <p:nvPr/>
        </p:nvSpPr>
        <p:spPr>
          <a:xfrm>
            <a:off x="1409700" y="2647950"/>
            <a:ext cx="3124200" cy="400050"/>
          </a:xfrm>
          <a:prstGeom prst="rect">
            <a:avLst/>
          </a:prstGeom>
          <a:noFill/>
          <a:ln w="0">
            <a:noFill/>
            <a:prstDash val="solid"/>
          </a:ln>
        </p:spPr>
        <p:txBody>
          <a:bodyPr wrap="square" lIns="0" tIns="0" rIns="0" bIns="0" anchor="t">
            <a:noAutofit/>
          </a:bodyPr>
          <a:lstStyle/>
          <a:p>
            <a:pPr algn="l">
              <a:defRPr sz="1350" b="1" i="0">
                <a:solidFill>
                  <a:srgbClr val="162B45"/>
                </a:solidFill>
                <a:latin typeface="Calibri"/>
                <a:ea typeface="Calibri"/>
                <a:cs typeface="Calibri"/>
              </a:defRPr>
            </a:pPr>
            <a:r>
              <a:rPr sz="1350" b="1" i="0">
                <a:solidFill>
                  <a:srgbClr val="162B45"/>
                </a:solidFill>
                <a:latin typeface="Calibri"/>
                <a:ea typeface="Calibri"/>
                <a:cs typeface="Calibri"/>
              </a:rPr>
              <a:t>SDE Architecture &amp; Standards</a:t>
            </a:r>
          </a:p>
        </p:txBody>
      </p:sp>
      <p:sp>
        <p:nvSpPr>
          <p:cNvPr id="9" name="">
            <a:extLst>
              <a:ext uri="{FF2B5EF4-FFF2-40B4-BE49-F238E27FC236}">
                <ns2:creationId id="{DE96D380-174D-4723-94AB-B1452B2624C5}"/>
              </a:ext>
            </a:extLst>
          </p:cNvPr>
          <p:cNvSpPr>
            <a:spLocks noGrp="1"/>
          </p:cNvSpPr>
          <p:nvPr/>
        </p:nvSpPr>
        <p:spPr>
          <a:xfrm>
            <a:off x="4591050" y="2667000"/>
            <a:ext cx="1428750" cy="304800"/>
          </a:xfrm>
          <a:prstGeom prst="rect">
            <a:avLst/>
          </a:prstGeom>
          <a:noFill/>
          <a:ln w="0">
            <a:noFill/>
            <a:prstDash val="solid"/>
          </a:ln>
        </p:spPr>
        <p:txBody>
          <a:bodyPr wrap="square" lIns="0" tIns="0" rIns="0" bIns="0" anchor="t">
            <a:noAutofit/>
          </a:bodyPr>
          <a:lstStyle/>
          <a:p>
            <a:pPr algn="r">
              <a:defRPr sz="1050" b="0" i="0">
                <a:solidFill>
                  <a:srgbClr val="5F7187"/>
                </a:solidFill>
                <a:latin typeface="Calibri"/>
                <a:ea typeface="Calibri"/>
                <a:cs typeface="Calibri"/>
              </a:defRPr>
            </a:pPr>
            <a:r>
              <a:rPr sz="1050" b="0" i="0">
                <a:solidFill>
                  <a:srgbClr val="5F7187"/>
                </a:solidFill>
                <a:latin typeface="Calibri"/>
                <a:ea typeface="Calibri"/>
                <a:cs typeface="Calibri"/>
              </a:rPr>
              <a:t>Core · Service</a:t>
            </a:r>
          </a:p>
        </p:txBody>
      </p:sp>
      <p:sp>
        <p:nvSpPr>
          <p:cNvPr id="10" name="">
            <a:extLst>
              <a:ext uri="{FF2B5EF4-FFF2-40B4-BE49-F238E27FC236}">
                <ns2:creationId id="{42030C2B-B36C-4A75-9EA0-C9A972681B4A}"/>
                <adec:decorative val="1"/>
              </a:ext>
            </a:extLst>
          </p:cNvPr>
          <p:cNvSpPr>
            <a:spLocks noGrp="1"/>
          </p:cNvSpPr>
          <p:nvPr/>
        </p:nvSpPr>
        <p:spPr>
          <a:xfrm>
            <a:off x="685800" y="3057525"/>
            <a:ext cx="5334000" cy="0"/>
          </a:xfrm>
          <a:prstGeom prst="line">
            <a:avLst/>
          </a:prstGeom>
          <a:noFill/>
          <a:ln w="9525">
            <a:solidFill>
              <a:srgbClr val="D5E3E3"/>
            </a:solidFill>
            <a:prstDash val="solid"/>
          </a:ln>
        </p:spPr>
      </p:sp>
      <p:sp>
        <p:nvSpPr>
          <p:cNvPr id="11" name="">
            <a:extLst>
              <a:ext uri="{FF2B5EF4-FFF2-40B4-BE49-F238E27FC236}">
                <ns2:creationId id="{E917ADCD-CB07-4021-95DC-01C66668BA56}"/>
              </a:ext>
            </a:extLst>
          </p:cNvPr>
          <p:cNvSpPr>
            <a:spLocks noGrp="1"/>
          </p:cNvSpPr>
          <p:nvPr/>
        </p:nvSpPr>
        <p:spPr>
          <a:xfrm>
            <a:off x="685800" y="3143250"/>
            <a:ext cx="685800" cy="247650"/>
          </a:xfrm>
          <a:prstGeom prst="rect">
            <a:avLst/>
          </a:prstGeom>
          <a:noFill/>
          <a:ln w="0">
            <a:noFill/>
            <a:prstDash val="solid"/>
          </a:ln>
        </p:spPr>
        <p:txBody>
          <a:bodyPr wrap="square" lIns="0" tIns="0" rIns="0" bIns="0" anchor="t">
            <a:noAutofit/>
          </a:bodyPr>
          <a:lstStyle/>
          <a:p>
            <a:pPr algn="l">
              <a:defRPr sz="1275" b="1" i="0">
                <a:solidFill>
                  <a:srgbClr val="64748B"/>
                </a:solidFill>
                <a:latin typeface="Calibri"/>
                <a:ea typeface="Calibri"/>
                <a:cs typeface="Calibri"/>
              </a:defRPr>
            </a:pPr>
            <a:r>
              <a:rPr sz="1275" b="1" i="0">
                <a:solidFill>
                  <a:srgbClr val="64748B"/>
                </a:solidFill>
                <a:latin typeface="Calibri"/>
                <a:ea typeface="Calibri"/>
                <a:cs typeface="Calibri"/>
              </a:rPr>
              <a:t>H.1.2</a:t>
            </a:r>
          </a:p>
        </p:txBody>
      </p:sp>
      <p:sp>
        <p:nvSpPr>
          <p:cNvPr id="12" name="">
            <a:extLst>
              <a:ext uri="{FF2B5EF4-FFF2-40B4-BE49-F238E27FC236}">
                <ns2:creationId id="{7B2CC391-1524-4783-8BFA-37F733B804D5}"/>
              </a:ext>
            </a:extLst>
          </p:cNvPr>
          <p:cNvSpPr>
            <a:spLocks noGrp="1"/>
          </p:cNvSpPr>
          <p:nvPr/>
        </p:nvSpPr>
        <p:spPr>
          <a:xfrm>
            <a:off x="1409700" y="3143250"/>
            <a:ext cx="3124200" cy="400050"/>
          </a:xfrm>
          <a:prstGeom prst="rect">
            <a:avLst/>
          </a:prstGeom>
          <a:noFill/>
          <a:ln w="0">
            <a:noFill/>
            <a:prstDash val="solid"/>
          </a:ln>
        </p:spPr>
        <p:txBody>
          <a:bodyPr wrap="square" lIns="0" tIns="0" rIns="0" bIns="0" anchor="t">
            <a:noAutofit/>
          </a:bodyPr>
          <a:lstStyle/>
          <a:p>
            <a:pPr algn="l">
              <a:defRPr sz="1350" b="1" i="0">
                <a:solidFill>
                  <a:srgbClr val="162B45"/>
                </a:solidFill>
                <a:latin typeface="Calibri"/>
                <a:ea typeface="Calibri"/>
                <a:cs typeface="Calibri"/>
              </a:defRPr>
            </a:pPr>
            <a:r>
              <a:rPr sz="1350" b="1" i="0">
                <a:solidFill>
                  <a:srgbClr val="162B45"/>
                </a:solidFill>
                <a:latin typeface="Calibri"/>
                <a:ea typeface="Calibri"/>
                <a:cs typeface="Calibri"/>
              </a:rPr>
              <a:t>User Environment &amp; Experience</a:t>
            </a:r>
          </a:p>
        </p:txBody>
      </p:sp>
      <p:sp>
        <p:nvSpPr>
          <p:cNvPr id="13" name="">
            <a:extLst>
              <a:ext uri="{FF2B5EF4-FFF2-40B4-BE49-F238E27FC236}">
                <ns2:creationId id="{1EDAF60E-BEB6-4973-953D-DAAFC822889E}"/>
              </a:ext>
            </a:extLst>
          </p:cNvPr>
          <p:cNvSpPr>
            <a:spLocks noGrp="1"/>
          </p:cNvSpPr>
          <p:nvPr/>
        </p:nvSpPr>
        <p:spPr>
          <a:xfrm>
            <a:off x="4591050" y="3162300"/>
            <a:ext cx="1428750" cy="304800"/>
          </a:xfrm>
          <a:prstGeom prst="rect">
            <a:avLst/>
          </a:prstGeom>
          <a:noFill/>
          <a:ln w="0">
            <a:noFill/>
            <a:prstDash val="solid"/>
          </a:ln>
        </p:spPr>
        <p:txBody>
          <a:bodyPr wrap="square" lIns="0" tIns="0" rIns="0" bIns="0" anchor="t">
            <a:noAutofit/>
          </a:bodyPr>
          <a:lstStyle/>
          <a:p>
            <a:pPr algn="r">
              <a:defRPr sz="1050" b="0" i="0">
                <a:solidFill>
                  <a:srgbClr val="5F7187"/>
                </a:solidFill>
                <a:latin typeface="Calibri"/>
                <a:ea typeface="Calibri"/>
                <a:cs typeface="Calibri"/>
              </a:defRPr>
            </a:pPr>
            <a:r>
              <a:rPr sz="1050" b="0" i="0">
                <a:solidFill>
                  <a:srgbClr val="5F7187"/>
                </a:solidFill>
                <a:latin typeface="Calibri"/>
                <a:ea typeface="Calibri"/>
                <a:cs typeface="Calibri"/>
              </a:rPr>
              <a:t>Core · Service</a:t>
            </a:r>
          </a:p>
        </p:txBody>
      </p:sp>
      <p:sp>
        <p:nvSpPr>
          <p:cNvPr id="14" name="">
            <a:extLst>
              <a:ext uri="{FF2B5EF4-FFF2-40B4-BE49-F238E27FC236}">
                <ns2:creationId id="{41C05927-65CA-4AFB-8766-17C614298EA2}"/>
                <adec:decorative val="1"/>
              </a:ext>
            </a:extLst>
          </p:cNvPr>
          <p:cNvSpPr>
            <a:spLocks noGrp="1"/>
          </p:cNvSpPr>
          <p:nvPr/>
        </p:nvSpPr>
        <p:spPr>
          <a:xfrm>
            <a:off x="685800" y="3552825"/>
            <a:ext cx="5334000" cy="0"/>
          </a:xfrm>
          <a:prstGeom prst="line">
            <a:avLst/>
          </a:prstGeom>
          <a:noFill/>
          <a:ln w="9525">
            <a:solidFill>
              <a:srgbClr val="D5E3E3"/>
            </a:solidFill>
            <a:prstDash val="solid"/>
          </a:ln>
        </p:spPr>
      </p:sp>
      <p:sp>
        <p:nvSpPr>
          <p:cNvPr id="15" name="">
            <a:extLst>
              <a:ext uri="{FF2B5EF4-FFF2-40B4-BE49-F238E27FC236}">
                <ns2:creationId id="{ACF6792C-8BD9-4615-8330-CED688C6F61C}"/>
              </a:ext>
            </a:extLst>
          </p:cNvPr>
          <p:cNvSpPr>
            <a:spLocks noGrp="1"/>
          </p:cNvSpPr>
          <p:nvPr/>
        </p:nvSpPr>
        <p:spPr>
          <a:xfrm>
            <a:off x="685800" y="3638550"/>
            <a:ext cx="685800" cy="247650"/>
          </a:xfrm>
          <a:prstGeom prst="rect">
            <a:avLst/>
          </a:prstGeom>
          <a:noFill/>
          <a:ln w="0">
            <a:noFill/>
            <a:prstDash val="solid"/>
          </a:ln>
        </p:spPr>
        <p:txBody>
          <a:bodyPr wrap="square" lIns="0" tIns="0" rIns="0" bIns="0" anchor="t">
            <a:noAutofit/>
          </a:bodyPr>
          <a:lstStyle/>
          <a:p>
            <a:pPr algn="l">
              <a:defRPr sz="1275" b="1" i="0">
                <a:solidFill>
                  <a:srgbClr val="64748B"/>
                </a:solidFill>
                <a:latin typeface="Calibri"/>
                <a:ea typeface="Calibri"/>
                <a:cs typeface="Calibri"/>
              </a:defRPr>
            </a:pPr>
            <a:r>
              <a:rPr sz="1275" b="1" i="0">
                <a:solidFill>
                  <a:srgbClr val="64748B"/>
                </a:solidFill>
                <a:latin typeface="Calibri"/>
                <a:ea typeface="Calibri"/>
                <a:cs typeface="Calibri"/>
              </a:rPr>
              <a:t>H.2.1</a:t>
            </a:r>
          </a:p>
        </p:txBody>
      </p:sp>
      <p:sp>
        <p:nvSpPr>
          <p:cNvPr id="16" name="">
            <a:extLst>
              <a:ext uri="{FF2B5EF4-FFF2-40B4-BE49-F238E27FC236}">
                <ns2:creationId id="{9A71F4BB-DB03-4B23-894F-84FB32FAC5AD}"/>
              </a:ext>
            </a:extLst>
          </p:cNvPr>
          <p:cNvSpPr>
            <a:spLocks noGrp="1"/>
          </p:cNvSpPr>
          <p:nvPr/>
        </p:nvSpPr>
        <p:spPr>
          <a:xfrm>
            <a:off x="1409700" y="3638550"/>
            <a:ext cx="3124200" cy="400050"/>
          </a:xfrm>
          <a:prstGeom prst="rect">
            <a:avLst/>
          </a:prstGeom>
          <a:noFill/>
          <a:ln w="0">
            <a:noFill/>
            <a:prstDash val="solid"/>
          </a:ln>
        </p:spPr>
        <p:txBody>
          <a:bodyPr wrap="square" lIns="0" tIns="0" rIns="0" bIns="0" anchor="t">
            <a:noAutofit/>
          </a:bodyPr>
          <a:lstStyle/>
          <a:p>
            <a:pPr algn="l">
              <a:defRPr sz="1350" b="1" i="0">
                <a:solidFill>
                  <a:srgbClr val="162B45"/>
                </a:solidFill>
                <a:latin typeface="Calibri"/>
                <a:ea typeface="Calibri"/>
                <a:cs typeface="Calibri"/>
              </a:defRPr>
            </a:pPr>
            <a:r>
              <a:rPr sz="1350" b="1" i="0">
                <a:solidFill>
                  <a:srgbClr val="162B45"/>
                </a:solidFill>
                <a:latin typeface="Calibri"/>
                <a:ea typeface="Calibri"/>
                <a:cs typeface="Calibri"/>
              </a:rPr>
              <a:t>Compute Scalability</a:t>
            </a:r>
          </a:p>
        </p:txBody>
      </p:sp>
      <p:sp>
        <p:nvSpPr>
          <p:cNvPr id="17" name="">
            <a:extLst>
              <a:ext uri="{FF2B5EF4-FFF2-40B4-BE49-F238E27FC236}">
                <ns2:creationId id="{A7D7D07B-4CF0-4E51-ACCA-4BF52748A2E0}"/>
              </a:ext>
            </a:extLst>
          </p:cNvPr>
          <p:cNvSpPr>
            <a:spLocks noGrp="1"/>
          </p:cNvSpPr>
          <p:nvPr/>
        </p:nvSpPr>
        <p:spPr>
          <a:xfrm>
            <a:off x="4591050" y="3657600"/>
            <a:ext cx="1428750" cy="304800"/>
          </a:xfrm>
          <a:prstGeom prst="rect">
            <a:avLst/>
          </a:prstGeom>
          <a:noFill/>
          <a:ln w="0">
            <a:noFill/>
            <a:prstDash val="solid"/>
          </a:ln>
        </p:spPr>
        <p:txBody>
          <a:bodyPr wrap="square" lIns="0" tIns="0" rIns="0" bIns="0" anchor="t">
            <a:noAutofit/>
          </a:bodyPr>
          <a:lstStyle/>
          <a:p>
            <a:pPr algn="r">
              <a:defRPr sz="1050" b="0" i="0">
                <a:solidFill>
                  <a:srgbClr val="5F7187"/>
                </a:solidFill>
                <a:latin typeface="Calibri"/>
                <a:ea typeface="Calibri"/>
                <a:cs typeface="Calibri"/>
              </a:defRPr>
            </a:pPr>
            <a:r>
              <a:rPr sz="1050" b="0" i="0">
                <a:solidFill>
                  <a:srgbClr val="5F7187"/>
                </a:solidFill>
                <a:latin typeface="Calibri"/>
                <a:ea typeface="Calibri"/>
                <a:cs typeface="Calibri"/>
              </a:rPr>
              <a:t>Core · Service</a:t>
            </a:r>
          </a:p>
        </p:txBody>
      </p:sp>
      <p:sp>
        <p:nvSpPr>
          <p:cNvPr id="18" name="">
            <a:extLst>
              <a:ext uri="{FF2B5EF4-FFF2-40B4-BE49-F238E27FC236}">
                <ns2:creationId id="{92D609DC-0161-4201-98CF-FE781675F305}"/>
                <adec:decorative val="1"/>
              </a:ext>
            </a:extLst>
          </p:cNvPr>
          <p:cNvSpPr>
            <a:spLocks noGrp="1"/>
          </p:cNvSpPr>
          <p:nvPr/>
        </p:nvSpPr>
        <p:spPr>
          <a:xfrm>
            <a:off x="685800" y="4048125"/>
            <a:ext cx="5334000" cy="0"/>
          </a:xfrm>
          <a:prstGeom prst="line">
            <a:avLst/>
          </a:prstGeom>
          <a:noFill/>
          <a:ln w="9525">
            <a:solidFill>
              <a:srgbClr val="D5E3E3"/>
            </a:solidFill>
            <a:prstDash val="solid"/>
          </a:ln>
        </p:spPr>
      </p:sp>
      <p:sp>
        <p:nvSpPr>
          <p:cNvPr id="19" name="">
            <a:extLst>
              <a:ext uri="{FF2B5EF4-FFF2-40B4-BE49-F238E27FC236}">
                <ns2:creationId id="{3EB2615C-5B3E-40D4-A9CF-B6EACA2B2F66}"/>
              </a:ext>
            </a:extLst>
          </p:cNvPr>
          <p:cNvSpPr>
            <a:spLocks noGrp="1"/>
          </p:cNvSpPr>
          <p:nvPr/>
        </p:nvSpPr>
        <p:spPr>
          <a:xfrm>
            <a:off x="685800" y="4133850"/>
            <a:ext cx="685800" cy="247650"/>
          </a:xfrm>
          <a:prstGeom prst="rect">
            <a:avLst/>
          </a:prstGeom>
          <a:noFill/>
          <a:ln w="0">
            <a:noFill/>
            <a:prstDash val="solid"/>
          </a:ln>
        </p:spPr>
        <p:txBody>
          <a:bodyPr wrap="square" lIns="0" tIns="0" rIns="0" bIns="0" anchor="t">
            <a:noAutofit/>
          </a:bodyPr>
          <a:lstStyle/>
          <a:p>
            <a:pPr algn="l">
              <a:defRPr sz="1275" b="1" i="0">
                <a:solidFill>
                  <a:srgbClr val="64748B"/>
                </a:solidFill>
                <a:latin typeface="Calibri"/>
                <a:ea typeface="Calibri"/>
                <a:cs typeface="Calibri"/>
              </a:defRPr>
            </a:pPr>
            <a:r>
              <a:rPr sz="1275" b="1" i="0">
                <a:solidFill>
                  <a:srgbClr val="64748B"/>
                </a:solidFill>
                <a:latin typeface="Calibri"/>
                <a:ea typeface="Calibri"/>
                <a:cs typeface="Calibri"/>
              </a:rPr>
              <a:t>H.2.2</a:t>
            </a:r>
          </a:p>
        </p:txBody>
      </p:sp>
      <p:sp>
        <p:nvSpPr>
          <p:cNvPr id="20" name="">
            <a:extLst>
              <a:ext uri="{FF2B5EF4-FFF2-40B4-BE49-F238E27FC236}">
                <ns2:creationId id="{9394C5E3-D587-4285-9C25-E53E7A51DA31}"/>
              </a:ext>
            </a:extLst>
          </p:cNvPr>
          <p:cNvSpPr>
            <a:spLocks noGrp="1"/>
          </p:cNvSpPr>
          <p:nvPr/>
        </p:nvSpPr>
        <p:spPr>
          <a:xfrm>
            <a:off x="1409700" y="4133850"/>
            <a:ext cx="3124200" cy="400050"/>
          </a:xfrm>
          <a:prstGeom prst="rect">
            <a:avLst/>
          </a:prstGeom>
          <a:noFill/>
          <a:ln w="0">
            <a:noFill/>
            <a:prstDash val="solid"/>
          </a:ln>
        </p:spPr>
        <p:txBody>
          <a:bodyPr wrap="square" lIns="0" tIns="0" rIns="0" bIns="0" anchor="t">
            <a:noAutofit/>
          </a:bodyPr>
          <a:lstStyle/>
          <a:p>
            <a:pPr algn="l">
              <a:defRPr sz="1350" b="1" i="0">
                <a:solidFill>
                  <a:srgbClr val="162B45"/>
                </a:solidFill>
                <a:latin typeface="Calibri"/>
                <a:ea typeface="Calibri"/>
                <a:cs typeface="Calibri"/>
              </a:defRPr>
            </a:pPr>
            <a:r>
              <a:rPr sz="1350" b="1" i="0">
                <a:solidFill>
                  <a:srgbClr val="162B45"/>
                </a:solidFill>
                <a:latin typeface="Calibri"/>
                <a:ea typeface="Calibri"/>
                <a:cs typeface="Calibri"/>
              </a:rPr>
              <a:t>Storage &amp; Data Management</a:t>
            </a:r>
          </a:p>
        </p:txBody>
      </p:sp>
      <p:sp>
        <p:nvSpPr>
          <p:cNvPr id="21" name="">
            <a:extLst>
              <a:ext uri="{FF2B5EF4-FFF2-40B4-BE49-F238E27FC236}">
                <ns2:creationId id="{EF4B6EDD-333B-4D77-A25D-5DF629AE503D}"/>
              </a:ext>
            </a:extLst>
          </p:cNvPr>
          <p:cNvSpPr>
            <a:spLocks noGrp="1"/>
          </p:cNvSpPr>
          <p:nvPr/>
        </p:nvSpPr>
        <p:spPr>
          <a:xfrm>
            <a:off x="4591050" y="4152900"/>
            <a:ext cx="1428750" cy="304800"/>
          </a:xfrm>
          <a:prstGeom prst="rect">
            <a:avLst/>
          </a:prstGeom>
          <a:noFill/>
          <a:ln w="0">
            <a:noFill/>
            <a:prstDash val="solid"/>
          </a:ln>
        </p:spPr>
        <p:txBody>
          <a:bodyPr wrap="square" lIns="0" tIns="0" rIns="0" bIns="0" anchor="t">
            <a:noAutofit/>
          </a:bodyPr>
          <a:lstStyle/>
          <a:p>
            <a:pPr algn="r">
              <a:defRPr sz="1050" b="0" i="0">
                <a:solidFill>
                  <a:srgbClr val="5F7187"/>
                </a:solidFill>
                <a:latin typeface="Calibri"/>
                <a:ea typeface="Calibri"/>
                <a:cs typeface="Calibri"/>
              </a:defRPr>
            </a:pPr>
            <a:r>
              <a:rPr sz="1050" b="0" i="0">
                <a:solidFill>
                  <a:srgbClr val="5F7187"/>
                </a:solidFill>
                <a:latin typeface="Calibri"/>
                <a:ea typeface="Calibri"/>
                <a:cs typeface="Calibri"/>
              </a:rPr>
              <a:t>Enhancement · Service</a:t>
            </a:r>
          </a:p>
        </p:txBody>
      </p:sp>
      <p:sp>
        <p:nvSpPr>
          <p:cNvPr id="22" name="">
            <a:extLst>
              <a:ext uri="{FF2B5EF4-FFF2-40B4-BE49-F238E27FC236}">
                <ns2:creationId id="{F56D4CFB-6134-4B62-BF0F-C14F45825B0B}"/>
                <adec:decorative val="1"/>
              </a:ext>
            </a:extLst>
          </p:cNvPr>
          <p:cNvSpPr>
            <a:spLocks noGrp="1"/>
          </p:cNvSpPr>
          <p:nvPr/>
        </p:nvSpPr>
        <p:spPr>
          <a:xfrm>
            <a:off x="685800" y="4543425"/>
            <a:ext cx="5334000" cy="0"/>
          </a:xfrm>
          <a:prstGeom prst="line">
            <a:avLst/>
          </a:prstGeom>
          <a:noFill/>
          <a:ln w="9525">
            <a:solidFill>
              <a:srgbClr val="D5E3E3"/>
            </a:solidFill>
            <a:prstDash val="solid"/>
          </a:ln>
        </p:spPr>
      </p:sp>
      <p:sp>
        <p:nvSpPr>
          <p:cNvPr id="23" name="">
            <a:extLst>
              <a:ext uri="{FF2B5EF4-FFF2-40B4-BE49-F238E27FC236}">
                <ns2:creationId id="{2214719D-73F3-4564-830F-608BDC7AEF80}"/>
              </a:ext>
            </a:extLst>
          </p:cNvPr>
          <p:cNvSpPr>
            <a:spLocks noGrp="1"/>
          </p:cNvSpPr>
          <p:nvPr/>
        </p:nvSpPr>
        <p:spPr>
          <a:xfrm>
            <a:off x="685800" y="4629150"/>
            <a:ext cx="685800" cy="247650"/>
          </a:xfrm>
          <a:prstGeom prst="rect">
            <a:avLst/>
          </a:prstGeom>
          <a:noFill/>
          <a:ln w="0">
            <a:noFill/>
            <a:prstDash val="solid"/>
          </a:ln>
        </p:spPr>
        <p:txBody>
          <a:bodyPr wrap="square" lIns="0" tIns="0" rIns="0" bIns="0" anchor="t">
            <a:noAutofit/>
          </a:bodyPr>
          <a:lstStyle/>
          <a:p>
            <a:pPr algn="l">
              <a:defRPr sz="1275" b="1" i="0">
                <a:solidFill>
                  <a:srgbClr val="64748B"/>
                </a:solidFill>
                <a:latin typeface="Calibri"/>
                <a:ea typeface="Calibri"/>
                <a:cs typeface="Calibri"/>
              </a:defRPr>
            </a:pPr>
            <a:r>
              <a:rPr sz="1275" b="1" i="0">
                <a:solidFill>
                  <a:srgbClr val="64748B"/>
                </a:solidFill>
                <a:latin typeface="Calibri"/>
                <a:ea typeface="Calibri"/>
                <a:cs typeface="Calibri"/>
              </a:rPr>
              <a:t>H.3.1†</a:t>
            </a:r>
          </a:p>
        </p:txBody>
      </p:sp>
      <p:sp>
        <p:nvSpPr>
          <p:cNvPr id="24" name="">
            <a:extLst>
              <a:ext uri="{FF2B5EF4-FFF2-40B4-BE49-F238E27FC236}">
                <ns2:creationId id="{2CF52773-FEED-47DC-96F3-134CDE196E58}"/>
              </a:ext>
            </a:extLst>
          </p:cNvPr>
          <p:cNvSpPr>
            <a:spLocks noGrp="1"/>
          </p:cNvSpPr>
          <p:nvPr/>
        </p:nvSpPr>
        <p:spPr>
          <a:xfrm>
            <a:off x="1409700" y="4629150"/>
            <a:ext cx="3124200" cy="400050"/>
          </a:xfrm>
          <a:prstGeom prst="rect">
            <a:avLst/>
          </a:prstGeom>
          <a:noFill/>
          <a:ln w="0">
            <a:noFill/>
            <a:prstDash val="solid"/>
          </a:ln>
        </p:spPr>
        <p:txBody>
          <a:bodyPr wrap="square" lIns="0" tIns="0" rIns="0" bIns="0" anchor="t">
            <a:noAutofit/>
          </a:bodyPr>
          <a:lstStyle/>
          <a:p>
            <a:pPr algn="l">
              <a:defRPr sz="1350" b="1" i="0">
                <a:solidFill>
                  <a:srgbClr val="162B45"/>
                </a:solidFill>
                <a:latin typeface="Calibri"/>
                <a:ea typeface="Calibri"/>
                <a:cs typeface="Calibri"/>
              </a:defRPr>
            </a:pPr>
            <a:r>
              <a:rPr sz="1350" b="1" i="0">
                <a:solidFill>
                  <a:srgbClr val="162B45"/>
                </a:solidFill>
                <a:latin typeface="Calibri"/>
                <a:ea typeface="Calibri"/>
                <a:cs typeface="Calibri"/>
              </a:rPr>
              <a:t>Security Certification &amp; Audit</a:t>
            </a:r>
          </a:p>
        </p:txBody>
      </p:sp>
      <p:sp>
        <p:nvSpPr>
          <p:cNvPr id="25" name="">
            <a:extLst>
              <a:ext uri="{FF2B5EF4-FFF2-40B4-BE49-F238E27FC236}">
                <ns2:creationId id="{4EEB84D6-5E9C-4441-AAC9-6791FCD71C6D}"/>
              </a:ext>
            </a:extLst>
          </p:cNvPr>
          <p:cNvSpPr>
            <a:spLocks noGrp="1"/>
          </p:cNvSpPr>
          <p:nvPr/>
        </p:nvSpPr>
        <p:spPr>
          <a:xfrm>
            <a:off x="4591050" y="4648200"/>
            <a:ext cx="1428750" cy="304800"/>
          </a:xfrm>
          <a:prstGeom prst="rect">
            <a:avLst/>
          </a:prstGeom>
          <a:noFill/>
          <a:ln w="0">
            <a:noFill/>
            <a:prstDash val="solid"/>
          </a:ln>
        </p:spPr>
        <p:txBody>
          <a:bodyPr wrap="square" lIns="0" tIns="0" rIns="0" bIns="0" anchor="t">
            <a:noAutofit/>
          </a:bodyPr>
          <a:lstStyle/>
          <a:p>
            <a:pPr algn="r">
              <a:defRPr sz="1050" b="0" i="0">
                <a:solidFill>
                  <a:srgbClr val="5F7187"/>
                </a:solidFill>
                <a:latin typeface="Calibri"/>
                <a:ea typeface="Calibri"/>
                <a:cs typeface="Calibri"/>
              </a:defRPr>
            </a:pPr>
            <a:r>
              <a:rPr sz="1050" b="0" i="0">
                <a:solidFill>
                  <a:srgbClr val="5F7187"/>
                </a:solidFill>
                <a:latin typeface="Calibri"/>
                <a:ea typeface="Calibri"/>
                <a:cs typeface="Calibri"/>
              </a:rPr>
              <a:t>Core · Service</a:t>
            </a:r>
          </a:p>
        </p:txBody>
      </p:sp>
      <p:sp>
        <p:nvSpPr>
          <p:cNvPr id="26" name="">
            <a:extLst>
              <a:ext uri="{FF2B5EF4-FFF2-40B4-BE49-F238E27FC236}">
                <ns2:creationId id="{986636BE-2477-40A7-8F26-EC8C9D13ADE1}"/>
              </a:ext>
            </a:extLst>
          </p:cNvPr>
          <p:cNvSpPr>
            <a:spLocks noGrp="1"/>
          </p:cNvSpPr>
          <p:nvPr/>
        </p:nvSpPr>
        <p:spPr>
          <a:xfrm>
            <a:off x="6248400" y="2647950"/>
            <a:ext cx="685800" cy="247650"/>
          </a:xfrm>
          <a:prstGeom prst="rect">
            <a:avLst/>
          </a:prstGeom>
          <a:noFill/>
          <a:ln w="0">
            <a:noFill/>
            <a:prstDash val="solid"/>
          </a:ln>
        </p:spPr>
        <p:txBody>
          <a:bodyPr wrap="square" lIns="0" tIns="0" rIns="0" bIns="0" anchor="t">
            <a:noAutofit/>
          </a:bodyPr>
          <a:lstStyle/>
          <a:p>
            <a:pPr algn="l">
              <a:defRPr sz="1275" b="1" i="0">
                <a:solidFill>
                  <a:srgbClr val="64748B"/>
                </a:solidFill>
                <a:latin typeface="Calibri"/>
                <a:ea typeface="Calibri"/>
                <a:cs typeface="Calibri"/>
              </a:defRPr>
            </a:pPr>
            <a:r>
              <a:rPr sz="1275" b="1" i="0">
                <a:solidFill>
                  <a:srgbClr val="64748B"/>
                </a:solidFill>
                <a:latin typeface="Calibri"/>
                <a:ea typeface="Calibri"/>
                <a:cs typeface="Calibri"/>
              </a:rPr>
              <a:t>H.3.2†</a:t>
            </a:r>
          </a:p>
        </p:txBody>
      </p:sp>
      <p:sp>
        <p:nvSpPr>
          <p:cNvPr id="27" name="">
            <a:extLst>
              <a:ext uri="{FF2B5EF4-FFF2-40B4-BE49-F238E27FC236}">
                <ns2:creationId id="{91C6201C-2AF7-48E9-85AF-ECB6559FB080}"/>
              </a:ext>
            </a:extLst>
          </p:cNvPr>
          <p:cNvSpPr>
            <a:spLocks noGrp="1"/>
          </p:cNvSpPr>
          <p:nvPr/>
        </p:nvSpPr>
        <p:spPr>
          <a:xfrm>
            <a:off x="6972300" y="2647950"/>
            <a:ext cx="3124200" cy="400050"/>
          </a:xfrm>
          <a:prstGeom prst="rect">
            <a:avLst/>
          </a:prstGeom>
          <a:noFill/>
          <a:ln w="0">
            <a:noFill/>
            <a:prstDash val="solid"/>
          </a:ln>
        </p:spPr>
        <p:txBody>
          <a:bodyPr wrap="square" lIns="0" tIns="0" rIns="0" bIns="0" anchor="t">
            <a:noAutofit/>
          </a:bodyPr>
          <a:lstStyle/>
          <a:p>
            <a:pPr algn="l">
              <a:defRPr sz="1350" b="1" i="0">
                <a:solidFill>
                  <a:srgbClr val="162B45"/>
                </a:solidFill>
                <a:latin typeface="Calibri"/>
                <a:ea typeface="Calibri"/>
                <a:cs typeface="Calibri"/>
              </a:defRPr>
            </a:pPr>
            <a:r>
              <a:rPr sz="1350" b="1" i="0">
                <a:solidFill>
                  <a:srgbClr val="162B45"/>
                </a:solidFill>
                <a:latin typeface="Calibri"/>
                <a:ea typeface="Calibri"/>
                <a:cs typeface="Calibri"/>
              </a:rPr>
              <a:t>Security Operations</a:t>
            </a:r>
          </a:p>
        </p:txBody>
      </p:sp>
      <p:sp>
        <p:nvSpPr>
          <p:cNvPr id="28" name="">
            <a:extLst>
              <a:ext uri="{FF2B5EF4-FFF2-40B4-BE49-F238E27FC236}">
                <ns2:creationId id="{B929919E-CC00-457D-92E6-EBCC6CE39899}"/>
              </a:ext>
            </a:extLst>
          </p:cNvPr>
          <p:cNvSpPr>
            <a:spLocks noGrp="1"/>
          </p:cNvSpPr>
          <p:nvPr/>
        </p:nvSpPr>
        <p:spPr>
          <a:xfrm>
            <a:off x="10153650" y="2667000"/>
            <a:ext cx="1428750" cy="304800"/>
          </a:xfrm>
          <a:prstGeom prst="rect">
            <a:avLst/>
          </a:prstGeom>
          <a:noFill/>
          <a:ln w="0">
            <a:noFill/>
            <a:prstDash val="solid"/>
          </a:ln>
        </p:spPr>
        <p:txBody>
          <a:bodyPr wrap="square" lIns="0" tIns="0" rIns="0" bIns="0" anchor="t">
            <a:noAutofit/>
          </a:bodyPr>
          <a:lstStyle/>
          <a:p>
            <a:pPr algn="r">
              <a:defRPr sz="1050" b="0" i="0">
                <a:solidFill>
                  <a:srgbClr val="5F7187"/>
                </a:solidFill>
                <a:latin typeface="Calibri"/>
                <a:ea typeface="Calibri"/>
                <a:cs typeface="Calibri"/>
              </a:defRPr>
            </a:pPr>
            <a:r>
              <a:rPr sz="1050" b="0" i="0">
                <a:solidFill>
                  <a:srgbClr val="5F7187"/>
                </a:solidFill>
                <a:latin typeface="Calibri"/>
                <a:ea typeface="Calibri"/>
                <a:cs typeface="Calibri"/>
              </a:rPr>
              <a:t>Core · Service</a:t>
            </a:r>
          </a:p>
        </p:txBody>
      </p:sp>
      <p:sp>
        <p:nvSpPr>
          <p:cNvPr id="29" name="">
            <a:extLst>
              <a:ext uri="{FF2B5EF4-FFF2-40B4-BE49-F238E27FC236}">
                <ns2:creationId id="{9D65D3D4-85D2-4437-B2A7-384837C26D56}"/>
                <adec:decorative val="1"/>
              </a:ext>
            </a:extLst>
          </p:cNvPr>
          <p:cNvSpPr>
            <a:spLocks noGrp="1"/>
          </p:cNvSpPr>
          <p:nvPr/>
        </p:nvSpPr>
        <p:spPr>
          <a:xfrm>
            <a:off x="6248400" y="3057525"/>
            <a:ext cx="5334000" cy="0"/>
          </a:xfrm>
          <a:prstGeom prst="line">
            <a:avLst/>
          </a:prstGeom>
          <a:noFill/>
          <a:ln w="9525">
            <a:solidFill>
              <a:srgbClr val="D5E3E3"/>
            </a:solidFill>
            <a:prstDash val="solid"/>
          </a:ln>
        </p:spPr>
      </p:sp>
      <p:sp>
        <p:nvSpPr>
          <p:cNvPr id="30" name="">
            <a:extLst>
              <a:ext uri="{FF2B5EF4-FFF2-40B4-BE49-F238E27FC236}">
                <ns2:creationId id="{E6D94695-5C86-44A8-9708-EB7FE665DDE5}"/>
              </a:ext>
            </a:extLst>
          </p:cNvPr>
          <p:cNvSpPr>
            <a:spLocks noGrp="1"/>
          </p:cNvSpPr>
          <p:nvPr/>
        </p:nvSpPr>
        <p:spPr>
          <a:xfrm>
            <a:off x="6248400" y="3143250"/>
            <a:ext cx="685800" cy="247650"/>
          </a:xfrm>
          <a:prstGeom prst="rect">
            <a:avLst/>
          </a:prstGeom>
          <a:noFill/>
          <a:ln w="0">
            <a:noFill/>
            <a:prstDash val="solid"/>
          </a:ln>
        </p:spPr>
        <p:txBody>
          <a:bodyPr wrap="square" lIns="0" tIns="0" rIns="0" bIns="0" anchor="t">
            <a:noAutofit/>
          </a:bodyPr>
          <a:lstStyle/>
          <a:p>
            <a:pPr algn="l">
              <a:defRPr sz="1275" b="1" i="0">
                <a:solidFill>
                  <a:srgbClr val="64748B"/>
                </a:solidFill>
                <a:latin typeface="Calibri"/>
                <a:ea typeface="Calibri"/>
                <a:cs typeface="Calibri"/>
              </a:defRPr>
            </a:pPr>
            <a:r>
              <a:rPr sz="1275" b="1" i="0">
                <a:solidFill>
                  <a:srgbClr val="64748B"/>
                </a:solidFill>
                <a:latin typeface="Calibri"/>
                <a:ea typeface="Calibri"/>
                <a:cs typeface="Calibri"/>
              </a:rPr>
              <a:t>H.3.3</a:t>
            </a:r>
          </a:p>
        </p:txBody>
      </p:sp>
      <p:sp>
        <p:nvSpPr>
          <p:cNvPr id="31" name="">
            <a:extLst>
              <a:ext uri="{FF2B5EF4-FFF2-40B4-BE49-F238E27FC236}">
                <ns2:creationId id="{8DAF16DB-5BAA-45DA-AE1E-46C239FFD74B}"/>
              </a:ext>
            </a:extLst>
          </p:cNvPr>
          <p:cNvSpPr>
            <a:spLocks noGrp="1"/>
          </p:cNvSpPr>
          <p:nvPr/>
        </p:nvSpPr>
        <p:spPr>
          <a:xfrm>
            <a:off x="6972300" y="3143250"/>
            <a:ext cx="3124200" cy="400050"/>
          </a:xfrm>
          <a:prstGeom prst="rect">
            <a:avLst/>
          </a:prstGeom>
          <a:noFill/>
          <a:ln w="0">
            <a:noFill/>
            <a:prstDash val="solid"/>
          </a:ln>
        </p:spPr>
        <p:txBody>
          <a:bodyPr wrap="square" lIns="0" tIns="0" rIns="0" bIns="0" anchor="t">
            <a:noAutofit/>
          </a:bodyPr>
          <a:lstStyle/>
          <a:p>
            <a:pPr algn="l">
              <a:defRPr sz="1350" b="1" i="0">
                <a:solidFill>
                  <a:srgbClr val="162B45"/>
                </a:solidFill>
                <a:latin typeface="Calibri"/>
                <a:ea typeface="Calibri"/>
                <a:cs typeface="Calibri"/>
              </a:defRPr>
            </a:pPr>
            <a:r>
              <a:rPr sz="1350" b="1" i="0">
                <a:solidFill>
                  <a:srgbClr val="162B45"/>
                </a:solidFill>
                <a:latin typeface="Calibri"/>
                <a:ea typeface="Calibri"/>
                <a:cs typeface="Calibri"/>
              </a:rPr>
              <a:t>Privacy-Enhancing Technologies</a:t>
            </a:r>
          </a:p>
        </p:txBody>
      </p:sp>
      <p:sp>
        <p:nvSpPr>
          <p:cNvPr id="32" name="">
            <a:extLst>
              <a:ext uri="{FF2B5EF4-FFF2-40B4-BE49-F238E27FC236}">
                <ns2:creationId id="{F7EA2893-32CC-4E7F-BB69-F728ADB2E370}"/>
              </a:ext>
            </a:extLst>
          </p:cNvPr>
          <p:cNvSpPr>
            <a:spLocks noGrp="1"/>
          </p:cNvSpPr>
          <p:nvPr/>
        </p:nvSpPr>
        <p:spPr>
          <a:xfrm>
            <a:off x="10153650" y="3162300"/>
            <a:ext cx="1428750" cy="304800"/>
          </a:xfrm>
          <a:prstGeom prst="rect">
            <a:avLst/>
          </a:prstGeom>
          <a:noFill/>
          <a:ln w="0">
            <a:noFill/>
            <a:prstDash val="solid"/>
          </a:ln>
        </p:spPr>
        <p:txBody>
          <a:bodyPr wrap="square" lIns="0" tIns="0" rIns="0" bIns="0" anchor="t">
            <a:noAutofit/>
          </a:bodyPr>
          <a:lstStyle/>
          <a:p>
            <a:pPr algn="r">
              <a:defRPr sz="1050" b="0" i="0">
                <a:solidFill>
                  <a:srgbClr val="5F7187"/>
                </a:solidFill>
                <a:latin typeface="Calibri"/>
                <a:ea typeface="Calibri"/>
                <a:cs typeface="Calibri"/>
              </a:defRPr>
            </a:pPr>
            <a:r>
              <a:rPr sz="1050" b="0" i="0">
                <a:solidFill>
                  <a:srgbClr val="5F7187"/>
                </a:solidFill>
                <a:latin typeface="Calibri"/>
                <a:ea typeface="Calibri"/>
                <a:cs typeface="Calibri"/>
              </a:rPr>
              <a:t>Enhancement · Service</a:t>
            </a:r>
          </a:p>
        </p:txBody>
      </p:sp>
      <p:sp>
        <p:nvSpPr>
          <p:cNvPr id="33" name="">
            <a:extLst>
              <a:ext uri="{FF2B5EF4-FFF2-40B4-BE49-F238E27FC236}">
                <ns2:creationId id="{6507161B-C5FB-426C-8A83-39770C6C600F}"/>
                <adec:decorative val="1"/>
              </a:ext>
            </a:extLst>
          </p:cNvPr>
          <p:cNvSpPr>
            <a:spLocks noGrp="1"/>
          </p:cNvSpPr>
          <p:nvPr/>
        </p:nvSpPr>
        <p:spPr>
          <a:xfrm>
            <a:off x="6248400" y="3552825"/>
            <a:ext cx="5334000" cy="0"/>
          </a:xfrm>
          <a:prstGeom prst="line">
            <a:avLst/>
          </a:prstGeom>
          <a:noFill/>
          <a:ln w="9525">
            <a:solidFill>
              <a:srgbClr val="D5E3E3"/>
            </a:solidFill>
            <a:prstDash val="solid"/>
          </a:ln>
        </p:spPr>
      </p:sp>
      <p:sp>
        <p:nvSpPr>
          <p:cNvPr id="34" name="">
            <a:extLst>
              <a:ext uri="{FF2B5EF4-FFF2-40B4-BE49-F238E27FC236}">
                <ns2:creationId id="{7167CC10-524E-406E-ABBD-DB510C6173A0}"/>
              </a:ext>
            </a:extLst>
          </p:cNvPr>
          <p:cNvSpPr>
            <a:spLocks noGrp="1"/>
          </p:cNvSpPr>
          <p:nvPr/>
        </p:nvSpPr>
        <p:spPr>
          <a:xfrm>
            <a:off x="6248400" y="3638550"/>
            <a:ext cx="685800" cy="247650"/>
          </a:xfrm>
          <a:prstGeom prst="rect">
            <a:avLst/>
          </a:prstGeom>
          <a:noFill/>
          <a:ln w="0">
            <a:noFill/>
            <a:prstDash val="solid"/>
          </a:ln>
        </p:spPr>
        <p:txBody>
          <a:bodyPr wrap="square" lIns="0" tIns="0" rIns="0" bIns="0" anchor="t">
            <a:noAutofit/>
          </a:bodyPr>
          <a:lstStyle/>
          <a:p>
            <a:pPr algn="l">
              <a:defRPr sz="1275" b="1" i="0">
                <a:solidFill>
                  <a:srgbClr val="64748B"/>
                </a:solidFill>
                <a:latin typeface="Calibri"/>
                <a:ea typeface="Calibri"/>
                <a:cs typeface="Calibri"/>
              </a:defRPr>
            </a:pPr>
            <a:r>
              <a:rPr sz="1275" b="1" i="0">
                <a:solidFill>
                  <a:srgbClr val="64748B"/>
                </a:solidFill>
                <a:latin typeface="Calibri"/>
                <a:ea typeface="Calibri"/>
                <a:cs typeface="Calibri"/>
              </a:rPr>
              <a:t>H.4.1</a:t>
            </a:r>
          </a:p>
        </p:txBody>
      </p:sp>
      <p:sp>
        <p:nvSpPr>
          <p:cNvPr id="35" name="">
            <a:extLst>
              <a:ext uri="{FF2B5EF4-FFF2-40B4-BE49-F238E27FC236}">
                <ns2:creationId id="{8F5D69C7-5311-4025-8BB7-5488F866166F}"/>
              </a:ext>
            </a:extLst>
          </p:cNvPr>
          <p:cNvSpPr>
            <a:spLocks noGrp="1"/>
          </p:cNvSpPr>
          <p:nvPr/>
        </p:nvSpPr>
        <p:spPr>
          <a:xfrm>
            <a:off x="6972300" y="3638550"/>
            <a:ext cx="3124200" cy="400050"/>
          </a:xfrm>
          <a:prstGeom prst="rect">
            <a:avLst/>
          </a:prstGeom>
          <a:noFill/>
          <a:ln w="0">
            <a:noFill/>
            <a:prstDash val="solid"/>
          </a:ln>
        </p:spPr>
        <p:txBody>
          <a:bodyPr wrap="square" lIns="0" tIns="0" rIns="0" bIns="0" anchor="t">
            <a:noAutofit/>
          </a:bodyPr>
          <a:lstStyle/>
          <a:p>
            <a:pPr algn="l">
              <a:defRPr sz="1350" b="1" i="0">
                <a:solidFill>
                  <a:srgbClr val="162B45"/>
                </a:solidFill>
                <a:latin typeface="Calibri"/>
                <a:ea typeface="Calibri"/>
                <a:cs typeface="Calibri"/>
              </a:defRPr>
            </a:pPr>
            <a:r>
              <a:rPr sz="1350" b="1" i="0">
                <a:solidFill>
                  <a:srgbClr val="162B45"/>
                </a:solidFill>
                <a:latin typeface="Calibri"/>
                <a:ea typeface="Calibri"/>
                <a:cs typeface="Calibri"/>
              </a:rPr>
              <a:t>ML/AI Platform Capability</a:t>
            </a:r>
          </a:p>
        </p:txBody>
      </p:sp>
      <p:sp>
        <p:nvSpPr>
          <p:cNvPr id="36" name="">
            <a:extLst>
              <a:ext uri="{FF2B5EF4-FFF2-40B4-BE49-F238E27FC236}">
                <ns2:creationId id="{29F948A6-607D-4BC5-BB76-2DBF6B6EE7D7}"/>
              </a:ext>
            </a:extLst>
          </p:cNvPr>
          <p:cNvSpPr>
            <a:spLocks noGrp="1"/>
          </p:cNvSpPr>
          <p:nvPr/>
        </p:nvSpPr>
        <p:spPr>
          <a:xfrm>
            <a:off x="10153650" y="3657600"/>
            <a:ext cx="1428750" cy="304800"/>
          </a:xfrm>
          <a:prstGeom prst="rect">
            <a:avLst/>
          </a:prstGeom>
          <a:noFill/>
          <a:ln w="0">
            <a:noFill/>
            <a:prstDash val="solid"/>
          </a:ln>
        </p:spPr>
        <p:txBody>
          <a:bodyPr wrap="square" lIns="0" tIns="0" rIns="0" bIns="0" anchor="t">
            <a:noAutofit/>
          </a:bodyPr>
          <a:lstStyle/>
          <a:p>
            <a:pPr algn="r">
              <a:defRPr sz="1050" b="0" i="0">
                <a:solidFill>
                  <a:srgbClr val="5F7187"/>
                </a:solidFill>
                <a:latin typeface="Calibri"/>
                <a:ea typeface="Calibri"/>
                <a:cs typeface="Calibri"/>
              </a:defRPr>
            </a:pPr>
            <a:r>
              <a:rPr sz="1050" b="0" i="0">
                <a:solidFill>
                  <a:srgbClr val="5F7187"/>
                </a:solidFill>
                <a:latin typeface="Calibri"/>
                <a:ea typeface="Calibri"/>
                <a:cs typeface="Calibri"/>
              </a:rPr>
              <a:t>Enhancement · Service</a:t>
            </a:r>
          </a:p>
        </p:txBody>
      </p:sp>
      <p:sp>
        <p:nvSpPr>
          <p:cNvPr id="37" name="">
            <a:extLst>
              <a:ext uri="{FF2B5EF4-FFF2-40B4-BE49-F238E27FC236}">
                <ns2:creationId id="{BB2205EE-CD43-4EFF-B49B-A342D41AD6C6}"/>
                <adec:decorative val="1"/>
              </a:ext>
            </a:extLst>
          </p:cNvPr>
          <p:cNvSpPr>
            <a:spLocks noGrp="1"/>
          </p:cNvSpPr>
          <p:nvPr/>
        </p:nvSpPr>
        <p:spPr>
          <a:xfrm>
            <a:off x="6248400" y="4048125"/>
            <a:ext cx="5334000" cy="0"/>
          </a:xfrm>
          <a:prstGeom prst="line">
            <a:avLst/>
          </a:prstGeom>
          <a:noFill/>
          <a:ln w="9525">
            <a:solidFill>
              <a:srgbClr val="D5E3E3"/>
            </a:solidFill>
            <a:prstDash val="solid"/>
          </a:ln>
        </p:spPr>
      </p:sp>
      <p:sp>
        <p:nvSpPr>
          <p:cNvPr id="38" name="">
            <a:extLst>
              <a:ext uri="{FF2B5EF4-FFF2-40B4-BE49-F238E27FC236}">
                <ns2:creationId id="{53D811CE-1749-473C-A75C-EF6A06B06985}"/>
              </a:ext>
            </a:extLst>
          </p:cNvPr>
          <p:cNvSpPr>
            <a:spLocks noGrp="1"/>
          </p:cNvSpPr>
          <p:nvPr/>
        </p:nvSpPr>
        <p:spPr>
          <a:xfrm>
            <a:off x="6248400" y="4133850"/>
            <a:ext cx="685800" cy="247650"/>
          </a:xfrm>
          <a:prstGeom prst="rect">
            <a:avLst/>
          </a:prstGeom>
          <a:noFill/>
          <a:ln w="0">
            <a:noFill/>
            <a:prstDash val="solid"/>
          </a:ln>
        </p:spPr>
        <p:txBody>
          <a:bodyPr wrap="square" lIns="0" tIns="0" rIns="0" bIns="0" anchor="t">
            <a:noAutofit/>
          </a:bodyPr>
          <a:lstStyle/>
          <a:p>
            <a:pPr algn="l">
              <a:defRPr sz="1275" b="1" i="0">
                <a:solidFill>
                  <a:srgbClr val="64748B"/>
                </a:solidFill>
                <a:latin typeface="Calibri"/>
                <a:ea typeface="Calibri"/>
                <a:cs typeface="Calibri"/>
              </a:defRPr>
            </a:pPr>
            <a:r>
              <a:rPr sz="1275" b="1" i="0">
                <a:solidFill>
                  <a:srgbClr val="64748B"/>
                </a:solidFill>
                <a:latin typeface="Calibri"/>
                <a:ea typeface="Calibri"/>
                <a:cs typeface="Calibri"/>
              </a:rPr>
              <a:t>H.4.2</a:t>
            </a:r>
          </a:p>
        </p:txBody>
      </p:sp>
      <p:sp>
        <p:nvSpPr>
          <p:cNvPr id="39" name="">
            <a:extLst>
              <a:ext uri="{FF2B5EF4-FFF2-40B4-BE49-F238E27FC236}">
                <ns2:creationId id="{CFA1C7C7-4148-4521-BCDD-37CB0F370517}"/>
              </a:ext>
            </a:extLst>
          </p:cNvPr>
          <p:cNvSpPr>
            <a:spLocks noGrp="1"/>
          </p:cNvSpPr>
          <p:nvPr/>
        </p:nvSpPr>
        <p:spPr>
          <a:xfrm>
            <a:off x="6972300" y="4133850"/>
            <a:ext cx="3124200" cy="400050"/>
          </a:xfrm>
          <a:prstGeom prst="rect">
            <a:avLst/>
          </a:prstGeom>
          <a:noFill/>
          <a:ln w="0">
            <a:noFill/>
            <a:prstDash val="solid"/>
          </a:ln>
        </p:spPr>
        <p:txBody>
          <a:bodyPr wrap="square" lIns="0" tIns="0" rIns="0" bIns="0" anchor="t">
            <a:noAutofit/>
          </a:bodyPr>
          <a:lstStyle/>
          <a:p>
            <a:pPr algn="l">
              <a:defRPr sz="1350" b="1" i="0">
                <a:solidFill>
                  <a:srgbClr val="162B45"/>
                </a:solidFill>
                <a:latin typeface="Calibri"/>
                <a:ea typeface="Calibri"/>
                <a:cs typeface="Calibri"/>
              </a:defRPr>
            </a:pPr>
            <a:r>
              <a:rPr sz="1350" b="1" i="0">
                <a:solidFill>
                  <a:srgbClr val="162B45"/>
                </a:solidFill>
                <a:latin typeface="Calibri"/>
                <a:ea typeface="Calibri"/>
                <a:cs typeface="Calibri"/>
              </a:rPr>
              <a:t>Responsible AI Practices</a:t>
            </a:r>
          </a:p>
        </p:txBody>
      </p:sp>
      <p:sp>
        <p:nvSpPr>
          <p:cNvPr id="40" name="">
            <a:extLst>
              <a:ext uri="{FF2B5EF4-FFF2-40B4-BE49-F238E27FC236}">
                <ns2:creationId id="{D46F4440-8972-490C-85BB-BCFFE88446EF}"/>
              </a:ext>
            </a:extLst>
          </p:cNvPr>
          <p:cNvSpPr>
            <a:spLocks noGrp="1"/>
          </p:cNvSpPr>
          <p:nvPr/>
        </p:nvSpPr>
        <p:spPr>
          <a:xfrm>
            <a:off x="10153650" y="4152900"/>
            <a:ext cx="1428750" cy="304800"/>
          </a:xfrm>
          <a:prstGeom prst="rect">
            <a:avLst/>
          </a:prstGeom>
          <a:noFill/>
          <a:ln w="0">
            <a:noFill/>
            <a:prstDash val="solid"/>
          </a:ln>
        </p:spPr>
        <p:txBody>
          <a:bodyPr wrap="square" lIns="0" tIns="0" rIns="0" bIns="0" anchor="t">
            <a:noAutofit/>
          </a:bodyPr>
          <a:lstStyle/>
          <a:p>
            <a:pPr algn="r">
              <a:defRPr sz="1050" b="0" i="0">
                <a:solidFill>
                  <a:srgbClr val="5F7187"/>
                </a:solidFill>
                <a:latin typeface="Calibri"/>
                <a:ea typeface="Calibri"/>
                <a:cs typeface="Calibri"/>
              </a:defRPr>
            </a:pPr>
            <a:r>
              <a:rPr sz="1050" b="0" i="0">
                <a:solidFill>
                  <a:srgbClr val="5F7187"/>
                </a:solidFill>
                <a:latin typeface="Calibri"/>
                <a:ea typeface="Calibri"/>
                <a:cs typeface="Calibri"/>
              </a:rPr>
              <a:t>Core · Service</a:t>
            </a:r>
          </a:p>
        </p:txBody>
      </p:sp>
      <p:sp>
        <p:nvSpPr>
          <p:cNvPr id="41" name="">
            <a:extLst>
              <a:ext uri="{FF2B5EF4-FFF2-40B4-BE49-F238E27FC236}">
                <ns2:creationId id="{2C7DEED1-D1D0-4511-962C-E7258CBA651C}"/>
              </a:ext>
            </a:extLst>
          </p:cNvPr>
          <p:cNvSpPr>
            <a:spLocks noGrp="1"/>
          </p:cNvSpPr>
          <p:nvPr/>
        </p:nvSpPr>
        <p:spPr>
          <a:xfrm>
            <a:off x="685800" y="5981700"/>
            <a:ext cx="10820400" cy="266700"/>
          </a:xfrm>
          <a:prstGeom prst="rect">
            <a:avLst/>
          </a:prstGeom>
          <a:noFill/>
          <a:ln w="0">
            <a:noFill/>
            <a:prstDash val="solid"/>
          </a:ln>
        </p:spPr>
        <p:txBody>
          <a:bodyPr wrap="square" lIns="0" tIns="0" rIns="0" bIns="0" anchor="t">
            <a:noAutofit/>
          </a:bodyPr>
          <a:lstStyle/>
          <a:p>
            <a:pPr algn="ctr">
              <a:defRPr sz="1050" b="0" i="1">
                <a:solidFill>
                  <a:srgbClr val="5F7187"/>
                </a:solidFill>
                <a:latin typeface="Calibri"/>
                <a:ea typeface="Calibri"/>
                <a:cs typeface="Calibri"/>
              </a:defRPr>
            </a:pPr>
            <a:r>
              <a:rPr sz="1050" b="0" i="1">
                <a:solidFill>
                  <a:srgbClr val="5F7187"/>
                </a:solidFill>
                <a:latin typeface="Calibri"/>
                <a:ea typeface="Calibri"/>
                <a:cs typeface="Calibri"/>
              </a:rPr>
              <a:t>Core and Enhancement are HDRL classifications—not official programme requirements.  † Proposed Foundational Indicator within HDRL.</a:t>
            </a:r>
          </a:p>
        </p:txBody>
      </p:sp>
      <p:sp>
        <p:nvSpPr>
          <p:cNvPr id="42" name="">
            <a:extLst>
              <a:ext uri="{FF2B5EF4-FFF2-40B4-BE49-F238E27FC236}">
                <ns2:creationId id="{D88E281D-A3AC-4C4B-8F9B-23CE13F8136E}"/>
                <adec:decorative val="1"/>
              </a:ext>
            </a:extLst>
          </p:cNvPr>
          <p:cNvSpPr>
            <a:spLocks noGrp="1"/>
          </p:cNvSpPr>
          <p:nvPr/>
        </p:nvSpPr>
        <p:spPr>
          <a:xfrm>
            <a:off x="552450" y="6419850"/>
            <a:ext cx="11087100" cy="0"/>
          </a:xfrm>
          <a:prstGeom prst="line">
            <a:avLst/>
          </a:prstGeom>
          <a:noFill/>
          <a:ln w="9525">
            <a:solidFill>
              <a:srgbClr val="D5E3E3"/>
            </a:solidFill>
            <a:prstDash val="solid"/>
          </a:ln>
        </p:spPr>
      </p:sp>
      <p:sp>
        <p:nvSpPr>
          <p:cNvPr id="43" name="">
            <a:extLst>
              <a:ext uri="{FF2B5EF4-FFF2-40B4-BE49-F238E27FC236}">
                <ns2:creationId id="{513644AC-F1DC-47B0-A967-FCF461B05524}"/>
              </a:ext>
            </a:extLst>
          </p:cNvPr>
          <p:cNvSpPr>
            <a:spLocks noGrp="1"/>
          </p:cNvSpPr>
          <p:nvPr/>
        </p:nvSpPr>
        <p:spPr>
          <a:xfrm>
            <a:off x="552450" y="6496050"/>
            <a:ext cx="2952750" cy="190500"/>
          </a:xfrm>
          <a:prstGeom prst="rect">
            <a:avLst/>
          </a:prstGeom>
          <a:noFill/>
          <a:ln w="0">
            <a:noFill/>
            <a:prstDash val="solid"/>
          </a:ln>
        </p:spPr>
        <p:txBody>
          <a:bodyPr wrap="square" lIns="0" tIns="0" rIns="0" bIns="0" anchor="ctr">
            <a:noAutofit/>
          </a:bodyPr>
          <a:lstStyle/>
          <a:p>
            <a:pPr algn="l">
              <a:defRPr sz="900" b="0" i="0">
                <a:solidFill>
                  <a:srgbClr val="5F7187"/>
                </a:solidFill>
                <a:latin typeface="Calibri"/>
                <a:ea typeface="Calibri"/>
                <a:cs typeface="Calibri"/>
              </a:defRPr>
            </a:pPr>
            <a:r>
              <a:rPr sz="900" b="0" i="0">
                <a:solidFill>
                  <a:srgbClr val="5F7187"/>
                </a:solidFill>
                <a:latin typeface="Calibri"/>
                <a:ea typeface="Calibri"/>
                <a:cs typeface="Calibri"/>
              </a:rPr>
              <a:t>HDRL v1.0.1  •  Kit v1.1.0  •  30 Jul 2026</a:t>
            </a:r>
          </a:p>
        </p:txBody>
      </p:sp>
      <p:sp>
        <p:nvSpPr>
          <p:cNvPr id="44" name="">
            <a:extLst>
              <a:ext uri="{FF2B5EF4-FFF2-40B4-BE49-F238E27FC236}">
                <ns2:creationId id="{48C18901-A0BE-4049-B90A-F21C9E2C090B}"/>
              </a:ext>
            </a:extLst>
          </p:cNvPr>
          <p:cNvSpPr>
            <a:spLocks noGrp="1"/>
          </p:cNvSpPr>
          <p:nvPr/>
        </p:nvSpPr>
        <p:spPr>
          <a:xfrm>
            <a:off x="3524250" y="6496050"/>
            <a:ext cx="6096000" cy="190500"/>
          </a:xfrm>
          <a:prstGeom prst="rect">
            <a:avLst/>
          </a:prstGeom>
          <a:noFill/>
          <a:ln w="0">
            <a:noFill/>
            <a:prstDash val="solid"/>
          </a:ln>
        </p:spPr>
        <p:txBody>
          <a:bodyPr wrap="square" lIns="0" tIns="0" rIns="0" bIns="0" anchor="ctr">
            <a:noAutofit/>
          </a:bodyPr>
          <a:lstStyle/>
          <a:p>
            <a:pPr algn="ctr">
              <a:defRPr sz="825" b="0" i="0">
                <a:solidFill>
                  <a:srgbClr val="5F7187"/>
                </a:solidFill>
                <a:latin typeface="Calibri"/>
                <a:ea typeface="Calibri"/>
                <a:cs typeface="Calibri"/>
              </a:defRPr>
            </a:pPr>
            <a:r>
              <a:rPr sz="825" b="0" i="0">
                <a:solidFill>
                  <a:srgbClr val="5F7187"/>
                </a:solidFill>
                <a:latin typeface="Calibri"/>
                <a:ea typeface="Calibri"/>
                <a:cs typeface="Calibri"/>
              </a:rPr>
              <a:t>RDS: commissioner &amp; IP owner  •  OPL Advisory: originator &amp; developer  •  </a:t>
            </a:r>
            <a:r>
              <a:rPr sz="825" b="0" i="0">
                <a:solidFill>
                  <a:srgbClr val="5F7187"/>
                </a:solidFill>
                <a:latin typeface="Calibri"/>
                <a:ea typeface="Calibri"/>
                <a:cs typeface="Calibri"/>
                <a:hlinkClick r:id="Raa020f870da740a5" tooltip="Read the Creative Commons Attribution 4.0 licence"/>
              </a:rPr>
              <a:t>CC BY 4.0</a:t>
            </a:r>
          </a:p>
        </p:txBody>
      </p:sp>
      <p:sp>
        <p:nvSpPr>
          <p:cNvPr id="45" name="">
            <a:extLst>
              <a:ext uri="{FF2B5EF4-FFF2-40B4-BE49-F238E27FC236}">
                <ns2:creationId id="{776D5360-A589-4BDE-B3E9-3195D42368B8}"/>
              </a:ext>
            </a:extLst>
          </p:cNvPr>
          <p:cNvSpPr>
            <a:spLocks noGrp="1"/>
          </p:cNvSpPr>
          <p:nvPr/>
        </p:nvSpPr>
        <p:spPr>
          <a:xfrm>
            <a:off x="9048750" y="6496050"/>
            <a:ext cx="2590800" cy="190500"/>
          </a:xfrm>
          <a:prstGeom prst="rect">
            <a:avLst/>
          </a:prstGeom>
          <a:noFill/>
          <a:ln w="0">
            <a:noFill/>
            <a:prstDash val="solid"/>
          </a:ln>
        </p:spPr>
        <p:txBody>
          <a:bodyPr wrap="square" lIns="0" tIns="0" rIns="0" bIns="0" anchor="ctr">
            <a:noAutofit/>
          </a:bodyPr>
          <a:lstStyle/>
          <a:p>
            <a:pPr algn="r">
              <a:defRPr sz="900" b="0" i="0">
                <a:solidFill>
                  <a:srgbClr val="5F7187"/>
                </a:solidFill>
                <a:latin typeface="Calibri"/>
                <a:ea typeface="Calibri"/>
                <a:cs typeface="Calibri"/>
              </a:defRPr>
            </a:pPr>
            <a:r>
              <a:rPr sz="900" b="0" i="0">
                <a:solidFill>
                  <a:srgbClr val="5F7187"/>
                </a:solidFill>
                <a:latin typeface="Calibri"/>
                <a:ea typeface="Calibri"/>
                <a:cs typeface="Calibri"/>
                <a:hlinkClick r:id="R27cf9a0fe19242f1" tooltip="Open the HDRL Framework website"/>
              </a:rPr>
              <a:t>hdrlframework.org</a:t>
            </a:r>
            <a:r>
              <a:rPr sz="900" b="0" i="0">
                <a:solidFill>
                  <a:srgbClr val="5F7187"/>
                </a:solidFill>
                <a:latin typeface="Calibri"/>
                <a:ea typeface="Calibri"/>
                <a:cs typeface="Calibri"/>
              </a:rPr>
              <a:t>  •  83</a:t>
            </a:r>
          </a:p>
        </p:txBody>
      </p:sp>
    </p:spTree>
    <p:extLst>
      <p:ext uri="{BB962C8B-B14F-4D97-AF65-F5344CB8AC3E}">
        <ns5:creationId val="507335306"/>
      </p:ext>
    </p:extLst>
  </p:cSld>
</p:sld>
</file>

<file path=ppt/slides/slide84.xml><?xml version="1.0" encoding="utf-8"?>
<p:sld xmlns:a="http://schemas.openxmlformats.org/drawingml/2006/main" xmlns:adec="http://schemas.microsoft.com/office/drawing/2017/decorative" xmlns:ns2="http://schemas.microsoft.com/office/drawing/2014/main" xmlns:ns5="http://schemas.microsoft.com/office/powerpoint/2010/main" xmlns:p="http://schemas.openxmlformats.org/presentationml/2006/main" xmlns:r="http://schemas.openxmlformats.org/officeDocument/2006/relationships">
  <p:cSld>
    <p:bg>
      <p:bgPr>
        <a:solidFill>
          <a:srgbClr val="F5F8FA"/>
        </a:solidFill>
      </p:bgPr>
    </p:bg>
    <p:spTree>
      <p:nvGrpSpPr>
        <p:cNvPr id="1" name=""/>
        <p:cNvGrpSpPr/>
        <p:nvPr/>
      </p:nvGrpSpPr>
      <p:grpSpPr>
        <a:xfrm/>
      </p:grpSpPr>
      <p:sp>
        <p:nvSpPr>
          <p:cNvPr id="41" name="hdrl-mini-mark">
            <a:extLst>
              <a:ext uri="{FF2B5EF4-FFF2-40B4-BE49-F238E27FC236}">
                <ns2:creationId id="{C411BE81-8C24-4734-B552-D9CF21AC3969}"/>
                <adec:decorative val="1"/>
              </a:ext>
            </a:extLst>
          </p:cNvPr>
          <p:cNvSpPr>
            <a:spLocks noGrp="1"/>
          </p:cNvSpPr>
          <p:nvPr/>
        </p:nvSpPr>
        <p:spPr>
          <a:xfrm>
            <a:off x="552450" y="361950"/>
            <a:ext cx="514350" cy="514350"/>
          </a:xfrm>
          <a:prstGeom prst="octagon">
            <a:avLst/>
          </a:prstGeom>
          <a:solidFill>
            <a:srgbClr val="0F766E"/>
          </a:solidFill>
          <a:ln w="0">
            <a:noFill/>
            <a:prstDash val="solid"/>
          </a:ln>
        </p:spPr>
      </p:sp>
      <p:sp>
        <p:nvSpPr>
          <p:cNvPr id="2" name="hdrl-mini-text">
            <a:extLst>
              <a:ext uri="{FF2B5EF4-FFF2-40B4-BE49-F238E27FC236}">
                <ns2:creationId id="{9EAD554B-6C78-4F57-B362-E830B91DF623}"/>
                <adec:decorative val="1"/>
              </a:ext>
            </a:extLst>
          </p:cNvPr>
          <p:cNvSpPr>
            <a:spLocks noGrp="1"/>
          </p:cNvSpPr>
          <p:nvPr/>
        </p:nvSpPr>
        <p:spPr>
          <a:xfrm>
            <a:off x="581025" y="504825"/>
            <a:ext cx="476250" cy="209550"/>
          </a:xfrm>
          <a:prstGeom prst="rect">
            <a:avLst/>
          </a:prstGeom>
          <a:noFill/>
          <a:ln w="0">
            <a:noFill/>
            <a:prstDash val="solid"/>
          </a:ln>
        </p:spPr>
        <p:txBody>
          <a:bodyPr wrap="square" lIns="0" tIns="0" rIns="0" bIns="0" anchor="ctr">
            <a:noAutofit/>
          </a:bodyPr>
          <a:lstStyle/>
          <a:p>
            <a:pPr algn="ctr">
              <a:defRPr sz="750" b="1" i="0">
                <a:solidFill>
                  <a:srgbClr val="FFFFFF"/>
                </a:solidFill>
                <a:latin typeface="Calibri"/>
                <a:ea typeface="Calibri"/>
                <a:cs typeface="Calibri"/>
              </a:defRPr>
            </a:pPr>
            <a:r>
              <a:rPr sz="750" b="1" i="0">
                <a:solidFill>
                  <a:srgbClr val="FFFFFF"/>
                </a:solidFill>
                <a:latin typeface="Calibri"/>
                <a:ea typeface="Calibri"/>
                <a:cs typeface="Calibri"/>
              </a:rPr>
              <a:t>HDRL</a:t>
            </a:r>
          </a:p>
        </p:txBody>
      </p:sp>
      <p:sp>
        <p:nvSpPr>
          <p:cNvPr id="3" name="brand-label">
            <a:extLst>
              <a:ext uri="{FF2B5EF4-FFF2-40B4-BE49-F238E27FC236}">
                <ns2:creationId id="{AD0B47DF-E865-40ED-A812-5AFF71833A5C}"/>
                <adec:decorative val="1"/>
              </a:ext>
            </a:extLst>
          </p:cNvPr>
          <p:cNvSpPr>
            <a:spLocks noGrp="1"/>
          </p:cNvSpPr>
          <p:nvPr/>
        </p:nvSpPr>
        <p:spPr>
          <a:xfrm>
            <a:off x="1257300" y="495300"/>
            <a:ext cx="4572000" cy="190500"/>
          </a:xfrm>
          <a:prstGeom prst="rect">
            <a:avLst/>
          </a:prstGeom>
          <a:noFill/>
          <a:ln w="0">
            <a:noFill/>
            <a:prstDash val="solid"/>
          </a:ln>
        </p:spPr>
        <p:txBody>
          <a:bodyPr wrap="square" lIns="0" tIns="0" rIns="0" bIns="0" anchor="ctr">
            <a:noAutofit/>
          </a:bodyPr>
          <a:lstStyle/>
          <a:p>
            <a:pPr algn="l">
              <a:defRPr sz="1200" b="1" i="0">
                <a:solidFill>
                  <a:srgbClr val="0F766E"/>
                </a:solidFill>
                <a:latin typeface="Calibri"/>
                <a:ea typeface="Calibri"/>
                <a:cs typeface="Calibri"/>
              </a:defRPr>
            </a:pPr>
            <a:r>
              <a:rPr sz="1200" b="1" i="0">
                <a:solidFill>
                  <a:srgbClr val="0F766E"/>
                </a:solidFill>
                <a:latin typeface="Calibri"/>
                <a:ea typeface="Calibri"/>
                <a:cs typeface="Calibri"/>
              </a:rPr>
              <a:t>DOMAIN H • INDICATOR DETAIL</a:t>
            </a:r>
          </a:p>
        </p:txBody>
      </p:sp>
      <p:sp>
        <p:nvSpPr>
          <p:cNvPr id="4" name="slide-title" title="H.1.1 · SDE Architecture &amp; Standards" descr="Slide title: H.1.1 · SDE Architecture &amp; Standards">
            <a:extLst>
              <a:ext uri="{FF2B5EF4-FFF2-40B4-BE49-F238E27FC236}">
                <ns2:creationId id="{47B00CA9-6B23-41DC-BE37-ACCAE8769A07}"/>
              </a:ext>
            </a:extLst>
          </p:cNvPr>
          <p:cNvSpPr>
            <a:spLocks noGrp="1"/>
          </p:cNvSpPr>
          <p:nvPr>
            <p:ph type="title"/>
          </p:nvPr>
        </p:nvSpPr>
        <p:spPr>
          <a:xfrm>
            <a:off x="666750" y="1104900"/>
            <a:ext cx="10858500" cy="628650"/>
          </a:xfrm>
          <a:prstGeom prst="rect">
            <a:avLst/>
          </a:prstGeom>
          <a:noFill/>
          <a:ln w="0">
            <a:noFill/>
            <a:prstDash val="solid"/>
          </a:ln>
        </p:spPr>
        <p:txBody>
          <a:bodyPr wrap="square" lIns="0" tIns="0" rIns="0" bIns="0" anchor="t">
            <a:noAutofit/>
          </a:bodyPr>
          <a:lstStyle/>
          <a:p>
            <a:pPr algn="l">
              <a:defRPr sz="3150" b="1" i="0">
                <a:solidFill>
                  <a:srgbClr val="162B45"/>
                </a:solidFill>
                <a:latin typeface="Calibri"/>
                <a:ea typeface="Calibri"/>
                <a:cs typeface="Calibri"/>
              </a:defRPr>
            </a:pPr>
            <a:r>
              <a:rPr sz="3150" b="1" i="0">
                <a:solidFill>
                  <a:srgbClr val="162B45"/>
                </a:solidFill>
                <a:latin typeface="Calibri"/>
                <a:ea typeface="Calibri"/>
                <a:cs typeface="Calibri"/>
              </a:rPr>
              <a:t>H.1.1 · SDE Architecture &amp; Standards</a:t>
            </a:r>
          </a:p>
        </p:txBody>
      </p:sp>
      <p:sp>
        <p:nvSpPr>
          <p:cNvPr id="5" name="">
            <a:extLst>
              <a:ext uri="{FF2B5EF4-FFF2-40B4-BE49-F238E27FC236}">
                <ns2:creationId id="{E37B332A-F698-4F0F-8778-43B37A0EF328}"/>
              </a:ext>
            </a:extLst>
          </p:cNvPr>
          <p:cNvSpPr>
            <a:spLocks noGrp="1"/>
          </p:cNvSpPr>
          <p:nvPr/>
        </p:nvSpPr>
        <p:spPr>
          <a:xfrm>
            <a:off x="685800" y="1771650"/>
            <a:ext cx="10668000" cy="266700"/>
          </a:xfrm>
          <a:prstGeom prst="rect">
            <a:avLst/>
          </a:prstGeom>
          <a:noFill/>
          <a:ln w="0">
            <a:noFill/>
            <a:prstDash val="solid"/>
          </a:ln>
        </p:spPr>
        <p:txBody>
          <a:bodyPr wrap="square" lIns="0" tIns="0" rIns="0" bIns="0" anchor="t">
            <a:noAutofit/>
          </a:bodyPr>
          <a:lstStyle/>
          <a:p>
            <a:pPr algn="l">
              <a:defRPr sz="1350" b="1" i="0">
                <a:solidFill>
                  <a:srgbClr val="64748B"/>
                </a:solidFill>
                <a:latin typeface="Calibri"/>
                <a:ea typeface="Calibri"/>
                <a:cs typeface="Calibri"/>
              </a:defRPr>
            </a:pPr>
            <a:r>
              <a:rPr sz="1350" b="1" i="0">
                <a:solidFill>
                  <a:srgbClr val="64748B"/>
                </a:solidFill>
                <a:latin typeface="Calibri"/>
                <a:ea typeface="Calibri"/>
                <a:cs typeface="Calibri"/>
              </a:rPr>
              <a:t>Core indicator  •  Service level  •  HDRL class B0</a:t>
            </a:r>
          </a:p>
        </p:txBody>
      </p:sp>
      <p:sp>
        <p:nvSpPr>
          <p:cNvPr id="6" name="">
            <a:extLst>
              <a:ext uri="{FF2B5EF4-FFF2-40B4-BE49-F238E27FC236}">
                <ns2:creationId id="{12CAA3A8-6FA5-4E60-9575-1E3BACC13254}"/>
              </a:ext>
            </a:extLst>
          </p:cNvPr>
          <p:cNvSpPr>
            <a:spLocks noGrp="1"/>
          </p:cNvSpPr>
          <p:nvPr/>
        </p:nvSpPr>
        <p:spPr>
          <a:xfrm>
            <a:off x="685800" y="2095500"/>
            <a:ext cx="10668000" cy="285750"/>
          </a:xfrm>
          <a:prstGeom prst="rect">
            <a:avLst/>
          </a:prstGeom>
          <a:noFill/>
          <a:ln w="0">
            <a:noFill/>
            <a:prstDash val="solid"/>
          </a:ln>
        </p:spPr>
        <p:txBody>
          <a:bodyPr wrap="square" lIns="0" tIns="0" rIns="0" bIns="0" anchor="t">
            <a:noAutofit/>
          </a:bodyPr>
          <a:lstStyle/>
          <a:p>
            <a:pPr algn="l">
              <a:defRPr sz="1350" b="0" i="1">
                <a:solidFill>
                  <a:srgbClr val="5F7187"/>
                </a:solidFill>
                <a:latin typeface="Calibri"/>
                <a:ea typeface="Calibri"/>
                <a:cs typeface="Calibri"/>
              </a:defRPr>
            </a:pPr>
            <a:r>
              <a:rPr sz="1350" b="0" i="1">
                <a:solidFill>
                  <a:srgbClr val="5F7187"/>
                </a:solidFill>
                <a:latin typeface="Calibri"/>
                <a:ea typeface="Calibri"/>
                <a:cs typeface="Calibri"/>
              </a:rPr>
              <a:t>The catalogue wording below is reproduced verbatim.</a:t>
            </a:r>
          </a:p>
        </p:txBody>
      </p:sp>
      <p:sp>
        <p:nvSpPr>
          <p:cNvPr id="7" name="">
            <a:extLst>
              <a:ext uri="{FF2B5EF4-FFF2-40B4-BE49-F238E27FC236}">
                <ns2:creationId id="{08446E1A-9239-444A-92F3-B5500C8FFDC3}"/>
                <adec:decorative val="1"/>
              </a:ext>
            </a:extLst>
          </p:cNvPr>
          <p:cNvSpPr>
            <a:spLocks noGrp="1"/>
          </p:cNvSpPr>
          <p:nvPr/>
        </p:nvSpPr>
        <p:spPr>
          <a:xfrm>
            <a:off x="1428750" y="2647950"/>
            <a:ext cx="8763000" cy="0"/>
          </a:xfrm>
          <a:prstGeom prst="line">
            <a:avLst/>
          </a:prstGeom>
          <a:noFill/>
          <a:ln w="57150">
            <a:solidFill>
              <a:srgbClr val="A7E6DB"/>
            </a:solidFill>
            <a:prstDash val="solid"/>
          </a:ln>
        </p:spPr>
      </p:sp>
      <p:sp>
        <p:nvSpPr>
          <p:cNvPr id="8" name="">
            <a:extLst>
              <a:ext uri="{FF2B5EF4-FFF2-40B4-BE49-F238E27FC236}">
                <ns2:creationId id="{168220D2-FA63-4876-A63C-9AABAA010712}"/>
                <adec:decorative val="1"/>
              </a:ext>
            </a:extLst>
          </p:cNvPr>
          <p:cNvSpPr>
            <a:spLocks noGrp="1"/>
          </p:cNvSpPr>
          <p:nvPr/>
        </p:nvSpPr>
        <p:spPr>
          <a:xfrm>
            <a:off x="1219200" y="2419350"/>
            <a:ext cx="457200" cy="457200"/>
          </a:xfrm>
          <a:prstGeom prst="ellipse">
            <a:avLst/>
          </a:prstGeom>
          <a:solidFill>
            <a:srgbClr val="FFFFFF"/>
          </a:solidFill>
          <a:ln w="19050">
            <a:solidFill>
              <a:srgbClr val="64748B"/>
            </a:solidFill>
            <a:prstDash val="solid"/>
          </a:ln>
        </p:spPr>
      </p:sp>
      <p:sp>
        <p:nvSpPr>
          <p:cNvPr id="9" name="">
            <a:extLst>
              <a:ext uri="{FF2B5EF4-FFF2-40B4-BE49-F238E27FC236}">
                <ns2:creationId id="{F552E927-E7E4-4FC1-B39A-3735CBD96959}"/>
              </a:ext>
            </a:extLst>
          </p:cNvPr>
          <p:cNvSpPr>
            <a:spLocks noGrp="1"/>
          </p:cNvSpPr>
          <p:nvPr/>
        </p:nvSpPr>
        <p:spPr>
          <a:xfrm>
            <a:off x="1333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64748B"/>
                </a:solidFill>
                <a:latin typeface="Calibri"/>
                <a:ea typeface="Calibri"/>
                <a:cs typeface="Calibri"/>
              </a:defRPr>
            </a:pPr>
            <a:r>
              <a:rPr sz="1500" b="1" i="0">
                <a:solidFill>
                  <a:srgbClr val="64748B"/>
                </a:solidFill>
                <a:latin typeface="Calibri"/>
                <a:ea typeface="Calibri"/>
                <a:cs typeface="Calibri"/>
              </a:rPr>
              <a:t>1</a:t>
            </a:r>
          </a:p>
        </p:txBody>
      </p:sp>
      <p:sp>
        <p:nvSpPr>
          <p:cNvPr id="10" name="">
            <a:extLst>
              <a:ext uri="{FF2B5EF4-FFF2-40B4-BE49-F238E27FC236}">
                <ns2:creationId id="{5BB29A5E-1B00-4EAC-A662-FF84FC6F96F6}"/>
              </a:ext>
            </a:extLst>
          </p:cNvPr>
          <p:cNvSpPr>
            <a:spLocks noGrp="1"/>
          </p:cNvSpPr>
          <p:nvPr/>
        </p:nvSpPr>
        <p:spPr>
          <a:xfrm>
            <a:off x="552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Initial</a:t>
            </a:r>
          </a:p>
        </p:txBody>
      </p:sp>
      <p:sp>
        <p:nvSpPr>
          <p:cNvPr id="11" name="">
            <a:extLst>
              <a:ext uri="{FF2B5EF4-FFF2-40B4-BE49-F238E27FC236}">
                <ns2:creationId id="{5DD9DBBC-4F0E-491A-A792-1CAF1BC7D640}"/>
              </a:ext>
            </a:extLst>
          </p:cNvPr>
          <p:cNvSpPr>
            <a:spLocks noGrp="1"/>
          </p:cNvSpPr>
          <p:nvPr/>
        </p:nvSpPr>
        <p:spPr>
          <a:xfrm>
            <a:off x="552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No dedicated SDE. Ad-hoc access. Controls inconsistent.</a:t>
            </a:r>
          </a:p>
        </p:txBody>
      </p:sp>
      <p:sp>
        <p:nvSpPr>
          <p:cNvPr id="12" name="">
            <a:extLst>
              <a:ext uri="{FF2B5EF4-FFF2-40B4-BE49-F238E27FC236}">
                <ns2:creationId id="{9D97DA89-AB97-4A05-AB9C-68CCB684FA0A}"/>
                <adec:decorative val="1"/>
              </a:ext>
            </a:extLst>
          </p:cNvPr>
          <p:cNvSpPr>
            <a:spLocks noGrp="1"/>
          </p:cNvSpPr>
          <p:nvPr/>
        </p:nvSpPr>
        <p:spPr>
          <a:xfrm>
            <a:off x="3409950" y="2419350"/>
            <a:ext cx="457200" cy="457200"/>
          </a:xfrm>
          <a:prstGeom prst="ellipse">
            <a:avLst/>
          </a:prstGeom>
          <a:solidFill>
            <a:srgbClr val="FFFFFF"/>
          </a:solidFill>
          <a:ln w="19050">
            <a:solidFill>
              <a:srgbClr val="64748B"/>
            </a:solidFill>
            <a:prstDash val="solid"/>
          </a:ln>
        </p:spPr>
      </p:sp>
      <p:sp>
        <p:nvSpPr>
          <p:cNvPr id="13" name="">
            <a:extLst>
              <a:ext uri="{FF2B5EF4-FFF2-40B4-BE49-F238E27FC236}">
                <ns2:creationId id="{C5838EC7-02DF-4BD7-BBBF-FA7227298258}"/>
              </a:ext>
            </a:extLst>
          </p:cNvPr>
          <p:cNvSpPr>
            <a:spLocks noGrp="1"/>
          </p:cNvSpPr>
          <p:nvPr/>
        </p:nvSpPr>
        <p:spPr>
          <a:xfrm>
            <a:off x="3524250" y="2533650"/>
            <a:ext cx="228600" cy="228600"/>
          </a:xfrm>
          <a:prstGeom prst="rect">
            <a:avLst/>
          </a:prstGeom>
          <a:noFill/>
          <a:ln w="0">
            <a:noFill/>
            <a:prstDash val="solid"/>
          </a:ln>
        </p:spPr>
        <p:txBody>
          <a:bodyPr wrap="square" lIns="0" tIns="0" rIns="0" bIns="0" anchor="ctr">
            <a:noAutofit/>
          </a:bodyPr>
          <a:lstStyle/>
          <a:p>
            <a:pPr algn="ctr">
              <a:defRPr sz="1500" b="1" i="0">
                <a:solidFill>
                  <a:srgbClr val="64748B"/>
                </a:solidFill>
                <a:latin typeface="Calibri"/>
                <a:ea typeface="Calibri"/>
                <a:cs typeface="Calibri"/>
              </a:defRPr>
            </a:pPr>
            <a:r>
              <a:rPr sz="1500" b="1" i="0">
                <a:solidFill>
                  <a:srgbClr val="64748B"/>
                </a:solidFill>
                <a:latin typeface="Calibri"/>
                <a:ea typeface="Calibri"/>
                <a:cs typeface="Calibri"/>
              </a:rPr>
              <a:t>2</a:t>
            </a:r>
          </a:p>
        </p:txBody>
      </p:sp>
      <p:sp>
        <p:nvSpPr>
          <p:cNvPr id="14" name="">
            <a:extLst>
              <a:ext uri="{FF2B5EF4-FFF2-40B4-BE49-F238E27FC236}">
                <ns2:creationId id="{85FE4D5C-A194-4268-9DE5-7AA04442D636}"/>
              </a:ext>
            </a:extLst>
          </p:cNvPr>
          <p:cNvSpPr>
            <a:spLocks noGrp="1"/>
          </p:cNvSpPr>
          <p:nvPr/>
        </p:nvSpPr>
        <p:spPr>
          <a:xfrm>
            <a:off x="27432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Developing</a:t>
            </a:r>
          </a:p>
        </p:txBody>
      </p:sp>
      <p:sp>
        <p:nvSpPr>
          <p:cNvPr id="15" name="">
            <a:extLst>
              <a:ext uri="{FF2B5EF4-FFF2-40B4-BE49-F238E27FC236}">
                <ns2:creationId id="{0DF64732-BC97-4CFC-AAF8-EACDC5E3C7BA}"/>
              </a:ext>
            </a:extLst>
          </p:cNvPr>
          <p:cNvSpPr>
            <a:spLocks noGrp="1"/>
          </p:cNvSpPr>
          <p:nvPr/>
        </p:nvSpPr>
        <p:spPr>
          <a:xfrm>
            <a:off x="27432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SDE developing. Architecture defined. NHS SDE specs and SATRE reviewed.</a:t>
            </a:r>
          </a:p>
        </p:txBody>
      </p:sp>
      <p:sp>
        <p:nvSpPr>
          <p:cNvPr id="16" name="">
            <a:extLst>
              <a:ext uri="{FF2B5EF4-FFF2-40B4-BE49-F238E27FC236}">
                <ns2:creationId id="{544D0C86-2616-4044-B45E-F05FA1FF333C}"/>
                <adec:decorative val="1"/>
              </a:ext>
            </a:extLst>
          </p:cNvPr>
          <p:cNvSpPr>
            <a:spLocks noGrp="1"/>
          </p:cNvSpPr>
          <p:nvPr/>
        </p:nvSpPr>
        <p:spPr>
          <a:xfrm>
            <a:off x="5600700" y="2419350"/>
            <a:ext cx="457200" cy="457200"/>
          </a:xfrm>
          <a:prstGeom prst="ellipse">
            <a:avLst/>
          </a:prstGeom>
          <a:solidFill>
            <a:srgbClr val="FFFFFF"/>
          </a:solidFill>
          <a:ln w="19050">
            <a:solidFill>
              <a:srgbClr val="64748B"/>
            </a:solidFill>
            <a:prstDash val="solid"/>
          </a:ln>
        </p:spPr>
      </p:sp>
      <p:sp>
        <p:nvSpPr>
          <p:cNvPr id="17" name="">
            <a:extLst>
              <a:ext uri="{FF2B5EF4-FFF2-40B4-BE49-F238E27FC236}">
                <ns2:creationId id="{55531D04-7C9D-467E-939D-4E0A1FCF53E7}"/>
              </a:ext>
            </a:extLst>
          </p:cNvPr>
          <p:cNvSpPr>
            <a:spLocks noGrp="1"/>
          </p:cNvSpPr>
          <p:nvPr/>
        </p:nvSpPr>
        <p:spPr>
          <a:xfrm>
            <a:off x="5715000" y="2533650"/>
            <a:ext cx="228600" cy="228600"/>
          </a:xfrm>
          <a:prstGeom prst="rect">
            <a:avLst/>
          </a:prstGeom>
          <a:noFill/>
          <a:ln w="0">
            <a:noFill/>
            <a:prstDash val="solid"/>
          </a:ln>
        </p:spPr>
        <p:txBody>
          <a:bodyPr wrap="square" lIns="0" tIns="0" rIns="0" bIns="0" anchor="ctr">
            <a:noAutofit/>
          </a:bodyPr>
          <a:lstStyle/>
          <a:p>
            <a:pPr algn="ctr">
              <a:defRPr sz="1500" b="1" i="0">
                <a:solidFill>
                  <a:srgbClr val="64748B"/>
                </a:solidFill>
                <a:latin typeface="Calibri"/>
                <a:ea typeface="Calibri"/>
                <a:cs typeface="Calibri"/>
              </a:defRPr>
            </a:pPr>
            <a:r>
              <a:rPr sz="1500" b="1" i="0">
                <a:solidFill>
                  <a:srgbClr val="64748B"/>
                </a:solidFill>
                <a:latin typeface="Calibri"/>
                <a:ea typeface="Calibri"/>
                <a:cs typeface="Calibri"/>
              </a:rPr>
              <a:t>3</a:t>
            </a:r>
          </a:p>
        </p:txBody>
      </p:sp>
      <p:sp>
        <p:nvSpPr>
          <p:cNvPr id="18" name="">
            <a:extLst>
              <a:ext uri="{FF2B5EF4-FFF2-40B4-BE49-F238E27FC236}">
                <ns2:creationId id="{CCEA2961-0811-4BFF-B2AF-2DA3DE8B36A3}"/>
              </a:ext>
            </a:extLst>
          </p:cNvPr>
          <p:cNvSpPr>
            <a:spLocks noGrp="1"/>
          </p:cNvSpPr>
          <p:nvPr/>
        </p:nvSpPr>
        <p:spPr>
          <a:xfrm>
            <a:off x="49339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Defined</a:t>
            </a:r>
          </a:p>
        </p:txBody>
      </p:sp>
      <p:sp>
        <p:nvSpPr>
          <p:cNvPr id="19" name="">
            <a:extLst>
              <a:ext uri="{FF2B5EF4-FFF2-40B4-BE49-F238E27FC236}">
                <ns2:creationId id="{E80DA7FF-EEB4-4914-AD78-F461FA9EDE03}"/>
              </a:ext>
            </a:extLst>
          </p:cNvPr>
          <p:cNvSpPr>
            <a:spLocks noGrp="1"/>
          </p:cNvSpPr>
          <p:nvPr/>
        </p:nvSpPr>
        <p:spPr>
          <a:xfrm>
            <a:off x="49339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Operational meeting basic requirements. ISO 27001 in progress. Some gaps vs gold-standard/SATRE.</a:t>
            </a:r>
          </a:p>
        </p:txBody>
      </p:sp>
      <p:sp>
        <p:nvSpPr>
          <p:cNvPr id="20" name="">
            <a:extLst>
              <a:ext uri="{FF2B5EF4-FFF2-40B4-BE49-F238E27FC236}">
                <ns2:creationId id="{C973161E-1E3D-4042-B5AC-05D8C9271D80}"/>
                <adec:decorative val="1"/>
              </a:ext>
            </a:extLst>
          </p:cNvPr>
          <p:cNvSpPr>
            <a:spLocks noGrp="1"/>
          </p:cNvSpPr>
          <p:nvPr/>
        </p:nvSpPr>
        <p:spPr>
          <a:xfrm>
            <a:off x="7791450" y="2419350"/>
            <a:ext cx="457200" cy="457200"/>
          </a:xfrm>
          <a:prstGeom prst="ellipse">
            <a:avLst/>
          </a:prstGeom>
          <a:solidFill>
            <a:srgbClr val="FFFFFF"/>
          </a:solidFill>
          <a:ln w="19050">
            <a:solidFill>
              <a:srgbClr val="64748B"/>
            </a:solidFill>
            <a:prstDash val="solid"/>
          </a:ln>
        </p:spPr>
      </p:sp>
      <p:sp>
        <p:nvSpPr>
          <p:cNvPr id="21" name="">
            <a:extLst>
              <a:ext uri="{FF2B5EF4-FFF2-40B4-BE49-F238E27FC236}">
                <ns2:creationId id="{257A3F23-B4B3-48E5-BB07-CF4C22A5F74C}"/>
              </a:ext>
            </a:extLst>
          </p:cNvPr>
          <p:cNvSpPr>
            <a:spLocks noGrp="1"/>
          </p:cNvSpPr>
          <p:nvPr/>
        </p:nvSpPr>
        <p:spPr>
          <a:xfrm>
            <a:off x="7905750" y="2533650"/>
            <a:ext cx="228600" cy="228600"/>
          </a:xfrm>
          <a:prstGeom prst="rect">
            <a:avLst/>
          </a:prstGeom>
          <a:noFill/>
          <a:ln w="0">
            <a:noFill/>
            <a:prstDash val="solid"/>
          </a:ln>
        </p:spPr>
        <p:txBody>
          <a:bodyPr wrap="square" lIns="0" tIns="0" rIns="0" bIns="0" anchor="ctr">
            <a:noAutofit/>
          </a:bodyPr>
          <a:lstStyle/>
          <a:p>
            <a:pPr algn="ctr">
              <a:defRPr sz="1500" b="1" i="0">
                <a:solidFill>
                  <a:srgbClr val="64748B"/>
                </a:solidFill>
                <a:latin typeface="Calibri"/>
                <a:ea typeface="Calibri"/>
                <a:cs typeface="Calibri"/>
              </a:defRPr>
            </a:pPr>
            <a:r>
              <a:rPr sz="1500" b="1" i="0">
                <a:solidFill>
                  <a:srgbClr val="64748B"/>
                </a:solidFill>
                <a:latin typeface="Calibri"/>
                <a:ea typeface="Calibri"/>
                <a:cs typeface="Calibri"/>
              </a:rPr>
              <a:t>4</a:t>
            </a:r>
          </a:p>
        </p:txBody>
      </p:sp>
      <p:sp>
        <p:nvSpPr>
          <p:cNvPr id="22" name="">
            <a:extLst>
              <a:ext uri="{FF2B5EF4-FFF2-40B4-BE49-F238E27FC236}">
                <ns2:creationId id="{8F633AA9-6595-41EE-9DD2-A614D227F151}"/>
              </a:ext>
            </a:extLst>
          </p:cNvPr>
          <p:cNvSpPr>
            <a:spLocks noGrp="1"/>
          </p:cNvSpPr>
          <p:nvPr/>
        </p:nvSpPr>
        <p:spPr>
          <a:xfrm>
            <a:off x="71247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Managed</a:t>
            </a:r>
          </a:p>
        </p:txBody>
      </p:sp>
      <p:sp>
        <p:nvSpPr>
          <p:cNvPr id="23" name="">
            <a:extLst>
              <a:ext uri="{FF2B5EF4-FFF2-40B4-BE49-F238E27FC236}">
                <ns2:creationId id="{27306E41-3A21-4C13-A565-9BCEAC02373C}"/>
              </a:ext>
            </a:extLst>
          </p:cNvPr>
          <p:cNvSpPr>
            <a:spLocks noGrp="1"/>
          </p:cNvSpPr>
          <p:nvPr/>
        </p:nvSpPr>
        <p:spPr>
          <a:xfrm>
            <a:off x="71247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Mature meeting NHS SDE gold-standard and SATRE mandatory. ISO 27001. DEA accredited.</a:t>
            </a:r>
          </a:p>
        </p:txBody>
      </p:sp>
      <p:sp>
        <p:nvSpPr>
          <p:cNvPr id="24" name="">
            <a:extLst>
              <a:ext uri="{FF2B5EF4-FFF2-40B4-BE49-F238E27FC236}">
                <ns2:creationId id="{C78B5205-E80E-4DFD-B058-38E2219AEB93}"/>
                <adec:decorative val="1"/>
              </a:ext>
            </a:extLst>
          </p:cNvPr>
          <p:cNvSpPr>
            <a:spLocks noGrp="1"/>
          </p:cNvSpPr>
          <p:nvPr/>
        </p:nvSpPr>
        <p:spPr>
          <a:xfrm>
            <a:off x="9982200" y="2419350"/>
            <a:ext cx="457200" cy="457200"/>
          </a:xfrm>
          <a:prstGeom prst="ellipse">
            <a:avLst/>
          </a:prstGeom>
          <a:solidFill>
            <a:srgbClr val="64748B"/>
          </a:solidFill>
          <a:ln w="19050">
            <a:solidFill>
              <a:srgbClr val="64748B"/>
            </a:solidFill>
            <a:prstDash val="solid"/>
          </a:ln>
        </p:spPr>
      </p:sp>
      <p:sp>
        <p:nvSpPr>
          <p:cNvPr id="25" name="">
            <a:extLst>
              <a:ext uri="{FF2B5EF4-FFF2-40B4-BE49-F238E27FC236}">
                <ns2:creationId id="{5603427E-960D-4133-93B2-FB315CC4CCE6}"/>
              </a:ext>
            </a:extLst>
          </p:cNvPr>
          <p:cNvSpPr>
            <a:spLocks noGrp="1"/>
          </p:cNvSpPr>
          <p:nvPr/>
        </p:nvSpPr>
        <p:spPr>
          <a:xfrm>
            <a:off x="10096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FFFFFF"/>
                </a:solidFill>
                <a:latin typeface="Calibri"/>
                <a:ea typeface="Calibri"/>
                <a:cs typeface="Calibri"/>
              </a:defRPr>
            </a:pPr>
            <a:r>
              <a:rPr sz="1500" b="1" i="0">
                <a:solidFill>
                  <a:srgbClr val="FFFFFF"/>
                </a:solidFill>
                <a:latin typeface="Calibri"/>
                <a:ea typeface="Calibri"/>
                <a:cs typeface="Calibri"/>
              </a:rPr>
              <a:t>5</a:t>
            </a:r>
          </a:p>
        </p:txBody>
      </p:sp>
      <p:sp>
        <p:nvSpPr>
          <p:cNvPr id="26" name="">
            <a:extLst>
              <a:ext uri="{FF2B5EF4-FFF2-40B4-BE49-F238E27FC236}">
                <ns2:creationId id="{472C72C8-0774-47A9-BC12-E87A8912BE66}"/>
              </a:ext>
            </a:extLst>
          </p:cNvPr>
          <p:cNvSpPr>
            <a:spLocks noGrp="1"/>
          </p:cNvSpPr>
          <p:nvPr/>
        </p:nvSpPr>
        <p:spPr>
          <a:xfrm>
            <a:off x="9315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Optimising</a:t>
            </a:r>
          </a:p>
        </p:txBody>
      </p:sp>
      <p:sp>
        <p:nvSpPr>
          <p:cNvPr id="27" name="">
            <a:extLst>
              <a:ext uri="{FF2B5EF4-FFF2-40B4-BE49-F238E27FC236}">
                <ns2:creationId id="{A5A40F63-3D6C-41F4-8D87-33C0469CA24D}"/>
              </a:ext>
            </a:extLst>
          </p:cNvPr>
          <p:cNvSpPr>
            <a:spLocks noGrp="1"/>
          </p:cNvSpPr>
          <p:nvPr/>
        </p:nvSpPr>
        <p:spPr>
          <a:xfrm>
            <a:off x="9315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Advanced exceeding baseline. Most SATRE recommended. Enables emerging uses. Contributing to UK standards.</a:t>
            </a:r>
          </a:p>
        </p:txBody>
      </p:sp>
      <p:sp>
        <p:nvSpPr>
          <p:cNvPr id="28" name="">
            <a:extLst>
              <a:ext uri="{FF2B5EF4-FFF2-40B4-BE49-F238E27FC236}">
                <ns2:creationId id="{FA5B9643-0E54-4654-A615-99413216E73C}"/>
                <adec:decorative val="1"/>
              </a:ext>
            </a:extLst>
          </p:cNvPr>
          <p:cNvSpPr>
            <a:spLocks noGrp="1"/>
          </p:cNvSpPr>
          <p:nvPr/>
        </p:nvSpPr>
        <p:spPr>
          <a:xfrm>
            <a:off x="685800" y="5105400"/>
            <a:ext cx="10820400" cy="1047750"/>
          </a:xfrm>
          <a:prstGeom prst="roundRect">
            <a:avLst>
              <a:gd name="adj" fmla="val 7273"/>
            </a:avLst>
          </a:prstGeom>
          <a:solidFill>
            <a:srgbClr val="FFFFFF"/>
          </a:solidFill>
          <a:ln w="9525">
            <a:solidFill>
              <a:srgbClr val="D5E3E3"/>
            </a:solidFill>
            <a:prstDash val="solid"/>
          </a:ln>
        </p:spPr>
      </p:sp>
      <p:sp>
        <p:nvSpPr>
          <p:cNvPr id="29" name="">
            <a:extLst>
              <a:ext uri="{FF2B5EF4-FFF2-40B4-BE49-F238E27FC236}">
                <ns2:creationId id="{46325997-093B-4B3E-BFB7-289FB9942052}"/>
              </a:ext>
            </a:extLst>
          </p:cNvPr>
          <p:cNvSpPr>
            <a:spLocks noGrp="1"/>
          </p:cNvSpPr>
          <p:nvPr/>
        </p:nvSpPr>
        <p:spPr>
          <a:xfrm>
            <a:off x="895350" y="5200650"/>
            <a:ext cx="6858000" cy="266700"/>
          </a:xfrm>
          <a:prstGeom prst="rect">
            <a:avLst/>
          </a:prstGeom>
          <a:noFill/>
          <a:ln w="0">
            <a:noFill/>
            <a:prstDash val="solid"/>
          </a:ln>
        </p:spPr>
        <p:txBody>
          <a:bodyPr wrap="square" lIns="0" tIns="0" rIns="0" bIns="0" anchor="t">
            <a:noAutofit/>
          </a:bodyPr>
          <a:lstStyle/>
          <a:p>
            <a:pPr algn="l">
              <a:defRPr sz="1575" b="1" i="0">
                <a:solidFill>
                  <a:srgbClr val="115E59"/>
                </a:solidFill>
                <a:latin typeface="Calibri"/>
                <a:ea typeface="Calibri"/>
                <a:cs typeface="Calibri"/>
              </a:defRPr>
            </a:pPr>
            <a:r>
              <a:rPr sz="1575" b="1" i="0">
                <a:solidFill>
                  <a:srgbClr val="115E59"/>
                </a:solidFill>
                <a:latin typeface="Calibri"/>
                <a:ea typeface="Calibri"/>
                <a:cs typeface="Calibri"/>
              </a:rPr>
              <a:t>Minimum evidence for a Level 4 judgement</a:t>
            </a:r>
          </a:p>
        </p:txBody>
      </p:sp>
      <p:sp>
        <p:nvSpPr>
          <p:cNvPr id="30" name="">
            <a:extLst>
              <a:ext uri="{FF2B5EF4-FFF2-40B4-BE49-F238E27FC236}">
                <ns2:creationId id="{01FCB263-105F-4536-ACE0-83BEA18A60F8}"/>
                <adec:decorative val="1"/>
              </a:ext>
            </a:extLst>
          </p:cNvPr>
          <p:cNvSpPr>
            <a:spLocks noGrp="1"/>
          </p:cNvSpPr>
          <p:nvPr/>
        </p:nvSpPr>
        <p:spPr>
          <a:xfrm>
            <a:off x="895350" y="5581650"/>
            <a:ext cx="85725" cy="85725"/>
          </a:xfrm>
          <a:prstGeom prst="ellipse">
            <a:avLst/>
          </a:prstGeom>
          <a:solidFill>
            <a:srgbClr val="64748B"/>
          </a:solidFill>
          <a:ln w="0">
            <a:noFill/>
            <a:prstDash val="solid"/>
          </a:ln>
        </p:spPr>
      </p:sp>
      <p:sp>
        <p:nvSpPr>
          <p:cNvPr id="31" name="">
            <a:extLst>
              <a:ext uri="{FF2B5EF4-FFF2-40B4-BE49-F238E27FC236}">
                <ns2:creationId id="{03303D89-8934-4A6B-95AD-9673C0409416}"/>
              </a:ext>
            </a:extLst>
          </p:cNvPr>
          <p:cNvSpPr>
            <a:spLocks noGrp="1"/>
          </p:cNvSpPr>
          <p:nvPr/>
        </p:nvSpPr>
        <p:spPr>
          <a:xfrm>
            <a:off x="10858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Architecture documentation showing compliance with NHS SDE specs and SATRE mandatory controls</a:t>
            </a:r>
          </a:p>
        </p:txBody>
      </p:sp>
      <p:sp>
        <p:nvSpPr>
          <p:cNvPr id="32" name="">
            <a:extLst>
              <a:ext uri="{FF2B5EF4-FFF2-40B4-BE49-F238E27FC236}">
                <ns2:creationId id="{C0A3DF3B-09C4-48F1-BC81-EF7B40944193}"/>
                <adec:decorative val="1"/>
              </a:ext>
            </a:extLst>
          </p:cNvPr>
          <p:cNvSpPr>
            <a:spLocks noGrp="1"/>
          </p:cNvSpPr>
          <p:nvPr/>
        </p:nvSpPr>
        <p:spPr>
          <a:xfrm>
            <a:off x="4438650" y="5581650"/>
            <a:ext cx="85725" cy="85725"/>
          </a:xfrm>
          <a:prstGeom prst="ellipse">
            <a:avLst/>
          </a:prstGeom>
          <a:solidFill>
            <a:srgbClr val="64748B"/>
          </a:solidFill>
          <a:ln w="0">
            <a:noFill/>
            <a:prstDash val="solid"/>
          </a:ln>
        </p:spPr>
      </p:sp>
      <p:sp>
        <p:nvSpPr>
          <p:cNvPr id="33" name="">
            <a:extLst>
              <a:ext uri="{FF2B5EF4-FFF2-40B4-BE49-F238E27FC236}">
                <ns2:creationId id="{680132BD-DDEA-4BAC-AE3F-855893FF94A0}"/>
              </a:ext>
            </a:extLst>
          </p:cNvPr>
          <p:cNvSpPr>
            <a:spLocks noGrp="1"/>
          </p:cNvSpPr>
          <p:nvPr/>
        </p:nvSpPr>
        <p:spPr>
          <a:xfrm>
            <a:off x="46291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ISO 27001 certificate (scope includes service) and DEA accreditation evidence</a:t>
            </a:r>
          </a:p>
        </p:txBody>
      </p:sp>
      <p:sp>
        <p:nvSpPr>
          <p:cNvPr id="34" name="">
            <a:extLst>
              <a:ext uri="{FF2B5EF4-FFF2-40B4-BE49-F238E27FC236}">
                <ns2:creationId id="{AC49CCEE-2AD4-4F90-B28C-6471565C3B16}"/>
                <adec:decorative val="1"/>
              </a:ext>
            </a:extLst>
          </p:cNvPr>
          <p:cNvSpPr>
            <a:spLocks noGrp="1"/>
          </p:cNvSpPr>
          <p:nvPr/>
        </p:nvSpPr>
        <p:spPr>
          <a:xfrm>
            <a:off x="7981950" y="5581650"/>
            <a:ext cx="85725" cy="85725"/>
          </a:xfrm>
          <a:prstGeom prst="ellipse">
            <a:avLst/>
          </a:prstGeom>
          <a:solidFill>
            <a:srgbClr val="64748B"/>
          </a:solidFill>
          <a:ln w="0">
            <a:noFill/>
            <a:prstDash val="solid"/>
          </a:ln>
        </p:spPr>
      </p:sp>
      <p:sp>
        <p:nvSpPr>
          <p:cNvPr id="35" name="">
            <a:extLst>
              <a:ext uri="{FF2B5EF4-FFF2-40B4-BE49-F238E27FC236}">
                <ns2:creationId id="{CEB0C774-7CF1-46CA-8763-CBA58AF9774B}"/>
              </a:ext>
            </a:extLst>
          </p:cNvPr>
          <p:cNvSpPr>
            <a:spLocks noGrp="1"/>
          </p:cNvSpPr>
          <p:nvPr/>
        </p:nvSpPr>
        <p:spPr>
          <a:xfrm>
            <a:off x="81724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Independent gap assessment evidence and remediation status</a:t>
            </a:r>
          </a:p>
        </p:txBody>
      </p:sp>
      <p:sp>
        <p:nvSpPr>
          <p:cNvPr id="36" name="">
            <a:extLst>
              <a:ext uri="{FF2B5EF4-FFF2-40B4-BE49-F238E27FC236}">
                <ns2:creationId id="{39E72E9E-68FA-4AB8-8ADD-34E22027FB16}"/>
              </a:ext>
            </a:extLst>
          </p:cNvPr>
          <p:cNvSpPr>
            <a:spLocks noGrp="1"/>
          </p:cNvSpPr>
          <p:nvPr/>
        </p:nvSpPr>
        <p:spPr>
          <a:xfrm>
            <a:off x="762000" y="6153150"/>
            <a:ext cx="10668000" cy="171450"/>
          </a:xfrm>
          <a:prstGeom prst="rect">
            <a:avLst/>
          </a:prstGeom>
          <a:noFill/>
          <a:ln w="0">
            <a:noFill/>
            <a:prstDash val="solid"/>
          </a:ln>
        </p:spPr>
        <p:txBody>
          <a:bodyPr wrap="square" lIns="0" tIns="0" rIns="0" bIns="0" anchor="t">
            <a:noAutofit/>
          </a:bodyPr>
          <a:lstStyle/>
          <a:p>
            <a:pPr algn="ctr">
              <a:defRPr sz="900" b="0" i="1">
                <a:solidFill>
                  <a:srgbClr val="5F7187"/>
                </a:solidFill>
                <a:latin typeface="Calibri"/>
                <a:ea typeface="Calibri"/>
                <a:cs typeface="Calibri"/>
              </a:defRPr>
            </a:pPr>
            <a:r>
              <a:rPr sz="900" b="0" i="1">
                <a:solidFill>
                  <a:srgbClr val="5F7187"/>
                </a:solidFill>
                <a:latin typeface="Calibri"/>
                <a:ea typeface="Calibri"/>
                <a:cs typeface="Calibri"/>
              </a:rPr>
              <a:t>Catalogue v1.0.2  •  Source a6d0671c3297  •  Verbatim descriptors and evidence  •  HDRL classifications are not official programme requirements.</a:t>
            </a:r>
          </a:p>
        </p:txBody>
      </p:sp>
      <p:sp>
        <p:nvSpPr>
          <p:cNvPr id="37" name="">
            <a:extLst>
              <a:ext uri="{FF2B5EF4-FFF2-40B4-BE49-F238E27FC236}">
                <ns2:creationId id="{4490A39A-4AD8-49AD-840C-DF5C9C777E44}"/>
                <adec:decorative val="1"/>
              </a:ext>
            </a:extLst>
          </p:cNvPr>
          <p:cNvSpPr>
            <a:spLocks noGrp="1"/>
          </p:cNvSpPr>
          <p:nvPr/>
        </p:nvSpPr>
        <p:spPr>
          <a:xfrm>
            <a:off x="552450" y="6419850"/>
            <a:ext cx="11087100" cy="0"/>
          </a:xfrm>
          <a:prstGeom prst="line">
            <a:avLst/>
          </a:prstGeom>
          <a:noFill/>
          <a:ln w="9525">
            <a:solidFill>
              <a:srgbClr val="D5E3E3"/>
            </a:solidFill>
            <a:prstDash val="solid"/>
          </a:ln>
        </p:spPr>
      </p:sp>
      <p:sp>
        <p:nvSpPr>
          <p:cNvPr id="38" name="">
            <a:extLst>
              <a:ext uri="{FF2B5EF4-FFF2-40B4-BE49-F238E27FC236}">
                <ns2:creationId id="{23346E5D-2622-43A8-ABFC-34EC6FE8CC08}"/>
              </a:ext>
            </a:extLst>
          </p:cNvPr>
          <p:cNvSpPr>
            <a:spLocks noGrp="1"/>
          </p:cNvSpPr>
          <p:nvPr/>
        </p:nvSpPr>
        <p:spPr>
          <a:xfrm>
            <a:off x="552450" y="6496050"/>
            <a:ext cx="2952750" cy="190500"/>
          </a:xfrm>
          <a:prstGeom prst="rect">
            <a:avLst/>
          </a:prstGeom>
          <a:noFill/>
          <a:ln w="0">
            <a:noFill/>
            <a:prstDash val="solid"/>
          </a:ln>
        </p:spPr>
        <p:txBody>
          <a:bodyPr wrap="square" lIns="0" tIns="0" rIns="0" bIns="0" anchor="ctr">
            <a:noAutofit/>
          </a:bodyPr>
          <a:lstStyle/>
          <a:p>
            <a:pPr algn="l">
              <a:defRPr sz="900" b="0" i="0">
                <a:solidFill>
                  <a:srgbClr val="5F7187"/>
                </a:solidFill>
                <a:latin typeface="Calibri"/>
                <a:ea typeface="Calibri"/>
                <a:cs typeface="Calibri"/>
              </a:defRPr>
            </a:pPr>
            <a:r>
              <a:rPr sz="900" b="0" i="0">
                <a:solidFill>
                  <a:srgbClr val="5F7187"/>
                </a:solidFill>
                <a:latin typeface="Calibri"/>
                <a:ea typeface="Calibri"/>
                <a:cs typeface="Calibri"/>
              </a:rPr>
              <a:t>HDRL v1.0.1  •  Kit v1.1.0  •  30 Jul 2026</a:t>
            </a:r>
          </a:p>
        </p:txBody>
      </p:sp>
      <p:sp>
        <p:nvSpPr>
          <p:cNvPr id="39" name="">
            <a:extLst>
              <a:ext uri="{FF2B5EF4-FFF2-40B4-BE49-F238E27FC236}">
                <ns2:creationId id="{4E52C06B-CBFB-475A-BA75-6589E5EAF893}"/>
              </a:ext>
            </a:extLst>
          </p:cNvPr>
          <p:cNvSpPr>
            <a:spLocks noGrp="1"/>
          </p:cNvSpPr>
          <p:nvPr/>
        </p:nvSpPr>
        <p:spPr>
          <a:xfrm>
            <a:off x="3524250" y="6496050"/>
            <a:ext cx="6096000" cy="190500"/>
          </a:xfrm>
          <a:prstGeom prst="rect">
            <a:avLst/>
          </a:prstGeom>
          <a:noFill/>
          <a:ln w="0">
            <a:noFill/>
            <a:prstDash val="solid"/>
          </a:ln>
        </p:spPr>
        <p:txBody>
          <a:bodyPr wrap="square" lIns="0" tIns="0" rIns="0" bIns="0" anchor="ctr">
            <a:noAutofit/>
          </a:bodyPr>
          <a:lstStyle/>
          <a:p>
            <a:pPr algn="ctr">
              <a:defRPr sz="825" b="0" i="0">
                <a:solidFill>
                  <a:srgbClr val="5F7187"/>
                </a:solidFill>
                <a:latin typeface="Calibri"/>
                <a:ea typeface="Calibri"/>
                <a:cs typeface="Calibri"/>
              </a:defRPr>
            </a:pPr>
            <a:r>
              <a:rPr sz="825" b="0" i="0">
                <a:solidFill>
                  <a:srgbClr val="5F7187"/>
                </a:solidFill>
                <a:latin typeface="Calibri"/>
                <a:ea typeface="Calibri"/>
                <a:cs typeface="Calibri"/>
              </a:rPr>
              <a:t>RDS: commissioner &amp; IP owner  •  OPL Advisory: originator &amp; developer  •  </a:t>
            </a:r>
            <a:r>
              <a:rPr sz="825" b="0" i="0">
                <a:solidFill>
                  <a:srgbClr val="5F7187"/>
                </a:solidFill>
                <a:latin typeface="Calibri"/>
                <a:ea typeface="Calibri"/>
                <a:cs typeface="Calibri"/>
                <a:hlinkClick r:id="Rf871c1b3fac34300" tooltip="Read the Creative Commons Attribution 4.0 licence"/>
              </a:rPr>
              <a:t>CC BY 4.0</a:t>
            </a:r>
          </a:p>
        </p:txBody>
      </p:sp>
      <p:sp>
        <p:nvSpPr>
          <p:cNvPr id="40" name="">
            <a:extLst>
              <a:ext uri="{FF2B5EF4-FFF2-40B4-BE49-F238E27FC236}">
                <ns2:creationId id="{05740784-469F-4509-828D-9DBDFAFF1AA7}"/>
              </a:ext>
            </a:extLst>
          </p:cNvPr>
          <p:cNvSpPr>
            <a:spLocks noGrp="1"/>
          </p:cNvSpPr>
          <p:nvPr/>
        </p:nvSpPr>
        <p:spPr>
          <a:xfrm>
            <a:off x="9048750" y="6496050"/>
            <a:ext cx="2590800" cy="190500"/>
          </a:xfrm>
          <a:prstGeom prst="rect">
            <a:avLst/>
          </a:prstGeom>
          <a:noFill/>
          <a:ln w="0">
            <a:noFill/>
            <a:prstDash val="solid"/>
          </a:ln>
        </p:spPr>
        <p:txBody>
          <a:bodyPr wrap="square" lIns="0" tIns="0" rIns="0" bIns="0" anchor="ctr">
            <a:noAutofit/>
          </a:bodyPr>
          <a:lstStyle/>
          <a:p>
            <a:pPr algn="r">
              <a:defRPr sz="900" b="0" i="0">
                <a:solidFill>
                  <a:srgbClr val="5F7187"/>
                </a:solidFill>
                <a:latin typeface="Calibri"/>
                <a:ea typeface="Calibri"/>
                <a:cs typeface="Calibri"/>
              </a:defRPr>
            </a:pPr>
            <a:r>
              <a:rPr sz="900" b="0" i="0">
                <a:solidFill>
                  <a:srgbClr val="5F7187"/>
                </a:solidFill>
                <a:latin typeface="Calibri"/>
                <a:ea typeface="Calibri"/>
                <a:cs typeface="Calibri"/>
                <a:hlinkClick r:id="R0493022292df4099" tooltip="Open the HDRL Framework website"/>
              </a:rPr>
              <a:t>hdrlframework.org</a:t>
            </a:r>
            <a:r>
              <a:rPr sz="900" b="0" i="0">
                <a:solidFill>
                  <a:srgbClr val="5F7187"/>
                </a:solidFill>
                <a:latin typeface="Calibri"/>
                <a:ea typeface="Calibri"/>
                <a:cs typeface="Calibri"/>
              </a:rPr>
              <a:t>  •  84</a:t>
            </a:r>
          </a:p>
        </p:txBody>
      </p:sp>
    </p:spTree>
    <p:extLst>
      <p:ext uri="{BB962C8B-B14F-4D97-AF65-F5344CB8AC3E}">
        <ns5:creationId val="1897322239"/>
      </p:ext>
    </p:extLst>
  </p:cSld>
</p:sld>
</file>

<file path=ppt/slides/slide85.xml><?xml version="1.0" encoding="utf-8"?>
<p:sld xmlns:a="http://schemas.openxmlformats.org/drawingml/2006/main" xmlns:adec="http://schemas.microsoft.com/office/drawing/2017/decorative" xmlns:ns2="http://schemas.microsoft.com/office/drawing/2014/main" xmlns:ns5="http://schemas.microsoft.com/office/powerpoint/2010/main" xmlns:p="http://schemas.openxmlformats.org/presentationml/2006/main" xmlns:r="http://schemas.openxmlformats.org/officeDocument/2006/relationships">
  <p:cSld>
    <p:bg>
      <p:bgPr>
        <a:solidFill>
          <a:srgbClr val="F5F8FA"/>
        </a:solidFill>
      </p:bgPr>
    </p:bg>
    <p:spTree>
      <p:nvGrpSpPr>
        <p:cNvPr id="1" name=""/>
        <p:cNvGrpSpPr/>
        <p:nvPr/>
      </p:nvGrpSpPr>
      <p:grpSpPr>
        <a:xfrm/>
      </p:grpSpPr>
      <p:sp>
        <p:nvSpPr>
          <p:cNvPr id="41" name="hdrl-mini-mark">
            <a:extLst>
              <a:ext uri="{FF2B5EF4-FFF2-40B4-BE49-F238E27FC236}">
                <ns2:creationId id="{7A459EC7-38AC-4F3C-8463-B143C69FF7CB}"/>
                <adec:decorative val="1"/>
              </a:ext>
            </a:extLst>
          </p:cNvPr>
          <p:cNvSpPr>
            <a:spLocks noGrp="1"/>
          </p:cNvSpPr>
          <p:nvPr/>
        </p:nvSpPr>
        <p:spPr>
          <a:xfrm>
            <a:off x="552450" y="361950"/>
            <a:ext cx="514350" cy="514350"/>
          </a:xfrm>
          <a:prstGeom prst="octagon">
            <a:avLst/>
          </a:prstGeom>
          <a:solidFill>
            <a:srgbClr val="0F766E"/>
          </a:solidFill>
          <a:ln w="0">
            <a:noFill/>
            <a:prstDash val="solid"/>
          </a:ln>
        </p:spPr>
      </p:sp>
      <p:sp>
        <p:nvSpPr>
          <p:cNvPr id="2" name="hdrl-mini-text">
            <a:extLst>
              <a:ext uri="{FF2B5EF4-FFF2-40B4-BE49-F238E27FC236}">
                <ns2:creationId id="{BDB5A8DE-A95E-43A3-BED4-2115723EFC37}"/>
                <adec:decorative val="1"/>
              </a:ext>
            </a:extLst>
          </p:cNvPr>
          <p:cNvSpPr>
            <a:spLocks noGrp="1"/>
          </p:cNvSpPr>
          <p:nvPr/>
        </p:nvSpPr>
        <p:spPr>
          <a:xfrm>
            <a:off x="581025" y="504825"/>
            <a:ext cx="476250" cy="209550"/>
          </a:xfrm>
          <a:prstGeom prst="rect">
            <a:avLst/>
          </a:prstGeom>
          <a:noFill/>
          <a:ln w="0">
            <a:noFill/>
            <a:prstDash val="solid"/>
          </a:ln>
        </p:spPr>
        <p:txBody>
          <a:bodyPr wrap="square" lIns="0" tIns="0" rIns="0" bIns="0" anchor="ctr">
            <a:noAutofit/>
          </a:bodyPr>
          <a:lstStyle/>
          <a:p>
            <a:pPr algn="ctr">
              <a:defRPr sz="750" b="1" i="0">
                <a:solidFill>
                  <a:srgbClr val="FFFFFF"/>
                </a:solidFill>
                <a:latin typeface="Calibri"/>
                <a:ea typeface="Calibri"/>
                <a:cs typeface="Calibri"/>
              </a:defRPr>
            </a:pPr>
            <a:r>
              <a:rPr sz="750" b="1" i="0">
                <a:solidFill>
                  <a:srgbClr val="FFFFFF"/>
                </a:solidFill>
                <a:latin typeface="Calibri"/>
                <a:ea typeface="Calibri"/>
                <a:cs typeface="Calibri"/>
              </a:rPr>
              <a:t>HDRL</a:t>
            </a:r>
          </a:p>
        </p:txBody>
      </p:sp>
      <p:sp>
        <p:nvSpPr>
          <p:cNvPr id="3" name="brand-label">
            <a:extLst>
              <a:ext uri="{FF2B5EF4-FFF2-40B4-BE49-F238E27FC236}">
                <ns2:creationId id="{D7F43CAF-01E2-40FC-AAE8-2F37DE757A07}"/>
                <adec:decorative val="1"/>
              </a:ext>
            </a:extLst>
          </p:cNvPr>
          <p:cNvSpPr>
            <a:spLocks noGrp="1"/>
          </p:cNvSpPr>
          <p:nvPr/>
        </p:nvSpPr>
        <p:spPr>
          <a:xfrm>
            <a:off x="1257300" y="495300"/>
            <a:ext cx="4572000" cy="190500"/>
          </a:xfrm>
          <a:prstGeom prst="rect">
            <a:avLst/>
          </a:prstGeom>
          <a:noFill/>
          <a:ln w="0">
            <a:noFill/>
            <a:prstDash val="solid"/>
          </a:ln>
        </p:spPr>
        <p:txBody>
          <a:bodyPr wrap="square" lIns="0" tIns="0" rIns="0" bIns="0" anchor="ctr">
            <a:noAutofit/>
          </a:bodyPr>
          <a:lstStyle/>
          <a:p>
            <a:pPr algn="l">
              <a:defRPr sz="1200" b="1" i="0">
                <a:solidFill>
                  <a:srgbClr val="0F766E"/>
                </a:solidFill>
                <a:latin typeface="Calibri"/>
                <a:ea typeface="Calibri"/>
                <a:cs typeface="Calibri"/>
              </a:defRPr>
            </a:pPr>
            <a:r>
              <a:rPr sz="1200" b="1" i="0">
                <a:solidFill>
                  <a:srgbClr val="0F766E"/>
                </a:solidFill>
                <a:latin typeface="Calibri"/>
                <a:ea typeface="Calibri"/>
                <a:cs typeface="Calibri"/>
              </a:rPr>
              <a:t>DOMAIN H • INDICATOR DETAIL</a:t>
            </a:r>
          </a:p>
        </p:txBody>
      </p:sp>
      <p:sp>
        <p:nvSpPr>
          <p:cNvPr id="4" name="slide-title" title="H.1.2 · User Environment &amp; Experience" descr="Slide title: H.1.2 · User Environment &amp; Experience">
            <a:extLst>
              <a:ext uri="{FF2B5EF4-FFF2-40B4-BE49-F238E27FC236}">
                <ns2:creationId id="{4279C8FB-69F1-412F-87C2-5C1081773706}"/>
              </a:ext>
            </a:extLst>
          </p:cNvPr>
          <p:cNvSpPr>
            <a:spLocks noGrp="1"/>
          </p:cNvSpPr>
          <p:nvPr>
            <p:ph type="title"/>
          </p:nvPr>
        </p:nvSpPr>
        <p:spPr>
          <a:xfrm>
            <a:off x="666750" y="1104900"/>
            <a:ext cx="10858500" cy="628650"/>
          </a:xfrm>
          <a:prstGeom prst="rect">
            <a:avLst/>
          </a:prstGeom>
          <a:noFill/>
          <a:ln w="0">
            <a:noFill/>
            <a:prstDash val="solid"/>
          </a:ln>
        </p:spPr>
        <p:txBody>
          <a:bodyPr wrap="square" lIns="0" tIns="0" rIns="0" bIns="0" anchor="t">
            <a:noAutofit/>
          </a:bodyPr>
          <a:lstStyle/>
          <a:p>
            <a:pPr algn="l">
              <a:defRPr sz="3150" b="1" i="0">
                <a:solidFill>
                  <a:srgbClr val="162B45"/>
                </a:solidFill>
                <a:latin typeface="Calibri"/>
                <a:ea typeface="Calibri"/>
                <a:cs typeface="Calibri"/>
              </a:defRPr>
            </a:pPr>
            <a:r>
              <a:rPr sz="3150" b="1" i="0">
                <a:solidFill>
                  <a:srgbClr val="162B45"/>
                </a:solidFill>
                <a:latin typeface="Calibri"/>
                <a:ea typeface="Calibri"/>
                <a:cs typeface="Calibri"/>
              </a:rPr>
              <a:t>H.1.2 · User Environment &amp; Experience</a:t>
            </a:r>
          </a:p>
        </p:txBody>
      </p:sp>
      <p:sp>
        <p:nvSpPr>
          <p:cNvPr id="5" name="">
            <a:extLst>
              <a:ext uri="{FF2B5EF4-FFF2-40B4-BE49-F238E27FC236}">
                <ns2:creationId id="{4790BB16-E633-4BBA-8A45-B593E141B872}"/>
              </a:ext>
            </a:extLst>
          </p:cNvPr>
          <p:cNvSpPr>
            <a:spLocks noGrp="1"/>
          </p:cNvSpPr>
          <p:nvPr/>
        </p:nvSpPr>
        <p:spPr>
          <a:xfrm>
            <a:off x="685800" y="1771650"/>
            <a:ext cx="10668000" cy="266700"/>
          </a:xfrm>
          <a:prstGeom prst="rect">
            <a:avLst/>
          </a:prstGeom>
          <a:noFill/>
          <a:ln w="0">
            <a:noFill/>
            <a:prstDash val="solid"/>
          </a:ln>
        </p:spPr>
        <p:txBody>
          <a:bodyPr wrap="square" lIns="0" tIns="0" rIns="0" bIns="0" anchor="t">
            <a:noAutofit/>
          </a:bodyPr>
          <a:lstStyle/>
          <a:p>
            <a:pPr algn="l">
              <a:defRPr sz="1350" b="1" i="0">
                <a:solidFill>
                  <a:srgbClr val="64748B"/>
                </a:solidFill>
                <a:latin typeface="Calibri"/>
                <a:ea typeface="Calibri"/>
                <a:cs typeface="Calibri"/>
              </a:defRPr>
            </a:pPr>
            <a:r>
              <a:rPr sz="1350" b="1" i="0">
                <a:solidFill>
                  <a:srgbClr val="64748B"/>
                </a:solidFill>
                <a:latin typeface="Calibri"/>
                <a:ea typeface="Calibri"/>
                <a:cs typeface="Calibri"/>
              </a:rPr>
              <a:t>Core indicator  •  Service level  •  HDRL class B0</a:t>
            </a:r>
          </a:p>
        </p:txBody>
      </p:sp>
      <p:sp>
        <p:nvSpPr>
          <p:cNvPr id="6" name="">
            <a:extLst>
              <a:ext uri="{FF2B5EF4-FFF2-40B4-BE49-F238E27FC236}">
                <ns2:creationId id="{9C8BF83F-D93A-4FAF-9E2D-D4D284F8C322}"/>
              </a:ext>
            </a:extLst>
          </p:cNvPr>
          <p:cNvSpPr>
            <a:spLocks noGrp="1"/>
          </p:cNvSpPr>
          <p:nvPr/>
        </p:nvSpPr>
        <p:spPr>
          <a:xfrm>
            <a:off x="685800" y="2095500"/>
            <a:ext cx="10668000" cy="285750"/>
          </a:xfrm>
          <a:prstGeom prst="rect">
            <a:avLst/>
          </a:prstGeom>
          <a:noFill/>
          <a:ln w="0">
            <a:noFill/>
            <a:prstDash val="solid"/>
          </a:ln>
        </p:spPr>
        <p:txBody>
          <a:bodyPr wrap="square" lIns="0" tIns="0" rIns="0" bIns="0" anchor="t">
            <a:noAutofit/>
          </a:bodyPr>
          <a:lstStyle/>
          <a:p>
            <a:pPr algn="l">
              <a:defRPr sz="1350" b="0" i="1">
                <a:solidFill>
                  <a:srgbClr val="5F7187"/>
                </a:solidFill>
                <a:latin typeface="Calibri"/>
                <a:ea typeface="Calibri"/>
                <a:cs typeface="Calibri"/>
              </a:defRPr>
            </a:pPr>
            <a:r>
              <a:rPr sz="1350" b="0" i="1">
                <a:solidFill>
                  <a:srgbClr val="5F7187"/>
                </a:solidFill>
                <a:latin typeface="Calibri"/>
                <a:ea typeface="Calibri"/>
                <a:cs typeface="Calibri"/>
              </a:rPr>
              <a:t>The catalogue wording below is reproduced verbatim.</a:t>
            </a:r>
          </a:p>
        </p:txBody>
      </p:sp>
      <p:sp>
        <p:nvSpPr>
          <p:cNvPr id="7" name="">
            <a:extLst>
              <a:ext uri="{FF2B5EF4-FFF2-40B4-BE49-F238E27FC236}">
                <ns2:creationId id="{9744CD4C-9FE3-4339-BFC3-9590DA45CB50}"/>
                <adec:decorative val="1"/>
              </a:ext>
            </a:extLst>
          </p:cNvPr>
          <p:cNvSpPr>
            <a:spLocks noGrp="1"/>
          </p:cNvSpPr>
          <p:nvPr/>
        </p:nvSpPr>
        <p:spPr>
          <a:xfrm>
            <a:off x="1428750" y="2647950"/>
            <a:ext cx="8763000" cy="0"/>
          </a:xfrm>
          <a:prstGeom prst="line">
            <a:avLst/>
          </a:prstGeom>
          <a:noFill/>
          <a:ln w="57150">
            <a:solidFill>
              <a:srgbClr val="A7E6DB"/>
            </a:solidFill>
            <a:prstDash val="solid"/>
          </a:ln>
        </p:spPr>
      </p:sp>
      <p:sp>
        <p:nvSpPr>
          <p:cNvPr id="8" name="">
            <a:extLst>
              <a:ext uri="{FF2B5EF4-FFF2-40B4-BE49-F238E27FC236}">
                <ns2:creationId id="{21A80180-8B60-4B97-BCAD-32749D99C031}"/>
                <adec:decorative val="1"/>
              </a:ext>
            </a:extLst>
          </p:cNvPr>
          <p:cNvSpPr>
            <a:spLocks noGrp="1"/>
          </p:cNvSpPr>
          <p:nvPr/>
        </p:nvSpPr>
        <p:spPr>
          <a:xfrm>
            <a:off x="1219200" y="2419350"/>
            <a:ext cx="457200" cy="457200"/>
          </a:xfrm>
          <a:prstGeom prst="ellipse">
            <a:avLst/>
          </a:prstGeom>
          <a:solidFill>
            <a:srgbClr val="FFFFFF"/>
          </a:solidFill>
          <a:ln w="19050">
            <a:solidFill>
              <a:srgbClr val="64748B"/>
            </a:solidFill>
            <a:prstDash val="solid"/>
          </a:ln>
        </p:spPr>
      </p:sp>
      <p:sp>
        <p:nvSpPr>
          <p:cNvPr id="9" name="">
            <a:extLst>
              <a:ext uri="{FF2B5EF4-FFF2-40B4-BE49-F238E27FC236}">
                <ns2:creationId id="{9B43B175-0F0C-499A-9BE0-767CC4CB3B0B}"/>
              </a:ext>
            </a:extLst>
          </p:cNvPr>
          <p:cNvSpPr>
            <a:spLocks noGrp="1"/>
          </p:cNvSpPr>
          <p:nvPr/>
        </p:nvSpPr>
        <p:spPr>
          <a:xfrm>
            <a:off x="1333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64748B"/>
                </a:solidFill>
                <a:latin typeface="Calibri"/>
                <a:ea typeface="Calibri"/>
                <a:cs typeface="Calibri"/>
              </a:defRPr>
            </a:pPr>
            <a:r>
              <a:rPr sz="1500" b="1" i="0">
                <a:solidFill>
                  <a:srgbClr val="64748B"/>
                </a:solidFill>
                <a:latin typeface="Calibri"/>
                <a:ea typeface="Calibri"/>
                <a:cs typeface="Calibri"/>
              </a:rPr>
              <a:t>1</a:t>
            </a:r>
          </a:p>
        </p:txBody>
      </p:sp>
      <p:sp>
        <p:nvSpPr>
          <p:cNvPr id="10" name="">
            <a:extLst>
              <a:ext uri="{FF2B5EF4-FFF2-40B4-BE49-F238E27FC236}">
                <ns2:creationId id="{B495A5AA-8578-46C8-A1DA-848D156BC653}"/>
              </a:ext>
            </a:extLst>
          </p:cNvPr>
          <p:cNvSpPr>
            <a:spLocks noGrp="1"/>
          </p:cNvSpPr>
          <p:nvPr/>
        </p:nvSpPr>
        <p:spPr>
          <a:xfrm>
            <a:off x="552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Initial</a:t>
            </a:r>
          </a:p>
        </p:txBody>
      </p:sp>
      <p:sp>
        <p:nvSpPr>
          <p:cNvPr id="11" name="">
            <a:extLst>
              <a:ext uri="{FF2B5EF4-FFF2-40B4-BE49-F238E27FC236}">
                <ns2:creationId id="{A827C00F-63B3-444D-BC01-D7DCC9D312F7}"/>
              </a:ext>
            </a:extLst>
          </p:cNvPr>
          <p:cNvSpPr>
            <a:spLocks noGrp="1"/>
          </p:cNvSpPr>
          <p:nvPr/>
        </p:nvSpPr>
        <p:spPr>
          <a:xfrm>
            <a:off x="552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Poor experience. Difficult access. Tools outdated. Significant complaints.</a:t>
            </a:r>
          </a:p>
        </p:txBody>
      </p:sp>
      <p:sp>
        <p:nvSpPr>
          <p:cNvPr id="12" name="">
            <a:extLst>
              <a:ext uri="{FF2B5EF4-FFF2-40B4-BE49-F238E27FC236}">
                <ns2:creationId id="{DB06BE05-6D3F-4347-B68C-4FE5C5B05705}"/>
                <adec:decorative val="1"/>
              </a:ext>
            </a:extLst>
          </p:cNvPr>
          <p:cNvSpPr>
            <a:spLocks noGrp="1"/>
          </p:cNvSpPr>
          <p:nvPr/>
        </p:nvSpPr>
        <p:spPr>
          <a:xfrm>
            <a:off x="3409950" y="2419350"/>
            <a:ext cx="457200" cy="457200"/>
          </a:xfrm>
          <a:prstGeom prst="ellipse">
            <a:avLst/>
          </a:prstGeom>
          <a:solidFill>
            <a:srgbClr val="FFFFFF"/>
          </a:solidFill>
          <a:ln w="19050">
            <a:solidFill>
              <a:srgbClr val="64748B"/>
            </a:solidFill>
            <a:prstDash val="solid"/>
          </a:ln>
        </p:spPr>
      </p:sp>
      <p:sp>
        <p:nvSpPr>
          <p:cNvPr id="13" name="">
            <a:extLst>
              <a:ext uri="{FF2B5EF4-FFF2-40B4-BE49-F238E27FC236}">
                <ns2:creationId id="{8A604A0A-CDBE-466B-9262-6BC44F27DFA1}"/>
              </a:ext>
            </a:extLst>
          </p:cNvPr>
          <p:cNvSpPr>
            <a:spLocks noGrp="1"/>
          </p:cNvSpPr>
          <p:nvPr/>
        </p:nvSpPr>
        <p:spPr>
          <a:xfrm>
            <a:off x="3524250" y="2533650"/>
            <a:ext cx="228600" cy="228600"/>
          </a:xfrm>
          <a:prstGeom prst="rect">
            <a:avLst/>
          </a:prstGeom>
          <a:noFill/>
          <a:ln w="0">
            <a:noFill/>
            <a:prstDash val="solid"/>
          </a:ln>
        </p:spPr>
        <p:txBody>
          <a:bodyPr wrap="square" lIns="0" tIns="0" rIns="0" bIns="0" anchor="ctr">
            <a:noAutofit/>
          </a:bodyPr>
          <a:lstStyle/>
          <a:p>
            <a:pPr algn="ctr">
              <a:defRPr sz="1500" b="1" i="0">
                <a:solidFill>
                  <a:srgbClr val="64748B"/>
                </a:solidFill>
                <a:latin typeface="Calibri"/>
                <a:ea typeface="Calibri"/>
                <a:cs typeface="Calibri"/>
              </a:defRPr>
            </a:pPr>
            <a:r>
              <a:rPr sz="1500" b="1" i="0">
                <a:solidFill>
                  <a:srgbClr val="64748B"/>
                </a:solidFill>
                <a:latin typeface="Calibri"/>
                <a:ea typeface="Calibri"/>
                <a:cs typeface="Calibri"/>
              </a:rPr>
              <a:t>2</a:t>
            </a:r>
          </a:p>
        </p:txBody>
      </p:sp>
      <p:sp>
        <p:nvSpPr>
          <p:cNvPr id="14" name="">
            <a:extLst>
              <a:ext uri="{FF2B5EF4-FFF2-40B4-BE49-F238E27FC236}">
                <ns2:creationId id="{5F2954D9-DBDD-41FC-B9AD-8C547E414474}"/>
              </a:ext>
            </a:extLst>
          </p:cNvPr>
          <p:cNvSpPr>
            <a:spLocks noGrp="1"/>
          </p:cNvSpPr>
          <p:nvPr/>
        </p:nvSpPr>
        <p:spPr>
          <a:xfrm>
            <a:off x="27432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Developing</a:t>
            </a:r>
          </a:p>
        </p:txBody>
      </p:sp>
      <p:sp>
        <p:nvSpPr>
          <p:cNvPr id="15" name="">
            <a:extLst>
              <a:ext uri="{FF2B5EF4-FFF2-40B4-BE49-F238E27FC236}">
                <ns2:creationId id="{D7CD4956-8A25-43E5-B7D6-359BBCDF562A}"/>
              </a:ext>
            </a:extLst>
          </p:cNvPr>
          <p:cNvSpPr>
            <a:spLocks noGrp="1"/>
          </p:cNvSpPr>
          <p:nvPr/>
        </p:nvSpPr>
        <p:spPr>
          <a:xfrm>
            <a:off x="27432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Issues identified. Roadmap defined. Upgrades underway.</a:t>
            </a:r>
          </a:p>
        </p:txBody>
      </p:sp>
      <p:sp>
        <p:nvSpPr>
          <p:cNvPr id="16" name="">
            <a:extLst>
              <a:ext uri="{FF2B5EF4-FFF2-40B4-BE49-F238E27FC236}">
                <ns2:creationId id="{F5FAC82B-2A0A-4845-AB9D-F234AFE5A1F6}"/>
                <adec:decorative val="1"/>
              </a:ext>
            </a:extLst>
          </p:cNvPr>
          <p:cNvSpPr>
            <a:spLocks noGrp="1"/>
          </p:cNvSpPr>
          <p:nvPr/>
        </p:nvSpPr>
        <p:spPr>
          <a:xfrm>
            <a:off x="5600700" y="2419350"/>
            <a:ext cx="457200" cy="457200"/>
          </a:xfrm>
          <a:prstGeom prst="ellipse">
            <a:avLst/>
          </a:prstGeom>
          <a:solidFill>
            <a:srgbClr val="FFFFFF"/>
          </a:solidFill>
          <a:ln w="19050">
            <a:solidFill>
              <a:srgbClr val="64748B"/>
            </a:solidFill>
            <a:prstDash val="solid"/>
          </a:ln>
        </p:spPr>
      </p:sp>
      <p:sp>
        <p:nvSpPr>
          <p:cNvPr id="17" name="">
            <a:extLst>
              <a:ext uri="{FF2B5EF4-FFF2-40B4-BE49-F238E27FC236}">
                <ns2:creationId id="{922C98BD-5E21-453B-BDC1-DD52FA7D00B9}"/>
              </a:ext>
            </a:extLst>
          </p:cNvPr>
          <p:cNvSpPr>
            <a:spLocks noGrp="1"/>
          </p:cNvSpPr>
          <p:nvPr/>
        </p:nvSpPr>
        <p:spPr>
          <a:xfrm>
            <a:off x="5715000" y="2533650"/>
            <a:ext cx="228600" cy="228600"/>
          </a:xfrm>
          <a:prstGeom prst="rect">
            <a:avLst/>
          </a:prstGeom>
          <a:noFill/>
          <a:ln w="0">
            <a:noFill/>
            <a:prstDash val="solid"/>
          </a:ln>
        </p:spPr>
        <p:txBody>
          <a:bodyPr wrap="square" lIns="0" tIns="0" rIns="0" bIns="0" anchor="ctr">
            <a:noAutofit/>
          </a:bodyPr>
          <a:lstStyle/>
          <a:p>
            <a:pPr algn="ctr">
              <a:defRPr sz="1500" b="1" i="0">
                <a:solidFill>
                  <a:srgbClr val="64748B"/>
                </a:solidFill>
                <a:latin typeface="Calibri"/>
                <a:ea typeface="Calibri"/>
                <a:cs typeface="Calibri"/>
              </a:defRPr>
            </a:pPr>
            <a:r>
              <a:rPr sz="1500" b="1" i="0">
                <a:solidFill>
                  <a:srgbClr val="64748B"/>
                </a:solidFill>
                <a:latin typeface="Calibri"/>
                <a:ea typeface="Calibri"/>
                <a:cs typeface="Calibri"/>
              </a:rPr>
              <a:t>3</a:t>
            </a:r>
          </a:p>
        </p:txBody>
      </p:sp>
      <p:sp>
        <p:nvSpPr>
          <p:cNvPr id="18" name="">
            <a:extLst>
              <a:ext uri="{FF2B5EF4-FFF2-40B4-BE49-F238E27FC236}">
                <ns2:creationId id="{A4803ABE-0932-48E4-A9F2-8A950314B498}"/>
              </a:ext>
            </a:extLst>
          </p:cNvPr>
          <p:cNvSpPr>
            <a:spLocks noGrp="1"/>
          </p:cNvSpPr>
          <p:nvPr/>
        </p:nvSpPr>
        <p:spPr>
          <a:xfrm>
            <a:off x="49339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Defined</a:t>
            </a:r>
          </a:p>
        </p:txBody>
      </p:sp>
      <p:sp>
        <p:nvSpPr>
          <p:cNvPr id="19" name="">
            <a:extLst>
              <a:ext uri="{FF2B5EF4-FFF2-40B4-BE49-F238E27FC236}">
                <ns2:creationId id="{3E6AC962-5CC8-4D79-BCC9-25F8CBF11F96}"/>
              </a:ext>
            </a:extLst>
          </p:cNvPr>
          <p:cNvSpPr>
            <a:spLocks noGrp="1"/>
          </p:cNvSpPr>
          <p:nvPr/>
        </p:nvSpPr>
        <p:spPr>
          <a:xfrm>
            <a:off x="49339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Functional. Standard tools (R, Python, SQL). Process works but cumbersome.</a:t>
            </a:r>
          </a:p>
        </p:txBody>
      </p:sp>
      <p:sp>
        <p:nvSpPr>
          <p:cNvPr id="20" name="">
            <a:extLst>
              <a:ext uri="{FF2B5EF4-FFF2-40B4-BE49-F238E27FC236}">
                <ns2:creationId id="{D968981A-2339-45C3-BB18-024F7E0EBC3F}"/>
                <adec:decorative val="1"/>
              </a:ext>
            </a:extLst>
          </p:cNvPr>
          <p:cNvSpPr>
            <a:spLocks noGrp="1"/>
          </p:cNvSpPr>
          <p:nvPr/>
        </p:nvSpPr>
        <p:spPr>
          <a:xfrm>
            <a:off x="7791450" y="2419350"/>
            <a:ext cx="457200" cy="457200"/>
          </a:xfrm>
          <a:prstGeom prst="ellipse">
            <a:avLst/>
          </a:prstGeom>
          <a:solidFill>
            <a:srgbClr val="FFFFFF"/>
          </a:solidFill>
          <a:ln w="19050">
            <a:solidFill>
              <a:srgbClr val="64748B"/>
            </a:solidFill>
            <a:prstDash val="solid"/>
          </a:ln>
        </p:spPr>
      </p:sp>
      <p:sp>
        <p:nvSpPr>
          <p:cNvPr id="21" name="">
            <a:extLst>
              <a:ext uri="{FF2B5EF4-FFF2-40B4-BE49-F238E27FC236}">
                <ns2:creationId id="{3AFC4568-E1E5-4285-9D82-CAE446574575}"/>
              </a:ext>
            </a:extLst>
          </p:cNvPr>
          <p:cNvSpPr>
            <a:spLocks noGrp="1"/>
          </p:cNvSpPr>
          <p:nvPr/>
        </p:nvSpPr>
        <p:spPr>
          <a:xfrm>
            <a:off x="7905750" y="2533650"/>
            <a:ext cx="228600" cy="228600"/>
          </a:xfrm>
          <a:prstGeom prst="rect">
            <a:avLst/>
          </a:prstGeom>
          <a:noFill/>
          <a:ln w="0">
            <a:noFill/>
            <a:prstDash val="solid"/>
          </a:ln>
        </p:spPr>
        <p:txBody>
          <a:bodyPr wrap="square" lIns="0" tIns="0" rIns="0" bIns="0" anchor="ctr">
            <a:noAutofit/>
          </a:bodyPr>
          <a:lstStyle/>
          <a:p>
            <a:pPr algn="ctr">
              <a:defRPr sz="1500" b="1" i="0">
                <a:solidFill>
                  <a:srgbClr val="64748B"/>
                </a:solidFill>
                <a:latin typeface="Calibri"/>
                <a:ea typeface="Calibri"/>
                <a:cs typeface="Calibri"/>
              </a:defRPr>
            </a:pPr>
            <a:r>
              <a:rPr sz="1500" b="1" i="0">
                <a:solidFill>
                  <a:srgbClr val="64748B"/>
                </a:solidFill>
                <a:latin typeface="Calibri"/>
                <a:ea typeface="Calibri"/>
                <a:cs typeface="Calibri"/>
              </a:rPr>
              <a:t>4</a:t>
            </a:r>
          </a:p>
        </p:txBody>
      </p:sp>
      <p:sp>
        <p:nvSpPr>
          <p:cNvPr id="22" name="">
            <a:extLst>
              <a:ext uri="{FF2B5EF4-FFF2-40B4-BE49-F238E27FC236}">
                <ns2:creationId id="{61D844A7-E40A-4DE8-85A2-6BA75C2B15A1}"/>
              </a:ext>
            </a:extLst>
          </p:cNvPr>
          <p:cNvSpPr>
            <a:spLocks noGrp="1"/>
          </p:cNvSpPr>
          <p:nvPr/>
        </p:nvSpPr>
        <p:spPr>
          <a:xfrm>
            <a:off x="71247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Managed</a:t>
            </a:r>
          </a:p>
        </p:txBody>
      </p:sp>
      <p:sp>
        <p:nvSpPr>
          <p:cNvPr id="23" name="">
            <a:extLst>
              <a:ext uri="{FF2B5EF4-FFF2-40B4-BE49-F238E27FC236}">
                <ns2:creationId id="{82DBB9FA-3039-4E88-94E0-42A38D2CBF82}"/>
              </a:ext>
            </a:extLst>
          </p:cNvPr>
          <p:cNvSpPr>
            <a:spLocks noGrp="1"/>
          </p:cNvSpPr>
          <p:nvPr/>
        </p:nvSpPr>
        <p:spPr>
          <a:xfrm>
            <a:off x="71247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Good with modern environment. Tools updated. Onboarding &lt;1 day. Satisfaction tracked.</a:t>
            </a:r>
          </a:p>
        </p:txBody>
      </p:sp>
      <p:sp>
        <p:nvSpPr>
          <p:cNvPr id="24" name="">
            <a:extLst>
              <a:ext uri="{FF2B5EF4-FFF2-40B4-BE49-F238E27FC236}">
                <ns2:creationId id="{4097842C-3CE2-4776-817B-20656A9DD611}"/>
                <adec:decorative val="1"/>
              </a:ext>
            </a:extLst>
          </p:cNvPr>
          <p:cNvSpPr>
            <a:spLocks noGrp="1"/>
          </p:cNvSpPr>
          <p:nvPr/>
        </p:nvSpPr>
        <p:spPr>
          <a:xfrm>
            <a:off x="9982200" y="2419350"/>
            <a:ext cx="457200" cy="457200"/>
          </a:xfrm>
          <a:prstGeom prst="ellipse">
            <a:avLst/>
          </a:prstGeom>
          <a:solidFill>
            <a:srgbClr val="64748B"/>
          </a:solidFill>
          <a:ln w="19050">
            <a:solidFill>
              <a:srgbClr val="64748B"/>
            </a:solidFill>
            <a:prstDash val="solid"/>
          </a:ln>
        </p:spPr>
      </p:sp>
      <p:sp>
        <p:nvSpPr>
          <p:cNvPr id="25" name="">
            <a:extLst>
              <a:ext uri="{FF2B5EF4-FFF2-40B4-BE49-F238E27FC236}">
                <ns2:creationId id="{DA6BCD8C-CBEE-49C0-8B22-94BDDA4057C2}"/>
              </a:ext>
            </a:extLst>
          </p:cNvPr>
          <p:cNvSpPr>
            <a:spLocks noGrp="1"/>
          </p:cNvSpPr>
          <p:nvPr/>
        </p:nvSpPr>
        <p:spPr>
          <a:xfrm>
            <a:off x="10096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FFFFFF"/>
                </a:solidFill>
                <a:latin typeface="Calibri"/>
                <a:ea typeface="Calibri"/>
                <a:cs typeface="Calibri"/>
              </a:defRPr>
            </a:pPr>
            <a:r>
              <a:rPr sz="1500" b="1" i="0">
                <a:solidFill>
                  <a:srgbClr val="FFFFFF"/>
                </a:solidFill>
                <a:latin typeface="Calibri"/>
                <a:ea typeface="Calibri"/>
                <a:cs typeface="Calibri"/>
              </a:rPr>
              <a:t>5</a:t>
            </a:r>
          </a:p>
        </p:txBody>
      </p:sp>
      <p:sp>
        <p:nvSpPr>
          <p:cNvPr id="26" name="">
            <a:extLst>
              <a:ext uri="{FF2B5EF4-FFF2-40B4-BE49-F238E27FC236}">
                <ns2:creationId id="{DC144736-E5B2-406F-8BF5-3F59A665DA73}"/>
              </a:ext>
            </a:extLst>
          </p:cNvPr>
          <p:cNvSpPr>
            <a:spLocks noGrp="1"/>
          </p:cNvSpPr>
          <p:nvPr/>
        </p:nvSpPr>
        <p:spPr>
          <a:xfrm>
            <a:off x="9315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Optimising</a:t>
            </a:r>
          </a:p>
        </p:txBody>
      </p:sp>
      <p:sp>
        <p:nvSpPr>
          <p:cNvPr id="27" name="">
            <a:extLst>
              <a:ext uri="{FF2B5EF4-FFF2-40B4-BE49-F238E27FC236}">
                <ns2:creationId id="{71F0570E-77D7-4B33-911C-F8931DFBE5EE}"/>
              </a:ext>
            </a:extLst>
          </p:cNvPr>
          <p:cNvSpPr>
            <a:spLocks noGrp="1"/>
          </p:cNvSpPr>
          <p:nvPr/>
        </p:nvSpPr>
        <p:spPr>
          <a:xfrm>
            <a:off x="9315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Excellent matching commercial platforms. Rich tools. Rapid onboarding. &gt;= 80% satisfaction.</a:t>
            </a:r>
          </a:p>
        </p:txBody>
      </p:sp>
      <p:sp>
        <p:nvSpPr>
          <p:cNvPr id="28" name="">
            <a:extLst>
              <a:ext uri="{FF2B5EF4-FFF2-40B4-BE49-F238E27FC236}">
                <ns2:creationId id="{695FB358-4C84-4A99-863F-A126ECC2CA97}"/>
                <adec:decorative val="1"/>
              </a:ext>
            </a:extLst>
          </p:cNvPr>
          <p:cNvSpPr>
            <a:spLocks noGrp="1"/>
          </p:cNvSpPr>
          <p:nvPr/>
        </p:nvSpPr>
        <p:spPr>
          <a:xfrm>
            <a:off x="685800" y="5105400"/>
            <a:ext cx="10820400" cy="1047750"/>
          </a:xfrm>
          <a:prstGeom prst="roundRect">
            <a:avLst>
              <a:gd name="adj" fmla="val 7273"/>
            </a:avLst>
          </a:prstGeom>
          <a:solidFill>
            <a:srgbClr val="FFFFFF"/>
          </a:solidFill>
          <a:ln w="9525">
            <a:solidFill>
              <a:srgbClr val="D5E3E3"/>
            </a:solidFill>
            <a:prstDash val="solid"/>
          </a:ln>
        </p:spPr>
      </p:sp>
      <p:sp>
        <p:nvSpPr>
          <p:cNvPr id="29" name="">
            <a:extLst>
              <a:ext uri="{FF2B5EF4-FFF2-40B4-BE49-F238E27FC236}">
                <ns2:creationId id="{69F56D9E-305F-431F-B425-1DE482A00F34}"/>
              </a:ext>
            </a:extLst>
          </p:cNvPr>
          <p:cNvSpPr>
            <a:spLocks noGrp="1"/>
          </p:cNvSpPr>
          <p:nvPr/>
        </p:nvSpPr>
        <p:spPr>
          <a:xfrm>
            <a:off x="895350" y="5200650"/>
            <a:ext cx="6858000" cy="266700"/>
          </a:xfrm>
          <a:prstGeom prst="rect">
            <a:avLst/>
          </a:prstGeom>
          <a:noFill/>
          <a:ln w="0">
            <a:noFill/>
            <a:prstDash val="solid"/>
          </a:ln>
        </p:spPr>
        <p:txBody>
          <a:bodyPr wrap="square" lIns="0" tIns="0" rIns="0" bIns="0" anchor="t">
            <a:noAutofit/>
          </a:bodyPr>
          <a:lstStyle/>
          <a:p>
            <a:pPr algn="l">
              <a:defRPr sz="1575" b="1" i="0">
                <a:solidFill>
                  <a:srgbClr val="115E59"/>
                </a:solidFill>
                <a:latin typeface="Calibri"/>
                <a:ea typeface="Calibri"/>
                <a:cs typeface="Calibri"/>
              </a:defRPr>
            </a:pPr>
            <a:r>
              <a:rPr sz="1575" b="1" i="0">
                <a:solidFill>
                  <a:srgbClr val="115E59"/>
                </a:solidFill>
                <a:latin typeface="Calibri"/>
                <a:ea typeface="Calibri"/>
                <a:cs typeface="Calibri"/>
              </a:rPr>
              <a:t>Minimum evidence for a Level 4 judgement</a:t>
            </a:r>
          </a:p>
        </p:txBody>
      </p:sp>
      <p:sp>
        <p:nvSpPr>
          <p:cNvPr id="30" name="">
            <a:extLst>
              <a:ext uri="{FF2B5EF4-FFF2-40B4-BE49-F238E27FC236}">
                <ns2:creationId id="{940D7A75-4B0E-4E86-A2AC-E75357CC5FA3}"/>
                <adec:decorative val="1"/>
              </a:ext>
            </a:extLst>
          </p:cNvPr>
          <p:cNvSpPr>
            <a:spLocks noGrp="1"/>
          </p:cNvSpPr>
          <p:nvPr/>
        </p:nvSpPr>
        <p:spPr>
          <a:xfrm>
            <a:off x="895350" y="5581650"/>
            <a:ext cx="85725" cy="85725"/>
          </a:xfrm>
          <a:prstGeom prst="ellipse">
            <a:avLst/>
          </a:prstGeom>
          <a:solidFill>
            <a:srgbClr val="64748B"/>
          </a:solidFill>
          <a:ln w="0">
            <a:noFill/>
            <a:prstDash val="solid"/>
          </a:ln>
        </p:spPr>
      </p:sp>
      <p:sp>
        <p:nvSpPr>
          <p:cNvPr id="31" name="">
            <a:extLst>
              <a:ext uri="{FF2B5EF4-FFF2-40B4-BE49-F238E27FC236}">
                <ns2:creationId id="{8A4DB683-D152-40E2-BC04-6B5CB9D70539}"/>
              </a:ext>
            </a:extLst>
          </p:cNvPr>
          <p:cNvSpPr>
            <a:spLocks noGrp="1"/>
          </p:cNvSpPr>
          <p:nvPr/>
        </p:nvSpPr>
        <p:spPr>
          <a:xfrm>
            <a:off x="10858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Onboarding metrics showing &lt;1 day for standard users + process evidence</a:t>
            </a:r>
          </a:p>
        </p:txBody>
      </p:sp>
      <p:sp>
        <p:nvSpPr>
          <p:cNvPr id="32" name="">
            <a:extLst>
              <a:ext uri="{FF2B5EF4-FFF2-40B4-BE49-F238E27FC236}">
                <ns2:creationId id="{4EF3B62A-A657-4609-9122-908573597881}"/>
                <adec:decorative val="1"/>
              </a:ext>
            </a:extLst>
          </p:cNvPr>
          <p:cNvSpPr>
            <a:spLocks noGrp="1"/>
          </p:cNvSpPr>
          <p:nvPr/>
        </p:nvSpPr>
        <p:spPr>
          <a:xfrm>
            <a:off x="4438650" y="5581650"/>
            <a:ext cx="85725" cy="85725"/>
          </a:xfrm>
          <a:prstGeom prst="ellipse">
            <a:avLst/>
          </a:prstGeom>
          <a:solidFill>
            <a:srgbClr val="64748B"/>
          </a:solidFill>
          <a:ln w="0">
            <a:noFill/>
            <a:prstDash val="solid"/>
          </a:ln>
        </p:spPr>
      </p:sp>
      <p:sp>
        <p:nvSpPr>
          <p:cNvPr id="33" name="">
            <a:extLst>
              <a:ext uri="{FF2B5EF4-FFF2-40B4-BE49-F238E27FC236}">
                <ns2:creationId id="{4A860F83-DDB4-4EAC-9DE5-FAE8E1BD53E3}"/>
              </a:ext>
            </a:extLst>
          </p:cNvPr>
          <p:cNvSpPr>
            <a:spLocks noGrp="1"/>
          </p:cNvSpPr>
          <p:nvPr/>
        </p:nvSpPr>
        <p:spPr>
          <a:xfrm>
            <a:off x="46291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Tooling/environment list showing modern, maintained stack</a:t>
            </a:r>
          </a:p>
        </p:txBody>
      </p:sp>
      <p:sp>
        <p:nvSpPr>
          <p:cNvPr id="34" name="">
            <a:extLst>
              <a:ext uri="{FF2B5EF4-FFF2-40B4-BE49-F238E27FC236}">
                <ns2:creationId id="{6F42FC2B-1D92-443D-8462-67E85EAC9B61}"/>
                <adec:decorative val="1"/>
              </a:ext>
            </a:extLst>
          </p:cNvPr>
          <p:cNvSpPr>
            <a:spLocks noGrp="1"/>
          </p:cNvSpPr>
          <p:nvPr/>
        </p:nvSpPr>
        <p:spPr>
          <a:xfrm>
            <a:off x="7981950" y="5581650"/>
            <a:ext cx="85725" cy="85725"/>
          </a:xfrm>
          <a:prstGeom prst="ellipse">
            <a:avLst/>
          </a:prstGeom>
          <a:solidFill>
            <a:srgbClr val="64748B"/>
          </a:solidFill>
          <a:ln w="0">
            <a:noFill/>
            <a:prstDash val="solid"/>
          </a:ln>
        </p:spPr>
      </p:sp>
      <p:sp>
        <p:nvSpPr>
          <p:cNvPr id="35" name="">
            <a:extLst>
              <a:ext uri="{FF2B5EF4-FFF2-40B4-BE49-F238E27FC236}">
                <ns2:creationId id="{855E0E9C-CB75-4DB8-8712-A791C1217BF5}"/>
              </a:ext>
            </a:extLst>
          </p:cNvPr>
          <p:cNvSpPr>
            <a:spLocks noGrp="1"/>
          </p:cNvSpPr>
          <p:nvPr/>
        </p:nvSpPr>
        <p:spPr>
          <a:xfrm>
            <a:off x="81724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Satisfaction survey results and improvement actions</a:t>
            </a:r>
          </a:p>
        </p:txBody>
      </p:sp>
      <p:sp>
        <p:nvSpPr>
          <p:cNvPr id="36" name="">
            <a:extLst>
              <a:ext uri="{FF2B5EF4-FFF2-40B4-BE49-F238E27FC236}">
                <ns2:creationId id="{8C5244CE-FD7B-4CB5-9617-6CAA49312B61}"/>
              </a:ext>
            </a:extLst>
          </p:cNvPr>
          <p:cNvSpPr>
            <a:spLocks noGrp="1"/>
          </p:cNvSpPr>
          <p:nvPr/>
        </p:nvSpPr>
        <p:spPr>
          <a:xfrm>
            <a:off x="762000" y="6153150"/>
            <a:ext cx="10668000" cy="171450"/>
          </a:xfrm>
          <a:prstGeom prst="rect">
            <a:avLst/>
          </a:prstGeom>
          <a:noFill/>
          <a:ln w="0">
            <a:noFill/>
            <a:prstDash val="solid"/>
          </a:ln>
        </p:spPr>
        <p:txBody>
          <a:bodyPr wrap="square" lIns="0" tIns="0" rIns="0" bIns="0" anchor="t">
            <a:noAutofit/>
          </a:bodyPr>
          <a:lstStyle/>
          <a:p>
            <a:pPr algn="ctr">
              <a:defRPr sz="900" b="0" i="1">
                <a:solidFill>
                  <a:srgbClr val="5F7187"/>
                </a:solidFill>
                <a:latin typeface="Calibri"/>
                <a:ea typeface="Calibri"/>
                <a:cs typeface="Calibri"/>
              </a:defRPr>
            </a:pPr>
            <a:r>
              <a:rPr sz="900" b="0" i="1">
                <a:solidFill>
                  <a:srgbClr val="5F7187"/>
                </a:solidFill>
                <a:latin typeface="Calibri"/>
                <a:ea typeface="Calibri"/>
                <a:cs typeface="Calibri"/>
              </a:rPr>
              <a:t>Catalogue v1.0.2  •  Source a6d0671c3297  •  Verbatim descriptors and evidence  •  HDRL classifications are not official programme requirements.</a:t>
            </a:r>
          </a:p>
        </p:txBody>
      </p:sp>
      <p:sp>
        <p:nvSpPr>
          <p:cNvPr id="37" name="">
            <a:extLst>
              <a:ext uri="{FF2B5EF4-FFF2-40B4-BE49-F238E27FC236}">
                <ns2:creationId id="{3F08DF6F-EA2F-46CA-AA95-95D044FFCDE1}"/>
                <adec:decorative val="1"/>
              </a:ext>
            </a:extLst>
          </p:cNvPr>
          <p:cNvSpPr>
            <a:spLocks noGrp="1"/>
          </p:cNvSpPr>
          <p:nvPr/>
        </p:nvSpPr>
        <p:spPr>
          <a:xfrm>
            <a:off x="552450" y="6419850"/>
            <a:ext cx="11087100" cy="0"/>
          </a:xfrm>
          <a:prstGeom prst="line">
            <a:avLst/>
          </a:prstGeom>
          <a:noFill/>
          <a:ln w="9525">
            <a:solidFill>
              <a:srgbClr val="D5E3E3"/>
            </a:solidFill>
            <a:prstDash val="solid"/>
          </a:ln>
        </p:spPr>
      </p:sp>
      <p:sp>
        <p:nvSpPr>
          <p:cNvPr id="38" name="">
            <a:extLst>
              <a:ext uri="{FF2B5EF4-FFF2-40B4-BE49-F238E27FC236}">
                <ns2:creationId id="{2A9A5934-ED64-49D9-822C-65736A36E20B}"/>
              </a:ext>
            </a:extLst>
          </p:cNvPr>
          <p:cNvSpPr>
            <a:spLocks noGrp="1"/>
          </p:cNvSpPr>
          <p:nvPr/>
        </p:nvSpPr>
        <p:spPr>
          <a:xfrm>
            <a:off x="552450" y="6496050"/>
            <a:ext cx="2952750" cy="190500"/>
          </a:xfrm>
          <a:prstGeom prst="rect">
            <a:avLst/>
          </a:prstGeom>
          <a:noFill/>
          <a:ln w="0">
            <a:noFill/>
            <a:prstDash val="solid"/>
          </a:ln>
        </p:spPr>
        <p:txBody>
          <a:bodyPr wrap="square" lIns="0" tIns="0" rIns="0" bIns="0" anchor="ctr">
            <a:noAutofit/>
          </a:bodyPr>
          <a:lstStyle/>
          <a:p>
            <a:pPr algn="l">
              <a:defRPr sz="900" b="0" i="0">
                <a:solidFill>
                  <a:srgbClr val="5F7187"/>
                </a:solidFill>
                <a:latin typeface="Calibri"/>
                <a:ea typeface="Calibri"/>
                <a:cs typeface="Calibri"/>
              </a:defRPr>
            </a:pPr>
            <a:r>
              <a:rPr sz="900" b="0" i="0">
                <a:solidFill>
                  <a:srgbClr val="5F7187"/>
                </a:solidFill>
                <a:latin typeface="Calibri"/>
                <a:ea typeface="Calibri"/>
                <a:cs typeface="Calibri"/>
              </a:rPr>
              <a:t>HDRL v1.0.1  •  Kit v1.1.0  •  30 Jul 2026</a:t>
            </a:r>
          </a:p>
        </p:txBody>
      </p:sp>
      <p:sp>
        <p:nvSpPr>
          <p:cNvPr id="39" name="">
            <a:extLst>
              <a:ext uri="{FF2B5EF4-FFF2-40B4-BE49-F238E27FC236}">
                <ns2:creationId id="{2642A45D-639F-4CD9-B4CF-99E61E07C96F}"/>
              </a:ext>
            </a:extLst>
          </p:cNvPr>
          <p:cNvSpPr>
            <a:spLocks noGrp="1"/>
          </p:cNvSpPr>
          <p:nvPr/>
        </p:nvSpPr>
        <p:spPr>
          <a:xfrm>
            <a:off x="3524250" y="6496050"/>
            <a:ext cx="6096000" cy="190500"/>
          </a:xfrm>
          <a:prstGeom prst="rect">
            <a:avLst/>
          </a:prstGeom>
          <a:noFill/>
          <a:ln w="0">
            <a:noFill/>
            <a:prstDash val="solid"/>
          </a:ln>
        </p:spPr>
        <p:txBody>
          <a:bodyPr wrap="square" lIns="0" tIns="0" rIns="0" bIns="0" anchor="ctr">
            <a:noAutofit/>
          </a:bodyPr>
          <a:lstStyle/>
          <a:p>
            <a:pPr algn="ctr">
              <a:defRPr sz="825" b="0" i="0">
                <a:solidFill>
                  <a:srgbClr val="5F7187"/>
                </a:solidFill>
                <a:latin typeface="Calibri"/>
                <a:ea typeface="Calibri"/>
                <a:cs typeface="Calibri"/>
              </a:defRPr>
            </a:pPr>
            <a:r>
              <a:rPr sz="825" b="0" i="0">
                <a:solidFill>
                  <a:srgbClr val="5F7187"/>
                </a:solidFill>
                <a:latin typeface="Calibri"/>
                <a:ea typeface="Calibri"/>
                <a:cs typeface="Calibri"/>
              </a:rPr>
              <a:t>RDS: commissioner &amp; IP owner  •  OPL Advisory: originator &amp; developer  •  </a:t>
            </a:r>
            <a:r>
              <a:rPr sz="825" b="0" i="0">
                <a:solidFill>
                  <a:srgbClr val="5F7187"/>
                </a:solidFill>
                <a:latin typeface="Calibri"/>
                <a:ea typeface="Calibri"/>
                <a:cs typeface="Calibri"/>
                <a:hlinkClick r:id="R6638d44bc8f242a4" tooltip="Read the Creative Commons Attribution 4.0 licence"/>
              </a:rPr>
              <a:t>CC BY 4.0</a:t>
            </a:r>
          </a:p>
        </p:txBody>
      </p:sp>
      <p:sp>
        <p:nvSpPr>
          <p:cNvPr id="40" name="">
            <a:extLst>
              <a:ext uri="{FF2B5EF4-FFF2-40B4-BE49-F238E27FC236}">
                <ns2:creationId id="{99E25C51-A9D2-439D-B4F6-D635CF399F9B}"/>
              </a:ext>
            </a:extLst>
          </p:cNvPr>
          <p:cNvSpPr>
            <a:spLocks noGrp="1"/>
          </p:cNvSpPr>
          <p:nvPr/>
        </p:nvSpPr>
        <p:spPr>
          <a:xfrm>
            <a:off x="9048750" y="6496050"/>
            <a:ext cx="2590800" cy="190500"/>
          </a:xfrm>
          <a:prstGeom prst="rect">
            <a:avLst/>
          </a:prstGeom>
          <a:noFill/>
          <a:ln w="0">
            <a:noFill/>
            <a:prstDash val="solid"/>
          </a:ln>
        </p:spPr>
        <p:txBody>
          <a:bodyPr wrap="square" lIns="0" tIns="0" rIns="0" bIns="0" anchor="ctr">
            <a:noAutofit/>
          </a:bodyPr>
          <a:lstStyle/>
          <a:p>
            <a:pPr algn="r">
              <a:defRPr sz="900" b="0" i="0">
                <a:solidFill>
                  <a:srgbClr val="5F7187"/>
                </a:solidFill>
                <a:latin typeface="Calibri"/>
                <a:ea typeface="Calibri"/>
                <a:cs typeface="Calibri"/>
              </a:defRPr>
            </a:pPr>
            <a:r>
              <a:rPr sz="900" b="0" i="0">
                <a:solidFill>
                  <a:srgbClr val="5F7187"/>
                </a:solidFill>
                <a:latin typeface="Calibri"/>
                <a:ea typeface="Calibri"/>
                <a:cs typeface="Calibri"/>
                <a:hlinkClick r:id="Redfaaccb5dfb4e43" tooltip="Open the HDRL Framework website"/>
              </a:rPr>
              <a:t>hdrlframework.org</a:t>
            </a:r>
            <a:r>
              <a:rPr sz="900" b="0" i="0">
                <a:solidFill>
                  <a:srgbClr val="5F7187"/>
                </a:solidFill>
                <a:latin typeface="Calibri"/>
                <a:ea typeface="Calibri"/>
                <a:cs typeface="Calibri"/>
              </a:rPr>
              <a:t>  •  85</a:t>
            </a:r>
          </a:p>
        </p:txBody>
      </p:sp>
    </p:spTree>
    <p:extLst>
      <p:ext uri="{BB962C8B-B14F-4D97-AF65-F5344CB8AC3E}">
        <ns5:creationId val="889491379"/>
      </p:ext>
    </p:extLst>
  </p:cSld>
</p:sld>
</file>

<file path=ppt/slides/slide86.xml><?xml version="1.0" encoding="utf-8"?>
<p:sld xmlns:a="http://schemas.openxmlformats.org/drawingml/2006/main" xmlns:adec="http://schemas.microsoft.com/office/drawing/2017/decorative" xmlns:ns2="http://schemas.microsoft.com/office/drawing/2014/main" xmlns:ns5="http://schemas.microsoft.com/office/powerpoint/2010/main" xmlns:p="http://schemas.openxmlformats.org/presentationml/2006/main" xmlns:r="http://schemas.openxmlformats.org/officeDocument/2006/relationships">
  <p:cSld>
    <p:bg>
      <p:bgPr>
        <a:solidFill>
          <a:srgbClr val="F5F8FA"/>
        </a:solidFill>
      </p:bgPr>
    </p:bg>
    <p:spTree>
      <p:nvGrpSpPr>
        <p:cNvPr id="1" name=""/>
        <p:cNvGrpSpPr/>
        <p:nvPr/>
      </p:nvGrpSpPr>
      <p:grpSpPr>
        <a:xfrm/>
      </p:grpSpPr>
      <p:sp>
        <p:nvSpPr>
          <p:cNvPr id="41" name="hdrl-mini-mark">
            <a:extLst>
              <a:ext uri="{FF2B5EF4-FFF2-40B4-BE49-F238E27FC236}">
                <ns2:creationId id="{BE13E8B8-F26A-4284-810B-CED2FD0CBDFD}"/>
                <adec:decorative val="1"/>
              </a:ext>
            </a:extLst>
          </p:cNvPr>
          <p:cNvSpPr>
            <a:spLocks noGrp="1"/>
          </p:cNvSpPr>
          <p:nvPr/>
        </p:nvSpPr>
        <p:spPr>
          <a:xfrm>
            <a:off x="552450" y="361950"/>
            <a:ext cx="514350" cy="514350"/>
          </a:xfrm>
          <a:prstGeom prst="octagon">
            <a:avLst/>
          </a:prstGeom>
          <a:solidFill>
            <a:srgbClr val="0F766E"/>
          </a:solidFill>
          <a:ln w="0">
            <a:noFill/>
            <a:prstDash val="solid"/>
          </a:ln>
        </p:spPr>
      </p:sp>
      <p:sp>
        <p:nvSpPr>
          <p:cNvPr id="2" name="hdrl-mini-text">
            <a:extLst>
              <a:ext uri="{FF2B5EF4-FFF2-40B4-BE49-F238E27FC236}">
                <ns2:creationId id="{A485D2C8-2B63-469A-AE8A-3B41544E1DA9}"/>
                <adec:decorative val="1"/>
              </a:ext>
            </a:extLst>
          </p:cNvPr>
          <p:cNvSpPr>
            <a:spLocks noGrp="1"/>
          </p:cNvSpPr>
          <p:nvPr/>
        </p:nvSpPr>
        <p:spPr>
          <a:xfrm>
            <a:off x="581025" y="504825"/>
            <a:ext cx="476250" cy="209550"/>
          </a:xfrm>
          <a:prstGeom prst="rect">
            <a:avLst/>
          </a:prstGeom>
          <a:noFill/>
          <a:ln w="0">
            <a:noFill/>
            <a:prstDash val="solid"/>
          </a:ln>
        </p:spPr>
        <p:txBody>
          <a:bodyPr wrap="square" lIns="0" tIns="0" rIns="0" bIns="0" anchor="ctr">
            <a:noAutofit/>
          </a:bodyPr>
          <a:lstStyle/>
          <a:p>
            <a:pPr algn="ctr">
              <a:defRPr sz="750" b="1" i="0">
                <a:solidFill>
                  <a:srgbClr val="FFFFFF"/>
                </a:solidFill>
                <a:latin typeface="Calibri"/>
                <a:ea typeface="Calibri"/>
                <a:cs typeface="Calibri"/>
              </a:defRPr>
            </a:pPr>
            <a:r>
              <a:rPr sz="750" b="1" i="0">
                <a:solidFill>
                  <a:srgbClr val="FFFFFF"/>
                </a:solidFill>
                <a:latin typeface="Calibri"/>
                <a:ea typeface="Calibri"/>
                <a:cs typeface="Calibri"/>
              </a:rPr>
              <a:t>HDRL</a:t>
            </a:r>
          </a:p>
        </p:txBody>
      </p:sp>
      <p:sp>
        <p:nvSpPr>
          <p:cNvPr id="3" name="brand-label">
            <a:extLst>
              <a:ext uri="{FF2B5EF4-FFF2-40B4-BE49-F238E27FC236}">
                <ns2:creationId id="{A53208C2-E8B3-4374-B2FB-8108BF667584}"/>
                <adec:decorative val="1"/>
              </a:ext>
            </a:extLst>
          </p:cNvPr>
          <p:cNvSpPr>
            <a:spLocks noGrp="1"/>
          </p:cNvSpPr>
          <p:nvPr/>
        </p:nvSpPr>
        <p:spPr>
          <a:xfrm>
            <a:off x="1257300" y="495300"/>
            <a:ext cx="4572000" cy="190500"/>
          </a:xfrm>
          <a:prstGeom prst="rect">
            <a:avLst/>
          </a:prstGeom>
          <a:noFill/>
          <a:ln w="0">
            <a:noFill/>
            <a:prstDash val="solid"/>
          </a:ln>
        </p:spPr>
        <p:txBody>
          <a:bodyPr wrap="square" lIns="0" tIns="0" rIns="0" bIns="0" anchor="ctr">
            <a:noAutofit/>
          </a:bodyPr>
          <a:lstStyle/>
          <a:p>
            <a:pPr algn="l">
              <a:defRPr sz="1200" b="1" i="0">
                <a:solidFill>
                  <a:srgbClr val="0F766E"/>
                </a:solidFill>
                <a:latin typeface="Calibri"/>
                <a:ea typeface="Calibri"/>
                <a:cs typeface="Calibri"/>
              </a:defRPr>
            </a:pPr>
            <a:r>
              <a:rPr sz="1200" b="1" i="0">
                <a:solidFill>
                  <a:srgbClr val="0F766E"/>
                </a:solidFill>
                <a:latin typeface="Calibri"/>
                <a:ea typeface="Calibri"/>
                <a:cs typeface="Calibri"/>
              </a:rPr>
              <a:t>DOMAIN H • INDICATOR DETAIL</a:t>
            </a:r>
          </a:p>
        </p:txBody>
      </p:sp>
      <p:sp>
        <p:nvSpPr>
          <p:cNvPr id="4" name="slide-title" title="H.2.1 · Compute Scalability" descr="Slide title: H.2.1 · Compute Scalability">
            <a:extLst>
              <a:ext uri="{FF2B5EF4-FFF2-40B4-BE49-F238E27FC236}">
                <ns2:creationId id="{53761AA6-E0AD-4758-A7A9-921CFC81AFD0}"/>
              </a:ext>
            </a:extLst>
          </p:cNvPr>
          <p:cNvSpPr>
            <a:spLocks noGrp="1"/>
          </p:cNvSpPr>
          <p:nvPr>
            <p:ph type="title"/>
          </p:nvPr>
        </p:nvSpPr>
        <p:spPr>
          <a:xfrm>
            <a:off x="666750" y="1104900"/>
            <a:ext cx="10858500" cy="628650"/>
          </a:xfrm>
          <a:prstGeom prst="rect">
            <a:avLst/>
          </a:prstGeom>
          <a:noFill/>
          <a:ln w="0">
            <a:noFill/>
            <a:prstDash val="solid"/>
          </a:ln>
        </p:spPr>
        <p:txBody>
          <a:bodyPr wrap="square" lIns="0" tIns="0" rIns="0" bIns="0" anchor="t">
            <a:noAutofit/>
          </a:bodyPr>
          <a:lstStyle/>
          <a:p>
            <a:pPr algn="l">
              <a:defRPr sz="3150" b="1" i="0">
                <a:solidFill>
                  <a:srgbClr val="162B45"/>
                </a:solidFill>
                <a:latin typeface="Calibri"/>
                <a:ea typeface="Calibri"/>
                <a:cs typeface="Calibri"/>
              </a:defRPr>
            </a:pPr>
            <a:r>
              <a:rPr sz="3150" b="1" i="0">
                <a:solidFill>
                  <a:srgbClr val="162B45"/>
                </a:solidFill>
                <a:latin typeface="Calibri"/>
                <a:ea typeface="Calibri"/>
                <a:cs typeface="Calibri"/>
              </a:rPr>
              <a:t>H.2.1 · Compute Scalability</a:t>
            </a:r>
          </a:p>
        </p:txBody>
      </p:sp>
      <p:sp>
        <p:nvSpPr>
          <p:cNvPr id="5" name="">
            <a:extLst>
              <a:ext uri="{FF2B5EF4-FFF2-40B4-BE49-F238E27FC236}">
                <ns2:creationId id="{B34E4688-E679-4267-984D-7C8E26F13A63}"/>
              </a:ext>
            </a:extLst>
          </p:cNvPr>
          <p:cNvSpPr>
            <a:spLocks noGrp="1"/>
          </p:cNvSpPr>
          <p:nvPr/>
        </p:nvSpPr>
        <p:spPr>
          <a:xfrm>
            <a:off x="685800" y="1771650"/>
            <a:ext cx="10668000" cy="266700"/>
          </a:xfrm>
          <a:prstGeom prst="rect">
            <a:avLst/>
          </a:prstGeom>
          <a:noFill/>
          <a:ln w="0">
            <a:noFill/>
            <a:prstDash val="solid"/>
          </a:ln>
        </p:spPr>
        <p:txBody>
          <a:bodyPr wrap="square" lIns="0" tIns="0" rIns="0" bIns="0" anchor="t">
            <a:noAutofit/>
          </a:bodyPr>
          <a:lstStyle/>
          <a:p>
            <a:pPr algn="l">
              <a:defRPr sz="1350" b="1" i="0">
                <a:solidFill>
                  <a:srgbClr val="64748B"/>
                </a:solidFill>
                <a:latin typeface="Calibri"/>
                <a:ea typeface="Calibri"/>
                <a:cs typeface="Calibri"/>
              </a:defRPr>
            </a:pPr>
            <a:r>
              <a:rPr sz="1350" b="1" i="0">
                <a:solidFill>
                  <a:srgbClr val="64748B"/>
                </a:solidFill>
                <a:latin typeface="Calibri"/>
                <a:ea typeface="Calibri"/>
                <a:cs typeface="Calibri"/>
              </a:rPr>
              <a:t>Core indicator  •  Service level  •  HDRL class B0</a:t>
            </a:r>
          </a:p>
        </p:txBody>
      </p:sp>
      <p:sp>
        <p:nvSpPr>
          <p:cNvPr id="6" name="">
            <a:extLst>
              <a:ext uri="{FF2B5EF4-FFF2-40B4-BE49-F238E27FC236}">
                <ns2:creationId id="{0CA72358-441C-427E-8639-01C4574C4CB7}"/>
              </a:ext>
            </a:extLst>
          </p:cNvPr>
          <p:cNvSpPr>
            <a:spLocks noGrp="1"/>
          </p:cNvSpPr>
          <p:nvPr/>
        </p:nvSpPr>
        <p:spPr>
          <a:xfrm>
            <a:off x="685800" y="2095500"/>
            <a:ext cx="10668000" cy="285750"/>
          </a:xfrm>
          <a:prstGeom prst="rect">
            <a:avLst/>
          </a:prstGeom>
          <a:noFill/>
          <a:ln w="0">
            <a:noFill/>
            <a:prstDash val="solid"/>
          </a:ln>
        </p:spPr>
        <p:txBody>
          <a:bodyPr wrap="square" lIns="0" tIns="0" rIns="0" bIns="0" anchor="t">
            <a:noAutofit/>
          </a:bodyPr>
          <a:lstStyle/>
          <a:p>
            <a:pPr algn="l">
              <a:defRPr sz="1350" b="0" i="1">
                <a:solidFill>
                  <a:srgbClr val="5F7187"/>
                </a:solidFill>
                <a:latin typeface="Calibri"/>
                <a:ea typeface="Calibri"/>
                <a:cs typeface="Calibri"/>
              </a:defRPr>
            </a:pPr>
            <a:r>
              <a:rPr sz="1350" b="0" i="1">
                <a:solidFill>
                  <a:srgbClr val="5F7187"/>
                </a:solidFill>
                <a:latin typeface="Calibri"/>
                <a:ea typeface="Calibri"/>
                <a:cs typeface="Calibri"/>
              </a:rPr>
              <a:t>The catalogue wording below is reproduced verbatim.</a:t>
            </a:r>
          </a:p>
        </p:txBody>
      </p:sp>
      <p:sp>
        <p:nvSpPr>
          <p:cNvPr id="7" name="">
            <a:extLst>
              <a:ext uri="{FF2B5EF4-FFF2-40B4-BE49-F238E27FC236}">
                <ns2:creationId id="{8AC301E1-BFA8-4160-8EFC-312D6F0B3E62}"/>
                <adec:decorative val="1"/>
              </a:ext>
            </a:extLst>
          </p:cNvPr>
          <p:cNvSpPr>
            <a:spLocks noGrp="1"/>
          </p:cNvSpPr>
          <p:nvPr/>
        </p:nvSpPr>
        <p:spPr>
          <a:xfrm>
            <a:off x="1428750" y="2647950"/>
            <a:ext cx="8763000" cy="0"/>
          </a:xfrm>
          <a:prstGeom prst="line">
            <a:avLst/>
          </a:prstGeom>
          <a:noFill/>
          <a:ln w="57150">
            <a:solidFill>
              <a:srgbClr val="A7E6DB"/>
            </a:solidFill>
            <a:prstDash val="solid"/>
          </a:ln>
        </p:spPr>
      </p:sp>
      <p:sp>
        <p:nvSpPr>
          <p:cNvPr id="8" name="">
            <a:extLst>
              <a:ext uri="{FF2B5EF4-FFF2-40B4-BE49-F238E27FC236}">
                <ns2:creationId id="{35370C50-3FD4-4EF1-BD4F-60FA53FCF0C3}"/>
                <adec:decorative val="1"/>
              </a:ext>
            </a:extLst>
          </p:cNvPr>
          <p:cNvSpPr>
            <a:spLocks noGrp="1"/>
          </p:cNvSpPr>
          <p:nvPr/>
        </p:nvSpPr>
        <p:spPr>
          <a:xfrm>
            <a:off x="1219200" y="2419350"/>
            <a:ext cx="457200" cy="457200"/>
          </a:xfrm>
          <a:prstGeom prst="ellipse">
            <a:avLst/>
          </a:prstGeom>
          <a:solidFill>
            <a:srgbClr val="FFFFFF"/>
          </a:solidFill>
          <a:ln w="19050">
            <a:solidFill>
              <a:srgbClr val="64748B"/>
            </a:solidFill>
            <a:prstDash val="solid"/>
          </a:ln>
        </p:spPr>
      </p:sp>
      <p:sp>
        <p:nvSpPr>
          <p:cNvPr id="9" name="">
            <a:extLst>
              <a:ext uri="{FF2B5EF4-FFF2-40B4-BE49-F238E27FC236}">
                <ns2:creationId id="{E8DE4256-3988-4163-97F9-576D958C0BFB}"/>
              </a:ext>
            </a:extLst>
          </p:cNvPr>
          <p:cNvSpPr>
            <a:spLocks noGrp="1"/>
          </p:cNvSpPr>
          <p:nvPr/>
        </p:nvSpPr>
        <p:spPr>
          <a:xfrm>
            <a:off x="1333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64748B"/>
                </a:solidFill>
                <a:latin typeface="Calibri"/>
                <a:ea typeface="Calibri"/>
                <a:cs typeface="Calibri"/>
              </a:defRPr>
            </a:pPr>
            <a:r>
              <a:rPr sz="1500" b="1" i="0">
                <a:solidFill>
                  <a:srgbClr val="64748B"/>
                </a:solidFill>
                <a:latin typeface="Calibri"/>
                <a:ea typeface="Calibri"/>
                <a:cs typeface="Calibri"/>
              </a:rPr>
              <a:t>1</a:t>
            </a:r>
          </a:p>
        </p:txBody>
      </p:sp>
      <p:sp>
        <p:nvSpPr>
          <p:cNvPr id="10" name="">
            <a:extLst>
              <a:ext uri="{FF2B5EF4-FFF2-40B4-BE49-F238E27FC236}">
                <ns2:creationId id="{E97D873D-8494-4CC9-8D4C-D30A0D3B0060}"/>
              </a:ext>
            </a:extLst>
          </p:cNvPr>
          <p:cNvSpPr>
            <a:spLocks noGrp="1"/>
          </p:cNvSpPr>
          <p:nvPr/>
        </p:nvSpPr>
        <p:spPr>
          <a:xfrm>
            <a:off x="552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Initial</a:t>
            </a:r>
          </a:p>
        </p:txBody>
      </p:sp>
      <p:sp>
        <p:nvSpPr>
          <p:cNvPr id="11" name="">
            <a:extLst>
              <a:ext uri="{FF2B5EF4-FFF2-40B4-BE49-F238E27FC236}">
                <ns2:creationId id="{D981EB11-97A3-4EF6-BF4F-6D949FD44031}"/>
              </a:ext>
            </a:extLst>
          </p:cNvPr>
          <p:cNvSpPr>
            <a:spLocks noGrp="1"/>
          </p:cNvSpPr>
          <p:nvPr/>
        </p:nvSpPr>
        <p:spPr>
          <a:xfrm>
            <a:off x="552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Severely limited. Analysis constrained. Frequent delays/failures.</a:t>
            </a:r>
          </a:p>
        </p:txBody>
      </p:sp>
      <p:sp>
        <p:nvSpPr>
          <p:cNvPr id="12" name="">
            <a:extLst>
              <a:ext uri="{FF2B5EF4-FFF2-40B4-BE49-F238E27FC236}">
                <ns2:creationId id="{6C20ECB3-7F31-42EE-8AB8-852426B476A8}"/>
                <adec:decorative val="1"/>
              </a:ext>
            </a:extLst>
          </p:cNvPr>
          <p:cNvSpPr>
            <a:spLocks noGrp="1"/>
          </p:cNvSpPr>
          <p:nvPr/>
        </p:nvSpPr>
        <p:spPr>
          <a:xfrm>
            <a:off x="3409950" y="2419350"/>
            <a:ext cx="457200" cy="457200"/>
          </a:xfrm>
          <a:prstGeom prst="ellipse">
            <a:avLst/>
          </a:prstGeom>
          <a:solidFill>
            <a:srgbClr val="FFFFFF"/>
          </a:solidFill>
          <a:ln w="19050">
            <a:solidFill>
              <a:srgbClr val="64748B"/>
            </a:solidFill>
            <a:prstDash val="solid"/>
          </a:ln>
        </p:spPr>
      </p:sp>
      <p:sp>
        <p:nvSpPr>
          <p:cNvPr id="13" name="">
            <a:extLst>
              <a:ext uri="{FF2B5EF4-FFF2-40B4-BE49-F238E27FC236}">
                <ns2:creationId id="{FE9B039F-1F49-4100-BF2E-1A4AD6E9FB2D}"/>
              </a:ext>
            </a:extLst>
          </p:cNvPr>
          <p:cNvSpPr>
            <a:spLocks noGrp="1"/>
          </p:cNvSpPr>
          <p:nvPr/>
        </p:nvSpPr>
        <p:spPr>
          <a:xfrm>
            <a:off x="3524250" y="2533650"/>
            <a:ext cx="228600" cy="228600"/>
          </a:xfrm>
          <a:prstGeom prst="rect">
            <a:avLst/>
          </a:prstGeom>
          <a:noFill/>
          <a:ln w="0">
            <a:noFill/>
            <a:prstDash val="solid"/>
          </a:ln>
        </p:spPr>
        <p:txBody>
          <a:bodyPr wrap="square" lIns="0" tIns="0" rIns="0" bIns="0" anchor="ctr">
            <a:noAutofit/>
          </a:bodyPr>
          <a:lstStyle/>
          <a:p>
            <a:pPr algn="ctr">
              <a:defRPr sz="1500" b="1" i="0">
                <a:solidFill>
                  <a:srgbClr val="64748B"/>
                </a:solidFill>
                <a:latin typeface="Calibri"/>
                <a:ea typeface="Calibri"/>
                <a:cs typeface="Calibri"/>
              </a:defRPr>
            </a:pPr>
            <a:r>
              <a:rPr sz="1500" b="1" i="0">
                <a:solidFill>
                  <a:srgbClr val="64748B"/>
                </a:solidFill>
                <a:latin typeface="Calibri"/>
                <a:ea typeface="Calibri"/>
                <a:cs typeface="Calibri"/>
              </a:rPr>
              <a:t>2</a:t>
            </a:r>
          </a:p>
        </p:txBody>
      </p:sp>
      <p:sp>
        <p:nvSpPr>
          <p:cNvPr id="14" name="">
            <a:extLst>
              <a:ext uri="{FF2B5EF4-FFF2-40B4-BE49-F238E27FC236}">
                <ns2:creationId id="{170B0185-0990-4EFF-B8B0-F0C36501EE96}"/>
              </a:ext>
            </a:extLst>
          </p:cNvPr>
          <p:cNvSpPr>
            <a:spLocks noGrp="1"/>
          </p:cNvSpPr>
          <p:nvPr/>
        </p:nvSpPr>
        <p:spPr>
          <a:xfrm>
            <a:off x="27432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Developing</a:t>
            </a:r>
          </a:p>
        </p:txBody>
      </p:sp>
      <p:sp>
        <p:nvSpPr>
          <p:cNvPr id="15" name="">
            <a:extLst>
              <a:ext uri="{FF2B5EF4-FFF2-40B4-BE49-F238E27FC236}">
                <ns2:creationId id="{39BF63DF-C165-47D9-9A2F-E4BE0BDF8556}"/>
              </a:ext>
            </a:extLst>
          </p:cNvPr>
          <p:cNvSpPr>
            <a:spLocks noGrp="1"/>
          </p:cNvSpPr>
          <p:nvPr/>
        </p:nvSpPr>
        <p:spPr>
          <a:xfrm>
            <a:off x="27432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Assessed. Upgrade requirements defined. Cloud/HPC evaluated.</a:t>
            </a:r>
          </a:p>
        </p:txBody>
      </p:sp>
      <p:sp>
        <p:nvSpPr>
          <p:cNvPr id="16" name="">
            <a:extLst>
              <a:ext uri="{FF2B5EF4-FFF2-40B4-BE49-F238E27FC236}">
                <ns2:creationId id="{FB699369-349D-4921-966B-9C52BAF1BBC3}"/>
                <adec:decorative val="1"/>
              </a:ext>
            </a:extLst>
          </p:cNvPr>
          <p:cNvSpPr>
            <a:spLocks noGrp="1"/>
          </p:cNvSpPr>
          <p:nvPr/>
        </p:nvSpPr>
        <p:spPr>
          <a:xfrm>
            <a:off x="5600700" y="2419350"/>
            <a:ext cx="457200" cy="457200"/>
          </a:xfrm>
          <a:prstGeom prst="ellipse">
            <a:avLst/>
          </a:prstGeom>
          <a:solidFill>
            <a:srgbClr val="FFFFFF"/>
          </a:solidFill>
          <a:ln w="19050">
            <a:solidFill>
              <a:srgbClr val="64748B"/>
            </a:solidFill>
            <a:prstDash val="solid"/>
          </a:ln>
        </p:spPr>
      </p:sp>
      <p:sp>
        <p:nvSpPr>
          <p:cNvPr id="17" name="">
            <a:extLst>
              <a:ext uri="{FF2B5EF4-FFF2-40B4-BE49-F238E27FC236}">
                <ns2:creationId id="{22F767C4-A03E-4AC5-A0C2-13EFB0519599}"/>
              </a:ext>
            </a:extLst>
          </p:cNvPr>
          <p:cNvSpPr>
            <a:spLocks noGrp="1"/>
          </p:cNvSpPr>
          <p:nvPr/>
        </p:nvSpPr>
        <p:spPr>
          <a:xfrm>
            <a:off x="5715000" y="2533650"/>
            <a:ext cx="228600" cy="228600"/>
          </a:xfrm>
          <a:prstGeom prst="rect">
            <a:avLst/>
          </a:prstGeom>
          <a:noFill/>
          <a:ln w="0">
            <a:noFill/>
            <a:prstDash val="solid"/>
          </a:ln>
        </p:spPr>
        <p:txBody>
          <a:bodyPr wrap="square" lIns="0" tIns="0" rIns="0" bIns="0" anchor="ctr">
            <a:noAutofit/>
          </a:bodyPr>
          <a:lstStyle/>
          <a:p>
            <a:pPr algn="ctr">
              <a:defRPr sz="1500" b="1" i="0">
                <a:solidFill>
                  <a:srgbClr val="64748B"/>
                </a:solidFill>
                <a:latin typeface="Calibri"/>
                <a:ea typeface="Calibri"/>
                <a:cs typeface="Calibri"/>
              </a:defRPr>
            </a:pPr>
            <a:r>
              <a:rPr sz="1500" b="1" i="0">
                <a:solidFill>
                  <a:srgbClr val="64748B"/>
                </a:solidFill>
                <a:latin typeface="Calibri"/>
                <a:ea typeface="Calibri"/>
                <a:cs typeface="Calibri"/>
              </a:rPr>
              <a:t>3</a:t>
            </a:r>
          </a:p>
        </p:txBody>
      </p:sp>
      <p:sp>
        <p:nvSpPr>
          <p:cNvPr id="18" name="">
            <a:extLst>
              <a:ext uri="{FF2B5EF4-FFF2-40B4-BE49-F238E27FC236}">
                <ns2:creationId id="{5D3F5EEC-15C9-4546-BA84-8F415EF32BAD}"/>
              </a:ext>
            </a:extLst>
          </p:cNvPr>
          <p:cNvSpPr>
            <a:spLocks noGrp="1"/>
          </p:cNvSpPr>
          <p:nvPr/>
        </p:nvSpPr>
        <p:spPr>
          <a:xfrm>
            <a:off x="49339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Defined</a:t>
            </a:r>
          </a:p>
        </p:txBody>
      </p:sp>
      <p:sp>
        <p:nvSpPr>
          <p:cNvPr id="19" name="">
            <a:extLst>
              <a:ext uri="{FF2B5EF4-FFF2-40B4-BE49-F238E27FC236}">
                <ns2:creationId id="{1D2C3717-ED73-4E7C-8DE5-EC2981CF7B65}"/>
              </a:ext>
            </a:extLst>
          </p:cNvPr>
          <p:cNvSpPr>
            <a:spLocks noGrp="1"/>
          </p:cNvSpPr>
          <p:nvPr/>
        </p:nvSpPr>
        <p:spPr>
          <a:xfrm>
            <a:off x="49339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Adequate for standard. Queuing for intensive. GPU limited. Cloud/HPC for exceptions.</a:t>
            </a:r>
          </a:p>
        </p:txBody>
      </p:sp>
      <p:sp>
        <p:nvSpPr>
          <p:cNvPr id="20" name="">
            <a:extLst>
              <a:ext uri="{FF2B5EF4-FFF2-40B4-BE49-F238E27FC236}">
                <ns2:creationId id="{DB0FBE0C-395D-4A51-9E63-4A10BBB9BE63}"/>
                <adec:decorative val="1"/>
              </a:ext>
            </a:extLst>
          </p:cNvPr>
          <p:cNvSpPr>
            <a:spLocks noGrp="1"/>
          </p:cNvSpPr>
          <p:nvPr/>
        </p:nvSpPr>
        <p:spPr>
          <a:xfrm>
            <a:off x="7791450" y="2419350"/>
            <a:ext cx="457200" cy="457200"/>
          </a:xfrm>
          <a:prstGeom prst="ellipse">
            <a:avLst/>
          </a:prstGeom>
          <a:solidFill>
            <a:srgbClr val="FFFFFF"/>
          </a:solidFill>
          <a:ln w="19050">
            <a:solidFill>
              <a:srgbClr val="64748B"/>
            </a:solidFill>
            <a:prstDash val="solid"/>
          </a:ln>
        </p:spPr>
      </p:sp>
      <p:sp>
        <p:nvSpPr>
          <p:cNvPr id="21" name="">
            <a:extLst>
              <a:ext uri="{FF2B5EF4-FFF2-40B4-BE49-F238E27FC236}">
                <ns2:creationId id="{6AD540B0-240C-46F8-9D3E-C41FE7077204}"/>
              </a:ext>
            </a:extLst>
          </p:cNvPr>
          <p:cNvSpPr>
            <a:spLocks noGrp="1"/>
          </p:cNvSpPr>
          <p:nvPr/>
        </p:nvSpPr>
        <p:spPr>
          <a:xfrm>
            <a:off x="7905750" y="2533650"/>
            <a:ext cx="228600" cy="228600"/>
          </a:xfrm>
          <a:prstGeom prst="rect">
            <a:avLst/>
          </a:prstGeom>
          <a:noFill/>
          <a:ln w="0">
            <a:noFill/>
            <a:prstDash val="solid"/>
          </a:ln>
        </p:spPr>
        <p:txBody>
          <a:bodyPr wrap="square" lIns="0" tIns="0" rIns="0" bIns="0" anchor="ctr">
            <a:noAutofit/>
          </a:bodyPr>
          <a:lstStyle/>
          <a:p>
            <a:pPr algn="ctr">
              <a:defRPr sz="1500" b="1" i="0">
                <a:solidFill>
                  <a:srgbClr val="64748B"/>
                </a:solidFill>
                <a:latin typeface="Calibri"/>
                <a:ea typeface="Calibri"/>
                <a:cs typeface="Calibri"/>
              </a:defRPr>
            </a:pPr>
            <a:r>
              <a:rPr sz="1500" b="1" i="0">
                <a:solidFill>
                  <a:srgbClr val="64748B"/>
                </a:solidFill>
                <a:latin typeface="Calibri"/>
                <a:ea typeface="Calibri"/>
                <a:cs typeface="Calibri"/>
              </a:rPr>
              <a:t>4</a:t>
            </a:r>
          </a:p>
        </p:txBody>
      </p:sp>
      <p:sp>
        <p:nvSpPr>
          <p:cNvPr id="22" name="">
            <a:extLst>
              <a:ext uri="{FF2B5EF4-FFF2-40B4-BE49-F238E27FC236}">
                <ns2:creationId id="{51D11AB2-783C-41D6-B16F-864FA4FE534B}"/>
              </a:ext>
            </a:extLst>
          </p:cNvPr>
          <p:cNvSpPr>
            <a:spLocks noGrp="1"/>
          </p:cNvSpPr>
          <p:nvPr/>
        </p:nvSpPr>
        <p:spPr>
          <a:xfrm>
            <a:off x="71247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Managed</a:t>
            </a:r>
          </a:p>
        </p:txBody>
      </p:sp>
      <p:sp>
        <p:nvSpPr>
          <p:cNvPr id="23" name="">
            <a:extLst>
              <a:ext uri="{FF2B5EF4-FFF2-40B4-BE49-F238E27FC236}">
                <ns2:creationId id="{9F553826-0DFF-499D-A36D-176E843BB942}"/>
              </a:ext>
            </a:extLst>
          </p:cNvPr>
          <p:cNvSpPr>
            <a:spLocks noGrp="1"/>
          </p:cNvSpPr>
          <p:nvPr/>
        </p:nvSpPr>
        <p:spPr>
          <a:xfrm>
            <a:off x="71247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Scalable meeting demand with headroom. GPU for AI/ML. Scaling pathway. Cost management.</a:t>
            </a:r>
          </a:p>
        </p:txBody>
      </p:sp>
      <p:sp>
        <p:nvSpPr>
          <p:cNvPr id="24" name="">
            <a:extLst>
              <a:ext uri="{FF2B5EF4-FFF2-40B4-BE49-F238E27FC236}">
                <ns2:creationId id="{C3EAE59B-14DD-4EFD-9454-FFC1B5EB2FA8}"/>
                <adec:decorative val="1"/>
              </a:ext>
            </a:extLst>
          </p:cNvPr>
          <p:cNvSpPr>
            <a:spLocks noGrp="1"/>
          </p:cNvSpPr>
          <p:nvPr/>
        </p:nvSpPr>
        <p:spPr>
          <a:xfrm>
            <a:off x="9982200" y="2419350"/>
            <a:ext cx="457200" cy="457200"/>
          </a:xfrm>
          <a:prstGeom prst="ellipse">
            <a:avLst/>
          </a:prstGeom>
          <a:solidFill>
            <a:srgbClr val="64748B"/>
          </a:solidFill>
          <a:ln w="19050">
            <a:solidFill>
              <a:srgbClr val="64748B"/>
            </a:solidFill>
            <a:prstDash val="solid"/>
          </a:ln>
        </p:spPr>
      </p:sp>
      <p:sp>
        <p:nvSpPr>
          <p:cNvPr id="25" name="">
            <a:extLst>
              <a:ext uri="{FF2B5EF4-FFF2-40B4-BE49-F238E27FC236}">
                <ns2:creationId id="{6FDA6D90-A750-45C6-9DED-5D57E6D3DE58}"/>
              </a:ext>
            </a:extLst>
          </p:cNvPr>
          <p:cNvSpPr>
            <a:spLocks noGrp="1"/>
          </p:cNvSpPr>
          <p:nvPr/>
        </p:nvSpPr>
        <p:spPr>
          <a:xfrm>
            <a:off x="10096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FFFFFF"/>
                </a:solidFill>
                <a:latin typeface="Calibri"/>
                <a:ea typeface="Calibri"/>
                <a:cs typeface="Calibri"/>
              </a:defRPr>
            </a:pPr>
            <a:r>
              <a:rPr sz="1500" b="1" i="0">
                <a:solidFill>
                  <a:srgbClr val="FFFFFF"/>
                </a:solidFill>
                <a:latin typeface="Calibri"/>
                <a:ea typeface="Calibri"/>
                <a:cs typeface="Calibri"/>
              </a:rPr>
              <a:t>5</a:t>
            </a:r>
          </a:p>
        </p:txBody>
      </p:sp>
      <p:sp>
        <p:nvSpPr>
          <p:cNvPr id="26" name="">
            <a:extLst>
              <a:ext uri="{FF2B5EF4-FFF2-40B4-BE49-F238E27FC236}">
                <ns2:creationId id="{1C4BC077-22ED-42F7-AE2B-6478C7943355}"/>
              </a:ext>
            </a:extLst>
          </p:cNvPr>
          <p:cNvSpPr>
            <a:spLocks noGrp="1"/>
          </p:cNvSpPr>
          <p:nvPr/>
        </p:nvSpPr>
        <p:spPr>
          <a:xfrm>
            <a:off x="9315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Optimising</a:t>
            </a:r>
          </a:p>
        </p:txBody>
      </p:sp>
      <p:sp>
        <p:nvSpPr>
          <p:cNvPr id="27" name="">
            <a:extLst>
              <a:ext uri="{FF2B5EF4-FFF2-40B4-BE49-F238E27FC236}">
                <ns2:creationId id="{6BABFE57-BDD0-4538-8E46-DFFE14D0C469}"/>
              </a:ext>
            </a:extLst>
          </p:cNvPr>
          <p:cNvSpPr>
            <a:spLocks noGrp="1"/>
          </p:cNvSpPr>
          <p:nvPr/>
        </p:nvSpPr>
        <p:spPr>
          <a:xfrm>
            <a:off x="9315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Elastic auto-scaling. Advanced GPU. Cost-optimised. Benchmarked internationally.</a:t>
            </a:r>
          </a:p>
        </p:txBody>
      </p:sp>
      <p:sp>
        <p:nvSpPr>
          <p:cNvPr id="28" name="">
            <a:extLst>
              <a:ext uri="{FF2B5EF4-FFF2-40B4-BE49-F238E27FC236}">
                <ns2:creationId id="{0EEE1CA1-51D1-4024-A61D-EB330DA4A773}"/>
                <adec:decorative val="1"/>
              </a:ext>
            </a:extLst>
          </p:cNvPr>
          <p:cNvSpPr>
            <a:spLocks noGrp="1"/>
          </p:cNvSpPr>
          <p:nvPr/>
        </p:nvSpPr>
        <p:spPr>
          <a:xfrm>
            <a:off x="685800" y="5105400"/>
            <a:ext cx="10820400" cy="1047750"/>
          </a:xfrm>
          <a:prstGeom prst="roundRect">
            <a:avLst>
              <a:gd name="adj" fmla="val 7273"/>
            </a:avLst>
          </a:prstGeom>
          <a:solidFill>
            <a:srgbClr val="FFFFFF"/>
          </a:solidFill>
          <a:ln w="9525">
            <a:solidFill>
              <a:srgbClr val="D5E3E3"/>
            </a:solidFill>
            <a:prstDash val="solid"/>
          </a:ln>
        </p:spPr>
      </p:sp>
      <p:sp>
        <p:nvSpPr>
          <p:cNvPr id="29" name="">
            <a:extLst>
              <a:ext uri="{FF2B5EF4-FFF2-40B4-BE49-F238E27FC236}">
                <ns2:creationId id="{B29EA39A-AFD6-495E-AABE-F136F27F1B4B}"/>
              </a:ext>
            </a:extLst>
          </p:cNvPr>
          <p:cNvSpPr>
            <a:spLocks noGrp="1"/>
          </p:cNvSpPr>
          <p:nvPr/>
        </p:nvSpPr>
        <p:spPr>
          <a:xfrm>
            <a:off x="895350" y="5200650"/>
            <a:ext cx="6858000" cy="266700"/>
          </a:xfrm>
          <a:prstGeom prst="rect">
            <a:avLst/>
          </a:prstGeom>
          <a:noFill/>
          <a:ln w="0">
            <a:noFill/>
            <a:prstDash val="solid"/>
          </a:ln>
        </p:spPr>
        <p:txBody>
          <a:bodyPr wrap="square" lIns="0" tIns="0" rIns="0" bIns="0" anchor="t">
            <a:noAutofit/>
          </a:bodyPr>
          <a:lstStyle/>
          <a:p>
            <a:pPr algn="l">
              <a:defRPr sz="1575" b="1" i="0">
                <a:solidFill>
                  <a:srgbClr val="115E59"/>
                </a:solidFill>
                <a:latin typeface="Calibri"/>
                <a:ea typeface="Calibri"/>
                <a:cs typeface="Calibri"/>
              </a:defRPr>
            </a:pPr>
            <a:r>
              <a:rPr sz="1575" b="1" i="0">
                <a:solidFill>
                  <a:srgbClr val="115E59"/>
                </a:solidFill>
                <a:latin typeface="Calibri"/>
                <a:ea typeface="Calibri"/>
                <a:cs typeface="Calibri"/>
              </a:rPr>
              <a:t>Minimum evidence for a Level 4 judgement</a:t>
            </a:r>
          </a:p>
        </p:txBody>
      </p:sp>
      <p:sp>
        <p:nvSpPr>
          <p:cNvPr id="30" name="">
            <a:extLst>
              <a:ext uri="{FF2B5EF4-FFF2-40B4-BE49-F238E27FC236}">
                <ns2:creationId id="{6CDC04A7-80DC-4CCE-8F2B-5FE8E7A53061}"/>
                <adec:decorative val="1"/>
              </a:ext>
            </a:extLst>
          </p:cNvPr>
          <p:cNvSpPr>
            <a:spLocks noGrp="1"/>
          </p:cNvSpPr>
          <p:nvPr/>
        </p:nvSpPr>
        <p:spPr>
          <a:xfrm>
            <a:off x="895350" y="5581650"/>
            <a:ext cx="85725" cy="85725"/>
          </a:xfrm>
          <a:prstGeom prst="ellipse">
            <a:avLst/>
          </a:prstGeom>
          <a:solidFill>
            <a:srgbClr val="64748B"/>
          </a:solidFill>
          <a:ln w="0">
            <a:noFill/>
            <a:prstDash val="solid"/>
          </a:ln>
        </p:spPr>
      </p:sp>
      <p:sp>
        <p:nvSpPr>
          <p:cNvPr id="31" name="">
            <a:extLst>
              <a:ext uri="{FF2B5EF4-FFF2-40B4-BE49-F238E27FC236}">
                <ns2:creationId id="{25A0939B-02EC-4FAE-87D5-EA25C7EC3132}"/>
              </a:ext>
            </a:extLst>
          </p:cNvPr>
          <p:cNvSpPr>
            <a:spLocks noGrp="1"/>
          </p:cNvSpPr>
          <p:nvPr/>
        </p:nvSpPr>
        <p:spPr>
          <a:xfrm>
            <a:off x="10858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Capacity and utilisation metrics showing headroom + scaling pathway</a:t>
            </a:r>
          </a:p>
        </p:txBody>
      </p:sp>
      <p:sp>
        <p:nvSpPr>
          <p:cNvPr id="32" name="">
            <a:extLst>
              <a:ext uri="{FF2B5EF4-FFF2-40B4-BE49-F238E27FC236}">
                <ns2:creationId id="{C1BFDCD7-881C-4D38-A5F2-9BBB6631A431}"/>
                <adec:decorative val="1"/>
              </a:ext>
            </a:extLst>
          </p:cNvPr>
          <p:cNvSpPr>
            <a:spLocks noGrp="1"/>
          </p:cNvSpPr>
          <p:nvPr/>
        </p:nvSpPr>
        <p:spPr>
          <a:xfrm>
            <a:off x="4438650" y="5581650"/>
            <a:ext cx="85725" cy="85725"/>
          </a:xfrm>
          <a:prstGeom prst="ellipse">
            <a:avLst/>
          </a:prstGeom>
          <a:solidFill>
            <a:srgbClr val="64748B"/>
          </a:solidFill>
          <a:ln w="0">
            <a:noFill/>
            <a:prstDash val="solid"/>
          </a:ln>
        </p:spPr>
      </p:sp>
      <p:sp>
        <p:nvSpPr>
          <p:cNvPr id="33" name="">
            <a:extLst>
              <a:ext uri="{FF2B5EF4-FFF2-40B4-BE49-F238E27FC236}">
                <ns2:creationId id="{62242ED2-A666-4E45-B933-01086218B4DB}"/>
              </a:ext>
            </a:extLst>
          </p:cNvPr>
          <p:cNvSpPr>
            <a:spLocks noGrp="1"/>
          </p:cNvSpPr>
          <p:nvPr/>
        </p:nvSpPr>
        <p:spPr>
          <a:xfrm>
            <a:off x="46291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GPU availability evidence for AI/ML where required</a:t>
            </a:r>
          </a:p>
        </p:txBody>
      </p:sp>
      <p:sp>
        <p:nvSpPr>
          <p:cNvPr id="34" name="">
            <a:extLst>
              <a:ext uri="{FF2B5EF4-FFF2-40B4-BE49-F238E27FC236}">
                <ns2:creationId id="{F500B57E-FC4B-4D4A-A06D-22A60FB39E1F}"/>
                <adec:decorative val="1"/>
              </a:ext>
            </a:extLst>
          </p:cNvPr>
          <p:cNvSpPr>
            <a:spLocks noGrp="1"/>
          </p:cNvSpPr>
          <p:nvPr/>
        </p:nvSpPr>
        <p:spPr>
          <a:xfrm>
            <a:off x="7981950" y="5581650"/>
            <a:ext cx="85725" cy="85725"/>
          </a:xfrm>
          <a:prstGeom prst="ellipse">
            <a:avLst/>
          </a:prstGeom>
          <a:solidFill>
            <a:srgbClr val="64748B"/>
          </a:solidFill>
          <a:ln w="0">
            <a:noFill/>
            <a:prstDash val="solid"/>
          </a:ln>
        </p:spPr>
      </p:sp>
      <p:sp>
        <p:nvSpPr>
          <p:cNvPr id="35" name="">
            <a:extLst>
              <a:ext uri="{FF2B5EF4-FFF2-40B4-BE49-F238E27FC236}">
                <ns2:creationId id="{086F9444-BC99-482E-8666-E60F2138BEA1}"/>
              </a:ext>
            </a:extLst>
          </p:cNvPr>
          <p:cNvSpPr>
            <a:spLocks noGrp="1"/>
          </p:cNvSpPr>
          <p:nvPr/>
        </p:nvSpPr>
        <p:spPr>
          <a:xfrm>
            <a:off x="81724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Cost management evidence (chargeback/showback, monitoring)</a:t>
            </a:r>
          </a:p>
        </p:txBody>
      </p:sp>
      <p:sp>
        <p:nvSpPr>
          <p:cNvPr id="36" name="">
            <a:extLst>
              <a:ext uri="{FF2B5EF4-FFF2-40B4-BE49-F238E27FC236}">
                <ns2:creationId id="{D1ABF05E-D24A-492C-920C-23C2C35C7B39}"/>
              </a:ext>
            </a:extLst>
          </p:cNvPr>
          <p:cNvSpPr>
            <a:spLocks noGrp="1"/>
          </p:cNvSpPr>
          <p:nvPr/>
        </p:nvSpPr>
        <p:spPr>
          <a:xfrm>
            <a:off x="762000" y="6153150"/>
            <a:ext cx="10668000" cy="171450"/>
          </a:xfrm>
          <a:prstGeom prst="rect">
            <a:avLst/>
          </a:prstGeom>
          <a:noFill/>
          <a:ln w="0">
            <a:noFill/>
            <a:prstDash val="solid"/>
          </a:ln>
        </p:spPr>
        <p:txBody>
          <a:bodyPr wrap="square" lIns="0" tIns="0" rIns="0" bIns="0" anchor="t">
            <a:noAutofit/>
          </a:bodyPr>
          <a:lstStyle/>
          <a:p>
            <a:pPr algn="ctr">
              <a:defRPr sz="900" b="0" i="1">
                <a:solidFill>
                  <a:srgbClr val="5F7187"/>
                </a:solidFill>
                <a:latin typeface="Calibri"/>
                <a:ea typeface="Calibri"/>
                <a:cs typeface="Calibri"/>
              </a:defRPr>
            </a:pPr>
            <a:r>
              <a:rPr sz="900" b="0" i="1">
                <a:solidFill>
                  <a:srgbClr val="5F7187"/>
                </a:solidFill>
                <a:latin typeface="Calibri"/>
                <a:ea typeface="Calibri"/>
                <a:cs typeface="Calibri"/>
              </a:rPr>
              <a:t>Catalogue v1.0.2  •  Source a6d0671c3297  •  Verbatim descriptors and evidence  •  HDRL classifications are not official programme requirements.</a:t>
            </a:r>
          </a:p>
        </p:txBody>
      </p:sp>
      <p:sp>
        <p:nvSpPr>
          <p:cNvPr id="37" name="">
            <a:extLst>
              <a:ext uri="{FF2B5EF4-FFF2-40B4-BE49-F238E27FC236}">
                <ns2:creationId id="{55F0B38B-AF3D-4A16-A67A-E5C532DE380F}"/>
                <adec:decorative val="1"/>
              </a:ext>
            </a:extLst>
          </p:cNvPr>
          <p:cNvSpPr>
            <a:spLocks noGrp="1"/>
          </p:cNvSpPr>
          <p:nvPr/>
        </p:nvSpPr>
        <p:spPr>
          <a:xfrm>
            <a:off x="552450" y="6419850"/>
            <a:ext cx="11087100" cy="0"/>
          </a:xfrm>
          <a:prstGeom prst="line">
            <a:avLst/>
          </a:prstGeom>
          <a:noFill/>
          <a:ln w="9525">
            <a:solidFill>
              <a:srgbClr val="D5E3E3"/>
            </a:solidFill>
            <a:prstDash val="solid"/>
          </a:ln>
        </p:spPr>
      </p:sp>
      <p:sp>
        <p:nvSpPr>
          <p:cNvPr id="38" name="">
            <a:extLst>
              <a:ext uri="{FF2B5EF4-FFF2-40B4-BE49-F238E27FC236}">
                <ns2:creationId id="{66A52BA1-3C29-4B55-99BA-4C7D5C7CED86}"/>
              </a:ext>
            </a:extLst>
          </p:cNvPr>
          <p:cNvSpPr>
            <a:spLocks noGrp="1"/>
          </p:cNvSpPr>
          <p:nvPr/>
        </p:nvSpPr>
        <p:spPr>
          <a:xfrm>
            <a:off x="552450" y="6496050"/>
            <a:ext cx="2952750" cy="190500"/>
          </a:xfrm>
          <a:prstGeom prst="rect">
            <a:avLst/>
          </a:prstGeom>
          <a:noFill/>
          <a:ln w="0">
            <a:noFill/>
            <a:prstDash val="solid"/>
          </a:ln>
        </p:spPr>
        <p:txBody>
          <a:bodyPr wrap="square" lIns="0" tIns="0" rIns="0" bIns="0" anchor="ctr">
            <a:noAutofit/>
          </a:bodyPr>
          <a:lstStyle/>
          <a:p>
            <a:pPr algn="l">
              <a:defRPr sz="900" b="0" i="0">
                <a:solidFill>
                  <a:srgbClr val="5F7187"/>
                </a:solidFill>
                <a:latin typeface="Calibri"/>
                <a:ea typeface="Calibri"/>
                <a:cs typeface="Calibri"/>
              </a:defRPr>
            </a:pPr>
            <a:r>
              <a:rPr sz="900" b="0" i="0">
                <a:solidFill>
                  <a:srgbClr val="5F7187"/>
                </a:solidFill>
                <a:latin typeface="Calibri"/>
                <a:ea typeface="Calibri"/>
                <a:cs typeface="Calibri"/>
              </a:rPr>
              <a:t>HDRL v1.0.1  •  Kit v1.1.0  •  30 Jul 2026</a:t>
            </a:r>
          </a:p>
        </p:txBody>
      </p:sp>
      <p:sp>
        <p:nvSpPr>
          <p:cNvPr id="39" name="">
            <a:extLst>
              <a:ext uri="{FF2B5EF4-FFF2-40B4-BE49-F238E27FC236}">
                <ns2:creationId id="{26274E5B-5F3C-43FE-BB7B-144FD0BD4F2B}"/>
              </a:ext>
            </a:extLst>
          </p:cNvPr>
          <p:cNvSpPr>
            <a:spLocks noGrp="1"/>
          </p:cNvSpPr>
          <p:nvPr/>
        </p:nvSpPr>
        <p:spPr>
          <a:xfrm>
            <a:off x="3524250" y="6496050"/>
            <a:ext cx="6096000" cy="190500"/>
          </a:xfrm>
          <a:prstGeom prst="rect">
            <a:avLst/>
          </a:prstGeom>
          <a:noFill/>
          <a:ln w="0">
            <a:noFill/>
            <a:prstDash val="solid"/>
          </a:ln>
        </p:spPr>
        <p:txBody>
          <a:bodyPr wrap="square" lIns="0" tIns="0" rIns="0" bIns="0" anchor="ctr">
            <a:noAutofit/>
          </a:bodyPr>
          <a:lstStyle/>
          <a:p>
            <a:pPr algn="ctr">
              <a:defRPr sz="825" b="0" i="0">
                <a:solidFill>
                  <a:srgbClr val="5F7187"/>
                </a:solidFill>
                <a:latin typeface="Calibri"/>
                <a:ea typeface="Calibri"/>
                <a:cs typeface="Calibri"/>
              </a:defRPr>
            </a:pPr>
            <a:r>
              <a:rPr sz="825" b="0" i="0">
                <a:solidFill>
                  <a:srgbClr val="5F7187"/>
                </a:solidFill>
                <a:latin typeface="Calibri"/>
                <a:ea typeface="Calibri"/>
                <a:cs typeface="Calibri"/>
              </a:rPr>
              <a:t>RDS: commissioner &amp; IP owner  •  OPL Advisory: originator &amp; developer  •  </a:t>
            </a:r>
            <a:r>
              <a:rPr sz="825" b="0" i="0">
                <a:solidFill>
                  <a:srgbClr val="5F7187"/>
                </a:solidFill>
                <a:latin typeface="Calibri"/>
                <a:ea typeface="Calibri"/>
                <a:cs typeface="Calibri"/>
                <a:hlinkClick r:id="R3bf0eed5f54c462d" tooltip="Read the Creative Commons Attribution 4.0 licence"/>
              </a:rPr>
              <a:t>CC BY 4.0</a:t>
            </a:r>
          </a:p>
        </p:txBody>
      </p:sp>
      <p:sp>
        <p:nvSpPr>
          <p:cNvPr id="40" name="">
            <a:extLst>
              <a:ext uri="{FF2B5EF4-FFF2-40B4-BE49-F238E27FC236}">
                <ns2:creationId id="{54C38A7B-4968-4C68-AF05-CA0DD7486301}"/>
              </a:ext>
            </a:extLst>
          </p:cNvPr>
          <p:cNvSpPr>
            <a:spLocks noGrp="1"/>
          </p:cNvSpPr>
          <p:nvPr/>
        </p:nvSpPr>
        <p:spPr>
          <a:xfrm>
            <a:off x="9048750" y="6496050"/>
            <a:ext cx="2590800" cy="190500"/>
          </a:xfrm>
          <a:prstGeom prst="rect">
            <a:avLst/>
          </a:prstGeom>
          <a:noFill/>
          <a:ln w="0">
            <a:noFill/>
            <a:prstDash val="solid"/>
          </a:ln>
        </p:spPr>
        <p:txBody>
          <a:bodyPr wrap="square" lIns="0" tIns="0" rIns="0" bIns="0" anchor="ctr">
            <a:noAutofit/>
          </a:bodyPr>
          <a:lstStyle/>
          <a:p>
            <a:pPr algn="r">
              <a:defRPr sz="900" b="0" i="0">
                <a:solidFill>
                  <a:srgbClr val="5F7187"/>
                </a:solidFill>
                <a:latin typeface="Calibri"/>
                <a:ea typeface="Calibri"/>
                <a:cs typeface="Calibri"/>
              </a:defRPr>
            </a:pPr>
            <a:r>
              <a:rPr sz="900" b="0" i="0">
                <a:solidFill>
                  <a:srgbClr val="5F7187"/>
                </a:solidFill>
                <a:latin typeface="Calibri"/>
                <a:ea typeface="Calibri"/>
                <a:cs typeface="Calibri"/>
                <a:hlinkClick r:id="R469b2b53bc154fd9" tooltip="Open the HDRL Framework website"/>
              </a:rPr>
              <a:t>hdrlframework.org</a:t>
            </a:r>
            <a:r>
              <a:rPr sz="900" b="0" i="0">
                <a:solidFill>
                  <a:srgbClr val="5F7187"/>
                </a:solidFill>
                <a:latin typeface="Calibri"/>
                <a:ea typeface="Calibri"/>
                <a:cs typeface="Calibri"/>
              </a:rPr>
              <a:t>  •  86</a:t>
            </a:r>
          </a:p>
        </p:txBody>
      </p:sp>
    </p:spTree>
    <p:extLst>
      <p:ext uri="{BB962C8B-B14F-4D97-AF65-F5344CB8AC3E}">
        <ns5:creationId val="1378913067"/>
      </p:ext>
    </p:extLst>
  </p:cSld>
</p:sld>
</file>

<file path=ppt/slides/slide87.xml><?xml version="1.0" encoding="utf-8"?>
<p:sld xmlns:a="http://schemas.openxmlformats.org/drawingml/2006/main" xmlns:adec="http://schemas.microsoft.com/office/drawing/2017/decorative" xmlns:ns2="http://schemas.microsoft.com/office/drawing/2014/main" xmlns:ns5="http://schemas.microsoft.com/office/powerpoint/2010/main" xmlns:p="http://schemas.openxmlformats.org/presentationml/2006/main" xmlns:r="http://schemas.openxmlformats.org/officeDocument/2006/relationships">
  <p:cSld>
    <p:bg>
      <p:bgPr>
        <a:solidFill>
          <a:srgbClr val="F5F8FA"/>
        </a:solidFill>
      </p:bgPr>
    </p:bg>
    <p:spTree>
      <p:nvGrpSpPr>
        <p:cNvPr id="1" name=""/>
        <p:cNvGrpSpPr/>
        <p:nvPr/>
      </p:nvGrpSpPr>
      <p:grpSpPr>
        <a:xfrm/>
      </p:grpSpPr>
      <p:sp>
        <p:nvSpPr>
          <p:cNvPr id="41" name="hdrl-mini-mark">
            <a:extLst>
              <a:ext uri="{FF2B5EF4-FFF2-40B4-BE49-F238E27FC236}">
                <ns2:creationId id="{74C3DA5F-69B4-4438-9BD1-8E7CDC0DC7B2}"/>
                <adec:decorative val="1"/>
              </a:ext>
            </a:extLst>
          </p:cNvPr>
          <p:cNvSpPr>
            <a:spLocks noGrp="1"/>
          </p:cNvSpPr>
          <p:nvPr/>
        </p:nvSpPr>
        <p:spPr>
          <a:xfrm>
            <a:off x="552450" y="361950"/>
            <a:ext cx="514350" cy="514350"/>
          </a:xfrm>
          <a:prstGeom prst="octagon">
            <a:avLst/>
          </a:prstGeom>
          <a:solidFill>
            <a:srgbClr val="0F766E"/>
          </a:solidFill>
          <a:ln w="0">
            <a:noFill/>
            <a:prstDash val="solid"/>
          </a:ln>
        </p:spPr>
      </p:sp>
      <p:sp>
        <p:nvSpPr>
          <p:cNvPr id="2" name="hdrl-mini-text">
            <a:extLst>
              <a:ext uri="{FF2B5EF4-FFF2-40B4-BE49-F238E27FC236}">
                <ns2:creationId id="{546EB2C5-07FE-4FD4-BFF0-D064F2C6046A}"/>
                <adec:decorative val="1"/>
              </a:ext>
            </a:extLst>
          </p:cNvPr>
          <p:cNvSpPr>
            <a:spLocks noGrp="1"/>
          </p:cNvSpPr>
          <p:nvPr/>
        </p:nvSpPr>
        <p:spPr>
          <a:xfrm>
            <a:off x="581025" y="504825"/>
            <a:ext cx="476250" cy="209550"/>
          </a:xfrm>
          <a:prstGeom prst="rect">
            <a:avLst/>
          </a:prstGeom>
          <a:noFill/>
          <a:ln w="0">
            <a:noFill/>
            <a:prstDash val="solid"/>
          </a:ln>
        </p:spPr>
        <p:txBody>
          <a:bodyPr wrap="square" lIns="0" tIns="0" rIns="0" bIns="0" anchor="ctr">
            <a:noAutofit/>
          </a:bodyPr>
          <a:lstStyle/>
          <a:p>
            <a:pPr algn="ctr">
              <a:defRPr sz="750" b="1" i="0">
                <a:solidFill>
                  <a:srgbClr val="FFFFFF"/>
                </a:solidFill>
                <a:latin typeface="Calibri"/>
                <a:ea typeface="Calibri"/>
                <a:cs typeface="Calibri"/>
              </a:defRPr>
            </a:pPr>
            <a:r>
              <a:rPr sz="750" b="1" i="0">
                <a:solidFill>
                  <a:srgbClr val="FFFFFF"/>
                </a:solidFill>
                <a:latin typeface="Calibri"/>
                <a:ea typeface="Calibri"/>
                <a:cs typeface="Calibri"/>
              </a:rPr>
              <a:t>HDRL</a:t>
            </a:r>
          </a:p>
        </p:txBody>
      </p:sp>
      <p:sp>
        <p:nvSpPr>
          <p:cNvPr id="3" name="brand-label">
            <a:extLst>
              <a:ext uri="{FF2B5EF4-FFF2-40B4-BE49-F238E27FC236}">
                <ns2:creationId id="{5095B872-D763-40D1-9233-BD93D951FA71}"/>
                <adec:decorative val="1"/>
              </a:ext>
            </a:extLst>
          </p:cNvPr>
          <p:cNvSpPr>
            <a:spLocks noGrp="1"/>
          </p:cNvSpPr>
          <p:nvPr/>
        </p:nvSpPr>
        <p:spPr>
          <a:xfrm>
            <a:off x="1257300" y="495300"/>
            <a:ext cx="4572000" cy="190500"/>
          </a:xfrm>
          <a:prstGeom prst="rect">
            <a:avLst/>
          </a:prstGeom>
          <a:noFill/>
          <a:ln w="0">
            <a:noFill/>
            <a:prstDash val="solid"/>
          </a:ln>
        </p:spPr>
        <p:txBody>
          <a:bodyPr wrap="square" lIns="0" tIns="0" rIns="0" bIns="0" anchor="ctr">
            <a:noAutofit/>
          </a:bodyPr>
          <a:lstStyle/>
          <a:p>
            <a:pPr algn="l">
              <a:defRPr sz="1200" b="1" i="0">
                <a:solidFill>
                  <a:srgbClr val="0F766E"/>
                </a:solidFill>
                <a:latin typeface="Calibri"/>
                <a:ea typeface="Calibri"/>
                <a:cs typeface="Calibri"/>
              </a:defRPr>
            </a:pPr>
            <a:r>
              <a:rPr sz="1200" b="1" i="0">
                <a:solidFill>
                  <a:srgbClr val="0F766E"/>
                </a:solidFill>
                <a:latin typeface="Calibri"/>
                <a:ea typeface="Calibri"/>
                <a:cs typeface="Calibri"/>
              </a:rPr>
              <a:t>DOMAIN H • INDICATOR DETAIL</a:t>
            </a:r>
          </a:p>
        </p:txBody>
      </p:sp>
      <p:sp>
        <p:nvSpPr>
          <p:cNvPr id="4" name="slide-title" title="H.2.2 · Storage &amp; Data Management" descr="Slide title: H.2.2 · Storage &amp; Data Management">
            <a:extLst>
              <a:ext uri="{FF2B5EF4-FFF2-40B4-BE49-F238E27FC236}">
                <ns2:creationId id="{D98A5903-314D-407A-84E9-11B2044F3C75}"/>
              </a:ext>
            </a:extLst>
          </p:cNvPr>
          <p:cNvSpPr>
            <a:spLocks noGrp="1"/>
          </p:cNvSpPr>
          <p:nvPr>
            <p:ph type="title"/>
          </p:nvPr>
        </p:nvSpPr>
        <p:spPr>
          <a:xfrm>
            <a:off x="666750" y="1104900"/>
            <a:ext cx="10858500" cy="628650"/>
          </a:xfrm>
          <a:prstGeom prst="rect">
            <a:avLst/>
          </a:prstGeom>
          <a:noFill/>
          <a:ln w="0">
            <a:noFill/>
            <a:prstDash val="solid"/>
          </a:ln>
        </p:spPr>
        <p:txBody>
          <a:bodyPr wrap="square" lIns="0" tIns="0" rIns="0" bIns="0" anchor="t">
            <a:noAutofit/>
          </a:bodyPr>
          <a:lstStyle/>
          <a:p>
            <a:pPr algn="l">
              <a:defRPr sz="3150" b="1" i="0">
                <a:solidFill>
                  <a:srgbClr val="162B45"/>
                </a:solidFill>
                <a:latin typeface="Calibri"/>
                <a:ea typeface="Calibri"/>
                <a:cs typeface="Calibri"/>
              </a:defRPr>
            </a:pPr>
            <a:r>
              <a:rPr sz="3150" b="1" i="0">
                <a:solidFill>
                  <a:srgbClr val="162B45"/>
                </a:solidFill>
                <a:latin typeface="Calibri"/>
                <a:ea typeface="Calibri"/>
                <a:cs typeface="Calibri"/>
              </a:rPr>
              <a:t>H.2.2 · Storage &amp; Data Management</a:t>
            </a:r>
          </a:p>
        </p:txBody>
      </p:sp>
      <p:sp>
        <p:nvSpPr>
          <p:cNvPr id="5" name="">
            <a:extLst>
              <a:ext uri="{FF2B5EF4-FFF2-40B4-BE49-F238E27FC236}">
                <ns2:creationId id="{66F44465-C19F-49CB-BF5D-F53125294AC4}"/>
              </a:ext>
            </a:extLst>
          </p:cNvPr>
          <p:cNvSpPr>
            <a:spLocks noGrp="1"/>
          </p:cNvSpPr>
          <p:nvPr/>
        </p:nvSpPr>
        <p:spPr>
          <a:xfrm>
            <a:off x="685800" y="1771650"/>
            <a:ext cx="10668000" cy="266700"/>
          </a:xfrm>
          <a:prstGeom prst="rect">
            <a:avLst/>
          </a:prstGeom>
          <a:noFill/>
          <a:ln w="0">
            <a:noFill/>
            <a:prstDash val="solid"/>
          </a:ln>
        </p:spPr>
        <p:txBody>
          <a:bodyPr wrap="square" lIns="0" tIns="0" rIns="0" bIns="0" anchor="t">
            <a:noAutofit/>
          </a:bodyPr>
          <a:lstStyle/>
          <a:p>
            <a:pPr algn="l">
              <a:defRPr sz="1350" b="1" i="0">
                <a:solidFill>
                  <a:srgbClr val="64748B"/>
                </a:solidFill>
                <a:latin typeface="Calibri"/>
                <a:ea typeface="Calibri"/>
                <a:cs typeface="Calibri"/>
              </a:defRPr>
            </a:pPr>
            <a:r>
              <a:rPr sz="1350" b="1" i="0">
                <a:solidFill>
                  <a:srgbClr val="64748B"/>
                </a:solidFill>
                <a:latin typeface="Calibri"/>
                <a:ea typeface="Calibri"/>
                <a:cs typeface="Calibri"/>
              </a:rPr>
              <a:t>Enhancement indicator  •  Service level  •  HDRL class O</a:t>
            </a:r>
          </a:p>
        </p:txBody>
      </p:sp>
      <p:sp>
        <p:nvSpPr>
          <p:cNvPr id="6" name="">
            <a:extLst>
              <a:ext uri="{FF2B5EF4-FFF2-40B4-BE49-F238E27FC236}">
                <ns2:creationId id="{85C8C73D-2FBD-431C-8229-9B17FB70BC89}"/>
              </a:ext>
            </a:extLst>
          </p:cNvPr>
          <p:cNvSpPr>
            <a:spLocks noGrp="1"/>
          </p:cNvSpPr>
          <p:nvPr/>
        </p:nvSpPr>
        <p:spPr>
          <a:xfrm>
            <a:off x="685800" y="2095500"/>
            <a:ext cx="10668000" cy="285750"/>
          </a:xfrm>
          <a:prstGeom prst="rect">
            <a:avLst/>
          </a:prstGeom>
          <a:noFill/>
          <a:ln w="0">
            <a:noFill/>
            <a:prstDash val="solid"/>
          </a:ln>
        </p:spPr>
        <p:txBody>
          <a:bodyPr wrap="square" lIns="0" tIns="0" rIns="0" bIns="0" anchor="t">
            <a:noAutofit/>
          </a:bodyPr>
          <a:lstStyle/>
          <a:p>
            <a:pPr algn="l">
              <a:defRPr sz="1350" b="0" i="1">
                <a:solidFill>
                  <a:srgbClr val="5F7187"/>
                </a:solidFill>
                <a:latin typeface="Calibri"/>
                <a:ea typeface="Calibri"/>
                <a:cs typeface="Calibri"/>
              </a:defRPr>
            </a:pPr>
            <a:r>
              <a:rPr sz="1350" b="0" i="1">
                <a:solidFill>
                  <a:srgbClr val="5F7187"/>
                </a:solidFill>
                <a:latin typeface="Calibri"/>
                <a:ea typeface="Calibri"/>
                <a:cs typeface="Calibri"/>
              </a:rPr>
              <a:t>The catalogue wording below is reproduced verbatim.</a:t>
            </a:r>
          </a:p>
        </p:txBody>
      </p:sp>
      <p:sp>
        <p:nvSpPr>
          <p:cNvPr id="7" name="">
            <a:extLst>
              <a:ext uri="{FF2B5EF4-FFF2-40B4-BE49-F238E27FC236}">
                <ns2:creationId id="{88B53D0E-24E4-401C-AF04-33B808001793}"/>
                <adec:decorative val="1"/>
              </a:ext>
            </a:extLst>
          </p:cNvPr>
          <p:cNvSpPr>
            <a:spLocks noGrp="1"/>
          </p:cNvSpPr>
          <p:nvPr/>
        </p:nvSpPr>
        <p:spPr>
          <a:xfrm>
            <a:off x="1428750" y="2647950"/>
            <a:ext cx="8763000" cy="0"/>
          </a:xfrm>
          <a:prstGeom prst="line">
            <a:avLst/>
          </a:prstGeom>
          <a:noFill/>
          <a:ln w="57150">
            <a:solidFill>
              <a:srgbClr val="A7E6DB"/>
            </a:solidFill>
            <a:prstDash val="solid"/>
          </a:ln>
        </p:spPr>
      </p:sp>
      <p:sp>
        <p:nvSpPr>
          <p:cNvPr id="8" name="">
            <a:extLst>
              <a:ext uri="{FF2B5EF4-FFF2-40B4-BE49-F238E27FC236}">
                <ns2:creationId id="{2372F080-C4A5-4D2B-BE05-B40ADAB6B778}"/>
                <adec:decorative val="1"/>
              </a:ext>
            </a:extLst>
          </p:cNvPr>
          <p:cNvSpPr>
            <a:spLocks noGrp="1"/>
          </p:cNvSpPr>
          <p:nvPr/>
        </p:nvSpPr>
        <p:spPr>
          <a:xfrm>
            <a:off x="1219200" y="2419350"/>
            <a:ext cx="457200" cy="457200"/>
          </a:xfrm>
          <a:prstGeom prst="ellipse">
            <a:avLst/>
          </a:prstGeom>
          <a:solidFill>
            <a:srgbClr val="FFFFFF"/>
          </a:solidFill>
          <a:ln w="19050">
            <a:solidFill>
              <a:srgbClr val="64748B"/>
            </a:solidFill>
            <a:prstDash val="solid"/>
          </a:ln>
        </p:spPr>
      </p:sp>
      <p:sp>
        <p:nvSpPr>
          <p:cNvPr id="9" name="">
            <a:extLst>
              <a:ext uri="{FF2B5EF4-FFF2-40B4-BE49-F238E27FC236}">
                <ns2:creationId id="{2186CF5F-ADF4-438D-9CF7-2CEAAC78EA13}"/>
              </a:ext>
            </a:extLst>
          </p:cNvPr>
          <p:cNvSpPr>
            <a:spLocks noGrp="1"/>
          </p:cNvSpPr>
          <p:nvPr/>
        </p:nvSpPr>
        <p:spPr>
          <a:xfrm>
            <a:off x="1333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64748B"/>
                </a:solidFill>
                <a:latin typeface="Calibri"/>
                <a:ea typeface="Calibri"/>
                <a:cs typeface="Calibri"/>
              </a:defRPr>
            </a:pPr>
            <a:r>
              <a:rPr sz="1500" b="1" i="0">
                <a:solidFill>
                  <a:srgbClr val="64748B"/>
                </a:solidFill>
                <a:latin typeface="Calibri"/>
                <a:ea typeface="Calibri"/>
                <a:cs typeface="Calibri"/>
              </a:rPr>
              <a:t>1</a:t>
            </a:r>
          </a:p>
        </p:txBody>
      </p:sp>
      <p:sp>
        <p:nvSpPr>
          <p:cNvPr id="10" name="">
            <a:extLst>
              <a:ext uri="{FF2B5EF4-FFF2-40B4-BE49-F238E27FC236}">
                <ns2:creationId id="{940A2E83-9385-4798-AE73-FAA02D9D860C}"/>
              </a:ext>
            </a:extLst>
          </p:cNvPr>
          <p:cNvSpPr>
            <a:spLocks noGrp="1"/>
          </p:cNvSpPr>
          <p:nvPr/>
        </p:nvSpPr>
        <p:spPr>
          <a:xfrm>
            <a:off x="552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Initial</a:t>
            </a:r>
          </a:p>
        </p:txBody>
      </p:sp>
      <p:sp>
        <p:nvSpPr>
          <p:cNvPr id="11" name="">
            <a:extLst>
              <a:ext uri="{FF2B5EF4-FFF2-40B4-BE49-F238E27FC236}">
                <ns2:creationId id="{4986EAC6-F1F7-4E1D-938A-6658A24CE675}"/>
              </a:ext>
            </a:extLst>
          </p:cNvPr>
          <p:cNvSpPr>
            <a:spLocks noGrp="1"/>
          </p:cNvSpPr>
          <p:nvPr/>
        </p:nvSpPr>
        <p:spPr>
          <a:xfrm>
            <a:off x="552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Constrained. Retention unclear. No tiering. Costs unmanaged.</a:t>
            </a:r>
          </a:p>
        </p:txBody>
      </p:sp>
      <p:sp>
        <p:nvSpPr>
          <p:cNvPr id="12" name="">
            <a:extLst>
              <a:ext uri="{FF2B5EF4-FFF2-40B4-BE49-F238E27FC236}">
                <ns2:creationId id="{9EA05CF2-6E72-4822-AC05-D1737669587B}"/>
                <adec:decorative val="1"/>
              </a:ext>
            </a:extLst>
          </p:cNvPr>
          <p:cNvSpPr>
            <a:spLocks noGrp="1"/>
          </p:cNvSpPr>
          <p:nvPr/>
        </p:nvSpPr>
        <p:spPr>
          <a:xfrm>
            <a:off x="3409950" y="2419350"/>
            <a:ext cx="457200" cy="457200"/>
          </a:xfrm>
          <a:prstGeom prst="ellipse">
            <a:avLst/>
          </a:prstGeom>
          <a:solidFill>
            <a:srgbClr val="FFFFFF"/>
          </a:solidFill>
          <a:ln w="19050">
            <a:solidFill>
              <a:srgbClr val="64748B"/>
            </a:solidFill>
            <a:prstDash val="solid"/>
          </a:ln>
        </p:spPr>
      </p:sp>
      <p:sp>
        <p:nvSpPr>
          <p:cNvPr id="13" name="">
            <a:extLst>
              <a:ext uri="{FF2B5EF4-FFF2-40B4-BE49-F238E27FC236}">
                <ns2:creationId id="{DD09DDFD-52D9-418A-AD9B-C249BC14C5D0}"/>
              </a:ext>
            </a:extLst>
          </p:cNvPr>
          <p:cNvSpPr>
            <a:spLocks noGrp="1"/>
          </p:cNvSpPr>
          <p:nvPr/>
        </p:nvSpPr>
        <p:spPr>
          <a:xfrm>
            <a:off x="3524250" y="2533650"/>
            <a:ext cx="228600" cy="228600"/>
          </a:xfrm>
          <a:prstGeom prst="rect">
            <a:avLst/>
          </a:prstGeom>
          <a:noFill/>
          <a:ln w="0">
            <a:noFill/>
            <a:prstDash val="solid"/>
          </a:ln>
        </p:spPr>
        <p:txBody>
          <a:bodyPr wrap="square" lIns="0" tIns="0" rIns="0" bIns="0" anchor="ctr">
            <a:noAutofit/>
          </a:bodyPr>
          <a:lstStyle/>
          <a:p>
            <a:pPr algn="ctr">
              <a:defRPr sz="1500" b="1" i="0">
                <a:solidFill>
                  <a:srgbClr val="64748B"/>
                </a:solidFill>
                <a:latin typeface="Calibri"/>
                <a:ea typeface="Calibri"/>
                <a:cs typeface="Calibri"/>
              </a:defRPr>
            </a:pPr>
            <a:r>
              <a:rPr sz="1500" b="1" i="0">
                <a:solidFill>
                  <a:srgbClr val="64748B"/>
                </a:solidFill>
                <a:latin typeface="Calibri"/>
                <a:ea typeface="Calibri"/>
                <a:cs typeface="Calibri"/>
              </a:rPr>
              <a:t>2</a:t>
            </a:r>
          </a:p>
        </p:txBody>
      </p:sp>
      <p:sp>
        <p:nvSpPr>
          <p:cNvPr id="14" name="">
            <a:extLst>
              <a:ext uri="{FF2B5EF4-FFF2-40B4-BE49-F238E27FC236}">
                <ns2:creationId id="{C282668E-A8A3-4361-B82B-33E1841763F4}"/>
              </a:ext>
            </a:extLst>
          </p:cNvPr>
          <p:cNvSpPr>
            <a:spLocks noGrp="1"/>
          </p:cNvSpPr>
          <p:nvPr/>
        </p:nvSpPr>
        <p:spPr>
          <a:xfrm>
            <a:off x="27432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Developing</a:t>
            </a:r>
          </a:p>
        </p:txBody>
      </p:sp>
      <p:sp>
        <p:nvSpPr>
          <p:cNvPr id="15" name="">
            <a:extLst>
              <a:ext uri="{FF2B5EF4-FFF2-40B4-BE49-F238E27FC236}">
                <ns2:creationId id="{8706ABA5-8D5A-4A51-8EC0-281F845F17FE}"/>
              </a:ext>
            </a:extLst>
          </p:cNvPr>
          <p:cNvSpPr>
            <a:spLocks noGrp="1"/>
          </p:cNvSpPr>
          <p:nvPr/>
        </p:nvSpPr>
        <p:spPr>
          <a:xfrm>
            <a:off x="27432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Assessment completed. Tiered strategy. Retention developing.</a:t>
            </a:r>
          </a:p>
        </p:txBody>
      </p:sp>
      <p:sp>
        <p:nvSpPr>
          <p:cNvPr id="16" name="">
            <a:extLst>
              <a:ext uri="{FF2B5EF4-FFF2-40B4-BE49-F238E27FC236}">
                <ns2:creationId id="{5166F993-4B32-4FE0-87F0-05B690D8FACC}"/>
                <adec:decorative val="1"/>
              </a:ext>
            </a:extLst>
          </p:cNvPr>
          <p:cNvSpPr>
            <a:spLocks noGrp="1"/>
          </p:cNvSpPr>
          <p:nvPr/>
        </p:nvSpPr>
        <p:spPr>
          <a:xfrm>
            <a:off x="5600700" y="2419350"/>
            <a:ext cx="457200" cy="457200"/>
          </a:xfrm>
          <a:prstGeom prst="ellipse">
            <a:avLst/>
          </a:prstGeom>
          <a:solidFill>
            <a:srgbClr val="FFFFFF"/>
          </a:solidFill>
          <a:ln w="19050">
            <a:solidFill>
              <a:srgbClr val="64748B"/>
            </a:solidFill>
            <a:prstDash val="solid"/>
          </a:ln>
        </p:spPr>
      </p:sp>
      <p:sp>
        <p:nvSpPr>
          <p:cNvPr id="17" name="">
            <a:extLst>
              <a:ext uri="{FF2B5EF4-FFF2-40B4-BE49-F238E27FC236}">
                <ns2:creationId id="{C6F44FDB-D118-4E29-8082-1EBCF4C7F482}"/>
              </a:ext>
            </a:extLst>
          </p:cNvPr>
          <p:cNvSpPr>
            <a:spLocks noGrp="1"/>
          </p:cNvSpPr>
          <p:nvPr/>
        </p:nvSpPr>
        <p:spPr>
          <a:xfrm>
            <a:off x="5715000" y="2533650"/>
            <a:ext cx="228600" cy="228600"/>
          </a:xfrm>
          <a:prstGeom prst="rect">
            <a:avLst/>
          </a:prstGeom>
          <a:noFill/>
          <a:ln w="0">
            <a:noFill/>
            <a:prstDash val="solid"/>
          </a:ln>
        </p:spPr>
        <p:txBody>
          <a:bodyPr wrap="square" lIns="0" tIns="0" rIns="0" bIns="0" anchor="ctr">
            <a:noAutofit/>
          </a:bodyPr>
          <a:lstStyle/>
          <a:p>
            <a:pPr algn="ctr">
              <a:defRPr sz="1500" b="1" i="0">
                <a:solidFill>
                  <a:srgbClr val="64748B"/>
                </a:solidFill>
                <a:latin typeface="Calibri"/>
                <a:ea typeface="Calibri"/>
                <a:cs typeface="Calibri"/>
              </a:defRPr>
            </a:pPr>
            <a:r>
              <a:rPr sz="1500" b="1" i="0">
                <a:solidFill>
                  <a:srgbClr val="64748B"/>
                </a:solidFill>
                <a:latin typeface="Calibri"/>
                <a:ea typeface="Calibri"/>
                <a:cs typeface="Calibri"/>
              </a:rPr>
              <a:t>3</a:t>
            </a:r>
          </a:p>
        </p:txBody>
      </p:sp>
      <p:sp>
        <p:nvSpPr>
          <p:cNvPr id="18" name="">
            <a:extLst>
              <a:ext uri="{FF2B5EF4-FFF2-40B4-BE49-F238E27FC236}">
                <ns2:creationId id="{010B16CF-3652-4830-AF11-5F4635C3F671}"/>
              </a:ext>
            </a:extLst>
          </p:cNvPr>
          <p:cNvSpPr>
            <a:spLocks noGrp="1"/>
          </p:cNvSpPr>
          <p:nvPr/>
        </p:nvSpPr>
        <p:spPr>
          <a:xfrm>
            <a:off x="49339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Defined</a:t>
            </a:r>
          </a:p>
        </p:txBody>
      </p:sp>
      <p:sp>
        <p:nvSpPr>
          <p:cNvPr id="19" name="">
            <a:extLst>
              <a:ext uri="{FF2B5EF4-FFF2-40B4-BE49-F238E27FC236}">
                <ns2:creationId id="{6D1186EA-BAC1-445D-9978-23455A667BB8}"/>
              </a:ext>
            </a:extLst>
          </p:cNvPr>
          <p:cNvSpPr>
            <a:spLocks noGrp="1"/>
          </p:cNvSpPr>
          <p:nvPr/>
        </p:nvSpPr>
        <p:spPr>
          <a:xfrm>
            <a:off x="49339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Adequate with tiering. Retention operational. Costs monitored.</a:t>
            </a:r>
          </a:p>
        </p:txBody>
      </p:sp>
      <p:sp>
        <p:nvSpPr>
          <p:cNvPr id="20" name="">
            <a:extLst>
              <a:ext uri="{FF2B5EF4-FFF2-40B4-BE49-F238E27FC236}">
                <ns2:creationId id="{1E0B672A-EC26-4309-834F-A0D0CEDEDB3A}"/>
                <adec:decorative val="1"/>
              </a:ext>
            </a:extLst>
          </p:cNvPr>
          <p:cNvSpPr>
            <a:spLocks noGrp="1"/>
          </p:cNvSpPr>
          <p:nvPr/>
        </p:nvSpPr>
        <p:spPr>
          <a:xfrm>
            <a:off x="7791450" y="2419350"/>
            <a:ext cx="457200" cy="457200"/>
          </a:xfrm>
          <a:prstGeom prst="ellipse">
            <a:avLst/>
          </a:prstGeom>
          <a:solidFill>
            <a:srgbClr val="FFFFFF"/>
          </a:solidFill>
          <a:ln w="19050">
            <a:solidFill>
              <a:srgbClr val="64748B"/>
            </a:solidFill>
            <a:prstDash val="solid"/>
          </a:ln>
        </p:spPr>
      </p:sp>
      <p:sp>
        <p:nvSpPr>
          <p:cNvPr id="21" name="">
            <a:extLst>
              <a:ext uri="{FF2B5EF4-FFF2-40B4-BE49-F238E27FC236}">
                <ns2:creationId id="{63E23544-4BCE-42BD-9070-DB75CEF48C4E}"/>
              </a:ext>
            </a:extLst>
          </p:cNvPr>
          <p:cNvSpPr>
            <a:spLocks noGrp="1"/>
          </p:cNvSpPr>
          <p:nvPr/>
        </p:nvSpPr>
        <p:spPr>
          <a:xfrm>
            <a:off x="7905750" y="2533650"/>
            <a:ext cx="228600" cy="228600"/>
          </a:xfrm>
          <a:prstGeom prst="rect">
            <a:avLst/>
          </a:prstGeom>
          <a:noFill/>
          <a:ln w="0">
            <a:noFill/>
            <a:prstDash val="solid"/>
          </a:ln>
        </p:spPr>
        <p:txBody>
          <a:bodyPr wrap="square" lIns="0" tIns="0" rIns="0" bIns="0" anchor="ctr">
            <a:noAutofit/>
          </a:bodyPr>
          <a:lstStyle/>
          <a:p>
            <a:pPr algn="ctr">
              <a:defRPr sz="1500" b="1" i="0">
                <a:solidFill>
                  <a:srgbClr val="64748B"/>
                </a:solidFill>
                <a:latin typeface="Calibri"/>
                <a:ea typeface="Calibri"/>
                <a:cs typeface="Calibri"/>
              </a:defRPr>
            </a:pPr>
            <a:r>
              <a:rPr sz="1500" b="1" i="0">
                <a:solidFill>
                  <a:srgbClr val="64748B"/>
                </a:solidFill>
                <a:latin typeface="Calibri"/>
                <a:ea typeface="Calibri"/>
                <a:cs typeface="Calibri"/>
              </a:rPr>
              <a:t>4</a:t>
            </a:r>
          </a:p>
        </p:txBody>
      </p:sp>
      <p:sp>
        <p:nvSpPr>
          <p:cNvPr id="22" name="">
            <a:extLst>
              <a:ext uri="{FF2B5EF4-FFF2-40B4-BE49-F238E27FC236}">
                <ns2:creationId id="{FCEF50C7-4AD5-4F4B-9DE6-82B58FA90915}"/>
              </a:ext>
            </a:extLst>
          </p:cNvPr>
          <p:cNvSpPr>
            <a:spLocks noGrp="1"/>
          </p:cNvSpPr>
          <p:nvPr/>
        </p:nvSpPr>
        <p:spPr>
          <a:xfrm>
            <a:off x="71247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Managed</a:t>
            </a:r>
          </a:p>
        </p:txBody>
      </p:sp>
      <p:sp>
        <p:nvSpPr>
          <p:cNvPr id="23" name="">
            <a:extLst>
              <a:ext uri="{FF2B5EF4-FFF2-40B4-BE49-F238E27FC236}">
                <ns2:creationId id="{E71FA092-773C-44C9-A228-C5522F1EEF11}"/>
              </a:ext>
            </a:extLst>
          </p:cNvPr>
          <p:cNvSpPr>
            <a:spLocks noGrp="1"/>
          </p:cNvSpPr>
          <p:nvPr/>
        </p:nvSpPr>
        <p:spPr>
          <a:xfrm>
            <a:off x="71247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Scalable. Comprehensive lifecycle. Costs optimised. Backup/DR tested.</a:t>
            </a:r>
          </a:p>
        </p:txBody>
      </p:sp>
      <p:sp>
        <p:nvSpPr>
          <p:cNvPr id="24" name="">
            <a:extLst>
              <a:ext uri="{FF2B5EF4-FFF2-40B4-BE49-F238E27FC236}">
                <ns2:creationId id="{9C6FCF31-B51A-4219-A8C8-FE944013B035}"/>
                <adec:decorative val="1"/>
              </a:ext>
            </a:extLst>
          </p:cNvPr>
          <p:cNvSpPr>
            <a:spLocks noGrp="1"/>
          </p:cNvSpPr>
          <p:nvPr/>
        </p:nvSpPr>
        <p:spPr>
          <a:xfrm>
            <a:off x="9982200" y="2419350"/>
            <a:ext cx="457200" cy="457200"/>
          </a:xfrm>
          <a:prstGeom prst="ellipse">
            <a:avLst/>
          </a:prstGeom>
          <a:solidFill>
            <a:srgbClr val="64748B"/>
          </a:solidFill>
          <a:ln w="19050">
            <a:solidFill>
              <a:srgbClr val="64748B"/>
            </a:solidFill>
            <a:prstDash val="solid"/>
          </a:ln>
        </p:spPr>
      </p:sp>
      <p:sp>
        <p:nvSpPr>
          <p:cNvPr id="25" name="">
            <a:extLst>
              <a:ext uri="{FF2B5EF4-FFF2-40B4-BE49-F238E27FC236}">
                <ns2:creationId id="{2F997EC2-E263-4B23-8E82-317A37DE2899}"/>
              </a:ext>
            </a:extLst>
          </p:cNvPr>
          <p:cNvSpPr>
            <a:spLocks noGrp="1"/>
          </p:cNvSpPr>
          <p:nvPr/>
        </p:nvSpPr>
        <p:spPr>
          <a:xfrm>
            <a:off x="10096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FFFFFF"/>
                </a:solidFill>
                <a:latin typeface="Calibri"/>
                <a:ea typeface="Calibri"/>
                <a:cs typeface="Calibri"/>
              </a:defRPr>
            </a:pPr>
            <a:r>
              <a:rPr sz="1500" b="1" i="0">
                <a:solidFill>
                  <a:srgbClr val="FFFFFF"/>
                </a:solidFill>
                <a:latin typeface="Calibri"/>
                <a:ea typeface="Calibri"/>
                <a:cs typeface="Calibri"/>
              </a:rPr>
              <a:t>5</a:t>
            </a:r>
          </a:p>
        </p:txBody>
      </p:sp>
      <p:sp>
        <p:nvSpPr>
          <p:cNvPr id="26" name="">
            <a:extLst>
              <a:ext uri="{FF2B5EF4-FFF2-40B4-BE49-F238E27FC236}">
                <ns2:creationId id="{002C32BC-9FD4-43C7-9AC5-536E27F23CA3}"/>
              </a:ext>
            </a:extLst>
          </p:cNvPr>
          <p:cNvSpPr>
            <a:spLocks noGrp="1"/>
          </p:cNvSpPr>
          <p:nvPr/>
        </p:nvSpPr>
        <p:spPr>
          <a:xfrm>
            <a:off x="9315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Optimising</a:t>
            </a:r>
          </a:p>
        </p:txBody>
      </p:sp>
      <p:sp>
        <p:nvSpPr>
          <p:cNvPr id="27" name="">
            <a:extLst>
              <a:ext uri="{FF2B5EF4-FFF2-40B4-BE49-F238E27FC236}">
                <ns2:creationId id="{CFF16D55-667A-482A-87AB-13362CA75FA2}"/>
              </a:ext>
            </a:extLst>
          </p:cNvPr>
          <p:cNvSpPr>
            <a:spLocks noGrp="1"/>
          </p:cNvSpPr>
          <p:nvPr/>
        </p:nvSpPr>
        <p:spPr>
          <a:xfrm>
            <a:off x="9315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Advanced with automated tiering/lifecycle. Costs benchmarked. Multi-site resilience.</a:t>
            </a:r>
          </a:p>
        </p:txBody>
      </p:sp>
      <p:sp>
        <p:nvSpPr>
          <p:cNvPr id="28" name="">
            <a:extLst>
              <a:ext uri="{FF2B5EF4-FFF2-40B4-BE49-F238E27FC236}">
                <ns2:creationId id="{F41369FF-86E5-4006-9E97-9F690CE412F7}"/>
                <adec:decorative val="1"/>
              </a:ext>
            </a:extLst>
          </p:cNvPr>
          <p:cNvSpPr>
            <a:spLocks noGrp="1"/>
          </p:cNvSpPr>
          <p:nvPr/>
        </p:nvSpPr>
        <p:spPr>
          <a:xfrm>
            <a:off x="685800" y="5105400"/>
            <a:ext cx="10820400" cy="1047750"/>
          </a:xfrm>
          <a:prstGeom prst="roundRect">
            <a:avLst>
              <a:gd name="adj" fmla="val 7273"/>
            </a:avLst>
          </a:prstGeom>
          <a:solidFill>
            <a:srgbClr val="FFFFFF"/>
          </a:solidFill>
          <a:ln w="9525">
            <a:solidFill>
              <a:srgbClr val="D5E3E3"/>
            </a:solidFill>
            <a:prstDash val="solid"/>
          </a:ln>
        </p:spPr>
      </p:sp>
      <p:sp>
        <p:nvSpPr>
          <p:cNvPr id="29" name="">
            <a:extLst>
              <a:ext uri="{FF2B5EF4-FFF2-40B4-BE49-F238E27FC236}">
                <ns2:creationId id="{890C580A-3479-4DDF-9D27-EFD8921F5B68}"/>
              </a:ext>
            </a:extLst>
          </p:cNvPr>
          <p:cNvSpPr>
            <a:spLocks noGrp="1"/>
          </p:cNvSpPr>
          <p:nvPr/>
        </p:nvSpPr>
        <p:spPr>
          <a:xfrm>
            <a:off x="895350" y="5200650"/>
            <a:ext cx="6858000" cy="266700"/>
          </a:xfrm>
          <a:prstGeom prst="rect">
            <a:avLst/>
          </a:prstGeom>
          <a:noFill/>
          <a:ln w="0">
            <a:noFill/>
            <a:prstDash val="solid"/>
          </a:ln>
        </p:spPr>
        <p:txBody>
          <a:bodyPr wrap="square" lIns="0" tIns="0" rIns="0" bIns="0" anchor="t">
            <a:noAutofit/>
          </a:bodyPr>
          <a:lstStyle/>
          <a:p>
            <a:pPr algn="l">
              <a:defRPr sz="1575" b="1" i="0">
                <a:solidFill>
                  <a:srgbClr val="115E59"/>
                </a:solidFill>
                <a:latin typeface="Calibri"/>
                <a:ea typeface="Calibri"/>
                <a:cs typeface="Calibri"/>
              </a:defRPr>
            </a:pPr>
            <a:r>
              <a:rPr sz="1575" b="1" i="0">
                <a:solidFill>
                  <a:srgbClr val="115E59"/>
                </a:solidFill>
                <a:latin typeface="Calibri"/>
                <a:ea typeface="Calibri"/>
                <a:cs typeface="Calibri"/>
              </a:rPr>
              <a:t>Minimum evidence for a Level 4 judgement</a:t>
            </a:r>
          </a:p>
        </p:txBody>
      </p:sp>
      <p:sp>
        <p:nvSpPr>
          <p:cNvPr id="30" name="">
            <a:extLst>
              <a:ext uri="{FF2B5EF4-FFF2-40B4-BE49-F238E27FC236}">
                <ns2:creationId id="{437FC514-8947-4F8F-BD0A-6E770A76A237}"/>
                <adec:decorative val="1"/>
              </a:ext>
            </a:extLst>
          </p:cNvPr>
          <p:cNvSpPr>
            <a:spLocks noGrp="1"/>
          </p:cNvSpPr>
          <p:nvPr/>
        </p:nvSpPr>
        <p:spPr>
          <a:xfrm>
            <a:off x="895350" y="5581650"/>
            <a:ext cx="85725" cy="85725"/>
          </a:xfrm>
          <a:prstGeom prst="ellipse">
            <a:avLst/>
          </a:prstGeom>
          <a:solidFill>
            <a:srgbClr val="64748B"/>
          </a:solidFill>
          <a:ln w="0">
            <a:noFill/>
            <a:prstDash val="solid"/>
          </a:ln>
        </p:spPr>
      </p:sp>
      <p:sp>
        <p:nvSpPr>
          <p:cNvPr id="31" name="">
            <a:extLst>
              <a:ext uri="{FF2B5EF4-FFF2-40B4-BE49-F238E27FC236}">
                <ns2:creationId id="{9BEE9E65-9498-4660-B2C9-E1572306316F}"/>
              </a:ext>
            </a:extLst>
          </p:cNvPr>
          <p:cNvSpPr>
            <a:spLocks noGrp="1"/>
          </p:cNvSpPr>
          <p:nvPr/>
        </p:nvSpPr>
        <p:spPr>
          <a:xfrm>
            <a:off x="10858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Storage lifecycle policy (tiering, retention) + implementation evidence</a:t>
            </a:r>
          </a:p>
        </p:txBody>
      </p:sp>
      <p:sp>
        <p:nvSpPr>
          <p:cNvPr id="32" name="">
            <a:extLst>
              <a:ext uri="{FF2B5EF4-FFF2-40B4-BE49-F238E27FC236}">
                <ns2:creationId id="{42A9C565-69A6-435E-94B1-74FE8B027A13}"/>
                <adec:decorative val="1"/>
              </a:ext>
            </a:extLst>
          </p:cNvPr>
          <p:cNvSpPr>
            <a:spLocks noGrp="1"/>
          </p:cNvSpPr>
          <p:nvPr/>
        </p:nvSpPr>
        <p:spPr>
          <a:xfrm>
            <a:off x="4438650" y="5581650"/>
            <a:ext cx="85725" cy="85725"/>
          </a:xfrm>
          <a:prstGeom prst="ellipse">
            <a:avLst/>
          </a:prstGeom>
          <a:solidFill>
            <a:srgbClr val="64748B"/>
          </a:solidFill>
          <a:ln w="0">
            <a:noFill/>
            <a:prstDash val="solid"/>
          </a:ln>
        </p:spPr>
      </p:sp>
      <p:sp>
        <p:nvSpPr>
          <p:cNvPr id="33" name="">
            <a:extLst>
              <a:ext uri="{FF2B5EF4-FFF2-40B4-BE49-F238E27FC236}">
                <ns2:creationId id="{9CAC8047-9E3C-4E9F-B66F-7FB905211F55}"/>
              </a:ext>
            </a:extLst>
          </p:cNvPr>
          <p:cNvSpPr>
            <a:spLocks noGrp="1"/>
          </p:cNvSpPr>
          <p:nvPr/>
        </p:nvSpPr>
        <p:spPr>
          <a:xfrm>
            <a:off x="46291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Backup/DR test results and audit trail</a:t>
            </a:r>
          </a:p>
        </p:txBody>
      </p:sp>
      <p:sp>
        <p:nvSpPr>
          <p:cNvPr id="34" name="">
            <a:extLst>
              <a:ext uri="{FF2B5EF4-FFF2-40B4-BE49-F238E27FC236}">
                <ns2:creationId id="{F5916B09-465A-44AF-9BE0-400F5D5B5179}"/>
                <adec:decorative val="1"/>
              </a:ext>
            </a:extLst>
          </p:cNvPr>
          <p:cNvSpPr>
            <a:spLocks noGrp="1"/>
          </p:cNvSpPr>
          <p:nvPr/>
        </p:nvSpPr>
        <p:spPr>
          <a:xfrm>
            <a:off x="7981950" y="5581650"/>
            <a:ext cx="85725" cy="85725"/>
          </a:xfrm>
          <a:prstGeom prst="ellipse">
            <a:avLst/>
          </a:prstGeom>
          <a:solidFill>
            <a:srgbClr val="64748B"/>
          </a:solidFill>
          <a:ln w="0">
            <a:noFill/>
            <a:prstDash val="solid"/>
          </a:ln>
        </p:spPr>
      </p:sp>
      <p:sp>
        <p:nvSpPr>
          <p:cNvPr id="35" name="">
            <a:extLst>
              <a:ext uri="{FF2B5EF4-FFF2-40B4-BE49-F238E27FC236}">
                <ns2:creationId id="{1B621DFA-E411-4E27-97CB-502D18F947E7}"/>
              </a:ext>
            </a:extLst>
          </p:cNvPr>
          <p:cNvSpPr>
            <a:spLocks noGrp="1"/>
          </p:cNvSpPr>
          <p:nvPr/>
        </p:nvSpPr>
        <p:spPr>
          <a:xfrm>
            <a:off x="81724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Cost optimisation evidence (monitoring, tiering usage)</a:t>
            </a:r>
          </a:p>
        </p:txBody>
      </p:sp>
      <p:sp>
        <p:nvSpPr>
          <p:cNvPr id="36" name="">
            <a:extLst>
              <a:ext uri="{FF2B5EF4-FFF2-40B4-BE49-F238E27FC236}">
                <ns2:creationId id="{3506C24E-7DCE-42DE-904B-4F7C4E1AA09C}"/>
              </a:ext>
            </a:extLst>
          </p:cNvPr>
          <p:cNvSpPr>
            <a:spLocks noGrp="1"/>
          </p:cNvSpPr>
          <p:nvPr/>
        </p:nvSpPr>
        <p:spPr>
          <a:xfrm>
            <a:off x="762000" y="6153150"/>
            <a:ext cx="10668000" cy="171450"/>
          </a:xfrm>
          <a:prstGeom prst="rect">
            <a:avLst/>
          </a:prstGeom>
          <a:noFill/>
          <a:ln w="0">
            <a:noFill/>
            <a:prstDash val="solid"/>
          </a:ln>
        </p:spPr>
        <p:txBody>
          <a:bodyPr wrap="square" lIns="0" tIns="0" rIns="0" bIns="0" anchor="t">
            <a:noAutofit/>
          </a:bodyPr>
          <a:lstStyle/>
          <a:p>
            <a:pPr algn="ctr">
              <a:defRPr sz="900" b="0" i="1">
                <a:solidFill>
                  <a:srgbClr val="5F7187"/>
                </a:solidFill>
                <a:latin typeface="Calibri"/>
                <a:ea typeface="Calibri"/>
                <a:cs typeface="Calibri"/>
              </a:defRPr>
            </a:pPr>
            <a:r>
              <a:rPr sz="900" b="0" i="1">
                <a:solidFill>
                  <a:srgbClr val="5F7187"/>
                </a:solidFill>
                <a:latin typeface="Calibri"/>
                <a:ea typeface="Calibri"/>
                <a:cs typeface="Calibri"/>
              </a:rPr>
              <a:t>Catalogue v1.0.2  •  Source a6d0671c3297  •  Verbatim descriptors and evidence  •  HDRL classifications are not official programme requirements.</a:t>
            </a:r>
          </a:p>
        </p:txBody>
      </p:sp>
      <p:sp>
        <p:nvSpPr>
          <p:cNvPr id="37" name="">
            <a:extLst>
              <a:ext uri="{FF2B5EF4-FFF2-40B4-BE49-F238E27FC236}">
                <ns2:creationId id="{261B6B59-2ACC-4B3C-965A-A47AF669F2B1}"/>
                <adec:decorative val="1"/>
              </a:ext>
            </a:extLst>
          </p:cNvPr>
          <p:cNvSpPr>
            <a:spLocks noGrp="1"/>
          </p:cNvSpPr>
          <p:nvPr/>
        </p:nvSpPr>
        <p:spPr>
          <a:xfrm>
            <a:off x="552450" y="6419850"/>
            <a:ext cx="11087100" cy="0"/>
          </a:xfrm>
          <a:prstGeom prst="line">
            <a:avLst/>
          </a:prstGeom>
          <a:noFill/>
          <a:ln w="9525">
            <a:solidFill>
              <a:srgbClr val="D5E3E3"/>
            </a:solidFill>
            <a:prstDash val="solid"/>
          </a:ln>
        </p:spPr>
      </p:sp>
      <p:sp>
        <p:nvSpPr>
          <p:cNvPr id="38" name="">
            <a:extLst>
              <a:ext uri="{FF2B5EF4-FFF2-40B4-BE49-F238E27FC236}">
                <ns2:creationId id="{B2A7BD19-5157-4CDC-9459-BC050D14559D}"/>
              </a:ext>
            </a:extLst>
          </p:cNvPr>
          <p:cNvSpPr>
            <a:spLocks noGrp="1"/>
          </p:cNvSpPr>
          <p:nvPr/>
        </p:nvSpPr>
        <p:spPr>
          <a:xfrm>
            <a:off x="552450" y="6496050"/>
            <a:ext cx="2952750" cy="190500"/>
          </a:xfrm>
          <a:prstGeom prst="rect">
            <a:avLst/>
          </a:prstGeom>
          <a:noFill/>
          <a:ln w="0">
            <a:noFill/>
            <a:prstDash val="solid"/>
          </a:ln>
        </p:spPr>
        <p:txBody>
          <a:bodyPr wrap="square" lIns="0" tIns="0" rIns="0" bIns="0" anchor="ctr">
            <a:noAutofit/>
          </a:bodyPr>
          <a:lstStyle/>
          <a:p>
            <a:pPr algn="l">
              <a:defRPr sz="900" b="0" i="0">
                <a:solidFill>
                  <a:srgbClr val="5F7187"/>
                </a:solidFill>
                <a:latin typeface="Calibri"/>
                <a:ea typeface="Calibri"/>
                <a:cs typeface="Calibri"/>
              </a:defRPr>
            </a:pPr>
            <a:r>
              <a:rPr sz="900" b="0" i="0">
                <a:solidFill>
                  <a:srgbClr val="5F7187"/>
                </a:solidFill>
                <a:latin typeface="Calibri"/>
                <a:ea typeface="Calibri"/>
                <a:cs typeface="Calibri"/>
              </a:rPr>
              <a:t>HDRL v1.0.1  •  Kit v1.1.0  •  30 Jul 2026</a:t>
            </a:r>
          </a:p>
        </p:txBody>
      </p:sp>
      <p:sp>
        <p:nvSpPr>
          <p:cNvPr id="39" name="">
            <a:extLst>
              <a:ext uri="{FF2B5EF4-FFF2-40B4-BE49-F238E27FC236}">
                <ns2:creationId id="{74C9E605-D2A2-4D85-8ACB-4AC7E56A17CD}"/>
              </a:ext>
            </a:extLst>
          </p:cNvPr>
          <p:cNvSpPr>
            <a:spLocks noGrp="1"/>
          </p:cNvSpPr>
          <p:nvPr/>
        </p:nvSpPr>
        <p:spPr>
          <a:xfrm>
            <a:off x="3524250" y="6496050"/>
            <a:ext cx="6096000" cy="190500"/>
          </a:xfrm>
          <a:prstGeom prst="rect">
            <a:avLst/>
          </a:prstGeom>
          <a:noFill/>
          <a:ln w="0">
            <a:noFill/>
            <a:prstDash val="solid"/>
          </a:ln>
        </p:spPr>
        <p:txBody>
          <a:bodyPr wrap="square" lIns="0" tIns="0" rIns="0" bIns="0" anchor="ctr">
            <a:noAutofit/>
          </a:bodyPr>
          <a:lstStyle/>
          <a:p>
            <a:pPr algn="ctr">
              <a:defRPr sz="825" b="0" i="0">
                <a:solidFill>
                  <a:srgbClr val="5F7187"/>
                </a:solidFill>
                <a:latin typeface="Calibri"/>
                <a:ea typeface="Calibri"/>
                <a:cs typeface="Calibri"/>
              </a:defRPr>
            </a:pPr>
            <a:r>
              <a:rPr sz="825" b="0" i="0">
                <a:solidFill>
                  <a:srgbClr val="5F7187"/>
                </a:solidFill>
                <a:latin typeface="Calibri"/>
                <a:ea typeface="Calibri"/>
                <a:cs typeface="Calibri"/>
              </a:rPr>
              <a:t>RDS: commissioner &amp; IP owner  •  OPL Advisory: originator &amp; developer  •  </a:t>
            </a:r>
            <a:r>
              <a:rPr sz="825" b="0" i="0">
                <a:solidFill>
                  <a:srgbClr val="5F7187"/>
                </a:solidFill>
                <a:latin typeface="Calibri"/>
                <a:ea typeface="Calibri"/>
                <a:cs typeface="Calibri"/>
                <a:hlinkClick r:id="R33a981bf0cbf4aab" tooltip="Read the Creative Commons Attribution 4.0 licence"/>
              </a:rPr>
              <a:t>CC BY 4.0</a:t>
            </a:r>
          </a:p>
        </p:txBody>
      </p:sp>
      <p:sp>
        <p:nvSpPr>
          <p:cNvPr id="40" name="">
            <a:extLst>
              <a:ext uri="{FF2B5EF4-FFF2-40B4-BE49-F238E27FC236}">
                <ns2:creationId id="{8A12592C-BEC4-4738-B578-7C60EB8FAC7F}"/>
              </a:ext>
            </a:extLst>
          </p:cNvPr>
          <p:cNvSpPr>
            <a:spLocks noGrp="1"/>
          </p:cNvSpPr>
          <p:nvPr/>
        </p:nvSpPr>
        <p:spPr>
          <a:xfrm>
            <a:off x="9048750" y="6496050"/>
            <a:ext cx="2590800" cy="190500"/>
          </a:xfrm>
          <a:prstGeom prst="rect">
            <a:avLst/>
          </a:prstGeom>
          <a:noFill/>
          <a:ln w="0">
            <a:noFill/>
            <a:prstDash val="solid"/>
          </a:ln>
        </p:spPr>
        <p:txBody>
          <a:bodyPr wrap="square" lIns="0" tIns="0" rIns="0" bIns="0" anchor="ctr">
            <a:noAutofit/>
          </a:bodyPr>
          <a:lstStyle/>
          <a:p>
            <a:pPr algn="r">
              <a:defRPr sz="900" b="0" i="0">
                <a:solidFill>
                  <a:srgbClr val="5F7187"/>
                </a:solidFill>
                <a:latin typeface="Calibri"/>
                <a:ea typeface="Calibri"/>
                <a:cs typeface="Calibri"/>
              </a:defRPr>
            </a:pPr>
            <a:r>
              <a:rPr sz="900" b="0" i="0">
                <a:solidFill>
                  <a:srgbClr val="5F7187"/>
                </a:solidFill>
                <a:latin typeface="Calibri"/>
                <a:ea typeface="Calibri"/>
                <a:cs typeface="Calibri"/>
                <a:hlinkClick r:id="Ra297a0b36a89425c" tooltip="Open the HDRL Framework website"/>
              </a:rPr>
              <a:t>hdrlframework.org</a:t>
            </a:r>
            <a:r>
              <a:rPr sz="900" b="0" i="0">
                <a:solidFill>
                  <a:srgbClr val="5F7187"/>
                </a:solidFill>
                <a:latin typeface="Calibri"/>
                <a:ea typeface="Calibri"/>
                <a:cs typeface="Calibri"/>
              </a:rPr>
              <a:t>  •  87</a:t>
            </a:r>
          </a:p>
        </p:txBody>
      </p:sp>
    </p:spTree>
    <p:extLst>
      <p:ext uri="{BB962C8B-B14F-4D97-AF65-F5344CB8AC3E}">
        <ns5:creationId val="450711547"/>
      </p:ext>
    </p:extLst>
  </p:cSld>
</p:sld>
</file>

<file path=ppt/slides/slide88.xml><?xml version="1.0" encoding="utf-8"?>
<p:sld xmlns:a="http://schemas.openxmlformats.org/drawingml/2006/main" xmlns:adec="http://schemas.microsoft.com/office/drawing/2017/decorative" xmlns:ns2="http://schemas.microsoft.com/office/drawing/2014/main" xmlns:ns5="http://schemas.microsoft.com/office/powerpoint/2010/main" xmlns:p="http://schemas.openxmlformats.org/presentationml/2006/main" xmlns:r="http://schemas.openxmlformats.org/officeDocument/2006/relationships">
  <p:cSld>
    <p:bg>
      <p:bgPr>
        <a:solidFill>
          <a:srgbClr val="F5F8FA"/>
        </a:solidFill>
      </p:bgPr>
    </p:bg>
    <p:spTree>
      <p:nvGrpSpPr>
        <p:cNvPr id="1" name=""/>
        <p:cNvGrpSpPr/>
        <p:nvPr/>
      </p:nvGrpSpPr>
      <p:grpSpPr>
        <a:xfrm/>
      </p:grpSpPr>
      <p:sp>
        <p:nvSpPr>
          <p:cNvPr id="41" name="hdrl-mini-mark">
            <a:extLst>
              <a:ext uri="{FF2B5EF4-FFF2-40B4-BE49-F238E27FC236}">
                <ns2:creationId id="{1C6ABB89-E5BA-4A3C-B42B-0002DDBB6E07}"/>
                <adec:decorative val="1"/>
              </a:ext>
            </a:extLst>
          </p:cNvPr>
          <p:cNvSpPr>
            <a:spLocks noGrp="1"/>
          </p:cNvSpPr>
          <p:nvPr/>
        </p:nvSpPr>
        <p:spPr>
          <a:xfrm>
            <a:off x="552450" y="361950"/>
            <a:ext cx="514350" cy="514350"/>
          </a:xfrm>
          <a:prstGeom prst="octagon">
            <a:avLst/>
          </a:prstGeom>
          <a:solidFill>
            <a:srgbClr val="0F766E"/>
          </a:solidFill>
          <a:ln w="0">
            <a:noFill/>
            <a:prstDash val="solid"/>
          </a:ln>
        </p:spPr>
      </p:sp>
      <p:sp>
        <p:nvSpPr>
          <p:cNvPr id="2" name="hdrl-mini-text">
            <a:extLst>
              <a:ext uri="{FF2B5EF4-FFF2-40B4-BE49-F238E27FC236}">
                <ns2:creationId id="{5AC01984-060A-497C-B5F0-DFA52D347970}"/>
                <adec:decorative val="1"/>
              </a:ext>
            </a:extLst>
          </p:cNvPr>
          <p:cNvSpPr>
            <a:spLocks noGrp="1"/>
          </p:cNvSpPr>
          <p:nvPr/>
        </p:nvSpPr>
        <p:spPr>
          <a:xfrm>
            <a:off x="581025" y="504825"/>
            <a:ext cx="476250" cy="209550"/>
          </a:xfrm>
          <a:prstGeom prst="rect">
            <a:avLst/>
          </a:prstGeom>
          <a:noFill/>
          <a:ln w="0">
            <a:noFill/>
            <a:prstDash val="solid"/>
          </a:ln>
        </p:spPr>
        <p:txBody>
          <a:bodyPr wrap="square" lIns="0" tIns="0" rIns="0" bIns="0" anchor="ctr">
            <a:noAutofit/>
          </a:bodyPr>
          <a:lstStyle/>
          <a:p>
            <a:pPr algn="ctr">
              <a:defRPr sz="750" b="1" i="0">
                <a:solidFill>
                  <a:srgbClr val="FFFFFF"/>
                </a:solidFill>
                <a:latin typeface="Calibri"/>
                <a:ea typeface="Calibri"/>
                <a:cs typeface="Calibri"/>
              </a:defRPr>
            </a:pPr>
            <a:r>
              <a:rPr sz="750" b="1" i="0">
                <a:solidFill>
                  <a:srgbClr val="FFFFFF"/>
                </a:solidFill>
                <a:latin typeface="Calibri"/>
                <a:ea typeface="Calibri"/>
                <a:cs typeface="Calibri"/>
              </a:rPr>
              <a:t>HDRL</a:t>
            </a:r>
          </a:p>
        </p:txBody>
      </p:sp>
      <p:sp>
        <p:nvSpPr>
          <p:cNvPr id="3" name="brand-label">
            <a:extLst>
              <a:ext uri="{FF2B5EF4-FFF2-40B4-BE49-F238E27FC236}">
                <ns2:creationId id="{C56A5F2D-7884-4BC4-ADF7-20F292EE0D7B}"/>
                <adec:decorative val="1"/>
              </a:ext>
            </a:extLst>
          </p:cNvPr>
          <p:cNvSpPr>
            <a:spLocks noGrp="1"/>
          </p:cNvSpPr>
          <p:nvPr/>
        </p:nvSpPr>
        <p:spPr>
          <a:xfrm>
            <a:off x="1257300" y="495300"/>
            <a:ext cx="4572000" cy="190500"/>
          </a:xfrm>
          <a:prstGeom prst="rect">
            <a:avLst/>
          </a:prstGeom>
          <a:noFill/>
          <a:ln w="0">
            <a:noFill/>
            <a:prstDash val="solid"/>
          </a:ln>
        </p:spPr>
        <p:txBody>
          <a:bodyPr wrap="square" lIns="0" tIns="0" rIns="0" bIns="0" anchor="ctr">
            <a:noAutofit/>
          </a:bodyPr>
          <a:lstStyle/>
          <a:p>
            <a:pPr algn="l">
              <a:defRPr sz="1200" b="1" i="0">
                <a:solidFill>
                  <a:srgbClr val="0F766E"/>
                </a:solidFill>
                <a:latin typeface="Calibri"/>
                <a:ea typeface="Calibri"/>
                <a:cs typeface="Calibri"/>
              </a:defRPr>
            </a:pPr>
            <a:r>
              <a:rPr sz="1200" b="1" i="0">
                <a:solidFill>
                  <a:srgbClr val="0F766E"/>
                </a:solidFill>
                <a:latin typeface="Calibri"/>
                <a:ea typeface="Calibri"/>
                <a:cs typeface="Calibri"/>
              </a:rPr>
              <a:t>DOMAIN H • INDICATOR DETAIL</a:t>
            </a:r>
          </a:p>
        </p:txBody>
      </p:sp>
      <p:sp>
        <p:nvSpPr>
          <p:cNvPr id="4" name="slide-title" title="H.3.1 · Security Certification &amp; Audit" descr="Slide title: H.3.1 · Security Certification &amp; Audit">
            <a:extLst>
              <a:ext uri="{FF2B5EF4-FFF2-40B4-BE49-F238E27FC236}">
                <ns2:creationId id="{09CB5667-BAFB-4AFF-B5E2-512B92EEE198}"/>
              </a:ext>
            </a:extLst>
          </p:cNvPr>
          <p:cNvSpPr>
            <a:spLocks noGrp="1"/>
          </p:cNvSpPr>
          <p:nvPr>
            <p:ph type="title"/>
          </p:nvPr>
        </p:nvSpPr>
        <p:spPr>
          <a:xfrm>
            <a:off x="666750" y="1104900"/>
            <a:ext cx="10858500" cy="628650"/>
          </a:xfrm>
          <a:prstGeom prst="rect">
            <a:avLst/>
          </a:prstGeom>
          <a:noFill/>
          <a:ln w="0">
            <a:noFill/>
            <a:prstDash val="solid"/>
          </a:ln>
        </p:spPr>
        <p:txBody>
          <a:bodyPr wrap="square" lIns="0" tIns="0" rIns="0" bIns="0" anchor="t">
            <a:noAutofit/>
          </a:bodyPr>
          <a:lstStyle/>
          <a:p>
            <a:pPr algn="l">
              <a:defRPr sz="3150" b="1" i="0">
                <a:solidFill>
                  <a:srgbClr val="162B45"/>
                </a:solidFill>
                <a:latin typeface="Calibri"/>
                <a:ea typeface="Calibri"/>
                <a:cs typeface="Calibri"/>
              </a:defRPr>
            </a:pPr>
            <a:r>
              <a:rPr sz="3150" b="1" i="0">
                <a:solidFill>
                  <a:srgbClr val="162B45"/>
                </a:solidFill>
                <a:latin typeface="Calibri"/>
                <a:ea typeface="Calibri"/>
                <a:cs typeface="Calibri"/>
              </a:rPr>
              <a:t>H.3.1 · Security Certification &amp; Audit</a:t>
            </a:r>
          </a:p>
        </p:txBody>
      </p:sp>
      <p:sp>
        <p:nvSpPr>
          <p:cNvPr id="5" name="">
            <a:extLst>
              <a:ext uri="{FF2B5EF4-FFF2-40B4-BE49-F238E27FC236}">
                <ns2:creationId id="{3673F2CF-4FDA-41B0-8F03-C1713DDE2011}"/>
              </a:ext>
            </a:extLst>
          </p:cNvPr>
          <p:cNvSpPr>
            <a:spLocks noGrp="1"/>
          </p:cNvSpPr>
          <p:nvPr/>
        </p:nvSpPr>
        <p:spPr>
          <a:xfrm>
            <a:off x="685800" y="1771650"/>
            <a:ext cx="10668000" cy="266700"/>
          </a:xfrm>
          <a:prstGeom prst="rect">
            <a:avLst/>
          </a:prstGeom>
          <a:noFill/>
          <a:ln w="0">
            <a:noFill/>
            <a:prstDash val="solid"/>
          </a:ln>
        </p:spPr>
        <p:txBody>
          <a:bodyPr wrap="square" lIns="0" tIns="0" rIns="0" bIns="0" anchor="t">
            <a:noAutofit/>
          </a:bodyPr>
          <a:lstStyle/>
          <a:p>
            <a:pPr algn="l">
              <a:defRPr sz="1350" b="1" i="0">
                <a:solidFill>
                  <a:srgbClr val="64748B"/>
                </a:solidFill>
                <a:latin typeface="Calibri"/>
                <a:ea typeface="Calibri"/>
                <a:cs typeface="Calibri"/>
              </a:defRPr>
            </a:pPr>
            <a:r>
              <a:rPr sz="1350" b="1" i="0">
                <a:solidFill>
                  <a:srgbClr val="64748B"/>
                </a:solidFill>
                <a:latin typeface="Calibri"/>
                <a:ea typeface="Calibri"/>
                <a:cs typeface="Calibri"/>
              </a:rPr>
              <a:t>Core indicator  •  Service level  •  HDRL class B0  •  Proposed Foundational Indicator</a:t>
            </a:r>
          </a:p>
        </p:txBody>
      </p:sp>
      <p:sp>
        <p:nvSpPr>
          <p:cNvPr id="6" name="">
            <a:extLst>
              <a:ext uri="{FF2B5EF4-FFF2-40B4-BE49-F238E27FC236}">
                <ns2:creationId id="{ABB7907D-E75B-4BEF-8757-F7A591CDEFEF}"/>
              </a:ext>
            </a:extLst>
          </p:cNvPr>
          <p:cNvSpPr>
            <a:spLocks noGrp="1"/>
          </p:cNvSpPr>
          <p:nvPr/>
        </p:nvSpPr>
        <p:spPr>
          <a:xfrm>
            <a:off x="685800" y="2095500"/>
            <a:ext cx="10668000" cy="285750"/>
          </a:xfrm>
          <a:prstGeom prst="rect">
            <a:avLst/>
          </a:prstGeom>
          <a:noFill/>
          <a:ln w="0">
            <a:noFill/>
            <a:prstDash val="solid"/>
          </a:ln>
        </p:spPr>
        <p:txBody>
          <a:bodyPr wrap="square" lIns="0" tIns="0" rIns="0" bIns="0" anchor="t">
            <a:noAutofit/>
          </a:bodyPr>
          <a:lstStyle/>
          <a:p>
            <a:pPr algn="l">
              <a:defRPr sz="1350" b="0" i="1">
                <a:solidFill>
                  <a:srgbClr val="5F7187"/>
                </a:solidFill>
                <a:latin typeface="Calibri"/>
                <a:ea typeface="Calibri"/>
                <a:cs typeface="Calibri"/>
              </a:defRPr>
            </a:pPr>
            <a:r>
              <a:rPr sz="1350" b="0" i="1">
                <a:solidFill>
                  <a:srgbClr val="5F7187"/>
                </a:solidFill>
                <a:latin typeface="Calibri"/>
                <a:ea typeface="Calibri"/>
                <a:cs typeface="Calibri"/>
              </a:rPr>
              <a:t>The catalogue wording below is reproduced verbatim.</a:t>
            </a:r>
          </a:p>
        </p:txBody>
      </p:sp>
      <p:sp>
        <p:nvSpPr>
          <p:cNvPr id="7" name="">
            <a:extLst>
              <a:ext uri="{FF2B5EF4-FFF2-40B4-BE49-F238E27FC236}">
                <ns2:creationId id="{68A22593-3F77-4A9A-BF76-87CE96122218}"/>
                <adec:decorative val="1"/>
              </a:ext>
            </a:extLst>
          </p:cNvPr>
          <p:cNvSpPr>
            <a:spLocks noGrp="1"/>
          </p:cNvSpPr>
          <p:nvPr/>
        </p:nvSpPr>
        <p:spPr>
          <a:xfrm>
            <a:off x="1428750" y="2647950"/>
            <a:ext cx="8763000" cy="0"/>
          </a:xfrm>
          <a:prstGeom prst="line">
            <a:avLst/>
          </a:prstGeom>
          <a:noFill/>
          <a:ln w="57150">
            <a:solidFill>
              <a:srgbClr val="A7E6DB"/>
            </a:solidFill>
            <a:prstDash val="solid"/>
          </a:ln>
        </p:spPr>
      </p:sp>
      <p:sp>
        <p:nvSpPr>
          <p:cNvPr id="8" name="">
            <a:extLst>
              <a:ext uri="{FF2B5EF4-FFF2-40B4-BE49-F238E27FC236}">
                <ns2:creationId id="{DBFD748C-DE1C-4C48-A0F8-B6B38A24D85A}"/>
                <adec:decorative val="1"/>
              </a:ext>
            </a:extLst>
          </p:cNvPr>
          <p:cNvSpPr>
            <a:spLocks noGrp="1"/>
          </p:cNvSpPr>
          <p:nvPr/>
        </p:nvSpPr>
        <p:spPr>
          <a:xfrm>
            <a:off x="1219200" y="2419350"/>
            <a:ext cx="457200" cy="457200"/>
          </a:xfrm>
          <a:prstGeom prst="ellipse">
            <a:avLst/>
          </a:prstGeom>
          <a:solidFill>
            <a:srgbClr val="FFFFFF"/>
          </a:solidFill>
          <a:ln w="19050">
            <a:solidFill>
              <a:srgbClr val="64748B"/>
            </a:solidFill>
            <a:prstDash val="solid"/>
          </a:ln>
        </p:spPr>
      </p:sp>
      <p:sp>
        <p:nvSpPr>
          <p:cNvPr id="9" name="">
            <a:extLst>
              <a:ext uri="{FF2B5EF4-FFF2-40B4-BE49-F238E27FC236}">
                <ns2:creationId id="{8BADAF2E-4FED-43EC-97A0-D620602394FE}"/>
              </a:ext>
            </a:extLst>
          </p:cNvPr>
          <p:cNvSpPr>
            <a:spLocks noGrp="1"/>
          </p:cNvSpPr>
          <p:nvPr/>
        </p:nvSpPr>
        <p:spPr>
          <a:xfrm>
            <a:off x="1333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64748B"/>
                </a:solidFill>
                <a:latin typeface="Calibri"/>
                <a:ea typeface="Calibri"/>
                <a:cs typeface="Calibri"/>
              </a:defRPr>
            </a:pPr>
            <a:r>
              <a:rPr sz="1500" b="1" i="0">
                <a:solidFill>
                  <a:srgbClr val="64748B"/>
                </a:solidFill>
                <a:latin typeface="Calibri"/>
                <a:ea typeface="Calibri"/>
                <a:cs typeface="Calibri"/>
              </a:rPr>
              <a:t>1</a:t>
            </a:r>
          </a:p>
        </p:txBody>
      </p:sp>
      <p:sp>
        <p:nvSpPr>
          <p:cNvPr id="10" name="">
            <a:extLst>
              <a:ext uri="{FF2B5EF4-FFF2-40B4-BE49-F238E27FC236}">
                <ns2:creationId id="{1266B63A-AAAB-4ECE-9110-68F0D8014261}"/>
              </a:ext>
            </a:extLst>
          </p:cNvPr>
          <p:cNvSpPr>
            <a:spLocks noGrp="1"/>
          </p:cNvSpPr>
          <p:nvPr/>
        </p:nvSpPr>
        <p:spPr>
          <a:xfrm>
            <a:off x="552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Initial</a:t>
            </a:r>
          </a:p>
        </p:txBody>
      </p:sp>
      <p:sp>
        <p:nvSpPr>
          <p:cNvPr id="11" name="">
            <a:extLst>
              <a:ext uri="{FF2B5EF4-FFF2-40B4-BE49-F238E27FC236}">
                <ns2:creationId id="{6F744598-C2FD-4F81-BB96-EDAC01C7A883}"/>
              </a:ext>
            </a:extLst>
          </p:cNvPr>
          <p:cNvSpPr>
            <a:spLocks noGrp="1"/>
          </p:cNvSpPr>
          <p:nvPr/>
        </p:nvSpPr>
        <p:spPr>
          <a:xfrm>
            <a:off x="552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No certification. Controls undocumented/untested.</a:t>
            </a:r>
          </a:p>
        </p:txBody>
      </p:sp>
      <p:sp>
        <p:nvSpPr>
          <p:cNvPr id="12" name="">
            <a:extLst>
              <a:ext uri="{FF2B5EF4-FFF2-40B4-BE49-F238E27FC236}">
                <ns2:creationId id="{8904EAFD-A95B-414A-91E2-060603328028}"/>
                <adec:decorative val="1"/>
              </a:ext>
            </a:extLst>
          </p:cNvPr>
          <p:cNvSpPr>
            <a:spLocks noGrp="1"/>
          </p:cNvSpPr>
          <p:nvPr/>
        </p:nvSpPr>
        <p:spPr>
          <a:xfrm>
            <a:off x="3409950" y="2419350"/>
            <a:ext cx="457200" cy="457200"/>
          </a:xfrm>
          <a:prstGeom prst="ellipse">
            <a:avLst/>
          </a:prstGeom>
          <a:solidFill>
            <a:srgbClr val="FFFFFF"/>
          </a:solidFill>
          <a:ln w="19050">
            <a:solidFill>
              <a:srgbClr val="64748B"/>
            </a:solidFill>
            <a:prstDash val="solid"/>
          </a:ln>
        </p:spPr>
      </p:sp>
      <p:sp>
        <p:nvSpPr>
          <p:cNvPr id="13" name="">
            <a:extLst>
              <a:ext uri="{FF2B5EF4-FFF2-40B4-BE49-F238E27FC236}">
                <ns2:creationId id="{8C283DE8-56B2-4DEE-8E56-77C68E7CDE75}"/>
              </a:ext>
            </a:extLst>
          </p:cNvPr>
          <p:cNvSpPr>
            <a:spLocks noGrp="1"/>
          </p:cNvSpPr>
          <p:nvPr/>
        </p:nvSpPr>
        <p:spPr>
          <a:xfrm>
            <a:off x="3524250" y="2533650"/>
            <a:ext cx="228600" cy="228600"/>
          </a:xfrm>
          <a:prstGeom prst="rect">
            <a:avLst/>
          </a:prstGeom>
          <a:noFill/>
          <a:ln w="0">
            <a:noFill/>
            <a:prstDash val="solid"/>
          </a:ln>
        </p:spPr>
        <p:txBody>
          <a:bodyPr wrap="square" lIns="0" tIns="0" rIns="0" bIns="0" anchor="ctr">
            <a:noAutofit/>
          </a:bodyPr>
          <a:lstStyle/>
          <a:p>
            <a:pPr algn="ctr">
              <a:defRPr sz="1500" b="1" i="0">
                <a:solidFill>
                  <a:srgbClr val="64748B"/>
                </a:solidFill>
                <a:latin typeface="Calibri"/>
                <a:ea typeface="Calibri"/>
                <a:cs typeface="Calibri"/>
              </a:defRPr>
            </a:pPr>
            <a:r>
              <a:rPr sz="1500" b="1" i="0">
                <a:solidFill>
                  <a:srgbClr val="64748B"/>
                </a:solidFill>
                <a:latin typeface="Calibri"/>
                <a:ea typeface="Calibri"/>
                <a:cs typeface="Calibri"/>
              </a:rPr>
              <a:t>2</a:t>
            </a:r>
          </a:p>
        </p:txBody>
      </p:sp>
      <p:sp>
        <p:nvSpPr>
          <p:cNvPr id="14" name="">
            <a:extLst>
              <a:ext uri="{FF2B5EF4-FFF2-40B4-BE49-F238E27FC236}">
                <ns2:creationId id="{925306D1-A435-4B57-B70A-DDA8A6CEE1CA}"/>
              </a:ext>
            </a:extLst>
          </p:cNvPr>
          <p:cNvSpPr>
            <a:spLocks noGrp="1"/>
          </p:cNvSpPr>
          <p:nvPr/>
        </p:nvSpPr>
        <p:spPr>
          <a:xfrm>
            <a:off x="27432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Developing</a:t>
            </a:r>
          </a:p>
        </p:txBody>
      </p:sp>
      <p:sp>
        <p:nvSpPr>
          <p:cNvPr id="15" name="">
            <a:extLst>
              <a:ext uri="{FF2B5EF4-FFF2-40B4-BE49-F238E27FC236}">
                <ns2:creationId id="{1398E42F-B1A0-43A2-9DB9-6A266AF807A9}"/>
              </a:ext>
            </a:extLst>
          </p:cNvPr>
          <p:cNvSpPr>
            <a:spLocks noGrp="1"/>
          </p:cNvSpPr>
          <p:nvPr/>
        </p:nvSpPr>
        <p:spPr>
          <a:xfrm>
            <a:off x="27432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Assessment initiated. Gap analysis vs ISO 27001. Remediation plan.</a:t>
            </a:r>
          </a:p>
        </p:txBody>
      </p:sp>
      <p:sp>
        <p:nvSpPr>
          <p:cNvPr id="16" name="">
            <a:extLst>
              <a:ext uri="{FF2B5EF4-FFF2-40B4-BE49-F238E27FC236}">
                <ns2:creationId id="{7560C9A7-E4FD-42AF-9EA6-477134F3E401}"/>
                <adec:decorative val="1"/>
              </a:ext>
            </a:extLst>
          </p:cNvPr>
          <p:cNvSpPr>
            <a:spLocks noGrp="1"/>
          </p:cNvSpPr>
          <p:nvPr/>
        </p:nvSpPr>
        <p:spPr>
          <a:xfrm>
            <a:off x="5600700" y="2419350"/>
            <a:ext cx="457200" cy="457200"/>
          </a:xfrm>
          <a:prstGeom prst="ellipse">
            <a:avLst/>
          </a:prstGeom>
          <a:solidFill>
            <a:srgbClr val="FFFFFF"/>
          </a:solidFill>
          <a:ln w="19050">
            <a:solidFill>
              <a:srgbClr val="64748B"/>
            </a:solidFill>
            <a:prstDash val="solid"/>
          </a:ln>
        </p:spPr>
      </p:sp>
      <p:sp>
        <p:nvSpPr>
          <p:cNvPr id="17" name="">
            <a:extLst>
              <a:ext uri="{FF2B5EF4-FFF2-40B4-BE49-F238E27FC236}">
                <ns2:creationId id="{24E73C10-9FC9-4A41-9D86-861485EB3AEA}"/>
              </a:ext>
            </a:extLst>
          </p:cNvPr>
          <p:cNvSpPr>
            <a:spLocks noGrp="1"/>
          </p:cNvSpPr>
          <p:nvPr/>
        </p:nvSpPr>
        <p:spPr>
          <a:xfrm>
            <a:off x="5715000" y="2533650"/>
            <a:ext cx="228600" cy="228600"/>
          </a:xfrm>
          <a:prstGeom prst="rect">
            <a:avLst/>
          </a:prstGeom>
          <a:noFill/>
          <a:ln w="0">
            <a:noFill/>
            <a:prstDash val="solid"/>
          </a:ln>
        </p:spPr>
        <p:txBody>
          <a:bodyPr wrap="square" lIns="0" tIns="0" rIns="0" bIns="0" anchor="ctr">
            <a:noAutofit/>
          </a:bodyPr>
          <a:lstStyle/>
          <a:p>
            <a:pPr algn="ctr">
              <a:defRPr sz="1500" b="1" i="0">
                <a:solidFill>
                  <a:srgbClr val="64748B"/>
                </a:solidFill>
                <a:latin typeface="Calibri"/>
                <a:ea typeface="Calibri"/>
                <a:cs typeface="Calibri"/>
              </a:defRPr>
            </a:pPr>
            <a:r>
              <a:rPr sz="1500" b="1" i="0">
                <a:solidFill>
                  <a:srgbClr val="64748B"/>
                </a:solidFill>
                <a:latin typeface="Calibri"/>
                <a:ea typeface="Calibri"/>
                <a:cs typeface="Calibri"/>
              </a:rPr>
              <a:t>3</a:t>
            </a:r>
          </a:p>
        </p:txBody>
      </p:sp>
      <p:sp>
        <p:nvSpPr>
          <p:cNvPr id="18" name="">
            <a:extLst>
              <a:ext uri="{FF2B5EF4-FFF2-40B4-BE49-F238E27FC236}">
                <ns2:creationId id="{2E27E21D-2CDA-42DB-B6CB-FD84C5833236}"/>
              </a:ext>
            </a:extLst>
          </p:cNvPr>
          <p:cNvSpPr>
            <a:spLocks noGrp="1"/>
          </p:cNvSpPr>
          <p:nvPr/>
        </p:nvSpPr>
        <p:spPr>
          <a:xfrm>
            <a:off x="49339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Defined</a:t>
            </a:r>
          </a:p>
        </p:txBody>
      </p:sp>
      <p:sp>
        <p:nvSpPr>
          <p:cNvPr id="19" name="">
            <a:extLst>
              <a:ext uri="{FF2B5EF4-FFF2-40B4-BE49-F238E27FC236}">
                <ns2:creationId id="{1C24C40C-3F17-465D-8BFF-6E181FE2D459}"/>
              </a:ext>
            </a:extLst>
          </p:cNvPr>
          <p:cNvSpPr>
            <a:spLocks noGrp="1"/>
          </p:cNvSpPr>
          <p:nvPr/>
        </p:nvSpPr>
        <p:spPr>
          <a:xfrm>
            <a:off x="49339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Controls implemented. ISO 27001 in progress. Penetration testing. Incident process defined.</a:t>
            </a:r>
          </a:p>
        </p:txBody>
      </p:sp>
      <p:sp>
        <p:nvSpPr>
          <p:cNvPr id="20" name="">
            <a:extLst>
              <a:ext uri="{FF2B5EF4-FFF2-40B4-BE49-F238E27FC236}">
                <ns2:creationId id="{3B2A5A7B-FDF3-4286-8833-E02D5D4AF39A}"/>
                <adec:decorative val="1"/>
              </a:ext>
            </a:extLst>
          </p:cNvPr>
          <p:cNvSpPr>
            <a:spLocks noGrp="1"/>
          </p:cNvSpPr>
          <p:nvPr/>
        </p:nvSpPr>
        <p:spPr>
          <a:xfrm>
            <a:off x="7791450" y="2419350"/>
            <a:ext cx="457200" cy="457200"/>
          </a:xfrm>
          <a:prstGeom prst="ellipse">
            <a:avLst/>
          </a:prstGeom>
          <a:solidFill>
            <a:srgbClr val="FFFFFF"/>
          </a:solidFill>
          <a:ln w="19050">
            <a:solidFill>
              <a:srgbClr val="64748B"/>
            </a:solidFill>
            <a:prstDash val="solid"/>
          </a:ln>
        </p:spPr>
      </p:sp>
      <p:sp>
        <p:nvSpPr>
          <p:cNvPr id="21" name="">
            <a:extLst>
              <a:ext uri="{FF2B5EF4-FFF2-40B4-BE49-F238E27FC236}">
                <ns2:creationId id="{A7A035F1-3E08-4E26-BDA6-93AF06856A32}"/>
              </a:ext>
            </a:extLst>
          </p:cNvPr>
          <p:cNvSpPr>
            <a:spLocks noGrp="1"/>
          </p:cNvSpPr>
          <p:nvPr/>
        </p:nvSpPr>
        <p:spPr>
          <a:xfrm>
            <a:off x="7905750" y="2533650"/>
            <a:ext cx="228600" cy="228600"/>
          </a:xfrm>
          <a:prstGeom prst="rect">
            <a:avLst/>
          </a:prstGeom>
          <a:noFill/>
          <a:ln w="0">
            <a:noFill/>
            <a:prstDash val="solid"/>
          </a:ln>
        </p:spPr>
        <p:txBody>
          <a:bodyPr wrap="square" lIns="0" tIns="0" rIns="0" bIns="0" anchor="ctr">
            <a:noAutofit/>
          </a:bodyPr>
          <a:lstStyle/>
          <a:p>
            <a:pPr algn="ctr">
              <a:defRPr sz="1500" b="1" i="0">
                <a:solidFill>
                  <a:srgbClr val="64748B"/>
                </a:solidFill>
                <a:latin typeface="Calibri"/>
                <a:ea typeface="Calibri"/>
                <a:cs typeface="Calibri"/>
              </a:defRPr>
            </a:pPr>
            <a:r>
              <a:rPr sz="1500" b="1" i="0">
                <a:solidFill>
                  <a:srgbClr val="64748B"/>
                </a:solidFill>
                <a:latin typeface="Calibri"/>
                <a:ea typeface="Calibri"/>
                <a:cs typeface="Calibri"/>
              </a:rPr>
              <a:t>4</a:t>
            </a:r>
          </a:p>
        </p:txBody>
      </p:sp>
      <p:sp>
        <p:nvSpPr>
          <p:cNvPr id="22" name="">
            <a:extLst>
              <a:ext uri="{FF2B5EF4-FFF2-40B4-BE49-F238E27FC236}">
                <ns2:creationId id="{67C1D0D1-E73C-4067-921E-BCB8A88612C2}"/>
              </a:ext>
            </a:extLst>
          </p:cNvPr>
          <p:cNvSpPr>
            <a:spLocks noGrp="1"/>
          </p:cNvSpPr>
          <p:nvPr/>
        </p:nvSpPr>
        <p:spPr>
          <a:xfrm>
            <a:off x="71247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Managed</a:t>
            </a:r>
          </a:p>
        </p:txBody>
      </p:sp>
      <p:sp>
        <p:nvSpPr>
          <p:cNvPr id="23" name="">
            <a:extLst>
              <a:ext uri="{FF2B5EF4-FFF2-40B4-BE49-F238E27FC236}">
                <ns2:creationId id="{CCDE8AC6-0690-4CF9-A45B-BE735DA7D013}"/>
              </a:ext>
            </a:extLst>
          </p:cNvPr>
          <p:cNvSpPr>
            <a:spLocks noGrp="1"/>
          </p:cNvSpPr>
          <p:nvPr/>
        </p:nvSpPr>
        <p:spPr>
          <a:xfrm>
            <a:off x="71247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ISO 27001 certified (full scope). Annual penetration with remediation. Incident management. DEA accredited.</a:t>
            </a:r>
          </a:p>
        </p:txBody>
      </p:sp>
      <p:sp>
        <p:nvSpPr>
          <p:cNvPr id="24" name="">
            <a:extLst>
              <a:ext uri="{FF2B5EF4-FFF2-40B4-BE49-F238E27FC236}">
                <ns2:creationId id="{0EFC56C2-0233-4C53-B63C-C2B801720B8E}"/>
                <adec:decorative val="1"/>
              </a:ext>
            </a:extLst>
          </p:cNvPr>
          <p:cNvSpPr>
            <a:spLocks noGrp="1"/>
          </p:cNvSpPr>
          <p:nvPr/>
        </p:nvSpPr>
        <p:spPr>
          <a:xfrm>
            <a:off x="9982200" y="2419350"/>
            <a:ext cx="457200" cy="457200"/>
          </a:xfrm>
          <a:prstGeom prst="ellipse">
            <a:avLst/>
          </a:prstGeom>
          <a:solidFill>
            <a:srgbClr val="64748B"/>
          </a:solidFill>
          <a:ln w="19050">
            <a:solidFill>
              <a:srgbClr val="64748B"/>
            </a:solidFill>
            <a:prstDash val="solid"/>
          </a:ln>
        </p:spPr>
      </p:sp>
      <p:sp>
        <p:nvSpPr>
          <p:cNvPr id="25" name="">
            <a:extLst>
              <a:ext uri="{FF2B5EF4-FFF2-40B4-BE49-F238E27FC236}">
                <ns2:creationId id="{4A8C2D59-4EBE-4AF5-9A3F-BF3B9B55DF0F}"/>
              </a:ext>
            </a:extLst>
          </p:cNvPr>
          <p:cNvSpPr>
            <a:spLocks noGrp="1"/>
          </p:cNvSpPr>
          <p:nvPr/>
        </p:nvSpPr>
        <p:spPr>
          <a:xfrm>
            <a:off x="10096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FFFFFF"/>
                </a:solidFill>
                <a:latin typeface="Calibri"/>
                <a:ea typeface="Calibri"/>
                <a:cs typeface="Calibri"/>
              </a:defRPr>
            </a:pPr>
            <a:r>
              <a:rPr sz="1500" b="1" i="0">
                <a:solidFill>
                  <a:srgbClr val="FFFFFF"/>
                </a:solidFill>
                <a:latin typeface="Calibri"/>
                <a:ea typeface="Calibri"/>
                <a:cs typeface="Calibri"/>
              </a:rPr>
              <a:t>5</a:t>
            </a:r>
          </a:p>
        </p:txBody>
      </p:sp>
      <p:sp>
        <p:nvSpPr>
          <p:cNvPr id="26" name="">
            <a:extLst>
              <a:ext uri="{FF2B5EF4-FFF2-40B4-BE49-F238E27FC236}">
                <ns2:creationId id="{A3FE5F7B-A22B-4A7F-AF17-F8928EB0B7A5}"/>
              </a:ext>
            </a:extLst>
          </p:cNvPr>
          <p:cNvSpPr>
            <a:spLocks noGrp="1"/>
          </p:cNvSpPr>
          <p:nvPr/>
        </p:nvSpPr>
        <p:spPr>
          <a:xfrm>
            <a:off x="9315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Optimising</a:t>
            </a:r>
          </a:p>
        </p:txBody>
      </p:sp>
      <p:sp>
        <p:nvSpPr>
          <p:cNvPr id="27" name="">
            <a:extLst>
              <a:ext uri="{FF2B5EF4-FFF2-40B4-BE49-F238E27FC236}">
                <ns2:creationId id="{C251AF94-14C5-468E-8276-B4DF77497953}"/>
              </a:ext>
            </a:extLst>
          </p:cNvPr>
          <p:cNvSpPr>
            <a:spLocks noGrp="1"/>
          </p:cNvSpPr>
          <p:nvPr/>
        </p:nvSpPr>
        <p:spPr>
          <a:xfrm>
            <a:off x="9315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Continuous assurance and independent testing. Demonstrable security outcomes; additional certifications as appropriate.</a:t>
            </a:r>
          </a:p>
        </p:txBody>
      </p:sp>
      <p:sp>
        <p:nvSpPr>
          <p:cNvPr id="28" name="">
            <a:extLst>
              <a:ext uri="{FF2B5EF4-FFF2-40B4-BE49-F238E27FC236}">
                <ns2:creationId id="{91F5EE50-04FC-45BE-AD5E-5CA6DFB97567}"/>
                <adec:decorative val="1"/>
              </a:ext>
            </a:extLst>
          </p:cNvPr>
          <p:cNvSpPr>
            <a:spLocks noGrp="1"/>
          </p:cNvSpPr>
          <p:nvPr/>
        </p:nvSpPr>
        <p:spPr>
          <a:xfrm>
            <a:off x="685800" y="5105400"/>
            <a:ext cx="10820400" cy="1047750"/>
          </a:xfrm>
          <a:prstGeom prst="roundRect">
            <a:avLst>
              <a:gd name="adj" fmla="val 7273"/>
            </a:avLst>
          </a:prstGeom>
          <a:solidFill>
            <a:srgbClr val="FFFFFF"/>
          </a:solidFill>
          <a:ln w="9525">
            <a:solidFill>
              <a:srgbClr val="D5E3E3"/>
            </a:solidFill>
            <a:prstDash val="solid"/>
          </a:ln>
        </p:spPr>
      </p:sp>
      <p:sp>
        <p:nvSpPr>
          <p:cNvPr id="29" name="">
            <a:extLst>
              <a:ext uri="{FF2B5EF4-FFF2-40B4-BE49-F238E27FC236}">
                <ns2:creationId id="{DDD43C39-E416-4B76-B3D0-1A460AD759EA}"/>
              </a:ext>
            </a:extLst>
          </p:cNvPr>
          <p:cNvSpPr>
            <a:spLocks noGrp="1"/>
          </p:cNvSpPr>
          <p:nvPr/>
        </p:nvSpPr>
        <p:spPr>
          <a:xfrm>
            <a:off x="895350" y="5200650"/>
            <a:ext cx="6858000" cy="266700"/>
          </a:xfrm>
          <a:prstGeom prst="rect">
            <a:avLst/>
          </a:prstGeom>
          <a:noFill/>
          <a:ln w="0">
            <a:noFill/>
            <a:prstDash val="solid"/>
          </a:ln>
        </p:spPr>
        <p:txBody>
          <a:bodyPr wrap="square" lIns="0" tIns="0" rIns="0" bIns="0" anchor="t">
            <a:noAutofit/>
          </a:bodyPr>
          <a:lstStyle/>
          <a:p>
            <a:pPr algn="l">
              <a:defRPr sz="1575" b="1" i="0">
                <a:solidFill>
                  <a:srgbClr val="115E59"/>
                </a:solidFill>
                <a:latin typeface="Calibri"/>
                <a:ea typeface="Calibri"/>
                <a:cs typeface="Calibri"/>
              </a:defRPr>
            </a:pPr>
            <a:r>
              <a:rPr sz="1575" b="1" i="0">
                <a:solidFill>
                  <a:srgbClr val="115E59"/>
                </a:solidFill>
                <a:latin typeface="Calibri"/>
                <a:ea typeface="Calibri"/>
                <a:cs typeface="Calibri"/>
              </a:rPr>
              <a:t>Minimum evidence for a Level 4 judgement</a:t>
            </a:r>
          </a:p>
        </p:txBody>
      </p:sp>
      <p:sp>
        <p:nvSpPr>
          <p:cNvPr id="30" name="">
            <a:extLst>
              <a:ext uri="{FF2B5EF4-FFF2-40B4-BE49-F238E27FC236}">
                <ns2:creationId id="{5AE49E1D-AE67-4D15-8844-7A37BF074D5C}"/>
                <adec:decorative val="1"/>
              </a:ext>
            </a:extLst>
          </p:cNvPr>
          <p:cNvSpPr>
            <a:spLocks noGrp="1"/>
          </p:cNvSpPr>
          <p:nvPr/>
        </p:nvSpPr>
        <p:spPr>
          <a:xfrm>
            <a:off x="895350" y="5581650"/>
            <a:ext cx="85725" cy="85725"/>
          </a:xfrm>
          <a:prstGeom prst="ellipse">
            <a:avLst/>
          </a:prstGeom>
          <a:solidFill>
            <a:srgbClr val="64748B"/>
          </a:solidFill>
          <a:ln w="0">
            <a:noFill/>
            <a:prstDash val="solid"/>
          </a:ln>
        </p:spPr>
      </p:sp>
      <p:sp>
        <p:nvSpPr>
          <p:cNvPr id="31" name="">
            <a:extLst>
              <a:ext uri="{FF2B5EF4-FFF2-40B4-BE49-F238E27FC236}">
                <ns2:creationId id="{52CBF644-A356-49C7-8998-0DA1591C4C88}"/>
              </a:ext>
            </a:extLst>
          </p:cNvPr>
          <p:cNvSpPr>
            <a:spLocks noGrp="1"/>
          </p:cNvSpPr>
          <p:nvPr/>
        </p:nvSpPr>
        <p:spPr>
          <a:xfrm>
            <a:off x="10858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ISO 27001 certificate (full scope) + annual penetration test summary with remediation evidence</a:t>
            </a:r>
          </a:p>
        </p:txBody>
      </p:sp>
      <p:sp>
        <p:nvSpPr>
          <p:cNvPr id="32" name="">
            <a:extLst>
              <a:ext uri="{FF2B5EF4-FFF2-40B4-BE49-F238E27FC236}">
                <ns2:creationId id="{27DDAD86-2500-4047-9489-76797EFF0A28}"/>
                <adec:decorative val="1"/>
              </a:ext>
            </a:extLst>
          </p:cNvPr>
          <p:cNvSpPr>
            <a:spLocks noGrp="1"/>
          </p:cNvSpPr>
          <p:nvPr/>
        </p:nvSpPr>
        <p:spPr>
          <a:xfrm>
            <a:off x="4438650" y="5581650"/>
            <a:ext cx="85725" cy="85725"/>
          </a:xfrm>
          <a:prstGeom prst="ellipse">
            <a:avLst/>
          </a:prstGeom>
          <a:solidFill>
            <a:srgbClr val="64748B"/>
          </a:solidFill>
          <a:ln w="0">
            <a:noFill/>
            <a:prstDash val="solid"/>
          </a:ln>
        </p:spPr>
      </p:sp>
      <p:sp>
        <p:nvSpPr>
          <p:cNvPr id="33" name="">
            <a:extLst>
              <a:ext uri="{FF2B5EF4-FFF2-40B4-BE49-F238E27FC236}">
                <ns2:creationId id="{1ADD802D-3259-471B-B1DD-62217841C71C}"/>
              </a:ext>
            </a:extLst>
          </p:cNvPr>
          <p:cNvSpPr>
            <a:spLocks noGrp="1"/>
          </p:cNvSpPr>
          <p:nvPr/>
        </p:nvSpPr>
        <p:spPr>
          <a:xfrm>
            <a:off x="46291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Incident management SOP + exercised/tested evidence</a:t>
            </a:r>
          </a:p>
        </p:txBody>
      </p:sp>
      <p:sp>
        <p:nvSpPr>
          <p:cNvPr id="34" name="">
            <a:extLst>
              <a:ext uri="{FF2B5EF4-FFF2-40B4-BE49-F238E27FC236}">
                <ns2:creationId id="{2997BB72-D929-4608-BF5C-995631583B68}"/>
                <adec:decorative val="1"/>
              </a:ext>
            </a:extLst>
          </p:cNvPr>
          <p:cNvSpPr>
            <a:spLocks noGrp="1"/>
          </p:cNvSpPr>
          <p:nvPr/>
        </p:nvSpPr>
        <p:spPr>
          <a:xfrm>
            <a:off x="7981950" y="5581650"/>
            <a:ext cx="85725" cy="85725"/>
          </a:xfrm>
          <a:prstGeom prst="ellipse">
            <a:avLst/>
          </a:prstGeom>
          <a:solidFill>
            <a:srgbClr val="64748B"/>
          </a:solidFill>
          <a:ln w="0">
            <a:noFill/>
            <a:prstDash val="solid"/>
          </a:ln>
        </p:spPr>
      </p:sp>
      <p:sp>
        <p:nvSpPr>
          <p:cNvPr id="35" name="">
            <a:extLst>
              <a:ext uri="{FF2B5EF4-FFF2-40B4-BE49-F238E27FC236}">
                <ns2:creationId id="{2E1C73E7-D5B4-4C21-91E8-B6D4DC160E04}"/>
              </a:ext>
            </a:extLst>
          </p:cNvPr>
          <p:cNvSpPr>
            <a:spLocks noGrp="1"/>
          </p:cNvSpPr>
          <p:nvPr/>
        </p:nvSpPr>
        <p:spPr>
          <a:xfrm>
            <a:off x="81724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DEA accreditation evidence (where applicable)</a:t>
            </a:r>
          </a:p>
        </p:txBody>
      </p:sp>
      <p:sp>
        <p:nvSpPr>
          <p:cNvPr id="36" name="">
            <a:extLst>
              <a:ext uri="{FF2B5EF4-FFF2-40B4-BE49-F238E27FC236}">
                <ns2:creationId id="{BA5E9D80-A9A3-41CF-89FB-B54C7A28998B}"/>
              </a:ext>
            </a:extLst>
          </p:cNvPr>
          <p:cNvSpPr>
            <a:spLocks noGrp="1"/>
          </p:cNvSpPr>
          <p:nvPr/>
        </p:nvSpPr>
        <p:spPr>
          <a:xfrm>
            <a:off x="762000" y="6153150"/>
            <a:ext cx="10668000" cy="171450"/>
          </a:xfrm>
          <a:prstGeom prst="rect">
            <a:avLst/>
          </a:prstGeom>
          <a:noFill/>
          <a:ln w="0">
            <a:noFill/>
            <a:prstDash val="solid"/>
          </a:ln>
        </p:spPr>
        <p:txBody>
          <a:bodyPr wrap="square" lIns="0" tIns="0" rIns="0" bIns="0" anchor="t">
            <a:noAutofit/>
          </a:bodyPr>
          <a:lstStyle/>
          <a:p>
            <a:pPr algn="ctr">
              <a:defRPr sz="900" b="0" i="1">
                <a:solidFill>
                  <a:srgbClr val="5F7187"/>
                </a:solidFill>
                <a:latin typeface="Calibri"/>
                <a:ea typeface="Calibri"/>
                <a:cs typeface="Calibri"/>
              </a:defRPr>
            </a:pPr>
            <a:r>
              <a:rPr sz="900" b="0" i="1">
                <a:solidFill>
                  <a:srgbClr val="5F7187"/>
                </a:solidFill>
                <a:latin typeface="Calibri"/>
                <a:ea typeface="Calibri"/>
                <a:cs typeface="Calibri"/>
              </a:rPr>
              <a:t>Catalogue v1.0.2  •  Source a6d0671c3297  •  Verbatim descriptors and evidence  •  HDRL classifications are not official programme requirements.</a:t>
            </a:r>
          </a:p>
        </p:txBody>
      </p:sp>
      <p:sp>
        <p:nvSpPr>
          <p:cNvPr id="37" name="">
            <a:extLst>
              <a:ext uri="{FF2B5EF4-FFF2-40B4-BE49-F238E27FC236}">
                <ns2:creationId id="{0FAB48CB-3422-4426-964F-EE02C2BAFC5E}"/>
                <adec:decorative val="1"/>
              </a:ext>
            </a:extLst>
          </p:cNvPr>
          <p:cNvSpPr>
            <a:spLocks noGrp="1"/>
          </p:cNvSpPr>
          <p:nvPr/>
        </p:nvSpPr>
        <p:spPr>
          <a:xfrm>
            <a:off x="552450" y="6419850"/>
            <a:ext cx="11087100" cy="0"/>
          </a:xfrm>
          <a:prstGeom prst="line">
            <a:avLst/>
          </a:prstGeom>
          <a:noFill/>
          <a:ln w="9525">
            <a:solidFill>
              <a:srgbClr val="D5E3E3"/>
            </a:solidFill>
            <a:prstDash val="solid"/>
          </a:ln>
        </p:spPr>
      </p:sp>
      <p:sp>
        <p:nvSpPr>
          <p:cNvPr id="38" name="">
            <a:extLst>
              <a:ext uri="{FF2B5EF4-FFF2-40B4-BE49-F238E27FC236}">
                <ns2:creationId id="{A54C9872-48F8-4767-B375-479218054C04}"/>
              </a:ext>
            </a:extLst>
          </p:cNvPr>
          <p:cNvSpPr>
            <a:spLocks noGrp="1"/>
          </p:cNvSpPr>
          <p:nvPr/>
        </p:nvSpPr>
        <p:spPr>
          <a:xfrm>
            <a:off x="552450" y="6496050"/>
            <a:ext cx="2952750" cy="190500"/>
          </a:xfrm>
          <a:prstGeom prst="rect">
            <a:avLst/>
          </a:prstGeom>
          <a:noFill/>
          <a:ln w="0">
            <a:noFill/>
            <a:prstDash val="solid"/>
          </a:ln>
        </p:spPr>
        <p:txBody>
          <a:bodyPr wrap="square" lIns="0" tIns="0" rIns="0" bIns="0" anchor="ctr">
            <a:noAutofit/>
          </a:bodyPr>
          <a:lstStyle/>
          <a:p>
            <a:pPr algn="l">
              <a:defRPr sz="900" b="0" i="0">
                <a:solidFill>
                  <a:srgbClr val="5F7187"/>
                </a:solidFill>
                <a:latin typeface="Calibri"/>
                <a:ea typeface="Calibri"/>
                <a:cs typeface="Calibri"/>
              </a:defRPr>
            </a:pPr>
            <a:r>
              <a:rPr sz="900" b="0" i="0">
                <a:solidFill>
                  <a:srgbClr val="5F7187"/>
                </a:solidFill>
                <a:latin typeface="Calibri"/>
                <a:ea typeface="Calibri"/>
                <a:cs typeface="Calibri"/>
              </a:rPr>
              <a:t>HDRL v1.0.1  •  Kit v1.1.0  •  30 Jul 2026</a:t>
            </a:r>
          </a:p>
        </p:txBody>
      </p:sp>
      <p:sp>
        <p:nvSpPr>
          <p:cNvPr id="39" name="">
            <a:extLst>
              <a:ext uri="{FF2B5EF4-FFF2-40B4-BE49-F238E27FC236}">
                <ns2:creationId id="{ED63E127-87A8-487E-A096-60B8FDCC037B}"/>
              </a:ext>
            </a:extLst>
          </p:cNvPr>
          <p:cNvSpPr>
            <a:spLocks noGrp="1"/>
          </p:cNvSpPr>
          <p:nvPr/>
        </p:nvSpPr>
        <p:spPr>
          <a:xfrm>
            <a:off x="3524250" y="6496050"/>
            <a:ext cx="6096000" cy="190500"/>
          </a:xfrm>
          <a:prstGeom prst="rect">
            <a:avLst/>
          </a:prstGeom>
          <a:noFill/>
          <a:ln w="0">
            <a:noFill/>
            <a:prstDash val="solid"/>
          </a:ln>
        </p:spPr>
        <p:txBody>
          <a:bodyPr wrap="square" lIns="0" tIns="0" rIns="0" bIns="0" anchor="ctr">
            <a:noAutofit/>
          </a:bodyPr>
          <a:lstStyle/>
          <a:p>
            <a:pPr algn="ctr">
              <a:defRPr sz="825" b="0" i="0">
                <a:solidFill>
                  <a:srgbClr val="5F7187"/>
                </a:solidFill>
                <a:latin typeface="Calibri"/>
                <a:ea typeface="Calibri"/>
                <a:cs typeface="Calibri"/>
              </a:defRPr>
            </a:pPr>
            <a:r>
              <a:rPr sz="825" b="0" i="0">
                <a:solidFill>
                  <a:srgbClr val="5F7187"/>
                </a:solidFill>
                <a:latin typeface="Calibri"/>
                <a:ea typeface="Calibri"/>
                <a:cs typeface="Calibri"/>
              </a:rPr>
              <a:t>RDS: commissioner &amp; IP owner  •  OPL Advisory: originator &amp; developer  •  </a:t>
            </a:r>
            <a:r>
              <a:rPr sz="825" b="0" i="0">
                <a:solidFill>
                  <a:srgbClr val="5F7187"/>
                </a:solidFill>
                <a:latin typeface="Calibri"/>
                <a:ea typeface="Calibri"/>
                <a:cs typeface="Calibri"/>
                <a:hlinkClick r:id="R5fbc541e5ac54742" tooltip="Read the Creative Commons Attribution 4.0 licence"/>
              </a:rPr>
              <a:t>CC BY 4.0</a:t>
            </a:r>
          </a:p>
        </p:txBody>
      </p:sp>
      <p:sp>
        <p:nvSpPr>
          <p:cNvPr id="40" name="">
            <a:extLst>
              <a:ext uri="{FF2B5EF4-FFF2-40B4-BE49-F238E27FC236}">
                <ns2:creationId id="{5EF6EE70-4174-4D18-8B8F-1A2663E2B28B}"/>
              </a:ext>
            </a:extLst>
          </p:cNvPr>
          <p:cNvSpPr>
            <a:spLocks noGrp="1"/>
          </p:cNvSpPr>
          <p:nvPr/>
        </p:nvSpPr>
        <p:spPr>
          <a:xfrm>
            <a:off x="9048750" y="6496050"/>
            <a:ext cx="2590800" cy="190500"/>
          </a:xfrm>
          <a:prstGeom prst="rect">
            <a:avLst/>
          </a:prstGeom>
          <a:noFill/>
          <a:ln w="0">
            <a:noFill/>
            <a:prstDash val="solid"/>
          </a:ln>
        </p:spPr>
        <p:txBody>
          <a:bodyPr wrap="square" lIns="0" tIns="0" rIns="0" bIns="0" anchor="ctr">
            <a:noAutofit/>
          </a:bodyPr>
          <a:lstStyle/>
          <a:p>
            <a:pPr algn="r">
              <a:defRPr sz="900" b="0" i="0">
                <a:solidFill>
                  <a:srgbClr val="5F7187"/>
                </a:solidFill>
                <a:latin typeface="Calibri"/>
                <a:ea typeface="Calibri"/>
                <a:cs typeface="Calibri"/>
              </a:defRPr>
            </a:pPr>
            <a:r>
              <a:rPr sz="900" b="0" i="0">
                <a:solidFill>
                  <a:srgbClr val="5F7187"/>
                </a:solidFill>
                <a:latin typeface="Calibri"/>
                <a:ea typeface="Calibri"/>
                <a:cs typeface="Calibri"/>
                <a:hlinkClick r:id="Rba00e96554d64d5e" tooltip="Open the HDRL Framework website"/>
              </a:rPr>
              <a:t>hdrlframework.org</a:t>
            </a:r>
            <a:r>
              <a:rPr sz="900" b="0" i="0">
                <a:solidFill>
                  <a:srgbClr val="5F7187"/>
                </a:solidFill>
                <a:latin typeface="Calibri"/>
                <a:ea typeface="Calibri"/>
                <a:cs typeface="Calibri"/>
              </a:rPr>
              <a:t>  •  88</a:t>
            </a:r>
          </a:p>
        </p:txBody>
      </p:sp>
    </p:spTree>
    <p:extLst>
      <p:ext uri="{BB962C8B-B14F-4D97-AF65-F5344CB8AC3E}">
        <ns5:creationId val="639707613"/>
      </p:ext>
    </p:extLst>
  </p:cSld>
</p:sld>
</file>

<file path=ppt/slides/slide89.xml><?xml version="1.0" encoding="utf-8"?>
<p:sld xmlns:a="http://schemas.openxmlformats.org/drawingml/2006/main" xmlns:adec="http://schemas.microsoft.com/office/drawing/2017/decorative" xmlns:ns2="http://schemas.microsoft.com/office/drawing/2014/main" xmlns:ns5="http://schemas.microsoft.com/office/powerpoint/2010/main" xmlns:p="http://schemas.openxmlformats.org/presentationml/2006/main" xmlns:r="http://schemas.openxmlformats.org/officeDocument/2006/relationships">
  <p:cSld>
    <p:bg>
      <p:bgPr>
        <a:solidFill>
          <a:srgbClr val="F5F8FA"/>
        </a:solidFill>
      </p:bgPr>
    </p:bg>
    <p:spTree>
      <p:nvGrpSpPr>
        <p:cNvPr id="1" name=""/>
        <p:cNvGrpSpPr/>
        <p:nvPr/>
      </p:nvGrpSpPr>
      <p:grpSpPr>
        <a:xfrm/>
      </p:grpSpPr>
      <p:sp>
        <p:nvSpPr>
          <p:cNvPr id="41" name="hdrl-mini-mark">
            <a:extLst>
              <a:ext uri="{FF2B5EF4-FFF2-40B4-BE49-F238E27FC236}">
                <ns2:creationId id="{D2880864-AD39-418E-8706-E959DB64C124}"/>
                <adec:decorative val="1"/>
              </a:ext>
            </a:extLst>
          </p:cNvPr>
          <p:cNvSpPr>
            <a:spLocks noGrp="1"/>
          </p:cNvSpPr>
          <p:nvPr/>
        </p:nvSpPr>
        <p:spPr>
          <a:xfrm>
            <a:off x="552450" y="361950"/>
            <a:ext cx="514350" cy="514350"/>
          </a:xfrm>
          <a:prstGeom prst="octagon">
            <a:avLst/>
          </a:prstGeom>
          <a:solidFill>
            <a:srgbClr val="0F766E"/>
          </a:solidFill>
          <a:ln w="0">
            <a:noFill/>
            <a:prstDash val="solid"/>
          </a:ln>
        </p:spPr>
      </p:sp>
      <p:sp>
        <p:nvSpPr>
          <p:cNvPr id="2" name="hdrl-mini-text">
            <a:extLst>
              <a:ext uri="{FF2B5EF4-FFF2-40B4-BE49-F238E27FC236}">
                <ns2:creationId id="{38997A7E-AFD0-4F8D-A63B-BF6EDC3E911B}"/>
                <adec:decorative val="1"/>
              </a:ext>
            </a:extLst>
          </p:cNvPr>
          <p:cNvSpPr>
            <a:spLocks noGrp="1"/>
          </p:cNvSpPr>
          <p:nvPr/>
        </p:nvSpPr>
        <p:spPr>
          <a:xfrm>
            <a:off x="581025" y="504825"/>
            <a:ext cx="476250" cy="209550"/>
          </a:xfrm>
          <a:prstGeom prst="rect">
            <a:avLst/>
          </a:prstGeom>
          <a:noFill/>
          <a:ln w="0">
            <a:noFill/>
            <a:prstDash val="solid"/>
          </a:ln>
        </p:spPr>
        <p:txBody>
          <a:bodyPr wrap="square" lIns="0" tIns="0" rIns="0" bIns="0" anchor="ctr">
            <a:noAutofit/>
          </a:bodyPr>
          <a:lstStyle/>
          <a:p>
            <a:pPr algn="ctr">
              <a:defRPr sz="750" b="1" i="0">
                <a:solidFill>
                  <a:srgbClr val="FFFFFF"/>
                </a:solidFill>
                <a:latin typeface="Calibri"/>
                <a:ea typeface="Calibri"/>
                <a:cs typeface="Calibri"/>
              </a:defRPr>
            </a:pPr>
            <a:r>
              <a:rPr sz="750" b="1" i="0">
                <a:solidFill>
                  <a:srgbClr val="FFFFFF"/>
                </a:solidFill>
                <a:latin typeface="Calibri"/>
                <a:ea typeface="Calibri"/>
                <a:cs typeface="Calibri"/>
              </a:rPr>
              <a:t>HDRL</a:t>
            </a:r>
          </a:p>
        </p:txBody>
      </p:sp>
      <p:sp>
        <p:nvSpPr>
          <p:cNvPr id="3" name="brand-label">
            <a:extLst>
              <a:ext uri="{FF2B5EF4-FFF2-40B4-BE49-F238E27FC236}">
                <ns2:creationId id="{1AF743E3-E33D-4044-9861-04CF4EA0B61D}"/>
                <adec:decorative val="1"/>
              </a:ext>
            </a:extLst>
          </p:cNvPr>
          <p:cNvSpPr>
            <a:spLocks noGrp="1"/>
          </p:cNvSpPr>
          <p:nvPr/>
        </p:nvSpPr>
        <p:spPr>
          <a:xfrm>
            <a:off x="1257300" y="495300"/>
            <a:ext cx="4572000" cy="190500"/>
          </a:xfrm>
          <a:prstGeom prst="rect">
            <a:avLst/>
          </a:prstGeom>
          <a:noFill/>
          <a:ln w="0">
            <a:noFill/>
            <a:prstDash val="solid"/>
          </a:ln>
        </p:spPr>
        <p:txBody>
          <a:bodyPr wrap="square" lIns="0" tIns="0" rIns="0" bIns="0" anchor="ctr">
            <a:noAutofit/>
          </a:bodyPr>
          <a:lstStyle/>
          <a:p>
            <a:pPr algn="l">
              <a:defRPr sz="1200" b="1" i="0">
                <a:solidFill>
                  <a:srgbClr val="0F766E"/>
                </a:solidFill>
                <a:latin typeface="Calibri"/>
                <a:ea typeface="Calibri"/>
                <a:cs typeface="Calibri"/>
              </a:defRPr>
            </a:pPr>
            <a:r>
              <a:rPr sz="1200" b="1" i="0">
                <a:solidFill>
                  <a:srgbClr val="0F766E"/>
                </a:solidFill>
                <a:latin typeface="Calibri"/>
                <a:ea typeface="Calibri"/>
                <a:cs typeface="Calibri"/>
              </a:rPr>
              <a:t>DOMAIN H • INDICATOR DETAIL</a:t>
            </a:r>
          </a:p>
        </p:txBody>
      </p:sp>
      <p:sp>
        <p:nvSpPr>
          <p:cNvPr id="4" name="slide-title" title="H.3.2 · Security Operations" descr="Slide title: H.3.2 · Security Operations">
            <a:extLst>
              <a:ext uri="{FF2B5EF4-FFF2-40B4-BE49-F238E27FC236}">
                <ns2:creationId id="{14D0CD7C-A7E0-41B2-A975-B84C11ED6CC2}"/>
              </a:ext>
            </a:extLst>
          </p:cNvPr>
          <p:cNvSpPr>
            <a:spLocks noGrp="1"/>
          </p:cNvSpPr>
          <p:nvPr>
            <p:ph type="title"/>
          </p:nvPr>
        </p:nvSpPr>
        <p:spPr>
          <a:xfrm>
            <a:off x="666750" y="1104900"/>
            <a:ext cx="10858500" cy="628650"/>
          </a:xfrm>
          <a:prstGeom prst="rect">
            <a:avLst/>
          </a:prstGeom>
          <a:noFill/>
          <a:ln w="0">
            <a:noFill/>
            <a:prstDash val="solid"/>
          </a:ln>
        </p:spPr>
        <p:txBody>
          <a:bodyPr wrap="square" lIns="0" tIns="0" rIns="0" bIns="0" anchor="t">
            <a:noAutofit/>
          </a:bodyPr>
          <a:lstStyle/>
          <a:p>
            <a:pPr algn="l">
              <a:defRPr sz="3150" b="1" i="0">
                <a:solidFill>
                  <a:srgbClr val="162B45"/>
                </a:solidFill>
                <a:latin typeface="Calibri"/>
                <a:ea typeface="Calibri"/>
                <a:cs typeface="Calibri"/>
              </a:defRPr>
            </a:pPr>
            <a:r>
              <a:rPr sz="3150" b="1" i="0">
                <a:solidFill>
                  <a:srgbClr val="162B45"/>
                </a:solidFill>
                <a:latin typeface="Calibri"/>
                <a:ea typeface="Calibri"/>
                <a:cs typeface="Calibri"/>
              </a:rPr>
              <a:t>H.3.2 · Security Operations</a:t>
            </a:r>
          </a:p>
        </p:txBody>
      </p:sp>
      <p:sp>
        <p:nvSpPr>
          <p:cNvPr id="5" name="">
            <a:extLst>
              <a:ext uri="{FF2B5EF4-FFF2-40B4-BE49-F238E27FC236}">
                <ns2:creationId id="{FB84C540-BDFD-452D-97AB-B9EDD6FAC169}"/>
              </a:ext>
            </a:extLst>
          </p:cNvPr>
          <p:cNvSpPr>
            <a:spLocks noGrp="1"/>
          </p:cNvSpPr>
          <p:nvPr/>
        </p:nvSpPr>
        <p:spPr>
          <a:xfrm>
            <a:off x="685800" y="1771650"/>
            <a:ext cx="10668000" cy="266700"/>
          </a:xfrm>
          <a:prstGeom prst="rect">
            <a:avLst/>
          </a:prstGeom>
          <a:noFill/>
          <a:ln w="0">
            <a:noFill/>
            <a:prstDash val="solid"/>
          </a:ln>
        </p:spPr>
        <p:txBody>
          <a:bodyPr wrap="square" lIns="0" tIns="0" rIns="0" bIns="0" anchor="t">
            <a:noAutofit/>
          </a:bodyPr>
          <a:lstStyle/>
          <a:p>
            <a:pPr algn="l">
              <a:defRPr sz="1350" b="1" i="0">
                <a:solidFill>
                  <a:srgbClr val="64748B"/>
                </a:solidFill>
                <a:latin typeface="Calibri"/>
                <a:ea typeface="Calibri"/>
                <a:cs typeface="Calibri"/>
              </a:defRPr>
            </a:pPr>
            <a:r>
              <a:rPr sz="1350" b="1" i="0">
                <a:solidFill>
                  <a:srgbClr val="64748B"/>
                </a:solidFill>
                <a:latin typeface="Calibri"/>
                <a:ea typeface="Calibri"/>
                <a:cs typeface="Calibri"/>
              </a:rPr>
              <a:t>Core indicator  •  Service level  •  HDRL class B0  •  Proposed Foundational Indicator</a:t>
            </a:r>
          </a:p>
        </p:txBody>
      </p:sp>
      <p:sp>
        <p:nvSpPr>
          <p:cNvPr id="6" name="">
            <a:extLst>
              <a:ext uri="{FF2B5EF4-FFF2-40B4-BE49-F238E27FC236}">
                <ns2:creationId id="{C188BEC2-99E4-4208-9A99-595BAA1ED65F}"/>
              </a:ext>
            </a:extLst>
          </p:cNvPr>
          <p:cNvSpPr>
            <a:spLocks noGrp="1"/>
          </p:cNvSpPr>
          <p:nvPr/>
        </p:nvSpPr>
        <p:spPr>
          <a:xfrm>
            <a:off x="685800" y="2095500"/>
            <a:ext cx="10668000" cy="285750"/>
          </a:xfrm>
          <a:prstGeom prst="rect">
            <a:avLst/>
          </a:prstGeom>
          <a:noFill/>
          <a:ln w="0">
            <a:noFill/>
            <a:prstDash val="solid"/>
          </a:ln>
        </p:spPr>
        <p:txBody>
          <a:bodyPr wrap="square" lIns="0" tIns="0" rIns="0" bIns="0" anchor="t">
            <a:noAutofit/>
          </a:bodyPr>
          <a:lstStyle/>
          <a:p>
            <a:pPr algn="l">
              <a:defRPr sz="1350" b="0" i="1">
                <a:solidFill>
                  <a:srgbClr val="5F7187"/>
                </a:solidFill>
                <a:latin typeface="Calibri"/>
                <a:ea typeface="Calibri"/>
                <a:cs typeface="Calibri"/>
              </a:defRPr>
            </a:pPr>
            <a:r>
              <a:rPr sz="1350" b="0" i="1">
                <a:solidFill>
                  <a:srgbClr val="5F7187"/>
                </a:solidFill>
                <a:latin typeface="Calibri"/>
                <a:ea typeface="Calibri"/>
                <a:cs typeface="Calibri"/>
              </a:rPr>
              <a:t>The catalogue wording below is reproduced verbatim.</a:t>
            </a:r>
          </a:p>
        </p:txBody>
      </p:sp>
      <p:sp>
        <p:nvSpPr>
          <p:cNvPr id="7" name="">
            <a:extLst>
              <a:ext uri="{FF2B5EF4-FFF2-40B4-BE49-F238E27FC236}">
                <ns2:creationId id="{0BE6466E-22CB-40F5-9F0D-58FA61FD556F}"/>
                <adec:decorative val="1"/>
              </a:ext>
            </a:extLst>
          </p:cNvPr>
          <p:cNvSpPr>
            <a:spLocks noGrp="1"/>
          </p:cNvSpPr>
          <p:nvPr/>
        </p:nvSpPr>
        <p:spPr>
          <a:xfrm>
            <a:off x="1428750" y="2647950"/>
            <a:ext cx="8763000" cy="0"/>
          </a:xfrm>
          <a:prstGeom prst="line">
            <a:avLst/>
          </a:prstGeom>
          <a:noFill/>
          <a:ln w="57150">
            <a:solidFill>
              <a:srgbClr val="A7E6DB"/>
            </a:solidFill>
            <a:prstDash val="solid"/>
          </a:ln>
        </p:spPr>
      </p:sp>
      <p:sp>
        <p:nvSpPr>
          <p:cNvPr id="8" name="">
            <a:extLst>
              <a:ext uri="{FF2B5EF4-FFF2-40B4-BE49-F238E27FC236}">
                <ns2:creationId id="{801FAA76-B555-4C4E-AB0A-76DA319A3004}"/>
                <adec:decorative val="1"/>
              </a:ext>
            </a:extLst>
          </p:cNvPr>
          <p:cNvSpPr>
            <a:spLocks noGrp="1"/>
          </p:cNvSpPr>
          <p:nvPr/>
        </p:nvSpPr>
        <p:spPr>
          <a:xfrm>
            <a:off x="1219200" y="2419350"/>
            <a:ext cx="457200" cy="457200"/>
          </a:xfrm>
          <a:prstGeom prst="ellipse">
            <a:avLst/>
          </a:prstGeom>
          <a:solidFill>
            <a:srgbClr val="FFFFFF"/>
          </a:solidFill>
          <a:ln w="19050">
            <a:solidFill>
              <a:srgbClr val="64748B"/>
            </a:solidFill>
            <a:prstDash val="solid"/>
          </a:ln>
        </p:spPr>
      </p:sp>
      <p:sp>
        <p:nvSpPr>
          <p:cNvPr id="9" name="">
            <a:extLst>
              <a:ext uri="{FF2B5EF4-FFF2-40B4-BE49-F238E27FC236}">
                <ns2:creationId id="{A8185CEE-F049-443C-BB19-14D358C6761F}"/>
              </a:ext>
            </a:extLst>
          </p:cNvPr>
          <p:cNvSpPr>
            <a:spLocks noGrp="1"/>
          </p:cNvSpPr>
          <p:nvPr/>
        </p:nvSpPr>
        <p:spPr>
          <a:xfrm>
            <a:off x="1333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64748B"/>
                </a:solidFill>
                <a:latin typeface="Calibri"/>
                <a:ea typeface="Calibri"/>
                <a:cs typeface="Calibri"/>
              </a:defRPr>
            </a:pPr>
            <a:r>
              <a:rPr sz="1500" b="1" i="0">
                <a:solidFill>
                  <a:srgbClr val="64748B"/>
                </a:solidFill>
                <a:latin typeface="Calibri"/>
                <a:ea typeface="Calibri"/>
                <a:cs typeface="Calibri"/>
              </a:rPr>
              <a:t>1</a:t>
            </a:r>
          </a:p>
        </p:txBody>
      </p:sp>
      <p:sp>
        <p:nvSpPr>
          <p:cNvPr id="10" name="">
            <a:extLst>
              <a:ext uri="{FF2B5EF4-FFF2-40B4-BE49-F238E27FC236}">
                <ns2:creationId id="{F66366E0-72A5-4AC0-90D6-769CA69F789A}"/>
              </a:ext>
            </a:extLst>
          </p:cNvPr>
          <p:cNvSpPr>
            <a:spLocks noGrp="1"/>
          </p:cNvSpPr>
          <p:nvPr/>
        </p:nvSpPr>
        <p:spPr>
          <a:xfrm>
            <a:off x="552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Initial</a:t>
            </a:r>
          </a:p>
        </p:txBody>
      </p:sp>
      <p:sp>
        <p:nvSpPr>
          <p:cNvPr id="11" name="">
            <a:extLst>
              <a:ext uri="{FF2B5EF4-FFF2-40B4-BE49-F238E27FC236}">
                <ns2:creationId id="{373B734D-0DF7-47F5-A0BA-4F864B8B7935}"/>
              </a:ext>
            </a:extLst>
          </p:cNvPr>
          <p:cNvSpPr>
            <a:spLocks noGrp="1"/>
          </p:cNvSpPr>
          <p:nvPr/>
        </p:nvSpPr>
        <p:spPr>
          <a:xfrm>
            <a:off x="552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No dedicated ops. Monitoring ad-hoc. Incident response untested.</a:t>
            </a:r>
          </a:p>
        </p:txBody>
      </p:sp>
      <p:sp>
        <p:nvSpPr>
          <p:cNvPr id="12" name="">
            <a:extLst>
              <a:ext uri="{FF2B5EF4-FFF2-40B4-BE49-F238E27FC236}">
                <ns2:creationId id="{2C02317C-CFCF-4521-88F5-044DF08554C2}"/>
                <adec:decorative val="1"/>
              </a:ext>
            </a:extLst>
          </p:cNvPr>
          <p:cNvSpPr>
            <a:spLocks noGrp="1"/>
          </p:cNvSpPr>
          <p:nvPr/>
        </p:nvSpPr>
        <p:spPr>
          <a:xfrm>
            <a:off x="3409950" y="2419350"/>
            <a:ext cx="457200" cy="457200"/>
          </a:xfrm>
          <a:prstGeom prst="ellipse">
            <a:avLst/>
          </a:prstGeom>
          <a:solidFill>
            <a:srgbClr val="FFFFFF"/>
          </a:solidFill>
          <a:ln w="19050">
            <a:solidFill>
              <a:srgbClr val="64748B"/>
            </a:solidFill>
            <a:prstDash val="solid"/>
          </a:ln>
        </p:spPr>
      </p:sp>
      <p:sp>
        <p:nvSpPr>
          <p:cNvPr id="13" name="">
            <a:extLst>
              <a:ext uri="{FF2B5EF4-FFF2-40B4-BE49-F238E27FC236}">
                <ns2:creationId id="{AE756178-CE8C-4852-95A8-23149F68A876}"/>
              </a:ext>
            </a:extLst>
          </p:cNvPr>
          <p:cNvSpPr>
            <a:spLocks noGrp="1"/>
          </p:cNvSpPr>
          <p:nvPr/>
        </p:nvSpPr>
        <p:spPr>
          <a:xfrm>
            <a:off x="3524250" y="2533650"/>
            <a:ext cx="228600" cy="228600"/>
          </a:xfrm>
          <a:prstGeom prst="rect">
            <a:avLst/>
          </a:prstGeom>
          <a:noFill/>
          <a:ln w="0">
            <a:noFill/>
            <a:prstDash val="solid"/>
          </a:ln>
        </p:spPr>
        <p:txBody>
          <a:bodyPr wrap="square" lIns="0" tIns="0" rIns="0" bIns="0" anchor="ctr">
            <a:noAutofit/>
          </a:bodyPr>
          <a:lstStyle/>
          <a:p>
            <a:pPr algn="ctr">
              <a:defRPr sz="1500" b="1" i="0">
                <a:solidFill>
                  <a:srgbClr val="64748B"/>
                </a:solidFill>
                <a:latin typeface="Calibri"/>
                <a:ea typeface="Calibri"/>
                <a:cs typeface="Calibri"/>
              </a:defRPr>
            </a:pPr>
            <a:r>
              <a:rPr sz="1500" b="1" i="0">
                <a:solidFill>
                  <a:srgbClr val="64748B"/>
                </a:solidFill>
                <a:latin typeface="Calibri"/>
                <a:ea typeface="Calibri"/>
                <a:cs typeface="Calibri"/>
              </a:rPr>
              <a:t>2</a:t>
            </a:r>
          </a:p>
        </p:txBody>
      </p:sp>
      <p:sp>
        <p:nvSpPr>
          <p:cNvPr id="14" name="">
            <a:extLst>
              <a:ext uri="{FF2B5EF4-FFF2-40B4-BE49-F238E27FC236}">
                <ns2:creationId id="{1E3A85CE-9A40-48DF-88A8-CBAFD09AE60A}"/>
              </a:ext>
            </a:extLst>
          </p:cNvPr>
          <p:cNvSpPr>
            <a:spLocks noGrp="1"/>
          </p:cNvSpPr>
          <p:nvPr/>
        </p:nvSpPr>
        <p:spPr>
          <a:xfrm>
            <a:off x="27432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Developing</a:t>
            </a:r>
          </a:p>
        </p:txBody>
      </p:sp>
      <p:sp>
        <p:nvSpPr>
          <p:cNvPr id="15" name="">
            <a:extLst>
              <a:ext uri="{FF2B5EF4-FFF2-40B4-BE49-F238E27FC236}">
                <ns2:creationId id="{A2F82FC8-6237-4919-AA3B-9029DDFD7A1C}"/>
              </a:ext>
            </a:extLst>
          </p:cNvPr>
          <p:cNvSpPr>
            <a:spLocks noGrp="1"/>
          </p:cNvSpPr>
          <p:nvPr/>
        </p:nvSpPr>
        <p:spPr>
          <a:xfrm>
            <a:off x="27432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Function identified. Monitoring implementing. Incident plan drafted.</a:t>
            </a:r>
          </a:p>
        </p:txBody>
      </p:sp>
      <p:sp>
        <p:nvSpPr>
          <p:cNvPr id="16" name="">
            <a:extLst>
              <a:ext uri="{FF2B5EF4-FFF2-40B4-BE49-F238E27FC236}">
                <ns2:creationId id="{6BF09143-B526-49D3-BCE7-BBAF1744C629}"/>
                <adec:decorative val="1"/>
              </a:ext>
            </a:extLst>
          </p:cNvPr>
          <p:cNvSpPr>
            <a:spLocks noGrp="1"/>
          </p:cNvSpPr>
          <p:nvPr/>
        </p:nvSpPr>
        <p:spPr>
          <a:xfrm>
            <a:off x="5600700" y="2419350"/>
            <a:ext cx="457200" cy="457200"/>
          </a:xfrm>
          <a:prstGeom prst="ellipse">
            <a:avLst/>
          </a:prstGeom>
          <a:solidFill>
            <a:srgbClr val="FFFFFF"/>
          </a:solidFill>
          <a:ln w="19050">
            <a:solidFill>
              <a:srgbClr val="64748B"/>
            </a:solidFill>
            <a:prstDash val="solid"/>
          </a:ln>
        </p:spPr>
      </p:sp>
      <p:sp>
        <p:nvSpPr>
          <p:cNvPr id="17" name="">
            <a:extLst>
              <a:ext uri="{FF2B5EF4-FFF2-40B4-BE49-F238E27FC236}">
                <ns2:creationId id="{78DD58CC-A16C-40EA-ABD0-AF2ED4B65DCA}"/>
              </a:ext>
            </a:extLst>
          </p:cNvPr>
          <p:cNvSpPr>
            <a:spLocks noGrp="1"/>
          </p:cNvSpPr>
          <p:nvPr/>
        </p:nvSpPr>
        <p:spPr>
          <a:xfrm>
            <a:off x="5715000" y="2533650"/>
            <a:ext cx="228600" cy="228600"/>
          </a:xfrm>
          <a:prstGeom prst="rect">
            <a:avLst/>
          </a:prstGeom>
          <a:noFill/>
          <a:ln w="0">
            <a:noFill/>
            <a:prstDash val="solid"/>
          </a:ln>
        </p:spPr>
        <p:txBody>
          <a:bodyPr wrap="square" lIns="0" tIns="0" rIns="0" bIns="0" anchor="ctr">
            <a:noAutofit/>
          </a:bodyPr>
          <a:lstStyle/>
          <a:p>
            <a:pPr algn="ctr">
              <a:defRPr sz="1500" b="1" i="0">
                <a:solidFill>
                  <a:srgbClr val="64748B"/>
                </a:solidFill>
                <a:latin typeface="Calibri"/>
                <a:ea typeface="Calibri"/>
                <a:cs typeface="Calibri"/>
              </a:defRPr>
            </a:pPr>
            <a:r>
              <a:rPr sz="1500" b="1" i="0">
                <a:solidFill>
                  <a:srgbClr val="64748B"/>
                </a:solidFill>
                <a:latin typeface="Calibri"/>
                <a:ea typeface="Calibri"/>
                <a:cs typeface="Calibri"/>
              </a:rPr>
              <a:t>3</a:t>
            </a:r>
          </a:p>
        </p:txBody>
      </p:sp>
      <p:sp>
        <p:nvSpPr>
          <p:cNvPr id="18" name="">
            <a:extLst>
              <a:ext uri="{FF2B5EF4-FFF2-40B4-BE49-F238E27FC236}">
                <ns2:creationId id="{60255E87-AA32-4B6F-B84E-A6B47598B817}"/>
              </a:ext>
            </a:extLst>
          </p:cNvPr>
          <p:cNvSpPr>
            <a:spLocks noGrp="1"/>
          </p:cNvSpPr>
          <p:nvPr/>
        </p:nvSpPr>
        <p:spPr>
          <a:xfrm>
            <a:off x="49339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Defined</a:t>
            </a:r>
          </a:p>
        </p:txBody>
      </p:sp>
      <p:sp>
        <p:nvSpPr>
          <p:cNvPr id="19" name="">
            <a:extLst>
              <a:ext uri="{FF2B5EF4-FFF2-40B4-BE49-F238E27FC236}">
                <ns2:creationId id="{EAB354EF-73E1-4665-B58A-875013224A87}"/>
              </a:ext>
            </a:extLst>
          </p:cNvPr>
          <p:cNvSpPr>
            <a:spLocks noGrp="1"/>
          </p:cNvSpPr>
          <p:nvPr/>
        </p:nvSpPr>
        <p:spPr>
          <a:xfrm>
            <a:off x="49339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Basic ops monitoring key systems. Incident plan documented.</a:t>
            </a:r>
          </a:p>
        </p:txBody>
      </p:sp>
      <p:sp>
        <p:nvSpPr>
          <p:cNvPr id="20" name="">
            <a:extLst>
              <a:ext uri="{FF2B5EF4-FFF2-40B4-BE49-F238E27FC236}">
                <ns2:creationId id="{B7323752-9B87-4EBC-B786-70EB3E66150C}"/>
                <adec:decorative val="1"/>
              </a:ext>
            </a:extLst>
          </p:cNvPr>
          <p:cNvSpPr>
            <a:spLocks noGrp="1"/>
          </p:cNvSpPr>
          <p:nvPr/>
        </p:nvSpPr>
        <p:spPr>
          <a:xfrm>
            <a:off x="7791450" y="2419350"/>
            <a:ext cx="457200" cy="457200"/>
          </a:xfrm>
          <a:prstGeom prst="ellipse">
            <a:avLst/>
          </a:prstGeom>
          <a:solidFill>
            <a:srgbClr val="FFFFFF"/>
          </a:solidFill>
          <a:ln w="19050">
            <a:solidFill>
              <a:srgbClr val="64748B"/>
            </a:solidFill>
            <a:prstDash val="solid"/>
          </a:ln>
        </p:spPr>
      </p:sp>
      <p:sp>
        <p:nvSpPr>
          <p:cNvPr id="21" name="">
            <a:extLst>
              <a:ext uri="{FF2B5EF4-FFF2-40B4-BE49-F238E27FC236}">
                <ns2:creationId id="{B7395FE1-B7BC-4702-9702-B7BE4998930F}"/>
              </a:ext>
            </a:extLst>
          </p:cNvPr>
          <p:cNvSpPr>
            <a:spLocks noGrp="1"/>
          </p:cNvSpPr>
          <p:nvPr/>
        </p:nvSpPr>
        <p:spPr>
          <a:xfrm>
            <a:off x="7905750" y="2533650"/>
            <a:ext cx="228600" cy="228600"/>
          </a:xfrm>
          <a:prstGeom prst="rect">
            <a:avLst/>
          </a:prstGeom>
          <a:noFill/>
          <a:ln w="0">
            <a:noFill/>
            <a:prstDash val="solid"/>
          </a:ln>
        </p:spPr>
        <p:txBody>
          <a:bodyPr wrap="square" lIns="0" tIns="0" rIns="0" bIns="0" anchor="ctr">
            <a:noAutofit/>
          </a:bodyPr>
          <a:lstStyle/>
          <a:p>
            <a:pPr algn="ctr">
              <a:defRPr sz="1500" b="1" i="0">
                <a:solidFill>
                  <a:srgbClr val="64748B"/>
                </a:solidFill>
                <a:latin typeface="Calibri"/>
                <a:ea typeface="Calibri"/>
                <a:cs typeface="Calibri"/>
              </a:defRPr>
            </a:pPr>
            <a:r>
              <a:rPr sz="1500" b="1" i="0">
                <a:solidFill>
                  <a:srgbClr val="64748B"/>
                </a:solidFill>
                <a:latin typeface="Calibri"/>
                <a:ea typeface="Calibri"/>
                <a:cs typeface="Calibri"/>
              </a:rPr>
              <a:t>4</a:t>
            </a:r>
          </a:p>
        </p:txBody>
      </p:sp>
      <p:sp>
        <p:nvSpPr>
          <p:cNvPr id="22" name="">
            <a:extLst>
              <a:ext uri="{FF2B5EF4-FFF2-40B4-BE49-F238E27FC236}">
                <ns2:creationId id="{DDA08B08-25F4-4ACA-AEA5-9F4D1FD67EFD}"/>
              </a:ext>
            </a:extLst>
          </p:cNvPr>
          <p:cNvSpPr>
            <a:spLocks noGrp="1"/>
          </p:cNvSpPr>
          <p:nvPr/>
        </p:nvSpPr>
        <p:spPr>
          <a:xfrm>
            <a:off x="71247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Managed</a:t>
            </a:r>
          </a:p>
        </p:txBody>
      </p:sp>
      <p:sp>
        <p:nvSpPr>
          <p:cNvPr id="23" name="">
            <a:extLst>
              <a:ext uri="{FF2B5EF4-FFF2-40B4-BE49-F238E27FC236}">
                <ns2:creationId id="{69AD68C0-3755-40CD-B5A3-F81C008956A4}"/>
              </a:ext>
            </a:extLst>
          </p:cNvPr>
          <p:cNvSpPr>
            <a:spLocks noGrp="1"/>
          </p:cNvSpPr>
          <p:nvPr/>
        </p:nvSpPr>
        <p:spPr>
          <a:xfrm>
            <a:off x="71247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Mature with comprehensive monitoring. 24/7 alerting. Incident tested. Metrics reported.</a:t>
            </a:r>
          </a:p>
        </p:txBody>
      </p:sp>
      <p:sp>
        <p:nvSpPr>
          <p:cNvPr id="24" name="">
            <a:extLst>
              <a:ext uri="{FF2B5EF4-FFF2-40B4-BE49-F238E27FC236}">
                <ns2:creationId id="{0B3778BC-CAEE-450E-9676-71D45C921C98}"/>
                <adec:decorative val="1"/>
              </a:ext>
            </a:extLst>
          </p:cNvPr>
          <p:cNvSpPr>
            <a:spLocks noGrp="1"/>
          </p:cNvSpPr>
          <p:nvPr/>
        </p:nvSpPr>
        <p:spPr>
          <a:xfrm>
            <a:off x="9982200" y="2419350"/>
            <a:ext cx="457200" cy="457200"/>
          </a:xfrm>
          <a:prstGeom prst="ellipse">
            <a:avLst/>
          </a:prstGeom>
          <a:solidFill>
            <a:srgbClr val="64748B"/>
          </a:solidFill>
          <a:ln w="19050">
            <a:solidFill>
              <a:srgbClr val="64748B"/>
            </a:solidFill>
            <a:prstDash val="solid"/>
          </a:ln>
        </p:spPr>
      </p:sp>
      <p:sp>
        <p:nvSpPr>
          <p:cNvPr id="25" name="">
            <a:extLst>
              <a:ext uri="{FF2B5EF4-FFF2-40B4-BE49-F238E27FC236}">
                <ns2:creationId id="{F555899B-3856-4DB5-A250-9FCB120744B6}"/>
              </a:ext>
            </a:extLst>
          </p:cNvPr>
          <p:cNvSpPr>
            <a:spLocks noGrp="1"/>
          </p:cNvSpPr>
          <p:nvPr/>
        </p:nvSpPr>
        <p:spPr>
          <a:xfrm>
            <a:off x="10096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FFFFFF"/>
                </a:solidFill>
                <a:latin typeface="Calibri"/>
                <a:ea typeface="Calibri"/>
                <a:cs typeface="Calibri"/>
              </a:defRPr>
            </a:pPr>
            <a:r>
              <a:rPr sz="1500" b="1" i="0">
                <a:solidFill>
                  <a:srgbClr val="FFFFFF"/>
                </a:solidFill>
                <a:latin typeface="Calibri"/>
                <a:ea typeface="Calibri"/>
                <a:cs typeface="Calibri"/>
              </a:rPr>
              <a:t>5</a:t>
            </a:r>
          </a:p>
        </p:txBody>
      </p:sp>
      <p:sp>
        <p:nvSpPr>
          <p:cNvPr id="26" name="">
            <a:extLst>
              <a:ext uri="{FF2B5EF4-FFF2-40B4-BE49-F238E27FC236}">
                <ns2:creationId id="{4FD5BC8D-EB77-4FAA-B003-2D2DC222CC60}"/>
              </a:ext>
            </a:extLst>
          </p:cNvPr>
          <p:cNvSpPr>
            <a:spLocks noGrp="1"/>
          </p:cNvSpPr>
          <p:nvPr/>
        </p:nvSpPr>
        <p:spPr>
          <a:xfrm>
            <a:off x="9315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Optimising</a:t>
            </a:r>
          </a:p>
        </p:txBody>
      </p:sp>
      <p:sp>
        <p:nvSpPr>
          <p:cNvPr id="27" name="">
            <a:extLst>
              <a:ext uri="{FF2B5EF4-FFF2-40B4-BE49-F238E27FC236}">
                <ns2:creationId id="{98960946-52FD-47AA-9780-C6507E8EF7B5}"/>
              </a:ext>
            </a:extLst>
          </p:cNvPr>
          <p:cNvSpPr>
            <a:spLocks noGrp="1"/>
          </p:cNvSpPr>
          <p:nvPr/>
        </p:nvSpPr>
        <p:spPr>
          <a:xfrm>
            <a:off x="9315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Advanced with threat intelligence. Proactive hunting. Automated response. Benchmarked.</a:t>
            </a:r>
          </a:p>
        </p:txBody>
      </p:sp>
      <p:sp>
        <p:nvSpPr>
          <p:cNvPr id="28" name="">
            <a:extLst>
              <a:ext uri="{FF2B5EF4-FFF2-40B4-BE49-F238E27FC236}">
                <ns2:creationId id="{F0E8BF3B-527E-41A6-81A6-DA2365E66CFA}"/>
                <adec:decorative val="1"/>
              </a:ext>
            </a:extLst>
          </p:cNvPr>
          <p:cNvSpPr>
            <a:spLocks noGrp="1"/>
          </p:cNvSpPr>
          <p:nvPr/>
        </p:nvSpPr>
        <p:spPr>
          <a:xfrm>
            <a:off x="685800" y="5105400"/>
            <a:ext cx="10820400" cy="1047750"/>
          </a:xfrm>
          <a:prstGeom prst="roundRect">
            <a:avLst>
              <a:gd name="adj" fmla="val 7273"/>
            </a:avLst>
          </a:prstGeom>
          <a:solidFill>
            <a:srgbClr val="FFFFFF"/>
          </a:solidFill>
          <a:ln w="9525">
            <a:solidFill>
              <a:srgbClr val="D5E3E3"/>
            </a:solidFill>
            <a:prstDash val="solid"/>
          </a:ln>
        </p:spPr>
      </p:sp>
      <p:sp>
        <p:nvSpPr>
          <p:cNvPr id="29" name="">
            <a:extLst>
              <a:ext uri="{FF2B5EF4-FFF2-40B4-BE49-F238E27FC236}">
                <ns2:creationId id="{788C1B2B-89E2-4815-A7D9-A9DF8C64728B}"/>
              </a:ext>
            </a:extLst>
          </p:cNvPr>
          <p:cNvSpPr>
            <a:spLocks noGrp="1"/>
          </p:cNvSpPr>
          <p:nvPr/>
        </p:nvSpPr>
        <p:spPr>
          <a:xfrm>
            <a:off x="895350" y="5200650"/>
            <a:ext cx="6858000" cy="266700"/>
          </a:xfrm>
          <a:prstGeom prst="rect">
            <a:avLst/>
          </a:prstGeom>
          <a:noFill/>
          <a:ln w="0">
            <a:noFill/>
            <a:prstDash val="solid"/>
          </a:ln>
        </p:spPr>
        <p:txBody>
          <a:bodyPr wrap="square" lIns="0" tIns="0" rIns="0" bIns="0" anchor="t">
            <a:noAutofit/>
          </a:bodyPr>
          <a:lstStyle/>
          <a:p>
            <a:pPr algn="l">
              <a:defRPr sz="1575" b="1" i="0">
                <a:solidFill>
                  <a:srgbClr val="115E59"/>
                </a:solidFill>
                <a:latin typeface="Calibri"/>
                <a:ea typeface="Calibri"/>
                <a:cs typeface="Calibri"/>
              </a:defRPr>
            </a:pPr>
            <a:r>
              <a:rPr sz="1575" b="1" i="0">
                <a:solidFill>
                  <a:srgbClr val="115E59"/>
                </a:solidFill>
                <a:latin typeface="Calibri"/>
                <a:ea typeface="Calibri"/>
                <a:cs typeface="Calibri"/>
              </a:rPr>
              <a:t>Minimum evidence for a Level 4 judgement</a:t>
            </a:r>
          </a:p>
        </p:txBody>
      </p:sp>
      <p:sp>
        <p:nvSpPr>
          <p:cNvPr id="30" name="">
            <a:extLst>
              <a:ext uri="{FF2B5EF4-FFF2-40B4-BE49-F238E27FC236}">
                <ns2:creationId id="{8837A9C3-FFB6-44AF-AD81-F2F672C36E6C}"/>
                <adec:decorative val="1"/>
              </a:ext>
            </a:extLst>
          </p:cNvPr>
          <p:cNvSpPr>
            <a:spLocks noGrp="1"/>
          </p:cNvSpPr>
          <p:nvPr/>
        </p:nvSpPr>
        <p:spPr>
          <a:xfrm>
            <a:off x="895350" y="5581650"/>
            <a:ext cx="85725" cy="85725"/>
          </a:xfrm>
          <a:prstGeom prst="ellipse">
            <a:avLst/>
          </a:prstGeom>
          <a:solidFill>
            <a:srgbClr val="64748B"/>
          </a:solidFill>
          <a:ln w="0">
            <a:noFill/>
            <a:prstDash val="solid"/>
          </a:ln>
        </p:spPr>
      </p:sp>
      <p:sp>
        <p:nvSpPr>
          <p:cNvPr id="31" name="">
            <a:extLst>
              <a:ext uri="{FF2B5EF4-FFF2-40B4-BE49-F238E27FC236}">
                <ns2:creationId id="{23959C20-F3DC-4D68-8D6B-1064C748393B}"/>
              </a:ext>
            </a:extLst>
          </p:cNvPr>
          <p:cNvSpPr>
            <a:spLocks noGrp="1"/>
          </p:cNvSpPr>
          <p:nvPr/>
        </p:nvSpPr>
        <p:spPr>
          <a:xfrm>
            <a:off x="10858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Monitoring/alerting evidence (coverage, 24/7 or equivalent) and runbooks</a:t>
            </a:r>
          </a:p>
        </p:txBody>
      </p:sp>
      <p:sp>
        <p:nvSpPr>
          <p:cNvPr id="32" name="">
            <a:extLst>
              <a:ext uri="{FF2B5EF4-FFF2-40B4-BE49-F238E27FC236}">
                <ns2:creationId id="{28054AC7-84F8-4B8D-93F1-A8A96C8B5E5B}"/>
                <adec:decorative val="1"/>
              </a:ext>
            </a:extLst>
          </p:cNvPr>
          <p:cNvSpPr>
            <a:spLocks noGrp="1"/>
          </p:cNvSpPr>
          <p:nvPr/>
        </p:nvSpPr>
        <p:spPr>
          <a:xfrm>
            <a:off x="4438650" y="5581650"/>
            <a:ext cx="85725" cy="85725"/>
          </a:xfrm>
          <a:prstGeom prst="ellipse">
            <a:avLst/>
          </a:prstGeom>
          <a:solidFill>
            <a:srgbClr val="64748B"/>
          </a:solidFill>
          <a:ln w="0">
            <a:noFill/>
            <a:prstDash val="solid"/>
          </a:ln>
        </p:spPr>
      </p:sp>
      <p:sp>
        <p:nvSpPr>
          <p:cNvPr id="33" name="">
            <a:extLst>
              <a:ext uri="{FF2B5EF4-FFF2-40B4-BE49-F238E27FC236}">
                <ns2:creationId id="{95AB4A11-391C-4E6C-B8A9-251232D64339}"/>
              </a:ext>
            </a:extLst>
          </p:cNvPr>
          <p:cNvSpPr>
            <a:spLocks noGrp="1"/>
          </p:cNvSpPr>
          <p:nvPr/>
        </p:nvSpPr>
        <p:spPr>
          <a:xfrm>
            <a:off x="46291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Incident response exercises and lessons learned documentation</a:t>
            </a:r>
          </a:p>
        </p:txBody>
      </p:sp>
      <p:sp>
        <p:nvSpPr>
          <p:cNvPr id="34" name="">
            <a:extLst>
              <a:ext uri="{FF2B5EF4-FFF2-40B4-BE49-F238E27FC236}">
                <ns2:creationId id="{CE19EB2E-7DD8-4C6D-9474-01990C0052BC}"/>
                <adec:decorative val="1"/>
              </a:ext>
            </a:extLst>
          </p:cNvPr>
          <p:cNvSpPr>
            <a:spLocks noGrp="1"/>
          </p:cNvSpPr>
          <p:nvPr/>
        </p:nvSpPr>
        <p:spPr>
          <a:xfrm>
            <a:off x="7981950" y="5581650"/>
            <a:ext cx="85725" cy="85725"/>
          </a:xfrm>
          <a:prstGeom prst="ellipse">
            <a:avLst/>
          </a:prstGeom>
          <a:solidFill>
            <a:srgbClr val="64748B"/>
          </a:solidFill>
          <a:ln w="0">
            <a:noFill/>
            <a:prstDash val="solid"/>
          </a:ln>
        </p:spPr>
      </p:sp>
      <p:sp>
        <p:nvSpPr>
          <p:cNvPr id="35" name="">
            <a:extLst>
              <a:ext uri="{FF2B5EF4-FFF2-40B4-BE49-F238E27FC236}">
                <ns2:creationId id="{F421C543-0F76-48D0-B091-0DC297DEF6F7}"/>
              </a:ext>
            </a:extLst>
          </p:cNvPr>
          <p:cNvSpPr>
            <a:spLocks noGrp="1"/>
          </p:cNvSpPr>
          <p:nvPr/>
        </p:nvSpPr>
        <p:spPr>
          <a:xfrm>
            <a:off x="81724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Security ops KPIs reported (MTTD/MTTR, patch cadence)</a:t>
            </a:r>
          </a:p>
        </p:txBody>
      </p:sp>
      <p:sp>
        <p:nvSpPr>
          <p:cNvPr id="36" name="">
            <a:extLst>
              <a:ext uri="{FF2B5EF4-FFF2-40B4-BE49-F238E27FC236}">
                <ns2:creationId id="{B35EE0BA-0222-41F0-9A79-BA8C8B269DF7}"/>
              </a:ext>
            </a:extLst>
          </p:cNvPr>
          <p:cNvSpPr>
            <a:spLocks noGrp="1"/>
          </p:cNvSpPr>
          <p:nvPr/>
        </p:nvSpPr>
        <p:spPr>
          <a:xfrm>
            <a:off x="762000" y="6153150"/>
            <a:ext cx="10668000" cy="171450"/>
          </a:xfrm>
          <a:prstGeom prst="rect">
            <a:avLst/>
          </a:prstGeom>
          <a:noFill/>
          <a:ln w="0">
            <a:noFill/>
            <a:prstDash val="solid"/>
          </a:ln>
        </p:spPr>
        <p:txBody>
          <a:bodyPr wrap="square" lIns="0" tIns="0" rIns="0" bIns="0" anchor="t">
            <a:noAutofit/>
          </a:bodyPr>
          <a:lstStyle/>
          <a:p>
            <a:pPr algn="ctr">
              <a:defRPr sz="900" b="0" i="1">
                <a:solidFill>
                  <a:srgbClr val="5F7187"/>
                </a:solidFill>
                <a:latin typeface="Calibri"/>
                <a:ea typeface="Calibri"/>
                <a:cs typeface="Calibri"/>
              </a:defRPr>
            </a:pPr>
            <a:r>
              <a:rPr sz="900" b="0" i="1">
                <a:solidFill>
                  <a:srgbClr val="5F7187"/>
                </a:solidFill>
                <a:latin typeface="Calibri"/>
                <a:ea typeface="Calibri"/>
                <a:cs typeface="Calibri"/>
              </a:rPr>
              <a:t>Catalogue v1.0.2  •  Source a6d0671c3297  •  Verbatim descriptors and evidence  •  HDRL classifications are not official programme requirements.</a:t>
            </a:r>
          </a:p>
        </p:txBody>
      </p:sp>
      <p:sp>
        <p:nvSpPr>
          <p:cNvPr id="37" name="">
            <a:extLst>
              <a:ext uri="{FF2B5EF4-FFF2-40B4-BE49-F238E27FC236}">
                <ns2:creationId id="{C6F17068-E021-4C13-BC87-1637AA8F0E63}"/>
                <adec:decorative val="1"/>
              </a:ext>
            </a:extLst>
          </p:cNvPr>
          <p:cNvSpPr>
            <a:spLocks noGrp="1"/>
          </p:cNvSpPr>
          <p:nvPr/>
        </p:nvSpPr>
        <p:spPr>
          <a:xfrm>
            <a:off x="552450" y="6419850"/>
            <a:ext cx="11087100" cy="0"/>
          </a:xfrm>
          <a:prstGeom prst="line">
            <a:avLst/>
          </a:prstGeom>
          <a:noFill/>
          <a:ln w="9525">
            <a:solidFill>
              <a:srgbClr val="D5E3E3"/>
            </a:solidFill>
            <a:prstDash val="solid"/>
          </a:ln>
        </p:spPr>
      </p:sp>
      <p:sp>
        <p:nvSpPr>
          <p:cNvPr id="38" name="">
            <a:extLst>
              <a:ext uri="{FF2B5EF4-FFF2-40B4-BE49-F238E27FC236}">
                <ns2:creationId id="{F0E59A15-B718-4904-97AF-52A8EC2A50F6}"/>
              </a:ext>
            </a:extLst>
          </p:cNvPr>
          <p:cNvSpPr>
            <a:spLocks noGrp="1"/>
          </p:cNvSpPr>
          <p:nvPr/>
        </p:nvSpPr>
        <p:spPr>
          <a:xfrm>
            <a:off x="552450" y="6496050"/>
            <a:ext cx="2952750" cy="190500"/>
          </a:xfrm>
          <a:prstGeom prst="rect">
            <a:avLst/>
          </a:prstGeom>
          <a:noFill/>
          <a:ln w="0">
            <a:noFill/>
            <a:prstDash val="solid"/>
          </a:ln>
        </p:spPr>
        <p:txBody>
          <a:bodyPr wrap="square" lIns="0" tIns="0" rIns="0" bIns="0" anchor="ctr">
            <a:noAutofit/>
          </a:bodyPr>
          <a:lstStyle/>
          <a:p>
            <a:pPr algn="l">
              <a:defRPr sz="900" b="0" i="0">
                <a:solidFill>
                  <a:srgbClr val="5F7187"/>
                </a:solidFill>
                <a:latin typeface="Calibri"/>
                <a:ea typeface="Calibri"/>
                <a:cs typeface="Calibri"/>
              </a:defRPr>
            </a:pPr>
            <a:r>
              <a:rPr sz="900" b="0" i="0">
                <a:solidFill>
                  <a:srgbClr val="5F7187"/>
                </a:solidFill>
                <a:latin typeface="Calibri"/>
                <a:ea typeface="Calibri"/>
                <a:cs typeface="Calibri"/>
              </a:rPr>
              <a:t>HDRL v1.0.1  •  Kit v1.1.0  •  30 Jul 2026</a:t>
            </a:r>
          </a:p>
        </p:txBody>
      </p:sp>
      <p:sp>
        <p:nvSpPr>
          <p:cNvPr id="39" name="">
            <a:extLst>
              <a:ext uri="{FF2B5EF4-FFF2-40B4-BE49-F238E27FC236}">
                <ns2:creationId id="{7B8893B2-72AD-45B7-BEE9-2339DAE1B8EA}"/>
              </a:ext>
            </a:extLst>
          </p:cNvPr>
          <p:cNvSpPr>
            <a:spLocks noGrp="1"/>
          </p:cNvSpPr>
          <p:nvPr/>
        </p:nvSpPr>
        <p:spPr>
          <a:xfrm>
            <a:off x="3524250" y="6496050"/>
            <a:ext cx="6096000" cy="190500"/>
          </a:xfrm>
          <a:prstGeom prst="rect">
            <a:avLst/>
          </a:prstGeom>
          <a:noFill/>
          <a:ln w="0">
            <a:noFill/>
            <a:prstDash val="solid"/>
          </a:ln>
        </p:spPr>
        <p:txBody>
          <a:bodyPr wrap="square" lIns="0" tIns="0" rIns="0" bIns="0" anchor="ctr">
            <a:noAutofit/>
          </a:bodyPr>
          <a:lstStyle/>
          <a:p>
            <a:pPr algn="ctr">
              <a:defRPr sz="825" b="0" i="0">
                <a:solidFill>
                  <a:srgbClr val="5F7187"/>
                </a:solidFill>
                <a:latin typeface="Calibri"/>
                <a:ea typeface="Calibri"/>
                <a:cs typeface="Calibri"/>
              </a:defRPr>
            </a:pPr>
            <a:r>
              <a:rPr sz="825" b="0" i="0">
                <a:solidFill>
                  <a:srgbClr val="5F7187"/>
                </a:solidFill>
                <a:latin typeface="Calibri"/>
                <a:ea typeface="Calibri"/>
                <a:cs typeface="Calibri"/>
              </a:rPr>
              <a:t>RDS: commissioner &amp; IP owner  •  OPL Advisory: originator &amp; developer  •  </a:t>
            </a:r>
            <a:r>
              <a:rPr sz="825" b="0" i="0">
                <a:solidFill>
                  <a:srgbClr val="5F7187"/>
                </a:solidFill>
                <a:latin typeface="Calibri"/>
                <a:ea typeface="Calibri"/>
                <a:cs typeface="Calibri"/>
                <a:hlinkClick r:id="R05a03dd7d4fc47ac" tooltip="Read the Creative Commons Attribution 4.0 licence"/>
              </a:rPr>
              <a:t>CC BY 4.0</a:t>
            </a:r>
          </a:p>
        </p:txBody>
      </p:sp>
      <p:sp>
        <p:nvSpPr>
          <p:cNvPr id="40" name="">
            <a:extLst>
              <a:ext uri="{FF2B5EF4-FFF2-40B4-BE49-F238E27FC236}">
                <ns2:creationId id="{471A5AC8-3AB6-4B85-A755-896E70E1F3CE}"/>
              </a:ext>
            </a:extLst>
          </p:cNvPr>
          <p:cNvSpPr>
            <a:spLocks noGrp="1"/>
          </p:cNvSpPr>
          <p:nvPr/>
        </p:nvSpPr>
        <p:spPr>
          <a:xfrm>
            <a:off x="9048750" y="6496050"/>
            <a:ext cx="2590800" cy="190500"/>
          </a:xfrm>
          <a:prstGeom prst="rect">
            <a:avLst/>
          </a:prstGeom>
          <a:noFill/>
          <a:ln w="0">
            <a:noFill/>
            <a:prstDash val="solid"/>
          </a:ln>
        </p:spPr>
        <p:txBody>
          <a:bodyPr wrap="square" lIns="0" tIns="0" rIns="0" bIns="0" anchor="ctr">
            <a:noAutofit/>
          </a:bodyPr>
          <a:lstStyle/>
          <a:p>
            <a:pPr algn="r">
              <a:defRPr sz="900" b="0" i="0">
                <a:solidFill>
                  <a:srgbClr val="5F7187"/>
                </a:solidFill>
                <a:latin typeface="Calibri"/>
                <a:ea typeface="Calibri"/>
                <a:cs typeface="Calibri"/>
              </a:defRPr>
            </a:pPr>
            <a:r>
              <a:rPr sz="900" b="0" i="0">
                <a:solidFill>
                  <a:srgbClr val="5F7187"/>
                </a:solidFill>
                <a:latin typeface="Calibri"/>
                <a:ea typeface="Calibri"/>
                <a:cs typeface="Calibri"/>
                <a:hlinkClick r:id="Rf9e535b616a14d4e" tooltip="Open the HDRL Framework website"/>
              </a:rPr>
              <a:t>hdrlframework.org</a:t>
            </a:r>
            <a:r>
              <a:rPr sz="900" b="0" i="0">
                <a:solidFill>
                  <a:srgbClr val="5F7187"/>
                </a:solidFill>
                <a:latin typeface="Calibri"/>
                <a:ea typeface="Calibri"/>
                <a:cs typeface="Calibri"/>
              </a:rPr>
              <a:t>  •  89</a:t>
            </a:r>
          </a:p>
        </p:txBody>
      </p:sp>
    </p:spTree>
    <p:extLst>
      <p:ext uri="{BB962C8B-B14F-4D97-AF65-F5344CB8AC3E}">
        <ns5:creationId val="2108815489"/>
      </p:ext>
    </p:extLst>
  </p:cSld>
</p:sld>
</file>

<file path=ppt/slides/slide9.xml><?xml version="1.0" encoding="utf-8"?>
<p:sld xmlns:a="http://schemas.openxmlformats.org/drawingml/2006/main" xmlns:adec="http://schemas.microsoft.com/office/drawing/2017/decorative" xmlns:ns2="http://schemas.microsoft.com/office/drawing/2014/main" xmlns:ns5="http://schemas.microsoft.com/office/powerpoint/2010/main" xmlns:p="http://schemas.openxmlformats.org/presentationml/2006/main" xmlns:r="http://schemas.openxmlformats.org/officeDocument/2006/relationships">
  <p:cSld>
    <p:bg>
      <p:bgPr>
        <a:solidFill>
          <a:srgbClr val="17395B"/>
        </a:solidFill>
      </p:bgPr>
    </p:bg>
    <p:spTree>
      <p:nvGrpSpPr>
        <p:cNvPr id="1" name=""/>
        <p:cNvGrpSpPr/>
        <p:nvPr/>
      </p:nvGrpSpPr>
      <p:grpSpPr>
        <a:xfrm/>
      </p:grpSpPr>
      <p:sp>
        <p:nvSpPr>
          <p:cNvPr id="21" name="hdrl-mini-mark">
            <a:extLst>
              <a:ext uri="{FF2B5EF4-FFF2-40B4-BE49-F238E27FC236}">
                <ns2:creationId id="{AE0B9555-7AFF-473D-BF04-DC9558E595FB}"/>
                <adec:decorative val="1"/>
              </a:ext>
            </a:extLst>
          </p:cNvPr>
          <p:cNvSpPr>
            <a:spLocks noGrp="1"/>
          </p:cNvSpPr>
          <p:nvPr/>
        </p:nvSpPr>
        <p:spPr>
          <a:xfrm>
            <a:off x="552450" y="361950"/>
            <a:ext cx="514350" cy="514350"/>
          </a:xfrm>
          <a:prstGeom prst="octagon">
            <a:avLst/>
          </a:prstGeom>
          <a:solidFill>
            <a:srgbClr val="FFFFFF"/>
          </a:solidFill>
          <a:ln w="0">
            <a:noFill/>
            <a:prstDash val="solid"/>
          </a:ln>
        </p:spPr>
      </p:sp>
      <p:sp>
        <p:nvSpPr>
          <p:cNvPr id="2" name="hdrl-mini-text">
            <a:extLst>
              <a:ext uri="{FF2B5EF4-FFF2-40B4-BE49-F238E27FC236}">
                <ns2:creationId id="{B7FEC797-6EE6-4B91-95F3-593A8E4C4CA5}"/>
                <adec:decorative val="1"/>
              </a:ext>
            </a:extLst>
          </p:cNvPr>
          <p:cNvSpPr>
            <a:spLocks noGrp="1"/>
          </p:cNvSpPr>
          <p:nvPr/>
        </p:nvSpPr>
        <p:spPr>
          <a:xfrm>
            <a:off x="581025" y="504825"/>
            <a:ext cx="476250" cy="209550"/>
          </a:xfrm>
          <a:prstGeom prst="rect">
            <a:avLst/>
          </a:prstGeom>
          <a:noFill/>
          <a:ln w="0">
            <a:noFill/>
            <a:prstDash val="solid"/>
          </a:ln>
        </p:spPr>
        <p:txBody>
          <a:bodyPr wrap="square" lIns="0" tIns="0" rIns="0" bIns="0" anchor="ctr">
            <a:noAutofit/>
          </a:bodyPr>
          <a:lstStyle/>
          <a:p>
            <a:pPr algn="ctr">
              <a:defRPr sz="750" b="1" i="0">
                <a:solidFill>
                  <a:srgbClr val="0F766E"/>
                </a:solidFill>
                <a:latin typeface="Calibri"/>
                <a:ea typeface="Calibri"/>
                <a:cs typeface="Calibri"/>
              </a:defRPr>
            </a:pPr>
            <a:r>
              <a:rPr sz="750" b="1" i="0">
                <a:solidFill>
                  <a:srgbClr val="0F766E"/>
                </a:solidFill>
                <a:latin typeface="Calibri"/>
                <a:ea typeface="Calibri"/>
                <a:cs typeface="Calibri"/>
              </a:rPr>
              <a:t>HDRL</a:t>
            </a:r>
          </a:p>
        </p:txBody>
      </p:sp>
      <p:sp>
        <p:nvSpPr>
          <p:cNvPr id="3" name="brand-label">
            <a:extLst>
              <a:ext uri="{FF2B5EF4-FFF2-40B4-BE49-F238E27FC236}">
                <ns2:creationId id="{0C333401-5524-46BB-8D61-9CB30F0AB87C}"/>
                <adec:decorative val="1"/>
              </a:ext>
            </a:extLst>
          </p:cNvPr>
          <p:cNvSpPr>
            <a:spLocks noGrp="1"/>
          </p:cNvSpPr>
          <p:nvPr/>
        </p:nvSpPr>
        <p:spPr>
          <a:xfrm>
            <a:off x="1257300" y="495300"/>
            <a:ext cx="4572000" cy="190500"/>
          </a:xfrm>
          <a:prstGeom prst="rect">
            <a:avLst/>
          </a:prstGeom>
          <a:noFill/>
          <a:ln w="0">
            <a:noFill/>
            <a:prstDash val="solid"/>
          </a:ln>
        </p:spPr>
        <p:txBody>
          <a:bodyPr wrap="square" lIns="0" tIns="0" rIns="0" bIns="0" anchor="ctr">
            <a:noAutofit/>
          </a:bodyPr>
          <a:lstStyle/>
          <a:p>
            <a:pPr algn="l">
              <a:defRPr sz="1200" b="1" i="0">
                <a:solidFill>
                  <a:srgbClr val="FFFFFF"/>
                </a:solidFill>
                <a:latin typeface="Calibri"/>
                <a:ea typeface="Calibri"/>
                <a:cs typeface="Calibri"/>
              </a:defRPr>
            </a:pPr>
            <a:r>
              <a:rPr sz="1200" b="1" i="0">
                <a:solidFill>
                  <a:srgbClr val="FFFFFF"/>
                </a:solidFill>
                <a:latin typeface="Calibri"/>
                <a:ea typeface="Calibri"/>
                <a:cs typeface="Calibri"/>
              </a:rPr>
              <a:t>HEALTH DATA READINESS LEVEL FRAMEWORK</a:t>
            </a:r>
          </a:p>
        </p:txBody>
      </p:sp>
      <p:sp>
        <p:nvSpPr>
          <p:cNvPr id="4" name="slide-title" title="Evidence is part of maturity" descr="Slide title: Evidence is part of maturity">
            <a:extLst>
              <a:ext uri="{FF2B5EF4-FFF2-40B4-BE49-F238E27FC236}">
                <ns2:creationId id="{BD1AB18A-F9F9-4A41-9DA9-BDC27C285356}"/>
              </a:ext>
            </a:extLst>
          </p:cNvPr>
          <p:cNvSpPr>
            <a:spLocks noGrp="1"/>
          </p:cNvSpPr>
          <p:nvPr>
            <p:ph type="title"/>
          </p:nvPr>
        </p:nvSpPr>
        <p:spPr>
          <a:xfrm>
            <a:off x="666750" y="1104900"/>
            <a:ext cx="10858500" cy="990600"/>
          </a:xfrm>
          <a:prstGeom prst="rect">
            <a:avLst/>
          </a:prstGeom>
          <a:noFill/>
          <a:ln w="0">
            <a:noFill/>
            <a:prstDash val="solid"/>
          </a:ln>
        </p:spPr>
        <p:txBody>
          <a:bodyPr wrap="square" lIns="0" tIns="0" rIns="0" bIns="0" anchor="t">
            <a:noAutofit/>
          </a:bodyPr>
          <a:lstStyle/>
          <a:p>
            <a:pPr algn="l">
              <a:defRPr sz="3675" b="1" i="0">
                <a:solidFill>
                  <a:srgbClr val="FFFFFF"/>
                </a:solidFill>
                <a:latin typeface="Calibri"/>
                <a:ea typeface="Calibri"/>
                <a:cs typeface="Calibri"/>
              </a:defRPr>
            </a:pPr>
            <a:r>
              <a:rPr sz="3675" b="1" i="0">
                <a:solidFill>
                  <a:srgbClr val="FFFFFF"/>
                </a:solidFill>
                <a:latin typeface="Calibri"/>
                <a:ea typeface="Calibri"/>
                <a:cs typeface="Calibri"/>
              </a:rPr>
              <a:t>Evidence is part of maturity</a:t>
            </a:r>
          </a:p>
        </p:txBody>
      </p:sp>
      <p:sp>
        <p:nvSpPr>
          <p:cNvPr id="5" name="slide-subtitle">
            <a:extLst>
              <a:ext uri="{FF2B5EF4-FFF2-40B4-BE49-F238E27FC236}">
                <ns2:creationId id="{61B64E60-905C-4370-A119-695BCED6AA49}"/>
              </a:ext>
            </a:extLst>
          </p:cNvPr>
          <p:cNvSpPr>
            <a:spLocks noGrp="1"/>
          </p:cNvSpPr>
          <p:nvPr/>
        </p:nvSpPr>
        <p:spPr>
          <a:xfrm>
            <a:off x="685800" y="2152650"/>
            <a:ext cx="9906000" cy="495300"/>
          </a:xfrm>
          <a:prstGeom prst="rect">
            <a:avLst/>
          </a:prstGeom>
          <a:noFill/>
          <a:ln w="0">
            <a:noFill/>
            <a:prstDash val="solid"/>
          </a:ln>
        </p:spPr>
        <p:txBody>
          <a:bodyPr wrap="square" lIns="0" tIns="0" rIns="0" bIns="0" anchor="t">
            <a:noAutofit/>
          </a:bodyPr>
          <a:lstStyle/>
          <a:p>
            <a:pPr algn="l">
              <a:defRPr sz="1725" b="0" i="0">
                <a:solidFill>
                  <a:srgbClr val="CBE3EA"/>
                </a:solidFill>
                <a:latin typeface="Calibri"/>
                <a:ea typeface="Calibri"/>
                <a:cs typeface="Calibri"/>
              </a:defRPr>
            </a:pPr>
            <a:r>
              <a:rPr sz="1725" b="0" i="0">
                <a:solidFill>
                  <a:srgbClr val="CBE3EA"/>
                </a:solidFill>
                <a:latin typeface="Calibri"/>
                <a:ea typeface="Calibri"/>
                <a:cs typeface="Calibri"/>
              </a:rPr>
              <a:t>A strong assertion is not the same as demonstrable performance.</a:t>
            </a:r>
          </a:p>
        </p:txBody>
      </p:sp>
      <p:sp>
        <p:nvSpPr>
          <p:cNvPr id="6" name="">
            <a:extLst>
              <a:ext uri="{FF2B5EF4-FFF2-40B4-BE49-F238E27FC236}">
                <ns2:creationId id="{4E299A96-75AA-4586-83EA-5474EA9C34E4}"/>
              </a:ext>
            </a:extLst>
          </p:cNvPr>
          <p:cNvSpPr>
            <a:spLocks noGrp="1"/>
          </p:cNvSpPr>
          <p:nvPr/>
        </p:nvSpPr>
        <p:spPr>
          <a:xfrm>
            <a:off x="838200" y="2933700"/>
            <a:ext cx="2000250" cy="323850"/>
          </a:xfrm>
          <a:prstGeom prst="rect">
            <a:avLst/>
          </a:prstGeom>
          <a:noFill/>
          <a:ln w="0">
            <a:noFill/>
            <a:prstDash val="solid"/>
          </a:ln>
        </p:spPr>
        <p:txBody>
          <a:bodyPr wrap="square" lIns="0" tIns="0" rIns="0" bIns="0" anchor="t">
            <a:noAutofit/>
          </a:bodyPr>
          <a:lstStyle/>
          <a:p>
            <a:pPr algn="l">
              <a:defRPr sz="1725" b="1" i="0">
                <a:solidFill>
                  <a:srgbClr val="3B82F6"/>
                </a:solidFill>
                <a:latin typeface="Calibri"/>
                <a:ea typeface="Calibri"/>
                <a:cs typeface="Calibri"/>
              </a:defRPr>
            </a:pPr>
            <a:r>
              <a:rPr sz="1725" b="1" i="0">
                <a:solidFill>
                  <a:srgbClr val="3B82F6"/>
                </a:solidFill>
                <a:latin typeface="Calibri"/>
                <a:ea typeface="Calibri"/>
                <a:cs typeface="Calibri"/>
              </a:rPr>
              <a:t>CAPABILITY</a:t>
            </a:r>
          </a:p>
        </p:txBody>
      </p:sp>
      <p:sp>
        <p:nvSpPr>
          <p:cNvPr id="7" name="">
            <a:extLst>
              <a:ext uri="{FF2B5EF4-FFF2-40B4-BE49-F238E27FC236}">
                <ns2:creationId id="{2FABBE64-BE55-47DD-9E2E-A7F4D0EC9B09}"/>
                <adec:decorative val="1"/>
              </a:ext>
            </a:extLst>
          </p:cNvPr>
          <p:cNvSpPr>
            <a:spLocks noGrp="1"/>
          </p:cNvSpPr>
          <p:nvPr/>
        </p:nvSpPr>
        <p:spPr>
          <a:xfrm>
            <a:off x="2914650" y="3105150"/>
            <a:ext cx="914400" cy="0"/>
          </a:xfrm>
          <a:prstGeom prst="line">
            <a:avLst/>
          </a:prstGeom>
          <a:noFill/>
          <a:ln w="38100">
            <a:solidFill>
              <a:srgbClr val="3B82F6"/>
            </a:solidFill>
            <a:prstDash val="solid"/>
          </a:ln>
        </p:spPr>
      </p:sp>
      <p:sp>
        <p:nvSpPr>
          <p:cNvPr id="8" name="">
            <a:extLst>
              <a:ext uri="{FF2B5EF4-FFF2-40B4-BE49-F238E27FC236}">
                <ns2:creationId id="{E79F68A1-6549-462D-9741-F96C3BB527B2}"/>
              </a:ext>
            </a:extLst>
          </p:cNvPr>
          <p:cNvSpPr>
            <a:spLocks noGrp="1"/>
          </p:cNvSpPr>
          <p:nvPr/>
        </p:nvSpPr>
        <p:spPr>
          <a:xfrm>
            <a:off x="4095750" y="2914650"/>
            <a:ext cx="7048500" cy="438150"/>
          </a:xfrm>
          <a:prstGeom prst="rect">
            <a:avLst/>
          </a:prstGeom>
          <a:noFill/>
          <a:ln w="0">
            <a:noFill/>
            <a:prstDash val="solid"/>
          </a:ln>
        </p:spPr>
        <p:txBody>
          <a:bodyPr wrap="square" lIns="0" tIns="0" rIns="0" bIns="0" anchor="t">
            <a:noAutofit/>
          </a:bodyPr>
          <a:lstStyle/>
          <a:p>
            <a:pPr algn="l">
              <a:defRPr sz="1875" b="0" i="0">
                <a:solidFill>
                  <a:srgbClr val="FFFFFF"/>
                </a:solidFill>
                <a:latin typeface="Calibri"/>
                <a:ea typeface="Calibri"/>
                <a:cs typeface="Calibri"/>
              </a:defRPr>
            </a:pPr>
            <a:r>
              <a:rPr sz="1875" b="0" i="0">
                <a:solidFill>
                  <a:srgbClr val="FFFFFF"/>
                </a:solidFill>
                <a:latin typeface="Calibri"/>
                <a:ea typeface="Calibri"/>
                <a:cs typeface="Calibri"/>
              </a:rPr>
              <a:t>Does the function, resource or pathway exist?</a:t>
            </a:r>
          </a:p>
        </p:txBody>
      </p:sp>
      <p:sp>
        <p:nvSpPr>
          <p:cNvPr id="9" name="">
            <a:extLst>
              <a:ext uri="{FF2B5EF4-FFF2-40B4-BE49-F238E27FC236}">
                <ns2:creationId id="{4F578ED2-94FA-43CB-83D0-7202E7BF0751}"/>
              </a:ext>
            </a:extLst>
          </p:cNvPr>
          <p:cNvSpPr>
            <a:spLocks noGrp="1"/>
          </p:cNvSpPr>
          <p:nvPr/>
        </p:nvSpPr>
        <p:spPr>
          <a:xfrm>
            <a:off x="838200" y="3829050"/>
            <a:ext cx="2000250" cy="323850"/>
          </a:xfrm>
          <a:prstGeom prst="rect">
            <a:avLst/>
          </a:prstGeom>
          <a:noFill/>
          <a:ln w="0">
            <a:noFill/>
            <a:prstDash val="solid"/>
          </a:ln>
        </p:spPr>
        <p:txBody>
          <a:bodyPr wrap="square" lIns="0" tIns="0" rIns="0" bIns="0" anchor="t">
            <a:noAutofit/>
          </a:bodyPr>
          <a:lstStyle/>
          <a:p>
            <a:pPr algn="l">
              <a:defRPr sz="1725" b="1" i="0">
                <a:solidFill>
                  <a:srgbClr val="0D9488"/>
                </a:solidFill>
                <a:latin typeface="Calibri"/>
                <a:ea typeface="Calibri"/>
                <a:cs typeface="Calibri"/>
              </a:defRPr>
            </a:pPr>
            <a:r>
              <a:rPr sz="1725" b="1" i="0">
                <a:solidFill>
                  <a:srgbClr val="0D9488"/>
                </a:solidFill>
                <a:latin typeface="Calibri"/>
                <a:ea typeface="Calibri"/>
                <a:cs typeface="Calibri"/>
              </a:rPr>
              <a:t>EVIDENCE</a:t>
            </a:r>
          </a:p>
        </p:txBody>
      </p:sp>
      <p:sp>
        <p:nvSpPr>
          <p:cNvPr id="10" name="">
            <a:extLst>
              <a:ext uri="{FF2B5EF4-FFF2-40B4-BE49-F238E27FC236}">
                <ns2:creationId id="{812BF9D2-8A31-49A6-B260-9C99F2537FE8}"/>
                <adec:decorative val="1"/>
              </a:ext>
            </a:extLst>
          </p:cNvPr>
          <p:cNvSpPr>
            <a:spLocks noGrp="1"/>
          </p:cNvSpPr>
          <p:nvPr/>
        </p:nvSpPr>
        <p:spPr>
          <a:xfrm>
            <a:off x="2914650" y="4000500"/>
            <a:ext cx="914400" cy="0"/>
          </a:xfrm>
          <a:prstGeom prst="line">
            <a:avLst/>
          </a:prstGeom>
          <a:noFill/>
          <a:ln w="38100">
            <a:solidFill>
              <a:srgbClr val="0D9488"/>
            </a:solidFill>
            <a:prstDash val="solid"/>
          </a:ln>
        </p:spPr>
      </p:sp>
      <p:sp>
        <p:nvSpPr>
          <p:cNvPr id="11" name="">
            <a:extLst>
              <a:ext uri="{FF2B5EF4-FFF2-40B4-BE49-F238E27FC236}">
                <ns2:creationId id="{D6E4B764-C3CF-455B-B67E-D2CCC4B44B21}"/>
              </a:ext>
            </a:extLst>
          </p:cNvPr>
          <p:cNvSpPr>
            <a:spLocks noGrp="1"/>
          </p:cNvSpPr>
          <p:nvPr/>
        </p:nvSpPr>
        <p:spPr>
          <a:xfrm>
            <a:off x="4095750" y="3810000"/>
            <a:ext cx="7048500" cy="438150"/>
          </a:xfrm>
          <a:prstGeom prst="rect">
            <a:avLst/>
          </a:prstGeom>
          <a:noFill/>
          <a:ln w="0">
            <a:noFill/>
            <a:prstDash val="solid"/>
          </a:ln>
        </p:spPr>
        <p:txBody>
          <a:bodyPr wrap="square" lIns="0" tIns="0" rIns="0" bIns="0" anchor="t">
            <a:noAutofit/>
          </a:bodyPr>
          <a:lstStyle/>
          <a:p>
            <a:pPr algn="l">
              <a:defRPr sz="1875" b="0" i="0">
                <a:solidFill>
                  <a:srgbClr val="FFFFFF"/>
                </a:solidFill>
                <a:latin typeface="Calibri"/>
                <a:ea typeface="Calibri"/>
                <a:cs typeface="Calibri"/>
              </a:defRPr>
            </a:pPr>
            <a:r>
              <a:rPr sz="1875" b="0" i="0">
                <a:solidFill>
                  <a:srgbClr val="FFFFFF"/>
                </a:solidFill>
                <a:latin typeface="Calibri"/>
                <a:ea typeface="Calibri"/>
                <a:cs typeface="Calibri"/>
              </a:rPr>
              <a:t>Can documentation, metrics or assurance demonstrate it?</a:t>
            </a:r>
          </a:p>
        </p:txBody>
      </p:sp>
      <p:sp>
        <p:nvSpPr>
          <p:cNvPr id="12" name="">
            <a:extLst>
              <a:ext uri="{FF2B5EF4-FFF2-40B4-BE49-F238E27FC236}">
                <ns2:creationId id="{63834226-3A9C-4F69-B726-35753AB6EEDD}"/>
              </a:ext>
            </a:extLst>
          </p:cNvPr>
          <p:cNvSpPr>
            <a:spLocks noGrp="1"/>
          </p:cNvSpPr>
          <p:nvPr/>
        </p:nvSpPr>
        <p:spPr>
          <a:xfrm>
            <a:off x="838200" y="4724400"/>
            <a:ext cx="2000250" cy="323850"/>
          </a:xfrm>
          <a:prstGeom prst="rect">
            <a:avLst/>
          </a:prstGeom>
          <a:noFill/>
          <a:ln w="0">
            <a:noFill/>
            <a:prstDash val="solid"/>
          </a:ln>
        </p:spPr>
        <p:txBody>
          <a:bodyPr wrap="square" lIns="0" tIns="0" rIns="0" bIns="0" anchor="t">
            <a:noAutofit/>
          </a:bodyPr>
          <a:lstStyle/>
          <a:p>
            <a:pPr algn="l">
              <a:defRPr sz="1725" b="1" i="0">
                <a:solidFill>
                  <a:srgbClr val="F59E0B"/>
                </a:solidFill>
                <a:latin typeface="Calibri"/>
                <a:ea typeface="Calibri"/>
                <a:cs typeface="Calibri"/>
              </a:defRPr>
            </a:pPr>
            <a:r>
              <a:rPr sz="1725" b="1" i="0">
                <a:solidFill>
                  <a:srgbClr val="F59E0B"/>
                </a:solidFill>
                <a:latin typeface="Calibri"/>
                <a:ea typeface="Calibri"/>
                <a:cs typeface="Calibri"/>
              </a:rPr>
              <a:t>CAPACITY</a:t>
            </a:r>
          </a:p>
        </p:txBody>
      </p:sp>
      <p:sp>
        <p:nvSpPr>
          <p:cNvPr id="13" name="">
            <a:extLst>
              <a:ext uri="{FF2B5EF4-FFF2-40B4-BE49-F238E27FC236}">
                <ns2:creationId id="{5905666C-2007-4D8F-AB78-D34B16BD9709}"/>
                <adec:decorative val="1"/>
              </a:ext>
            </a:extLst>
          </p:cNvPr>
          <p:cNvSpPr>
            <a:spLocks noGrp="1"/>
          </p:cNvSpPr>
          <p:nvPr/>
        </p:nvSpPr>
        <p:spPr>
          <a:xfrm>
            <a:off x="2914650" y="4895850"/>
            <a:ext cx="914400" cy="0"/>
          </a:xfrm>
          <a:prstGeom prst="line">
            <a:avLst/>
          </a:prstGeom>
          <a:noFill/>
          <a:ln w="38100">
            <a:solidFill>
              <a:srgbClr val="F59E0B"/>
            </a:solidFill>
            <a:prstDash val="solid"/>
          </a:ln>
        </p:spPr>
      </p:sp>
      <p:sp>
        <p:nvSpPr>
          <p:cNvPr id="14" name="">
            <a:extLst>
              <a:ext uri="{FF2B5EF4-FFF2-40B4-BE49-F238E27FC236}">
                <ns2:creationId id="{1C56F563-D439-4183-98FF-1C790153773F}"/>
              </a:ext>
            </a:extLst>
          </p:cNvPr>
          <p:cNvSpPr>
            <a:spLocks noGrp="1"/>
          </p:cNvSpPr>
          <p:nvPr/>
        </p:nvSpPr>
        <p:spPr>
          <a:xfrm>
            <a:off x="4095750" y="4705350"/>
            <a:ext cx="7048500" cy="438150"/>
          </a:xfrm>
          <a:prstGeom prst="rect">
            <a:avLst/>
          </a:prstGeom>
          <a:noFill/>
          <a:ln w="0">
            <a:noFill/>
            <a:prstDash val="solid"/>
          </a:ln>
        </p:spPr>
        <p:txBody>
          <a:bodyPr wrap="square" lIns="0" tIns="0" rIns="0" bIns="0" anchor="t">
            <a:noAutofit/>
          </a:bodyPr>
          <a:lstStyle/>
          <a:p>
            <a:pPr algn="l">
              <a:defRPr sz="1875" b="0" i="0">
                <a:solidFill>
                  <a:srgbClr val="FFFFFF"/>
                </a:solidFill>
                <a:latin typeface="Calibri"/>
                <a:ea typeface="Calibri"/>
                <a:cs typeface="Calibri"/>
              </a:defRPr>
            </a:pPr>
            <a:r>
              <a:rPr sz="1875" b="0" i="0">
                <a:solidFill>
                  <a:srgbClr val="FFFFFF"/>
                </a:solidFill>
                <a:latin typeface="Calibri"/>
                <a:ea typeface="Calibri"/>
                <a:cs typeface="Calibri"/>
              </a:rPr>
              <a:t>Can the capability operate at the required volume and pace?</a:t>
            </a:r>
          </a:p>
        </p:txBody>
      </p:sp>
      <p:sp>
        <p:nvSpPr>
          <p:cNvPr id="15" name="">
            <a:extLst>
              <a:ext uri="{FF2B5EF4-FFF2-40B4-BE49-F238E27FC236}">
                <ns2:creationId id="{0F257849-9F0B-48DD-A630-67B72B410B3A}"/>
                <adec:decorative val="1"/>
              </a:ext>
            </a:extLst>
          </p:cNvPr>
          <p:cNvSpPr>
            <a:spLocks noGrp="1"/>
          </p:cNvSpPr>
          <p:nvPr/>
        </p:nvSpPr>
        <p:spPr>
          <a:xfrm>
            <a:off x="781050" y="5657850"/>
            <a:ext cx="10458450" cy="495300"/>
          </a:xfrm>
          <a:prstGeom prst="roundRect">
            <a:avLst>
              <a:gd name="adj" fmla="val 15385"/>
            </a:avLst>
          </a:prstGeom>
          <a:solidFill>
            <a:srgbClr val="234D6B"/>
          </a:solidFill>
          <a:ln w="9525">
            <a:solidFill>
              <a:srgbClr val="5D7890"/>
            </a:solidFill>
            <a:prstDash val="solid"/>
          </a:ln>
        </p:spPr>
      </p:sp>
      <p:sp>
        <p:nvSpPr>
          <p:cNvPr id="16" name="">
            <a:extLst>
              <a:ext uri="{FF2B5EF4-FFF2-40B4-BE49-F238E27FC236}">
                <ns2:creationId id="{4806E4A3-1C1A-453B-9363-AC8D05FC6C96}"/>
              </a:ext>
            </a:extLst>
          </p:cNvPr>
          <p:cNvSpPr>
            <a:spLocks noGrp="1"/>
          </p:cNvSpPr>
          <p:nvPr/>
        </p:nvSpPr>
        <p:spPr>
          <a:xfrm>
            <a:off x="971550" y="5772150"/>
            <a:ext cx="10077450" cy="266700"/>
          </a:xfrm>
          <a:prstGeom prst="rect">
            <a:avLst/>
          </a:prstGeom>
          <a:noFill/>
          <a:ln w="0">
            <a:noFill/>
            <a:prstDash val="solid"/>
          </a:ln>
        </p:spPr>
        <p:txBody>
          <a:bodyPr wrap="square" lIns="0" tIns="0" rIns="0" bIns="0" anchor="ctr">
            <a:noAutofit/>
          </a:bodyPr>
          <a:lstStyle/>
          <a:p>
            <a:pPr algn="ctr">
              <a:defRPr sz="1500" b="0" i="0">
                <a:solidFill>
                  <a:srgbClr val="D8E8F1"/>
                </a:solidFill>
                <a:latin typeface="Calibri"/>
                <a:ea typeface="Calibri"/>
                <a:cs typeface="Calibri"/>
              </a:defRPr>
            </a:pPr>
            <a:r>
              <a:rPr sz="1500" b="0" i="0">
                <a:solidFill>
                  <a:srgbClr val="D8E8F1"/>
                </a:solidFill>
                <a:latin typeface="Calibri"/>
                <a:ea typeface="Calibri"/>
                <a:cs typeface="Calibri"/>
              </a:rPr>
              <a:t>Interpret these gaps separately—even when they contribute to the same maturity judgement.</a:t>
            </a:r>
          </a:p>
        </p:txBody>
      </p:sp>
      <p:sp>
        <p:nvSpPr>
          <p:cNvPr id="17" name="">
            <a:extLst>
              <a:ext uri="{FF2B5EF4-FFF2-40B4-BE49-F238E27FC236}">
                <ns2:creationId id="{F7B69B22-A389-454D-80D2-A3E2D5908CA6}"/>
                <adec:decorative val="1"/>
              </a:ext>
            </a:extLst>
          </p:cNvPr>
          <p:cNvSpPr>
            <a:spLocks noGrp="1"/>
          </p:cNvSpPr>
          <p:nvPr/>
        </p:nvSpPr>
        <p:spPr>
          <a:xfrm>
            <a:off x="552450" y="6419850"/>
            <a:ext cx="11087100" cy="0"/>
          </a:xfrm>
          <a:prstGeom prst="line">
            <a:avLst/>
          </a:prstGeom>
          <a:noFill/>
          <a:ln w="9525">
            <a:solidFill>
              <a:srgbClr val="6F879B"/>
            </a:solidFill>
            <a:prstDash val="solid"/>
          </a:ln>
        </p:spPr>
      </p:sp>
      <p:sp>
        <p:nvSpPr>
          <p:cNvPr id="18" name="">
            <a:extLst>
              <a:ext uri="{FF2B5EF4-FFF2-40B4-BE49-F238E27FC236}">
                <ns2:creationId id="{2A81C50E-79A0-40F3-95A3-F43EB69E5EB5}"/>
              </a:ext>
            </a:extLst>
          </p:cNvPr>
          <p:cNvSpPr>
            <a:spLocks noGrp="1"/>
          </p:cNvSpPr>
          <p:nvPr/>
        </p:nvSpPr>
        <p:spPr>
          <a:xfrm>
            <a:off x="552450" y="6496050"/>
            <a:ext cx="2952750" cy="190500"/>
          </a:xfrm>
          <a:prstGeom prst="rect">
            <a:avLst/>
          </a:prstGeom>
          <a:noFill/>
          <a:ln w="0">
            <a:noFill/>
            <a:prstDash val="solid"/>
          </a:ln>
        </p:spPr>
        <p:txBody>
          <a:bodyPr wrap="square" lIns="0" tIns="0" rIns="0" bIns="0" anchor="ctr">
            <a:noAutofit/>
          </a:bodyPr>
          <a:lstStyle/>
          <a:p>
            <a:pPr algn="l">
              <a:defRPr sz="900" b="0" i="0">
                <a:solidFill>
                  <a:srgbClr val="B9CBD9"/>
                </a:solidFill>
                <a:latin typeface="Calibri"/>
                <a:ea typeface="Calibri"/>
                <a:cs typeface="Calibri"/>
              </a:defRPr>
            </a:pPr>
            <a:r>
              <a:rPr sz="900" b="0" i="0">
                <a:solidFill>
                  <a:srgbClr val="B9CBD9"/>
                </a:solidFill>
                <a:latin typeface="Calibri"/>
                <a:ea typeface="Calibri"/>
                <a:cs typeface="Calibri"/>
              </a:rPr>
              <a:t>HDRL v1.0.1  •  Kit v1.1.0  •  30 Jul 2026</a:t>
            </a:r>
          </a:p>
        </p:txBody>
      </p:sp>
      <p:sp>
        <p:nvSpPr>
          <p:cNvPr id="19" name="">
            <a:extLst>
              <a:ext uri="{FF2B5EF4-FFF2-40B4-BE49-F238E27FC236}">
                <ns2:creationId id="{9F9D2D76-FB49-4DDD-88C8-61B09F8EF7EC}"/>
              </a:ext>
            </a:extLst>
          </p:cNvPr>
          <p:cNvSpPr>
            <a:spLocks noGrp="1"/>
          </p:cNvSpPr>
          <p:nvPr/>
        </p:nvSpPr>
        <p:spPr>
          <a:xfrm>
            <a:off x="3524250" y="6496050"/>
            <a:ext cx="6096000" cy="190500"/>
          </a:xfrm>
          <a:prstGeom prst="rect">
            <a:avLst/>
          </a:prstGeom>
          <a:noFill/>
          <a:ln w="0">
            <a:noFill/>
            <a:prstDash val="solid"/>
          </a:ln>
        </p:spPr>
        <p:txBody>
          <a:bodyPr wrap="square" lIns="0" tIns="0" rIns="0" bIns="0" anchor="ctr">
            <a:noAutofit/>
          </a:bodyPr>
          <a:lstStyle/>
          <a:p>
            <a:pPr algn="ctr">
              <a:defRPr sz="825" b="0" i="0">
                <a:solidFill>
                  <a:srgbClr val="B9CBD9"/>
                </a:solidFill>
                <a:latin typeface="Calibri"/>
                <a:ea typeface="Calibri"/>
                <a:cs typeface="Calibri"/>
              </a:defRPr>
            </a:pPr>
            <a:r>
              <a:rPr sz="825" b="0" i="0">
                <a:solidFill>
                  <a:srgbClr val="B9CBD9"/>
                </a:solidFill>
                <a:latin typeface="Calibri"/>
                <a:ea typeface="Calibri"/>
                <a:cs typeface="Calibri"/>
              </a:rPr>
              <a:t>RDS: commissioner &amp; IP owner  •  OPL Advisory: originator &amp; developer  •  </a:t>
            </a:r>
            <a:r>
              <a:rPr sz="825" b="0" i="0">
                <a:solidFill>
                  <a:srgbClr val="B9CBD9"/>
                </a:solidFill>
                <a:latin typeface="Calibri"/>
                <a:ea typeface="Calibri"/>
                <a:cs typeface="Calibri"/>
                <a:hlinkClick r:id="R761c6cb5ae5e4683" tooltip="Read the Creative Commons Attribution 4.0 licence"/>
              </a:rPr>
              <a:t>CC BY 4.0</a:t>
            </a:r>
          </a:p>
        </p:txBody>
      </p:sp>
      <p:sp>
        <p:nvSpPr>
          <p:cNvPr id="20" name="">
            <a:extLst>
              <a:ext uri="{FF2B5EF4-FFF2-40B4-BE49-F238E27FC236}">
                <ns2:creationId id="{0A934430-FC86-4824-B3E4-2C170025D976}"/>
              </a:ext>
            </a:extLst>
          </p:cNvPr>
          <p:cNvSpPr>
            <a:spLocks noGrp="1"/>
          </p:cNvSpPr>
          <p:nvPr/>
        </p:nvSpPr>
        <p:spPr>
          <a:xfrm>
            <a:off x="9048750" y="6496050"/>
            <a:ext cx="2590800" cy="190500"/>
          </a:xfrm>
          <a:prstGeom prst="rect">
            <a:avLst/>
          </a:prstGeom>
          <a:noFill/>
          <a:ln w="0">
            <a:noFill/>
            <a:prstDash val="solid"/>
          </a:ln>
        </p:spPr>
        <p:txBody>
          <a:bodyPr wrap="square" lIns="0" tIns="0" rIns="0" bIns="0" anchor="ctr">
            <a:noAutofit/>
          </a:bodyPr>
          <a:lstStyle/>
          <a:p>
            <a:pPr algn="r">
              <a:defRPr sz="900" b="0" i="0">
                <a:solidFill>
                  <a:srgbClr val="B9CBD9"/>
                </a:solidFill>
                <a:latin typeface="Calibri"/>
                <a:ea typeface="Calibri"/>
                <a:cs typeface="Calibri"/>
              </a:defRPr>
            </a:pPr>
            <a:r>
              <a:rPr sz="900" b="0" i="0">
                <a:solidFill>
                  <a:srgbClr val="B9CBD9"/>
                </a:solidFill>
                <a:latin typeface="Calibri"/>
                <a:ea typeface="Calibri"/>
                <a:cs typeface="Calibri"/>
                <a:hlinkClick r:id="R76a9f630d4724ebe" tooltip="Open the HDRL Framework website"/>
              </a:rPr>
              <a:t>hdrlframework.org</a:t>
            </a:r>
            <a:r>
              <a:rPr sz="900" b="0" i="0">
                <a:solidFill>
                  <a:srgbClr val="B9CBD9"/>
                </a:solidFill>
                <a:latin typeface="Calibri"/>
                <a:ea typeface="Calibri"/>
                <a:cs typeface="Calibri"/>
              </a:rPr>
              <a:t>  •  9</a:t>
            </a:r>
          </a:p>
        </p:txBody>
      </p:sp>
    </p:spTree>
    <p:extLst>
      <p:ext uri="{BB962C8B-B14F-4D97-AF65-F5344CB8AC3E}">
        <ns5:creationId val="1799038696"/>
      </p:ext>
    </p:extLst>
  </p:cSld>
</p:sld>
</file>

<file path=ppt/slides/slide90.xml><?xml version="1.0" encoding="utf-8"?>
<p:sld xmlns:a="http://schemas.openxmlformats.org/drawingml/2006/main" xmlns:adec="http://schemas.microsoft.com/office/drawing/2017/decorative" xmlns:ns2="http://schemas.microsoft.com/office/drawing/2014/main" xmlns:ns5="http://schemas.microsoft.com/office/powerpoint/2010/main" xmlns:p="http://schemas.openxmlformats.org/presentationml/2006/main" xmlns:r="http://schemas.openxmlformats.org/officeDocument/2006/relationships">
  <p:cSld>
    <p:bg>
      <p:bgPr>
        <a:solidFill>
          <a:srgbClr val="F5F8FA"/>
        </a:solidFill>
      </p:bgPr>
    </p:bg>
    <p:spTree>
      <p:nvGrpSpPr>
        <p:cNvPr id="1" name=""/>
        <p:cNvGrpSpPr/>
        <p:nvPr/>
      </p:nvGrpSpPr>
      <p:grpSpPr>
        <a:xfrm/>
      </p:grpSpPr>
      <p:sp>
        <p:nvSpPr>
          <p:cNvPr id="41" name="hdrl-mini-mark">
            <a:extLst>
              <a:ext uri="{FF2B5EF4-FFF2-40B4-BE49-F238E27FC236}">
                <ns2:creationId id="{6CED35D5-7B6A-4EE1-AEF0-9015A64D7647}"/>
                <adec:decorative val="1"/>
              </a:ext>
            </a:extLst>
          </p:cNvPr>
          <p:cNvSpPr>
            <a:spLocks noGrp="1"/>
          </p:cNvSpPr>
          <p:nvPr/>
        </p:nvSpPr>
        <p:spPr>
          <a:xfrm>
            <a:off x="552450" y="361950"/>
            <a:ext cx="514350" cy="514350"/>
          </a:xfrm>
          <a:prstGeom prst="octagon">
            <a:avLst/>
          </a:prstGeom>
          <a:solidFill>
            <a:srgbClr val="0F766E"/>
          </a:solidFill>
          <a:ln w="0">
            <a:noFill/>
            <a:prstDash val="solid"/>
          </a:ln>
        </p:spPr>
      </p:sp>
      <p:sp>
        <p:nvSpPr>
          <p:cNvPr id="2" name="hdrl-mini-text">
            <a:extLst>
              <a:ext uri="{FF2B5EF4-FFF2-40B4-BE49-F238E27FC236}">
                <ns2:creationId id="{D4FB5145-5282-4BF9-B2C3-041655A1217A}"/>
                <adec:decorative val="1"/>
              </a:ext>
            </a:extLst>
          </p:cNvPr>
          <p:cNvSpPr>
            <a:spLocks noGrp="1"/>
          </p:cNvSpPr>
          <p:nvPr/>
        </p:nvSpPr>
        <p:spPr>
          <a:xfrm>
            <a:off x="581025" y="504825"/>
            <a:ext cx="476250" cy="209550"/>
          </a:xfrm>
          <a:prstGeom prst="rect">
            <a:avLst/>
          </a:prstGeom>
          <a:noFill/>
          <a:ln w="0">
            <a:noFill/>
            <a:prstDash val="solid"/>
          </a:ln>
        </p:spPr>
        <p:txBody>
          <a:bodyPr wrap="square" lIns="0" tIns="0" rIns="0" bIns="0" anchor="ctr">
            <a:noAutofit/>
          </a:bodyPr>
          <a:lstStyle/>
          <a:p>
            <a:pPr algn="ctr">
              <a:defRPr sz="750" b="1" i="0">
                <a:solidFill>
                  <a:srgbClr val="FFFFFF"/>
                </a:solidFill>
                <a:latin typeface="Calibri"/>
                <a:ea typeface="Calibri"/>
                <a:cs typeface="Calibri"/>
              </a:defRPr>
            </a:pPr>
            <a:r>
              <a:rPr sz="750" b="1" i="0">
                <a:solidFill>
                  <a:srgbClr val="FFFFFF"/>
                </a:solidFill>
                <a:latin typeface="Calibri"/>
                <a:ea typeface="Calibri"/>
                <a:cs typeface="Calibri"/>
              </a:rPr>
              <a:t>HDRL</a:t>
            </a:r>
          </a:p>
        </p:txBody>
      </p:sp>
      <p:sp>
        <p:nvSpPr>
          <p:cNvPr id="3" name="brand-label">
            <a:extLst>
              <a:ext uri="{FF2B5EF4-FFF2-40B4-BE49-F238E27FC236}">
                <ns2:creationId id="{B8217D91-A9A6-4E30-A9C4-C883421486CB}"/>
                <adec:decorative val="1"/>
              </a:ext>
            </a:extLst>
          </p:cNvPr>
          <p:cNvSpPr>
            <a:spLocks noGrp="1"/>
          </p:cNvSpPr>
          <p:nvPr/>
        </p:nvSpPr>
        <p:spPr>
          <a:xfrm>
            <a:off x="1257300" y="495300"/>
            <a:ext cx="4572000" cy="190500"/>
          </a:xfrm>
          <a:prstGeom prst="rect">
            <a:avLst/>
          </a:prstGeom>
          <a:noFill/>
          <a:ln w="0">
            <a:noFill/>
            <a:prstDash val="solid"/>
          </a:ln>
        </p:spPr>
        <p:txBody>
          <a:bodyPr wrap="square" lIns="0" tIns="0" rIns="0" bIns="0" anchor="ctr">
            <a:noAutofit/>
          </a:bodyPr>
          <a:lstStyle/>
          <a:p>
            <a:pPr algn="l">
              <a:defRPr sz="1200" b="1" i="0">
                <a:solidFill>
                  <a:srgbClr val="0F766E"/>
                </a:solidFill>
                <a:latin typeface="Calibri"/>
                <a:ea typeface="Calibri"/>
                <a:cs typeface="Calibri"/>
              </a:defRPr>
            </a:pPr>
            <a:r>
              <a:rPr sz="1200" b="1" i="0">
                <a:solidFill>
                  <a:srgbClr val="0F766E"/>
                </a:solidFill>
                <a:latin typeface="Calibri"/>
                <a:ea typeface="Calibri"/>
                <a:cs typeface="Calibri"/>
              </a:rPr>
              <a:t>DOMAIN H • INDICATOR DETAIL</a:t>
            </a:r>
          </a:p>
        </p:txBody>
      </p:sp>
      <p:sp>
        <p:nvSpPr>
          <p:cNvPr id="4" name="slide-title" title="H.3.3 · Privacy-Enhancing Technologies" descr="Slide title: H.3.3 · Privacy-Enhancing Technologies">
            <a:extLst>
              <a:ext uri="{FF2B5EF4-FFF2-40B4-BE49-F238E27FC236}">
                <ns2:creationId id="{0487BF14-63A0-4A23-A008-7777B981203E}"/>
              </a:ext>
            </a:extLst>
          </p:cNvPr>
          <p:cNvSpPr>
            <a:spLocks noGrp="1"/>
          </p:cNvSpPr>
          <p:nvPr>
            <p:ph type="title"/>
          </p:nvPr>
        </p:nvSpPr>
        <p:spPr>
          <a:xfrm>
            <a:off x="666750" y="1104900"/>
            <a:ext cx="10858500" cy="628650"/>
          </a:xfrm>
          <a:prstGeom prst="rect">
            <a:avLst/>
          </a:prstGeom>
          <a:noFill/>
          <a:ln w="0">
            <a:noFill/>
            <a:prstDash val="solid"/>
          </a:ln>
        </p:spPr>
        <p:txBody>
          <a:bodyPr wrap="square" lIns="0" tIns="0" rIns="0" bIns="0" anchor="t">
            <a:noAutofit/>
          </a:bodyPr>
          <a:lstStyle/>
          <a:p>
            <a:pPr algn="l">
              <a:defRPr sz="3150" b="1" i="0">
                <a:solidFill>
                  <a:srgbClr val="162B45"/>
                </a:solidFill>
                <a:latin typeface="Calibri"/>
                <a:ea typeface="Calibri"/>
                <a:cs typeface="Calibri"/>
              </a:defRPr>
            </a:pPr>
            <a:r>
              <a:rPr sz="3150" b="1" i="0">
                <a:solidFill>
                  <a:srgbClr val="162B45"/>
                </a:solidFill>
                <a:latin typeface="Calibri"/>
                <a:ea typeface="Calibri"/>
                <a:cs typeface="Calibri"/>
              </a:rPr>
              <a:t>H.3.3 · Privacy-Enhancing Technologies</a:t>
            </a:r>
          </a:p>
        </p:txBody>
      </p:sp>
      <p:sp>
        <p:nvSpPr>
          <p:cNvPr id="5" name="">
            <a:extLst>
              <a:ext uri="{FF2B5EF4-FFF2-40B4-BE49-F238E27FC236}">
                <ns2:creationId id="{487029CF-538E-4DFA-91BC-40A157A7A9EA}"/>
              </a:ext>
            </a:extLst>
          </p:cNvPr>
          <p:cNvSpPr>
            <a:spLocks noGrp="1"/>
          </p:cNvSpPr>
          <p:nvPr/>
        </p:nvSpPr>
        <p:spPr>
          <a:xfrm>
            <a:off x="685800" y="1771650"/>
            <a:ext cx="10668000" cy="266700"/>
          </a:xfrm>
          <a:prstGeom prst="rect">
            <a:avLst/>
          </a:prstGeom>
          <a:noFill/>
          <a:ln w="0">
            <a:noFill/>
            <a:prstDash val="solid"/>
          </a:ln>
        </p:spPr>
        <p:txBody>
          <a:bodyPr wrap="square" lIns="0" tIns="0" rIns="0" bIns="0" anchor="t">
            <a:noAutofit/>
          </a:bodyPr>
          <a:lstStyle/>
          <a:p>
            <a:pPr algn="l">
              <a:defRPr sz="1350" b="1" i="0">
                <a:solidFill>
                  <a:srgbClr val="64748B"/>
                </a:solidFill>
                <a:latin typeface="Calibri"/>
                <a:ea typeface="Calibri"/>
                <a:cs typeface="Calibri"/>
              </a:defRPr>
            </a:pPr>
            <a:r>
              <a:rPr sz="1350" b="1" i="0">
                <a:solidFill>
                  <a:srgbClr val="64748B"/>
                </a:solidFill>
                <a:latin typeface="Calibri"/>
                <a:ea typeface="Calibri"/>
                <a:cs typeface="Calibri"/>
              </a:rPr>
              <a:t>Enhancement indicator  •  Service level  •  HDRL class O</a:t>
            </a:r>
          </a:p>
        </p:txBody>
      </p:sp>
      <p:sp>
        <p:nvSpPr>
          <p:cNvPr id="6" name="">
            <a:extLst>
              <a:ext uri="{FF2B5EF4-FFF2-40B4-BE49-F238E27FC236}">
                <ns2:creationId id="{315EAF7F-846A-4B55-85E6-4ACEF78787FA}"/>
              </a:ext>
            </a:extLst>
          </p:cNvPr>
          <p:cNvSpPr>
            <a:spLocks noGrp="1"/>
          </p:cNvSpPr>
          <p:nvPr/>
        </p:nvSpPr>
        <p:spPr>
          <a:xfrm>
            <a:off x="685800" y="2095500"/>
            <a:ext cx="10668000" cy="285750"/>
          </a:xfrm>
          <a:prstGeom prst="rect">
            <a:avLst/>
          </a:prstGeom>
          <a:noFill/>
          <a:ln w="0">
            <a:noFill/>
            <a:prstDash val="solid"/>
          </a:ln>
        </p:spPr>
        <p:txBody>
          <a:bodyPr wrap="square" lIns="0" tIns="0" rIns="0" bIns="0" anchor="t">
            <a:noAutofit/>
          </a:bodyPr>
          <a:lstStyle/>
          <a:p>
            <a:pPr algn="l">
              <a:defRPr sz="1350" b="0" i="1">
                <a:solidFill>
                  <a:srgbClr val="5F7187"/>
                </a:solidFill>
                <a:latin typeface="Calibri"/>
                <a:ea typeface="Calibri"/>
                <a:cs typeface="Calibri"/>
              </a:defRPr>
            </a:pPr>
            <a:r>
              <a:rPr sz="1350" b="0" i="1">
                <a:solidFill>
                  <a:srgbClr val="5F7187"/>
                </a:solidFill>
                <a:latin typeface="Calibri"/>
                <a:ea typeface="Calibri"/>
                <a:cs typeface="Calibri"/>
              </a:rPr>
              <a:t>The catalogue wording below is reproduced verbatim.</a:t>
            </a:r>
          </a:p>
        </p:txBody>
      </p:sp>
      <p:sp>
        <p:nvSpPr>
          <p:cNvPr id="7" name="">
            <a:extLst>
              <a:ext uri="{FF2B5EF4-FFF2-40B4-BE49-F238E27FC236}">
                <ns2:creationId id="{9966FADC-510D-487C-9837-4B80006804FE}"/>
                <adec:decorative val="1"/>
              </a:ext>
            </a:extLst>
          </p:cNvPr>
          <p:cNvSpPr>
            <a:spLocks noGrp="1"/>
          </p:cNvSpPr>
          <p:nvPr/>
        </p:nvSpPr>
        <p:spPr>
          <a:xfrm>
            <a:off x="1428750" y="2647950"/>
            <a:ext cx="8763000" cy="0"/>
          </a:xfrm>
          <a:prstGeom prst="line">
            <a:avLst/>
          </a:prstGeom>
          <a:noFill/>
          <a:ln w="57150">
            <a:solidFill>
              <a:srgbClr val="A7E6DB"/>
            </a:solidFill>
            <a:prstDash val="solid"/>
          </a:ln>
        </p:spPr>
      </p:sp>
      <p:sp>
        <p:nvSpPr>
          <p:cNvPr id="8" name="">
            <a:extLst>
              <a:ext uri="{FF2B5EF4-FFF2-40B4-BE49-F238E27FC236}">
                <ns2:creationId id="{FEFFE583-2391-44F5-A9C9-CF68F4F5F678}"/>
                <adec:decorative val="1"/>
              </a:ext>
            </a:extLst>
          </p:cNvPr>
          <p:cNvSpPr>
            <a:spLocks noGrp="1"/>
          </p:cNvSpPr>
          <p:nvPr/>
        </p:nvSpPr>
        <p:spPr>
          <a:xfrm>
            <a:off x="1219200" y="2419350"/>
            <a:ext cx="457200" cy="457200"/>
          </a:xfrm>
          <a:prstGeom prst="ellipse">
            <a:avLst/>
          </a:prstGeom>
          <a:solidFill>
            <a:srgbClr val="FFFFFF"/>
          </a:solidFill>
          <a:ln w="19050">
            <a:solidFill>
              <a:srgbClr val="64748B"/>
            </a:solidFill>
            <a:prstDash val="solid"/>
          </a:ln>
        </p:spPr>
      </p:sp>
      <p:sp>
        <p:nvSpPr>
          <p:cNvPr id="9" name="">
            <a:extLst>
              <a:ext uri="{FF2B5EF4-FFF2-40B4-BE49-F238E27FC236}">
                <ns2:creationId id="{8EBB3DC7-EDB5-4821-A796-A9D188870F38}"/>
              </a:ext>
            </a:extLst>
          </p:cNvPr>
          <p:cNvSpPr>
            <a:spLocks noGrp="1"/>
          </p:cNvSpPr>
          <p:nvPr/>
        </p:nvSpPr>
        <p:spPr>
          <a:xfrm>
            <a:off x="1333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64748B"/>
                </a:solidFill>
                <a:latin typeface="Calibri"/>
                <a:ea typeface="Calibri"/>
                <a:cs typeface="Calibri"/>
              </a:defRPr>
            </a:pPr>
            <a:r>
              <a:rPr sz="1500" b="1" i="0">
                <a:solidFill>
                  <a:srgbClr val="64748B"/>
                </a:solidFill>
                <a:latin typeface="Calibri"/>
                <a:ea typeface="Calibri"/>
                <a:cs typeface="Calibri"/>
              </a:rPr>
              <a:t>1</a:t>
            </a:r>
          </a:p>
        </p:txBody>
      </p:sp>
      <p:sp>
        <p:nvSpPr>
          <p:cNvPr id="10" name="">
            <a:extLst>
              <a:ext uri="{FF2B5EF4-FFF2-40B4-BE49-F238E27FC236}">
                <ns2:creationId id="{AE4F1089-FE69-4D6C-B51B-4665D705639E}"/>
              </a:ext>
            </a:extLst>
          </p:cNvPr>
          <p:cNvSpPr>
            <a:spLocks noGrp="1"/>
          </p:cNvSpPr>
          <p:nvPr/>
        </p:nvSpPr>
        <p:spPr>
          <a:xfrm>
            <a:off x="552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Initial</a:t>
            </a:r>
          </a:p>
        </p:txBody>
      </p:sp>
      <p:sp>
        <p:nvSpPr>
          <p:cNvPr id="11" name="">
            <a:extLst>
              <a:ext uri="{FF2B5EF4-FFF2-40B4-BE49-F238E27FC236}">
                <ns2:creationId id="{BFDDAAFA-6B3C-4764-B1A0-15A1C62DD4CF}"/>
              </a:ext>
            </a:extLst>
          </p:cNvPr>
          <p:cNvSpPr>
            <a:spLocks noGrp="1"/>
          </p:cNvSpPr>
          <p:nvPr/>
        </p:nvSpPr>
        <p:spPr>
          <a:xfrm>
            <a:off x="552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No PETs. All analysis requires pseudonymised data in secure environment.</a:t>
            </a:r>
          </a:p>
        </p:txBody>
      </p:sp>
      <p:sp>
        <p:nvSpPr>
          <p:cNvPr id="12" name="">
            <a:extLst>
              <a:ext uri="{FF2B5EF4-FFF2-40B4-BE49-F238E27FC236}">
                <ns2:creationId id="{33D66977-64ED-4743-8CFB-350D7014C2B2}"/>
                <adec:decorative val="1"/>
              </a:ext>
            </a:extLst>
          </p:cNvPr>
          <p:cNvSpPr>
            <a:spLocks noGrp="1"/>
          </p:cNvSpPr>
          <p:nvPr/>
        </p:nvSpPr>
        <p:spPr>
          <a:xfrm>
            <a:off x="3409950" y="2419350"/>
            <a:ext cx="457200" cy="457200"/>
          </a:xfrm>
          <a:prstGeom prst="ellipse">
            <a:avLst/>
          </a:prstGeom>
          <a:solidFill>
            <a:srgbClr val="FFFFFF"/>
          </a:solidFill>
          <a:ln w="19050">
            <a:solidFill>
              <a:srgbClr val="64748B"/>
            </a:solidFill>
            <a:prstDash val="solid"/>
          </a:ln>
        </p:spPr>
      </p:sp>
      <p:sp>
        <p:nvSpPr>
          <p:cNvPr id="13" name="">
            <a:extLst>
              <a:ext uri="{FF2B5EF4-FFF2-40B4-BE49-F238E27FC236}">
                <ns2:creationId id="{8B875B89-D159-4238-93AB-F132ABEF9851}"/>
              </a:ext>
            </a:extLst>
          </p:cNvPr>
          <p:cNvSpPr>
            <a:spLocks noGrp="1"/>
          </p:cNvSpPr>
          <p:nvPr/>
        </p:nvSpPr>
        <p:spPr>
          <a:xfrm>
            <a:off x="3524250" y="2533650"/>
            <a:ext cx="228600" cy="228600"/>
          </a:xfrm>
          <a:prstGeom prst="rect">
            <a:avLst/>
          </a:prstGeom>
          <a:noFill/>
          <a:ln w="0">
            <a:noFill/>
            <a:prstDash val="solid"/>
          </a:ln>
        </p:spPr>
        <p:txBody>
          <a:bodyPr wrap="square" lIns="0" tIns="0" rIns="0" bIns="0" anchor="ctr">
            <a:noAutofit/>
          </a:bodyPr>
          <a:lstStyle/>
          <a:p>
            <a:pPr algn="ctr">
              <a:defRPr sz="1500" b="1" i="0">
                <a:solidFill>
                  <a:srgbClr val="64748B"/>
                </a:solidFill>
                <a:latin typeface="Calibri"/>
                <a:ea typeface="Calibri"/>
                <a:cs typeface="Calibri"/>
              </a:defRPr>
            </a:pPr>
            <a:r>
              <a:rPr sz="1500" b="1" i="0">
                <a:solidFill>
                  <a:srgbClr val="64748B"/>
                </a:solidFill>
                <a:latin typeface="Calibri"/>
                <a:ea typeface="Calibri"/>
                <a:cs typeface="Calibri"/>
              </a:rPr>
              <a:t>2</a:t>
            </a:r>
          </a:p>
        </p:txBody>
      </p:sp>
      <p:sp>
        <p:nvSpPr>
          <p:cNvPr id="14" name="">
            <a:extLst>
              <a:ext uri="{FF2B5EF4-FFF2-40B4-BE49-F238E27FC236}">
                <ns2:creationId id="{D531A87B-BE6E-41D2-8A30-1C4A74C0E1FC}"/>
              </a:ext>
            </a:extLst>
          </p:cNvPr>
          <p:cNvSpPr>
            <a:spLocks noGrp="1"/>
          </p:cNvSpPr>
          <p:nvPr/>
        </p:nvSpPr>
        <p:spPr>
          <a:xfrm>
            <a:off x="27432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Developing</a:t>
            </a:r>
          </a:p>
        </p:txBody>
      </p:sp>
      <p:sp>
        <p:nvSpPr>
          <p:cNvPr id="15" name="">
            <a:extLst>
              <a:ext uri="{FF2B5EF4-FFF2-40B4-BE49-F238E27FC236}">
                <ns2:creationId id="{BA52EC7B-C69D-4EDB-825F-ABCBAA8F5E48}"/>
              </a:ext>
            </a:extLst>
          </p:cNvPr>
          <p:cNvSpPr>
            <a:spLocks noGrp="1"/>
          </p:cNvSpPr>
          <p:nvPr/>
        </p:nvSpPr>
        <p:spPr>
          <a:xfrm>
            <a:off x="27432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Options assessed. Federated/differential privacy pilots planned.</a:t>
            </a:r>
          </a:p>
        </p:txBody>
      </p:sp>
      <p:sp>
        <p:nvSpPr>
          <p:cNvPr id="16" name="">
            <a:extLst>
              <a:ext uri="{FF2B5EF4-FFF2-40B4-BE49-F238E27FC236}">
                <ns2:creationId id="{1AF2DF77-94A1-4545-A9DB-2E5D697B9049}"/>
                <adec:decorative val="1"/>
              </a:ext>
            </a:extLst>
          </p:cNvPr>
          <p:cNvSpPr>
            <a:spLocks noGrp="1"/>
          </p:cNvSpPr>
          <p:nvPr/>
        </p:nvSpPr>
        <p:spPr>
          <a:xfrm>
            <a:off x="5600700" y="2419350"/>
            <a:ext cx="457200" cy="457200"/>
          </a:xfrm>
          <a:prstGeom prst="ellipse">
            <a:avLst/>
          </a:prstGeom>
          <a:solidFill>
            <a:srgbClr val="FFFFFF"/>
          </a:solidFill>
          <a:ln w="19050">
            <a:solidFill>
              <a:srgbClr val="64748B"/>
            </a:solidFill>
            <a:prstDash val="solid"/>
          </a:ln>
        </p:spPr>
      </p:sp>
      <p:sp>
        <p:nvSpPr>
          <p:cNvPr id="17" name="">
            <a:extLst>
              <a:ext uri="{FF2B5EF4-FFF2-40B4-BE49-F238E27FC236}">
                <ns2:creationId id="{1E2CEB9C-F08C-448E-8DB9-BD2B3E5192F9}"/>
              </a:ext>
            </a:extLst>
          </p:cNvPr>
          <p:cNvSpPr>
            <a:spLocks noGrp="1"/>
          </p:cNvSpPr>
          <p:nvPr/>
        </p:nvSpPr>
        <p:spPr>
          <a:xfrm>
            <a:off x="5715000" y="2533650"/>
            <a:ext cx="228600" cy="228600"/>
          </a:xfrm>
          <a:prstGeom prst="rect">
            <a:avLst/>
          </a:prstGeom>
          <a:noFill/>
          <a:ln w="0">
            <a:noFill/>
            <a:prstDash val="solid"/>
          </a:ln>
        </p:spPr>
        <p:txBody>
          <a:bodyPr wrap="square" lIns="0" tIns="0" rIns="0" bIns="0" anchor="ctr">
            <a:noAutofit/>
          </a:bodyPr>
          <a:lstStyle/>
          <a:p>
            <a:pPr algn="ctr">
              <a:defRPr sz="1500" b="1" i="0">
                <a:solidFill>
                  <a:srgbClr val="64748B"/>
                </a:solidFill>
                <a:latin typeface="Calibri"/>
                <a:ea typeface="Calibri"/>
                <a:cs typeface="Calibri"/>
              </a:defRPr>
            </a:pPr>
            <a:r>
              <a:rPr sz="1500" b="1" i="0">
                <a:solidFill>
                  <a:srgbClr val="64748B"/>
                </a:solidFill>
                <a:latin typeface="Calibri"/>
                <a:ea typeface="Calibri"/>
                <a:cs typeface="Calibri"/>
              </a:rPr>
              <a:t>3</a:t>
            </a:r>
          </a:p>
        </p:txBody>
      </p:sp>
      <p:sp>
        <p:nvSpPr>
          <p:cNvPr id="18" name="">
            <a:extLst>
              <a:ext uri="{FF2B5EF4-FFF2-40B4-BE49-F238E27FC236}">
                <ns2:creationId id="{703E56C5-FAD9-419C-BB2F-572A29A515BF}"/>
              </a:ext>
            </a:extLst>
          </p:cNvPr>
          <p:cNvSpPr>
            <a:spLocks noGrp="1"/>
          </p:cNvSpPr>
          <p:nvPr/>
        </p:nvSpPr>
        <p:spPr>
          <a:xfrm>
            <a:off x="49339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Defined</a:t>
            </a:r>
          </a:p>
        </p:txBody>
      </p:sp>
      <p:sp>
        <p:nvSpPr>
          <p:cNvPr id="19" name="">
            <a:extLst>
              <a:ext uri="{FF2B5EF4-FFF2-40B4-BE49-F238E27FC236}">
                <ns2:creationId id="{B1A00773-435D-4F01-A07E-33ADA1D8BFDC}"/>
              </a:ext>
            </a:extLst>
          </p:cNvPr>
          <p:cNvSpPr>
            <a:spLocks noGrp="1"/>
          </p:cNvSpPr>
          <p:nvPr/>
        </p:nvSpPr>
        <p:spPr>
          <a:xfrm>
            <a:off x="49339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Selected capabilities (DataSHIELD, federated). Limited use cases.</a:t>
            </a:r>
          </a:p>
        </p:txBody>
      </p:sp>
      <p:sp>
        <p:nvSpPr>
          <p:cNvPr id="20" name="">
            <a:extLst>
              <a:ext uri="{FF2B5EF4-FFF2-40B4-BE49-F238E27FC236}">
                <ns2:creationId id="{868635EA-BB8A-4862-BFD4-F8C1B5E6BC3D}"/>
                <adec:decorative val="1"/>
              </a:ext>
            </a:extLst>
          </p:cNvPr>
          <p:cNvSpPr>
            <a:spLocks noGrp="1"/>
          </p:cNvSpPr>
          <p:nvPr/>
        </p:nvSpPr>
        <p:spPr>
          <a:xfrm>
            <a:off x="7791450" y="2419350"/>
            <a:ext cx="457200" cy="457200"/>
          </a:xfrm>
          <a:prstGeom prst="ellipse">
            <a:avLst/>
          </a:prstGeom>
          <a:solidFill>
            <a:srgbClr val="FFFFFF"/>
          </a:solidFill>
          <a:ln w="19050">
            <a:solidFill>
              <a:srgbClr val="64748B"/>
            </a:solidFill>
            <a:prstDash val="solid"/>
          </a:ln>
        </p:spPr>
      </p:sp>
      <p:sp>
        <p:nvSpPr>
          <p:cNvPr id="21" name="">
            <a:extLst>
              <a:ext uri="{FF2B5EF4-FFF2-40B4-BE49-F238E27FC236}">
                <ns2:creationId id="{2074A2DB-FDBC-44C4-B379-60D9F596BD83}"/>
              </a:ext>
            </a:extLst>
          </p:cNvPr>
          <p:cNvSpPr>
            <a:spLocks noGrp="1"/>
          </p:cNvSpPr>
          <p:nvPr/>
        </p:nvSpPr>
        <p:spPr>
          <a:xfrm>
            <a:off x="7905750" y="2533650"/>
            <a:ext cx="228600" cy="228600"/>
          </a:xfrm>
          <a:prstGeom prst="rect">
            <a:avLst/>
          </a:prstGeom>
          <a:noFill/>
          <a:ln w="0">
            <a:noFill/>
            <a:prstDash val="solid"/>
          </a:ln>
        </p:spPr>
        <p:txBody>
          <a:bodyPr wrap="square" lIns="0" tIns="0" rIns="0" bIns="0" anchor="ctr">
            <a:noAutofit/>
          </a:bodyPr>
          <a:lstStyle/>
          <a:p>
            <a:pPr algn="ctr">
              <a:defRPr sz="1500" b="1" i="0">
                <a:solidFill>
                  <a:srgbClr val="64748B"/>
                </a:solidFill>
                <a:latin typeface="Calibri"/>
                <a:ea typeface="Calibri"/>
                <a:cs typeface="Calibri"/>
              </a:defRPr>
            </a:pPr>
            <a:r>
              <a:rPr sz="1500" b="1" i="0">
                <a:solidFill>
                  <a:srgbClr val="64748B"/>
                </a:solidFill>
                <a:latin typeface="Calibri"/>
                <a:ea typeface="Calibri"/>
                <a:cs typeface="Calibri"/>
              </a:rPr>
              <a:t>4</a:t>
            </a:r>
          </a:p>
        </p:txBody>
      </p:sp>
      <p:sp>
        <p:nvSpPr>
          <p:cNvPr id="22" name="">
            <a:extLst>
              <a:ext uri="{FF2B5EF4-FFF2-40B4-BE49-F238E27FC236}">
                <ns2:creationId id="{B50F9263-03E7-420B-B73A-C38CAE492037}"/>
              </a:ext>
            </a:extLst>
          </p:cNvPr>
          <p:cNvSpPr>
            <a:spLocks noGrp="1"/>
          </p:cNvSpPr>
          <p:nvPr/>
        </p:nvSpPr>
        <p:spPr>
          <a:xfrm>
            <a:off x="71247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Managed</a:t>
            </a:r>
          </a:p>
        </p:txBody>
      </p:sp>
      <p:sp>
        <p:nvSpPr>
          <p:cNvPr id="23" name="">
            <a:extLst>
              <a:ext uri="{FF2B5EF4-FFF2-40B4-BE49-F238E27FC236}">
                <ns2:creationId id="{6B4CBA47-969A-4A1F-9CE6-7BC9197589C6}"/>
              </a:ext>
            </a:extLst>
          </p:cNvPr>
          <p:cNvSpPr>
            <a:spLocks noGrp="1"/>
          </p:cNvSpPr>
          <p:nvPr/>
        </p:nvSpPr>
        <p:spPr>
          <a:xfrm>
            <a:off x="71247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Routinely available (federated, secure computation, differential privacy). Support. Governance.</a:t>
            </a:r>
          </a:p>
        </p:txBody>
      </p:sp>
      <p:sp>
        <p:nvSpPr>
          <p:cNvPr id="24" name="">
            <a:extLst>
              <a:ext uri="{FF2B5EF4-FFF2-40B4-BE49-F238E27FC236}">
                <ns2:creationId id="{6E6152A1-6DFE-4F29-92F8-6F1138EEC541}"/>
                <adec:decorative val="1"/>
              </a:ext>
            </a:extLst>
          </p:cNvPr>
          <p:cNvSpPr>
            <a:spLocks noGrp="1"/>
          </p:cNvSpPr>
          <p:nvPr/>
        </p:nvSpPr>
        <p:spPr>
          <a:xfrm>
            <a:off x="9982200" y="2419350"/>
            <a:ext cx="457200" cy="457200"/>
          </a:xfrm>
          <a:prstGeom prst="ellipse">
            <a:avLst/>
          </a:prstGeom>
          <a:solidFill>
            <a:srgbClr val="64748B"/>
          </a:solidFill>
          <a:ln w="19050">
            <a:solidFill>
              <a:srgbClr val="64748B"/>
            </a:solidFill>
            <a:prstDash val="solid"/>
          </a:ln>
        </p:spPr>
      </p:sp>
      <p:sp>
        <p:nvSpPr>
          <p:cNvPr id="25" name="">
            <a:extLst>
              <a:ext uri="{FF2B5EF4-FFF2-40B4-BE49-F238E27FC236}">
                <ns2:creationId id="{C0BA83CE-820C-4727-8077-E8FC8AF38AAC}"/>
              </a:ext>
            </a:extLst>
          </p:cNvPr>
          <p:cNvSpPr>
            <a:spLocks noGrp="1"/>
          </p:cNvSpPr>
          <p:nvPr/>
        </p:nvSpPr>
        <p:spPr>
          <a:xfrm>
            <a:off x="10096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FFFFFF"/>
                </a:solidFill>
                <a:latin typeface="Calibri"/>
                <a:ea typeface="Calibri"/>
                <a:cs typeface="Calibri"/>
              </a:defRPr>
            </a:pPr>
            <a:r>
              <a:rPr sz="1500" b="1" i="0">
                <a:solidFill>
                  <a:srgbClr val="FFFFFF"/>
                </a:solidFill>
                <a:latin typeface="Calibri"/>
                <a:ea typeface="Calibri"/>
                <a:cs typeface="Calibri"/>
              </a:rPr>
              <a:t>5</a:t>
            </a:r>
          </a:p>
        </p:txBody>
      </p:sp>
      <p:sp>
        <p:nvSpPr>
          <p:cNvPr id="26" name="">
            <a:extLst>
              <a:ext uri="{FF2B5EF4-FFF2-40B4-BE49-F238E27FC236}">
                <ns2:creationId id="{5781E454-1588-471C-A6DF-E8F6E5FDDFDF}"/>
              </a:ext>
            </a:extLst>
          </p:cNvPr>
          <p:cNvSpPr>
            <a:spLocks noGrp="1"/>
          </p:cNvSpPr>
          <p:nvPr/>
        </p:nvSpPr>
        <p:spPr>
          <a:xfrm>
            <a:off x="9315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Optimising</a:t>
            </a:r>
          </a:p>
        </p:txBody>
      </p:sp>
      <p:sp>
        <p:nvSpPr>
          <p:cNvPr id="27" name="">
            <a:extLst>
              <a:ext uri="{FF2B5EF4-FFF2-40B4-BE49-F238E27FC236}">
                <ns2:creationId id="{444B41FF-8517-464A-9A25-6075B50139A5}"/>
              </a:ext>
            </a:extLst>
          </p:cNvPr>
          <p:cNvSpPr>
            <a:spLocks noGrp="1"/>
          </p:cNvSpPr>
          <p:nvPr/>
        </p:nvSpPr>
        <p:spPr>
          <a:xfrm>
            <a:off x="9315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Advanced with multiple technologies. PET default where appropriate. Contributing to standards.</a:t>
            </a:r>
          </a:p>
        </p:txBody>
      </p:sp>
      <p:sp>
        <p:nvSpPr>
          <p:cNvPr id="28" name="">
            <a:extLst>
              <a:ext uri="{FF2B5EF4-FFF2-40B4-BE49-F238E27FC236}">
                <ns2:creationId id="{5C1D8F39-ED11-429A-8A90-6BAC6E02B9CC}"/>
                <adec:decorative val="1"/>
              </a:ext>
            </a:extLst>
          </p:cNvPr>
          <p:cNvSpPr>
            <a:spLocks noGrp="1"/>
          </p:cNvSpPr>
          <p:nvPr/>
        </p:nvSpPr>
        <p:spPr>
          <a:xfrm>
            <a:off x="685800" y="5105400"/>
            <a:ext cx="10820400" cy="1047750"/>
          </a:xfrm>
          <a:prstGeom prst="roundRect">
            <a:avLst>
              <a:gd name="adj" fmla="val 7273"/>
            </a:avLst>
          </a:prstGeom>
          <a:solidFill>
            <a:srgbClr val="FFFFFF"/>
          </a:solidFill>
          <a:ln w="9525">
            <a:solidFill>
              <a:srgbClr val="D5E3E3"/>
            </a:solidFill>
            <a:prstDash val="solid"/>
          </a:ln>
        </p:spPr>
      </p:sp>
      <p:sp>
        <p:nvSpPr>
          <p:cNvPr id="29" name="">
            <a:extLst>
              <a:ext uri="{FF2B5EF4-FFF2-40B4-BE49-F238E27FC236}">
                <ns2:creationId id="{433E38F5-AB01-4D81-9211-C947CBE0D0B6}"/>
              </a:ext>
            </a:extLst>
          </p:cNvPr>
          <p:cNvSpPr>
            <a:spLocks noGrp="1"/>
          </p:cNvSpPr>
          <p:nvPr/>
        </p:nvSpPr>
        <p:spPr>
          <a:xfrm>
            <a:off x="895350" y="5200650"/>
            <a:ext cx="6858000" cy="266700"/>
          </a:xfrm>
          <a:prstGeom prst="rect">
            <a:avLst/>
          </a:prstGeom>
          <a:noFill/>
          <a:ln w="0">
            <a:noFill/>
            <a:prstDash val="solid"/>
          </a:ln>
        </p:spPr>
        <p:txBody>
          <a:bodyPr wrap="square" lIns="0" tIns="0" rIns="0" bIns="0" anchor="t">
            <a:noAutofit/>
          </a:bodyPr>
          <a:lstStyle/>
          <a:p>
            <a:pPr algn="l">
              <a:defRPr sz="1575" b="1" i="0">
                <a:solidFill>
                  <a:srgbClr val="115E59"/>
                </a:solidFill>
                <a:latin typeface="Calibri"/>
                <a:ea typeface="Calibri"/>
                <a:cs typeface="Calibri"/>
              </a:defRPr>
            </a:pPr>
            <a:r>
              <a:rPr sz="1575" b="1" i="0">
                <a:solidFill>
                  <a:srgbClr val="115E59"/>
                </a:solidFill>
                <a:latin typeface="Calibri"/>
                <a:ea typeface="Calibri"/>
                <a:cs typeface="Calibri"/>
              </a:rPr>
              <a:t>Minimum evidence for a Level 4 judgement</a:t>
            </a:r>
          </a:p>
        </p:txBody>
      </p:sp>
      <p:sp>
        <p:nvSpPr>
          <p:cNvPr id="30" name="">
            <a:extLst>
              <a:ext uri="{FF2B5EF4-FFF2-40B4-BE49-F238E27FC236}">
                <ns2:creationId id="{9592F723-6385-48D5-BE3B-425BF22462CE}"/>
                <adec:decorative val="1"/>
              </a:ext>
            </a:extLst>
          </p:cNvPr>
          <p:cNvSpPr>
            <a:spLocks noGrp="1"/>
          </p:cNvSpPr>
          <p:nvPr/>
        </p:nvSpPr>
        <p:spPr>
          <a:xfrm>
            <a:off x="895350" y="5581650"/>
            <a:ext cx="85725" cy="85725"/>
          </a:xfrm>
          <a:prstGeom prst="ellipse">
            <a:avLst/>
          </a:prstGeom>
          <a:solidFill>
            <a:srgbClr val="64748B"/>
          </a:solidFill>
          <a:ln w="0">
            <a:noFill/>
            <a:prstDash val="solid"/>
          </a:ln>
        </p:spPr>
      </p:sp>
      <p:sp>
        <p:nvSpPr>
          <p:cNvPr id="31" name="">
            <a:extLst>
              <a:ext uri="{FF2B5EF4-FFF2-40B4-BE49-F238E27FC236}">
                <ns2:creationId id="{AAAAE576-40EE-4011-8EA8-D65C359A4344}"/>
              </a:ext>
            </a:extLst>
          </p:cNvPr>
          <p:cNvSpPr>
            <a:spLocks noGrp="1"/>
          </p:cNvSpPr>
          <p:nvPr/>
        </p:nvSpPr>
        <p:spPr>
          <a:xfrm>
            <a:off x="10858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Documented PET services available (federation, DP, secure computation) and governance</a:t>
            </a:r>
          </a:p>
        </p:txBody>
      </p:sp>
      <p:sp>
        <p:nvSpPr>
          <p:cNvPr id="32" name="">
            <a:extLst>
              <a:ext uri="{FF2B5EF4-FFF2-40B4-BE49-F238E27FC236}">
                <ns2:creationId id="{7CAA59E4-2712-41CC-A398-1FC18B404D10}"/>
                <adec:decorative val="1"/>
              </a:ext>
            </a:extLst>
          </p:cNvPr>
          <p:cNvSpPr>
            <a:spLocks noGrp="1"/>
          </p:cNvSpPr>
          <p:nvPr/>
        </p:nvSpPr>
        <p:spPr>
          <a:xfrm>
            <a:off x="4438650" y="5581650"/>
            <a:ext cx="85725" cy="85725"/>
          </a:xfrm>
          <a:prstGeom prst="ellipse">
            <a:avLst/>
          </a:prstGeom>
          <a:solidFill>
            <a:srgbClr val="64748B"/>
          </a:solidFill>
          <a:ln w="0">
            <a:noFill/>
            <a:prstDash val="solid"/>
          </a:ln>
        </p:spPr>
      </p:sp>
      <p:sp>
        <p:nvSpPr>
          <p:cNvPr id="33" name="">
            <a:extLst>
              <a:ext uri="{FF2B5EF4-FFF2-40B4-BE49-F238E27FC236}">
                <ns2:creationId id="{44F05D3D-CB8A-49B8-98EE-571ABCA9198C}"/>
              </a:ext>
            </a:extLst>
          </p:cNvPr>
          <p:cNvSpPr>
            <a:spLocks noGrp="1"/>
          </p:cNvSpPr>
          <p:nvPr/>
        </p:nvSpPr>
        <p:spPr>
          <a:xfrm>
            <a:off x="46291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Use case evidence showing PETs used routinely where appropriate</a:t>
            </a:r>
          </a:p>
        </p:txBody>
      </p:sp>
      <p:sp>
        <p:nvSpPr>
          <p:cNvPr id="34" name="">
            <a:extLst>
              <a:ext uri="{FF2B5EF4-FFF2-40B4-BE49-F238E27FC236}">
                <ns2:creationId id="{E42E0B7F-BD77-453A-B2FE-294465DB9D8B}"/>
                <adec:decorative val="1"/>
              </a:ext>
            </a:extLst>
          </p:cNvPr>
          <p:cNvSpPr>
            <a:spLocks noGrp="1"/>
          </p:cNvSpPr>
          <p:nvPr/>
        </p:nvSpPr>
        <p:spPr>
          <a:xfrm>
            <a:off x="7981950" y="5581650"/>
            <a:ext cx="85725" cy="85725"/>
          </a:xfrm>
          <a:prstGeom prst="ellipse">
            <a:avLst/>
          </a:prstGeom>
          <a:solidFill>
            <a:srgbClr val="64748B"/>
          </a:solidFill>
          <a:ln w="0">
            <a:noFill/>
            <a:prstDash val="solid"/>
          </a:ln>
        </p:spPr>
      </p:sp>
      <p:sp>
        <p:nvSpPr>
          <p:cNvPr id="35" name="">
            <a:extLst>
              <a:ext uri="{FF2B5EF4-FFF2-40B4-BE49-F238E27FC236}">
                <ns2:creationId id="{A432E7CF-41D5-4312-954E-59F54721DB3E}"/>
              </a:ext>
            </a:extLst>
          </p:cNvPr>
          <p:cNvSpPr>
            <a:spLocks noGrp="1"/>
          </p:cNvSpPr>
          <p:nvPr/>
        </p:nvSpPr>
        <p:spPr>
          <a:xfrm>
            <a:off x="81724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Risk assessment templates/policies supporting PET selection</a:t>
            </a:r>
          </a:p>
        </p:txBody>
      </p:sp>
      <p:sp>
        <p:nvSpPr>
          <p:cNvPr id="36" name="">
            <a:extLst>
              <a:ext uri="{FF2B5EF4-FFF2-40B4-BE49-F238E27FC236}">
                <ns2:creationId id="{EF45BED3-879E-4D7C-AA6C-7309AC5C53C7}"/>
              </a:ext>
            </a:extLst>
          </p:cNvPr>
          <p:cNvSpPr>
            <a:spLocks noGrp="1"/>
          </p:cNvSpPr>
          <p:nvPr/>
        </p:nvSpPr>
        <p:spPr>
          <a:xfrm>
            <a:off x="762000" y="6153150"/>
            <a:ext cx="10668000" cy="171450"/>
          </a:xfrm>
          <a:prstGeom prst="rect">
            <a:avLst/>
          </a:prstGeom>
          <a:noFill/>
          <a:ln w="0">
            <a:noFill/>
            <a:prstDash val="solid"/>
          </a:ln>
        </p:spPr>
        <p:txBody>
          <a:bodyPr wrap="square" lIns="0" tIns="0" rIns="0" bIns="0" anchor="t">
            <a:noAutofit/>
          </a:bodyPr>
          <a:lstStyle/>
          <a:p>
            <a:pPr algn="ctr">
              <a:defRPr sz="900" b="0" i="1">
                <a:solidFill>
                  <a:srgbClr val="5F7187"/>
                </a:solidFill>
                <a:latin typeface="Calibri"/>
                <a:ea typeface="Calibri"/>
                <a:cs typeface="Calibri"/>
              </a:defRPr>
            </a:pPr>
            <a:r>
              <a:rPr sz="900" b="0" i="1">
                <a:solidFill>
                  <a:srgbClr val="5F7187"/>
                </a:solidFill>
                <a:latin typeface="Calibri"/>
                <a:ea typeface="Calibri"/>
                <a:cs typeface="Calibri"/>
              </a:rPr>
              <a:t>Catalogue v1.0.2  •  Source a6d0671c3297  •  Verbatim descriptors and evidence  •  HDRL classifications are not official programme requirements.</a:t>
            </a:r>
          </a:p>
        </p:txBody>
      </p:sp>
      <p:sp>
        <p:nvSpPr>
          <p:cNvPr id="37" name="">
            <a:extLst>
              <a:ext uri="{FF2B5EF4-FFF2-40B4-BE49-F238E27FC236}">
                <ns2:creationId id="{59EE3614-F142-4EED-A69D-B994DB087F63}"/>
                <adec:decorative val="1"/>
              </a:ext>
            </a:extLst>
          </p:cNvPr>
          <p:cNvSpPr>
            <a:spLocks noGrp="1"/>
          </p:cNvSpPr>
          <p:nvPr/>
        </p:nvSpPr>
        <p:spPr>
          <a:xfrm>
            <a:off x="552450" y="6419850"/>
            <a:ext cx="11087100" cy="0"/>
          </a:xfrm>
          <a:prstGeom prst="line">
            <a:avLst/>
          </a:prstGeom>
          <a:noFill/>
          <a:ln w="9525">
            <a:solidFill>
              <a:srgbClr val="D5E3E3"/>
            </a:solidFill>
            <a:prstDash val="solid"/>
          </a:ln>
        </p:spPr>
      </p:sp>
      <p:sp>
        <p:nvSpPr>
          <p:cNvPr id="38" name="">
            <a:extLst>
              <a:ext uri="{FF2B5EF4-FFF2-40B4-BE49-F238E27FC236}">
                <ns2:creationId id="{4D51FEBE-3E82-474A-A5B7-DE6D9C792071}"/>
              </a:ext>
            </a:extLst>
          </p:cNvPr>
          <p:cNvSpPr>
            <a:spLocks noGrp="1"/>
          </p:cNvSpPr>
          <p:nvPr/>
        </p:nvSpPr>
        <p:spPr>
          <a:xfrm>
            <a:off x="552450" y="6496050"/>
            <a:ext cx="2952750" cy="190500"/>
          </a:xfrm>
          <a:prstGeom prst="rect">
            <a:avLst/>
          </a:prstGeom>
          <a:noFill/>
          <a:ln w="0">
            <a:noFill/>
            <a:prstDash val="solid"/>
          </a:ln>
        </p:spPr>
        <p:txBody>
          <a:bodyPr wrap="square" lIns="0" tIns="0" rIns="0" bIns="0" anchor="ctr">
            <a:noAutofit/>
          </a:bodyPr>
          <a:lstStyle/>
          <a:p>
            <a:pPr algn="l">
              <a:defRPr sz="900" b="0" i="0">
                <a:solidFill>
                  <a:srgbClr val="5F7187"/>
                </a:solidFill>
                <a:latin typeface="Calibri"/>
                <a:ea typeface="Calibri"/>
                <a:cs typeface="Calibri"/>
              </a:defRPr>
            </a:pPr>
            <a:r>
              <a:rPr sz="900" b="0" i="0">
                <a:solidFill>
                  <a:srgbClr val="5F7187"/>
                </a:solidFill>
                <a:latin typeface="Calibri"/>
                <a:ea typeface="Calibri"/>
                <a:cs typeface="Calibri"/>
              </a:rPr>
              <a:t>HDRL v1.0.1  •  Kit v1.1.0  •  30 Jul 2026</a:t>
            </a:r>
          </a:p>
        </p:txBody>
      </p:sp>
      <p:sp>
        <p:nvSpPr>
          <p:cNvPr id="39" name="">
            <a:extLst>
              <a:ext uri="{FF2B5EF4-FFF2-40B4-BE49-F238E27FC236}">
                <ns2:creationId id="{31089288-3582-49D2-9488-61D1ECF00E40}"/>
              </a:ext>
            </a:extLst>
          </p:cNvPr>
          <p:cNvSpPr>
            <a:spLocks noGrp="1"/>
          </p:cNvSpPr>
          <p:nvPr/>
        </p:nvSpPr>
        <p:spPr>
          <a:xfrm>
            <a:off x="3524250" y="6496050"/>
            <a:ext cx="6096000" cy="190500"/>
          </a:xfrm>
          <a:prstGeom prst="rect">
            <a:avLst/>
          </a:prstGeom>
          <a:noFill/>
          <a:ln w="0">
            <a:noFill/>
            <a:prstDash val="solid"/>
          </a:ln>
        </p:spPr>
        <p:txBody>
          <a:bodyPr wrap="square" lIns="0" tIns="0" rIns="0" bIns="0" anchor="ctr">
            <a:noAutofit/>
          </a:bodyPr>
          <a:lstStyle/>
          <a:p>
            <a:pPr algn="ctr">
              <a:defRPr sz="825" b="0" i="0">
                <a:solidFill>
                  <a:srgbClr val="5F7187"/>
                </a:solidFill>
                <a:latin typeface="Calibri"/>
                <a:ea typeface="Calibri"/>
                <a:cs typeface="Calibri"/>
              </a:defRPr>
            </a:pPr>
            <a:r>
              <a:rPr sz="825" b="0" i="0">
                <a:solidFill>
                  <a:srgbClr val="5F7187"/>
                </a:solidFill>
                <a:latin typeface="Calibri"/>
                <a:ea typeface="Calibri"/>
                <a:cs typeface="Calibri"/>
              </a:rPr>
              <a:t>RDS: commissioner &amp; IP owner  •  OPL Advisory: originator &amp; developer  •  </a:t>
            </a:r>
            <a:r>
              <a:rPr sz="825" b="0" i="0">
                <a:solidFill>
                  <a:srgbClr val="5F7187"/>
                </a:solidFill>
                <a:latin typeface="Calibri"/>
                <a:ea typeface="Calibri"/>
                <a:cs typeface="Calibri"/>
                <a:hlinkClick r:id="R5bcea6d97fd54569" tooltip="Read the Creative Commons Attribution 4.0 licence"/>
              </a:rPr>
              <a:t>CC BY 4.0</a:t>
            </a:r>
          </a:p>
        </p:txBody>
      </p:sp>
      <p:sp>
        <p:nvSpPr>
          <p:cNvPr id="40" name="">
            <a:extLst>
              <a:ext uri="{FF2B5EF4-FFF2-40B4-BE49-F238E27FC236}">
                <ns2:creationId id="{4C1649B0-3024-4691-8FFE-52E6C210533B}"/>
              </a:ext>
            </a:extLst>
          </p:cNvPr>
          <p:cNvSpPr>
            <a:spLocks noGrp="1"/>
          </p:cNvSpPr>
          <p:nvPr/>
        </p:nvSpPr>
        <p:spPr>
          <a:xfrm>
            <a:off x="9048750" y="6496050"/>
            <a:ext cx="2590800" cy="190500"/>
          </a:xfrm>
          <a:prstGeom prst="rect">
            <a:avLst/>
          </a:prstGeom>
          <a:noFill/>
          <a:ln w="0">
            <a:noFill/>
            <a:prstDash val="solid"/>
          </a:ln>
        </p:spPr>
        <p:txBody>
          <a:bodyPr wrap="square" lIns="0" tIns="0" rIns="0" bIns="0" anchor="ctr">
            <a:noAutofit/>
          </a:bodyPr>
          <a:lstStyle/>
          <a:p>
            <a:pPr algn="r">
              <a:defRPr sz="900" b="0" i="0">
                <a:solidFill>
                  <a:srgbClr val="5F7187"/>
                </a:solidFill>
                <a:latin typeface="Calibri"/>
                <a:ea typeface="Calibri"/>
                <a:cs typeface="Calibri"/>
              </a:defRPr>
            </a:pPr>
            <a:r>
              <a:rPr sz="900" b="0" i="0">
                <a:solidFill>
                  <a:srgbClr val="5F7187"/>
                </a:solidFill>
                <a:latin typeface="Calibri"/>
                <a:ea typeface="Calibri"/>
                <a:cs typeface="Calibri"/>
                <a:hlinkClick r:id="R4d891bf73a2f4bbe" tooltip="Open the HDRL Framework website"/>
              </a:rPr>
              <a:t>hdrlframework.org</a:t>
            </a:r>
            <a:r>
              <a:rPr sz="900" b="0" i="0">
                <a:solidFill>
                  <a:srgbClr val="5F7187"/>
                </a:solidFill>
                <a:latin typeface="Calibri"/>
                <a:ea typeface="Calibri"/>
                <a:cs typeface="Calibri"/>
              </a:rPr>
              <a:t>  •  90</a:t>
            </a:r>
          </a:p>
        </p:txBody>
      </p:sp>
    </p:spTree>
    <p:extLst>
      <p:ext uri="{BB962C8B-B14F-4D97-AF65-F5344CB8AC3E}">
        <ns5:creationId val="1093855284"/>
      </p:ext>
    </p:extLst>
  </p:cSld>
</p:sld>
</file>

<file path=ppt/slides/slide91.xml><?xml version="1.0" encoding="utf-8"?>
<p:sld xmlns:a="http://schemas.openxmlformats.org/drawingml/2006/main" xmlns:adec="http://schemas.microsoft.com/office/drawing/2017/decorative" xmlns:ns2="http://schemas.microsoft.com/office/drawing/2014/main" xmlns:ns5="http://schemas.microsoft.com/office/powerpoint/2010/main" xmlns:p="http://schemas.openxmlformats.org/presentationml/2006/main" xmlns:r="http://schemas.openxmlformats.org/officeDocument/2006/relationships">
  <p:cSld>
    <p:bg>
      <p:bgPr>
        <a:solidFill>
          <a:srgbClr val="F5F8FA"/>
        </a:solidFill>
      </p:bgPr>
    </p:bg>
    <p:spTree>
      <p:nvGrpSpPr>
        <p:cNvPr id="1" name=""/>
        <p:cNvGrpSpPr/>
        <p:nvPr/>
      </p:nvGrpSpPr>
      <p:grpSpPr>
        <a:xfrm/>
      </p:grpSpPr>
      <p:sp>
        <p:nvSpPr>
          <p:cNvPr id="41" name="hdrl-mini-mark">
            <a:extLst>
              <a:ext uri="{FF2B5EF4-FFF2-40B4-BE49-F238E27FC236}">
                <ns2:creationId id="{285CFA44-1DBF-4E52-B6A2-97A9F205C731}"/>
                <adec:decorative val="1"/>
              </a:ext>
            </a:extLst>
          </p:cNvPr>
          <p:cNvSpPr>
            <a:spLocks noGrp="1"/>
          </p:cNvSpPr>
          <p:nvPr/>
        </p:nvSpPr>
        <p:spPr>
          <a:xfrm>
            <a:off x="552450" y="361950"/>
            <a:ext cx="514350" cy="514350"/>
          </a:xfrm>
          <a:prstGeom prst="octagon">
            <a:avLst/>
          </a:prstGeom>
          <a:solidFill>
            <a:srgbClr val="0F766E"/>
          </a:solidFill>
          <a:ln w="0">
            <a:noFill/>
            <a:prstDash val="solid"/>
          </a:ln>
        </p:spPr>
      </p:sp>
      <p:sp>
        <p:nvSpPr>
          <p:cNvPr id="2" name="hdrl-mini-text">
            <a:extLst>
              <a:ext uri="{FF2B5EF4-FFF2-40B4-BE49-F238E27FC236}">
                <ns2:creationId id="{3490A7AC-3C79-4ADD-AF1D-458D31E10C62}"/>
                <adec:decorative val="1"/>
              </a:ext>
            </a:extLst>
          </p:cNvPr>
          <p:cNvSpPr>
            <a:spLocks noGrp="1"/>
          </p:cNvSpPr>
          <p:nvPr/>
        </p:nvSpPr>
        <p:spPr>
          <a:xfrm>
            <a:off x="581025" y="504825"/>
            <a:ext cx="476250" cy="209550"/>
          </a:xfrm>
          <a:prstGeom prst="rect">
            <a:avLst/>
          </a:prstGeom>
          <a:noFill/>
          <a:ln w="0">
            <a:noFill/>
            <a:prstDash val="solid"/>
          </a:ln>
        </p:spPr>
        <p:txBody>
          <a:bodyPr wrap="square" lIns="0" tIns="0" rIns="0" bIns="0" anchor="ctr">
            <a:noAutofit/>
          </a:bodyPr>
          <a:lstStyle/>
          <a:p>
            <a:pPr algn="ctr">
              <a:defRPr sz="750" b="1" i="0">
                <a:solidFill>
                  <a:srgbClr val="FFFFFF"/>
                </a:solidFill>
                <a:latin typeface="Calibri"/>
                <a:ea typeface="Calibri"/>
                <a:cs typeface="Calibri"/>
              </a:defRPr>
            </a:pPr>
            <a:r>
              <a:rPr sz="750" b="1" i="0">
                <a:solidFill>
                  <a:srgbClr val="FFFFFF"/>
                </a:solidFill>
                <a:latin typeface="Calibri"/>
                <a:ea typeface="Calibri"/>
                <a:cs typeface="Calibri"/>
              </a:rPr>
              <a:t>HDRL</a:t>
            </a:r>
          </a:p>
        </p:txBody>
      </p:sp>
      <p:sp>
        <p:nvSpPr>
          <p:cNvPr id="3" name="brand-label">
            <a:extLst>
              <a:ext uri="{FF2B5EF4-FFF2-40B4-BE49-F238E27FC236}">
                <ns2:creationId id="{A10CE432-4D12-4C04-B417-338C269C5124}"/>
                <adec:decorative val="1"/>
              </a:ext>
            </a:extLst>
          </p:cNvPr>
          <p:cNvSpPr>
            <a:spLocks noGrp="1"/>
          </p:cNvSpPr>
          <p:nvPr/>
        </p:nvSpPr>
        <p:spPr>
          <a:xfrm>
            <a:off x="1257300" y="495300"/>
            <a:ext cx="4572000" cy="190500"/>
          </a:xfrm>
          <a:prstGeom prst="rect">
            <a:avLst/>
          </a:prstGeom>
          <a:noFill/>
          <a:ln w="0">
            <a:noFill/>
            <a:prstDash val="solid"/>
          </a:ln>
        </p:spPr>
        <p:txBody>
          <a:bodyPr wrap="square" lIns="0" tIns="0" rIns="0" bIns="0" anchor="ctr">
            <a:noAutofit/>
          </a:bodyPr>
          <a:lstStyle/>
          <a:p>
            <a:pPr algn="l">
              <a:defRPr sz="1200" b="1" i="0">
                <a:solidFill>
                  <a:srgbClr val="0F766E"/>
                </a:solidFill>
                <a:latin typeface="Calibri"/>
                <a:ea typeface="Calibri"/>
                <a:cs typeface="Calibri"/>
              </a:defRPr>
            </a:pPr>
            <a:r>
              <a:rPr sz="1200" b="1" i="0">
                <a:solidFill>
                  <a:srgbClr val="0F766E"/>
                </a:solidFill>
                <a:latin typeface="Calibri"/>
                <a:ea typeface="Calibri"/>
                <a:cs typeface="Calibri"/>
              </a:rPr>
              <a:t>DOMAIN H • INDICATOR DETAIL</a:t>
            </a:r>
          </a:p>
        </p:txBody>
      </p:sp>
      <p:sp>
        <p:nvSpPr>
          <p:cNvPr id="4" name="slide-title" title="H.4.1 · ML/AI Platform Capability" descr="Slide title: H.4.1 · ML/AI Platform Capability">
            <a:extLst>
              <a:ext uri="{FF2B5EF4-FFF2-40B4-BE49-F238E27FC236}">
                <ns2:creationId id="{11B67782-5844-4D62-AC53-0C22F8F268B4}"/>
              </a:ext>
            </a:extLst>
          </p:cNvPr>
          <p:cNvSpPr>
            <a:spLocks noGrp="1"/>
          </p:cNvSpPr>
          <p:nvPr>
            <p:ph type="title"/>
          </p:nvPr>
        </p:nvSpPr>
        <p:spPr>
          <a:xfrm>
            <a:off x="666750" y="1104900"/>
            <a:ext cx="10858500" cy="628650"/>
          </a:xfrm>
          <a:prstGeom prst="rect">
            <a:avLst/>
          </a:prstGeom>
          <a:noFill/>
          <a:ln w="0">
            <a:noFill/>
            <a:prstDash val="solid"/>
          </a:ln>
        </p:spPr>
        <p:txBody>
          <a:bodyPr wrap="square" lIns="0" tIns="0" rIns="0" bIns="0" anchor="t">
            <a:noAutofit/>
          </a:bodyPr>
          <a:lstStyle/>
          <a:p>
            <a:pPr algn="l">
              <a:defRPr sz="3150" b="1" i="0">
                <a:solidFill>
                  <a:srgbClr val="162B45"/>
                </a:solidFill>
                <a:latin typeface="Calibri"/>
                <a:ea typeface="Calibri"/>
                <a:cs typeface="Calibri"/>
              </a:defRPr>
            </a:pPr>
            <a:r>
              <a:rPr sz="3150" b="1" i="0">
                <a:solidFill>
                  <a:srgbClr val="162B45"/>
                </a:solidFill>
                <a:latin typeface="Calibri"/>
                <a:ea typeface="Calibri"/>
                <a:cs typeface="Calibri"/>
              </a:rPr>
              <a:t>H.4.1 · ML/AI Platform Capability</a:t>
            </a:r>
          </a:p>
        </p:txBody>
      </p:sp>
      <p:sp>
        <p:nvSpPr>
          <p:cNvPr id="5" name="">
            <a:extLst>
              <a:ext uri="{FF2B5EF4-FFF2-40B4-BE49-F238E27FC236}">
                <ns2:creationId id="{3F5218C0-CD8E-4839-9E30-6291D66DA78D}"/>
              </a:ext>
            </a:extLst>
          </p:cNvPr>
          <p:cNvSpPr>
            <a:spLocks noGrp="1"/>
          </p:cNvSpPr>
          <p:nvPr/>
        </p:nvSpPr>
        <p:spPr>
          <a:xfrm>
            <a:off x="685800" y="1771650"/>
            <a:ext cx="10668000" cy="266700"/>
          </a:xfrm>
          <a:prstGeom prst="rect">
            <a:avLst/>
          </a:prstGeom>
          <a:noFill/>
          <a:ln w="0">
            <a:noFill/>
            <a:prstDash val="solid"/>
          </a:ln>
        </p:spPr>
        <p:txBody>
          <a:bodyPr wrap="square" lIns="0" tIns="0" rIns="0" bIns="0" anchor="t">
            <a:noAutofit/>
          </a:bodyPr>
          <a:lstStyle/>
          <a:p>
            <a:pPr algn="l">
              <a:defRPr sz="1350" b="1" i="0">
                <a:solidFill>
                  <a:srgbClr val="64748B"/>
                </a:solidFill>
                <a:latin typeface="Calibri"/>
                <a:ea typeface="Calibri"/>
                <a:cs typeface="Calibri"/>
              </a:defRPr>
            </a:pPr>
            <a:r>
              <a:rPr sz="1350" b="1" i="0">
                <a:solidFill>
                  <a:srgbClr val="64748B"/>
                </a:solidFill>
                <a:latin typeface="Calibri"/>
                <a:ea typeface="Calibri"/>
                <a:cs typeface="Calibri"/>
              </a:rPr>
              <a:t>Enhancement indicator  •  Service level  •  HDRL class O</a:t>
            </a:r>
          </a:p>
        </p:txBody>
      </p:sp>
      <p:sp>
        <p:nvSpPr>
          <p:cNvPr id="6" name="">
            <a:extLst>
              <a:ext uri="{FF2B5EF4-FFF2-40B4-BE49-F238E27FC236}">
                <ns2:creationId id="{20408620-BEB3-461A-8FA5-3EFE5D3C8D67}"/>
              </a:ext>
            </a:extLst>
          </p:cNvPr>
          <p:cNvSpPr>
            <a:spLocks noGrp="1"/>
          </p:cNvSpPr>
          <p:nvPr/>
        </p:nvSpPr>
        <p:spPr>
          <a:xfrm>
            <a:off x="685800" y="2095500"/>
            <a:ext cx="10668000" cy="285750"/>
          </a:xfrm>
          <a:prstGeom prst="rect">
            <a:avLst/>
          </a:prstGeom>
          <a:noFill/>
          <a:ln w="0">
            <a:noFill/>
            <a:prstDash val="solid"/>
          </a:ln>
        </p:spPr>
        <p:txBody>
          <a:bodyPr wrap="square" lIns="0" tIns="0" rIns="0" bIns="0" anchor="t">
            <a:noAutofit/>
          </a:bodyPr>
          <a:lstStyle/>
          <a:p>
            <a:pPr algn="l">
              <a:defRPr sz="1350" b="0" i="1">
                <a:solidFill>
                  <a:srgbClr val="5F7187"/>
                </a:solidFill>
                <a:latin typeface="Calibri"/>
                <a:ea typeface="Calibri"/>
                <a:cs typeface="Calibri"/>
              </a:defRPr>
            </a:pPr>
            <a:r>
              <a:rPr sz="1350" b="0" i="1">
                <a:solidFill>
                  <a:srgbClr val="5F7187"/>
                </a:solidFill>
                <a:latin typeface="Calibri"/>
                <a:ea typeface="Calibri"/>
                <a:cs typeface="Calibri"/>
              </a:rPr>
              <a:t>The catalogue wording below is reproduced verbatim.</a:t>
            </a:r>
          </a:p>
        </p:txBody>
      </p:sp>
      <p:sp>
        <p:nvSpPr>
          <p:cNvPr id="7" name="">
            <a:extLst>
              <a:ext uri="{FF2B5EF4-FFF2-40B4-BE49-F238E27FC236}">
                <ns2:creationId id="{04A81463-BE3C-4BCB-875B-72BF38D57057}"/>
                <adec:decorative val="1"/>
              </a:ext>
            </a:extLst>
          </p:cNvPr>
          <p:cNvSpPr>
            <a:spLocks noGrp="1"/>
          </p:cNvSpPr>
          <p:nvPr/>
        </p:nvSpPr>
        <p:spPr>
          <a:xfrm>
            <a:off x="1428750" y="2647950"/>
            <a:ext cx="8763000" cy="0"/>
          </a:xfrm>
          <a:prstGeom prst="line">
            <a:avLst/>
          </a:prstGeom>
          <a:noFill/>
          <a:ln w="57150">
            <a:solidFill>
              <a:srgbClr val="A7E6DB"/>
            </a:solidFill>
            <a:prstDash val="solid"/>
          </a:ln>
        </p:spPr>
      </p:sp>
      <p:sp>
        <p:nvSpPr>
          <p:cNvPr id="8" name="">
            <a:extLst>
              <a:ext uri="{FF2B5EF4-FFF2-40B4-BE49-F238E27FC236}">
                <ns2:creationId id="{21FF0316-AEA1-4667-A2E4-86A0B60DD0C1}"/>
                <adec:decorative val="1"/>
              </a:ext>
            </a:extLst>
          </p:cNvPr>
          <p:cNvSpPr>
            <a:spLocks noGrp="1"/>
          </p:cNvSpPr>
          <p:nvPr/>
        </p:nvSpPr>
        <p:spPr>
          <a:xfrm>
            <a:off x="1219200" y="2419350"/>
            <a:ext cx="457200" cy="457200"/>
          </a:xfrm>
          <a:prstGeom prst="ellipse">
            <a:avLst/>
          </a:prstGeom>
          <a:solidFill>
            <a:srgbClr val="FFFFFF"/>
          </a:solidFill>
          <a:ln w="19050">
            <a:solidFill>
              <a:srgbClr val="64748B"/>
            </a:solidFill>
            <a:prstDash val="solid"/>
          </a:ln>
        </p:spPr>
      </p:sp>
      <p:sp>
        <p:nvSpPr>
          <p:cNvPr id="9" name="">
            <a:extLst>
              <a:ext uri="{FF2B5EF4-FFF2-40B4-BE49-F238E27FC236}">
                <ns2:creationId id="{ACC1A1D4-8DA8-4ED6-961E-44E2BA90C097}"/>
              </a:ext>
            </a:extLst>
          </p:cNvPr>
          <p:cNvSpPr>
            <a:spLocks noGrp="1"/>
          </p:cNvSpPr>
          <p:nvPr/>
        </p:nvSpPr>
        <p:spPr>
          <a:xfrm>
            <a:off x="1333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64748B"/>
                </a:solidFill>
                <a:latin typeface="Calibri"/>
                <a:ea typeface="Calibri"/>
                <a:cs typeface="Calibri"/>
              </a:defRPr>
            </a:pPr>
            <a:r>
              <a:rPr sz="1500" b="1" i="0">
                <a:solidFill>
                  <a:srgbClr val="64748B"/>
                </a:solidFill>
                <a:latin typeface="Calibri"/>
                <a:ea typeface="Calibri"/>
                <a:cs typeface="Calibri"/>
              </a:rPr>
              <a:t>1</a:t>
            </a:r>
          </a:p>
        </p:txBody>
      </p:sp>
      <p:sp>
        <p:nvSpPr>
          <p:cNvPr id="10" name="">
            <a:extLst>
              <a:ext uri="{FF2B5EF4-FFF2-40B4-BE49-F238E27FC236}">
                <ns2:creationId id="{67F63343-580E-4671-BA15-E15B372C4F70}"/>
              </a:ext>
            </a:extLst>
          </p:cNvPr>
          <p:cNvSpPr>
            <a:spLocks noGrp="1"/>
          </p:cNvSpPr>
          <p:nvPr/>
        </p:nvSpPr>
        <p:spPr>
          <a:xfrm>
            <a:off x="552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Initial</a:t>
            </a:r>
          </a:p>
        </p:txBody>
      </p:sp>
      <p:sp>
        <p:nvSpPr>
          <p:cNvPr id="11" name="">
            <a:extLst>
              <a:ext uri="{FF2B5EF4-FFF2-40B4-BE49-F238E27FC236}">
                <ns2:creationId id="{BE536403-0E1C-4B60-A9B5-FFBF6610536D}"/>
              </a:ext>
            </a:extLst>
          </p:cNvPr>
          <p:cNvSpPr>
            <a:spLocks noGrp="1"/>
          </p:cNvSpPr>
          <p:nvPr/>
        </p:nvSpPr>
        <p:spPr>
          <a:xfrm>
            <a:off x="552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No ML/AI capability. Cannot run ML workloads.</a:t>
            </a:r>
          </a:p>
        </p:txBody>
      </p:sp>
      <p:sp>
        <p:nvSpPr>
          <p:cNvPr id="12" name="">
            <a:extLst>
              <a:ext uri="{FF2B5EF4-FFF2-40B4-BE49-F238E27FC236}">
                <ns2:creationId id="{4BAE7C6B-F206-4B6F-A2AE-DEAE5D9AE676}"/>
                <adec:decorative val="1"/>
              </a:ext>
            </a:extLst>
          </p:cNvPr>
          <p:cNvSpPr>
            <a:spLocks noGrp="1"/>
          </p:cNvSpPr>
          <p:nvPr/>
        </p:nvSpPr>
        <p:spPr>
          <a:xfrm>
            <a:off x="3409950" y="2419350"/>
            <a:ext cx="457200" cy="457200"/>
          </a:xfrm>
          <a:prstGeom prst="ellipse">
            <a:avLst/>
          </a:prstGeom>
          <a:solidFill>
            <a:srgbClr val="FFFFFF"/>
          </a:solidFill>
          <a:ln w="19050">
            <a:solidFill>
              <a:srgbClr val="64748B"/>
            </a:solidFill>
            <a:prstDash val="solid"/>
          </a:ln>
        </p:spPr>
      </p:sp>
      <p:sp>
        <p:nvSpPr>
          <p:cNvPr id="13" name="">
            <a:extLst>
              <a:ext uri="{FF2B5EF4-FFF2-40B4-BE49-F238E27FC236}">
                <ns2:creationId id="{96507F9A-B5B5-4786-A59F-74C6789EDA5F}"/>
              </a:ext>
            </a:extLst>
          </p:cNvPr>
          <p:cNvSpPr>
            <a:spLocks noGrp="1"/>
          </p:cNvSpPr>
          <p:nvPr/>
        </p:nvSpPr>
        <p:spPr>
          <a:xfrm>
            <a:off x="3524250" y="2533650"/>
            <a:ext cx="228600" cy="228600"/>
          </a:xfrm>
          <a:prstGeom prst="rect">
            <a:avLst/>
          </a:prstGeom>
          <a:noFill/>
          <a:ln w="0">
            <a:noFill/>
            <a:prstDash val="solid"/>
          </a:ln>
        </p:spPr>
        <p:txBody>
          <a:bodyPr wrap="square" lIns="0" tIns="0" rIns="0" bIns="0" anchor="ctr">
            <a:noAutofit/>
          </a:bodyPr>
          <a:lstStyle/>
          <a:p>
            <a:pPr algn="ctr">
              <a:defRPr sz="1500" b="1" i="0">
                <a:solidFill>
                  <a:srgbClr val="64748B"/>
                </a:solidFill>
                <a:latin typeface="Calibri"/>
                <a:ea typeface="Calibri"/>
                <a:cs typeface="Calibri"/>
              </a:defRPr>
            </a:pPr>
            <a:r>
              <a:rPr sz="1500" b="1" i="0">
                <a:solidFill>
                  <a:srgbClr val="64748B"/>
                </a:solidFill>
                <a:latin typeface="Calibri"/>
                <a:ea typeface="Calibri"/>
                <a:cs typeface="Calibri"/>
              </a:rPr>
              <a:t>2</a:t>
            </a:r>
          </a:p>
        </p:txBody>
      </p:sp>
      <p:sp>
        <p:nvSpPr>
          <p:cNvPr id="14" name="">
            <a:extLst>
              <a:ext uri="{FF2B5EF4-FFF2-40B4-BE49-F238E27FC236}">
                <ns2:creationId id="{FDEA6DAA-333C-4888-8744-58DEB567B86D}"/>
              </a:ext>
            </a:extLst>
          </p:cNvPr>
          <p:cNvSpPr>
            <a:spLocks noGrp="1"/>
          </p:cNvSpPr>
          <p:nvPr/>
        </p:nvSpPr>
        <p:spPr>
          <a:xfrm>
            <a:off x="27432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Developing</a:t>
            </a:r>
          </a:p>
        </p:txBody>
      </p:sp>
      <p:sp>
        <p:nvSpPr>
          <p:cNvPr id="15" name="">
            <a:extLst>
              <a:ext uri="{FF2B5EF4-FFF2-40B4-BE49-F238E27FC236}">
                <ns2:creationId id="{D71E8C73-C62F-4C27-B8E3-3EE391441FC8}"/>
              </a:ext>
            </a:extLst>
          </p:cNvPr>
          <p:cNvSpPr>
            <a:spLocks noGrp="1"/>
          </p:cNvSpPr>
          <p:nvPr/>
        </p:nvSpPr>
        <p:spPr>
          <a:xfrm>
            <a:off x="27432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Requirements assessed. Platform evaluated. Pilot planned.</a:t>
            </a:r>
          </a:p>
        </p:txBody>
      </p:sp>
      <p:sp>
        <p:nvSpPr>
          <p:cNvPr id="16" name="">
            <a:extLst>
              <a:ext uri="{FF2B5EF4-FFF2-40B4-BE49-F238E27FC236}">
                <ns2:creationId id="{710512EB-FF14-4D6E-A0C0-909C837D524F}"/>
                <adec:decorative val="1"/>
              </a:ext>
            </a:extLst>
          </p:cNvPr>
          <p:cNvSpPr>
            <a:spLocks noGrp="1"/>
          </p:cNvSpPr>
          <p:nvPr/>
        </p:nvSpPr>
        <p:spPr>
          <a:xfrm>
            <a:off x="5600700" y="2419350"/>
            <a:ext cx="457200" cy="457200"/>
          </a:xfrm>
          <a:prstGeom prst="ellipse">
            <a:avLst/>
          </a:prstGeom>
          <a:solidFill>
            <a:srgbClr val="FFFFFF"/>
          </a:solidFill>
          <a:ln w="19050">
            <a:solidFill>
              <a:srgbClr val="64748B"/>
            </a:solidFill>
            <a:prstDash val="solid"/>
          </a:ln>
        </p:spPr>
      </p:sp>
      <p:sp>
        <p:nvSpPr>
          <p:cNvPr id="17" name="">
            <a:extLst>
              <a:ext uri="{FF2B5EF4-FFF2-40B4-BE49-F238E27FC236}">
                <ns2:creationId id="{2A6E1F2A-CD3A-4446-8193-DC9638DB09F4}"/>
              </a:ext>
            </a:extLst>
          </p:cNvPr>
          <p:cNvSpPr>
            <a:spLocks noGrp="1"/>
          </p:cNvSpPr>
          <p:nvPr/>
        </p:nvSpPr>
        <p:spPr>
          <a:xfrm>
            <a:off x="5715000" y="2533650"/>
            <a:ext cx="228600" cy="228600"/>
          </a:xfrm>
          <a:prstGeom prst="rect">
            <a:avLst/>
          </a:prstGeom>
          <a:noFill/>
          <a:ln w="0">
            <a:noFill/>
            <a:prstDash val="solid"/>
          </a:ln>
        </p:spPr>
        <p:txBody>
          <a:bodyPr wrap="square" lIns="0" tIns="0" rIns="0" bIns="0" anchor="ctr">
            <a:noAutofit/>
          </a:bodyPr>
          <a:lstStyle/>
          <a:p>
            <a:pPr algn="ctr">
              <a:defRPr sz="1500" b="1" i="0">
                <a:solidFill>
                  <a:srgbClr val="64748B"/>
                </a:solidFill>
                <a:latin typeface="Calibri"/>
                <a:ea typeface="Calibri"/>
                <a:cs typeface="Calibri"/>
              </a:defRPr>
            </a:pPr>
            <a:r>
              <a:rPr sz="1500" b="1" i="0">
                <a:solidFill>
                  <a:srgbClr val="64748B"/>
                </a:solidFill>
                <a:latin typeface="Calibri"/>
                <a:ea typeface="Calibri"/>
                <a:cs typeface="Calibri"/>
              </a:rPr>
              <a:t>3</a:t>
            </a:r>
          </a:p>
        </p:txBody>
      </p:sp>
      <p:sp>
        <p:nvSpPr>
          <p:cNvPr id="18" name="">
            <a:extLst>
              <a:ext uri="{FF2B5EF4-FFF2-40B4-BE49-F238E27FC236}">
                <ns2:creationId id="{E24CB56D-A294-498B-A783-E6822205CB98}"/>
              </a:ext>
            </a:extLst>
          </p:cNvPr>
          <p:cNvSpPr>
            <a:spLocks noGrp="1"/>
          </p:cNvSpPr>
          <p:nvPr/>
        </p:nvSpPr>
        <p:spPr>
          <a:xfrm>
            <a:off x="49339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Defined</a:t>
            </a:r>
          </a:p>
        </p:txBody>
      </p:sp>
      <p:sp>
        <p:nvSpPr>
          <p:cNvPr id="19" name="">
            <a:extLst>
              <a:ext uri="{FF2B5EF4-FFF2-40B4-BE49-F238E27FC236}">
                <ns2:creationId id="{82A07205-2F8E-4B29-AC05-64422E94CB98}"/>
              </a:ext>
            </a:extLst>
          </p:cNvPr>
          <p:cNvSpPr>
            <a:spLocks noGrp="1"/>
          </p:cNvSpPr>
          <p:nvPr/>
        </p:nvSpPr>
        <p:spPr>
          <a:xfrm>
            <a:off x="49339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Basic with standard libraries. GPU limited. No MLOps.</a:t>
            </a:r>
          </a:p>
        </p:txBody>
      </p:sp>
      <p:sp>
        <p:nvSpPr>
          <p:cNvPr id="20" name="">
            <a:extLst>
              <a:ext uri="{FF2B5EF4-FFF2-40B4-BE49-F238E27FC236}">
                <ns2:creationId id="{72C92ACC-62CB-4077-93E4-44B1D9A41D0A}"/>
                <adec:decorative val="1"/>
              </a:ext>
            </a:extLst>
          </p:cNvPr>
          <p:cNvSpPr>
            <a:spLocks noGrp="1"/>
          </p:cNvSpPr>
          <p:nvPr/>
        </p:nvSpPr>
        <p:spPr>
          <a:xfrm>
            <a:off x="7791450" y="2419350"/>
            <a:ext cx="457200" cy="457200"/>
          </a:xfrm>
          <a:prstGeom prst="ellipse">
            <a:avLst/>
          </a:prstGeom>
          <a:solidFill>
            <a:srgbClr val="FFFFFF"/>
          </a:solidFill>
          <a:ln w="19050">
            <a:solidFill>
              <a:srgbClr val="64748B"/>
            </a:solidFill>
            <a:prstDash val="solid"/>
          </a:ln>
        </p:spPr>
      </p:sp>
      <p:sp>
        <p:nvSpPr>
          <p:cNvPr id="21" name="">
            <a:extLst>
              <a:ext uri="{FF2B5EF4-FFF2-40B4-BE49-F238E27FC236}">
                <ns2:creationId id="{D92E2D26-E553-4598-BDE5-C1CEB26D3D06}"/>
              </a:ext>
            </a:extLst>
          </p:cNvPr>
          <p:cNvSpPr>
            <a:spLocks noGrp="1"/>
          </p:cNvSpPr>
          <p:nvPr/>
        </p:nvSpPr>
        <p:spPr>
          <a:xfrm>
            <a:off x="7905750" y="2533650"/>
            <a:ext cx="228600" cy="228600"/>
          </a:xfrm>
          <a:prstGeom prst="rect">
            <a:avLst/>
          </a:prstGeom>
          <a:noFill/>
          <a:ln w="0">
            <a:noFill/>
            <a:prstDash val="solid"/>
          </a:ln>
        </p:spPr>
        <p:txBody>
          <a:bodyPr wrap="square" lIns="0" tIns="0" rIns="0" bIns="0" anchor="ctr">
            <a:noAutofit/>
          </a:bodyPr>
          <a:lstStyle/>
          <a:p>
            <a:pPr algn="ctr">
              <a:defRPr sz="1500" b="1" i="0">
                <a:solidFill>
                  <a:srgbClr val="64748B"/>
                </a:solidFill>
                <a:latin typeface="Calibri"/>
                <a:ea typeface="Calibri"/>
                <a:cs typeface="Calibri"/>
              </a:defRPr>
            </a:pPr>
            <a:r>
              <a:rPr sz="1500" b="1" i="0">
                <a:solidFill>
                  <a:srgbClr val="64748B"/>
                </a:solidFill>
                <a:latin typeface="Calibri"/>
                <a:ea typeface="Calibri"/>
                <a:cs typeface="Calibri"/>
              </a:rPr>
              <a:t>4</a:t>
            </a:r>
          </a:p>
        </p:txBody>
      </p:sp>
      <p:sp>
        <p:nvSpPr>
          <p:cNvPr id="22" name="">
            <a:extLst>
              <a:ext uri="{FF2B5EF4-FFF2-40B4-BE49-F238E27FC236}">
                <ns2:creationId id="{4B803D47-0187-45F2-8291-50DCD97E293B}"/>
              </a:ext>
            </a:extLst>
          </p:cNvPr>
          <p:cNvSpPr>
            <a:spLocks noGrp="1"/>
          </p:cNvSpPr>
          <p:nvPr/>
        </p:nvSpPr>
        <p:spPr>
          <a:xfrm>
            <a:off x="71247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Managed</a:t>
            </a:r>
          </a:p>
        </p:txBody>
      </p:sp>
      <p:sp>
        <p:nvSpPr>
          <p:cNvPr id="23" name="">
            <a:extLst>
              <a:ext uri="{FF2B5EF4-FFF2-40B4-BE49-F238E27FC236}">
                <ns2:creationId id="{7413C316-2168-4B8A-ACFD-2D2D5D656F01}"/>
              </a:ext>
            </a:extLst>
          </p:cNvPr>
          <p:cNvSpPr>
            <a:spLocks noGrp="1"/>
          </p:cNvSpPr>
          <p:nvPr/>
        </p:nvSpPr>
        <p:spPr>
          <a:xfrm>
            <a:off x="71247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Mature with MLOps (tracking, registry, pipelines). GPU. Governance defined.</a:t>
            </a:r>
          </a:p>
        </p:txBody>
      </p:sp>
      <p:sp>
        <p:nvSpPr>
          <p:cNvPr id="24" name="">
            <a:extLst>
              <a:ext uri="{FF2B5EF4-FFF2-40B4-BE49-F238E27FC236}">
                <ns2:creationId id="{3EABB7D1-AC8A-4FB6-B7A2-04D1AC2EA907}"/>
                <adec:decorative val="1"/>
              </a:ext>
            </a:extLst>
          </p:cNvPr>
          <p:cNvSpPr>
            <a:spLocks noGrp="1"/>
          </p:cNvSpPr>
          <p:nvPr/>
        </p:nvSpPr>
        <p:spPr>
          <a:xfrm>
            <a:off x="9982200" y="2419350"/>
            <a:ext cx="457200" cy="457200"/>
          </a:xfrm>
          <a:prstGeom prst="ellipse">
            <a:avLst/>
          </a:prstGeom>
          <a:solidFill>
            <a:srgbClr val="64748B"/>
          </a:solidFill>
          <a:ln w="19050">
            <a:solidFill>
              <a:srgbClr val="64748B"/>
            </a:solidFill>
            <a:prstDash val="solid"/>
          </a:ln>
        </p:spPr>
      </p:sp>
      <p:sp>
        <p:nvSpPr>
          <p:cNvPr id="25" name="">
            <a:extLst>
              <a:ext uri="{FF2B5EF4-FFF2-40B4-BE49-F238E27FC236}">
                <ns2:creationId id="{38218C19-A6C4-4B72-A5FE-F11CA2EA194A}"/>
              </a:ext>
            </a:extLst>
          </p:cNvPr>
          <p:cNvSpPr>
            <a:spLocks noGrp="1"/>
          </p:cNvSpPr>
          <p:nvPr/>
        </p:nvSpPr>
        <p:spPr>
          <a:xfrm>
            <a:off x="10096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FFFFFF"/>
                </a:solidFill>
                <a:latin typeface="Calibri"/>
                <a:ea typeface="Calibri"/>
                <a:cs typeface="Calibri"/>
              </a:defRPr>
            </a:pPr>
            <a:r>
              <a:rPr sz="1500" b="1" i="0">
                <a:solidFill>
                  <a:srgbClr val="FFFFFF"/>
                </a:solidFill>
                <a:latin typeface="Calibri"/>
                <a:ea typeface="Calibri"/>
                <a:cs typeface="Calibri"/>
              </a:rPr>
              <a:t>5</a:t>
            </a:r>
          </a:p>
        </p:txBody>
      </p:sp>
      <p:sp>
        <p:nvSpPr>
          <p:cNvPr id="26" name="">
            <a:extLst>
              <a:ext uri="{FF2B5EF4-FFF2-40B4-BE49-F238E27FC236}">
                <ns2:creationId id="{81DA61B9-31B4-4712-8101-6EC4A8935C51}"/>
              </a:ext>
            </a:extLst>
          </p:cNvPr>
          <p:cNvSpPr>
            <a:spLocks noGrp="1"/>
          </p:cNvSpPr>
          <p:nvPr/>
        </p:nvSpPr>
        <p:spPr>
          <a:xfrm>
            <a:off x="9315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Optimising</a:t>
            </a:r>
          </a:p>
        </p:txBody>
      </p:sp>
      <p:sp>
        <p:nvSpPr>
          <p:cNvPr id="27" name="">
            <a:extLst>
              <a:ext uri="{FF2B5EF4-FFF2-40B4-BE49-F238E27FC236}">
                <ns2:creationId id="{AFD52C08-F9DB-4E42-A9EB-3D7586C329FA}"/>
              </a:ext>
            </a:extLst>
          </p:cNvPr>
          <p:cNvSpPr>
            <a:spLocks noGrp="1"/>
          </p:cNvSpPr>
          <p:nvPr/>
        </p:nvSpPr>
        <p:spPr>
          <a:xfrm>
            <a:off x="9315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Advanced full lifecycle. Automated pipelines. Monitoring. Synthetic data. Contributing to UK AI standards.</a:t>
            </a:r>
          </a:p>
        </p:txBody>
      </p:sp>
      <p:sp>
        <p:nvSpPr>
          <p:cNvPr id="28" name="">
            <a:extLst>
              <a:ext uri="{FF2B5EF4-FFF2-40B4-BE49-F238E27FC236}">
                <ns2:creationId id="{EC69991D-6D71-4645-97A0-A90B117286DB}"/>
                <adec:decorative val="1"/>
              </a:ext>
            </a:extLst>
          </p:cNvPr>
          <p:cNvSpPr>
            <a:spLocks noGrp="1"/>
          </p:cNvSpPr>
          <p:nvPr/>
        </p:nvSpPr>
        <p:spPr>
          <a:xfrm>
            <a:off x="685800" y="5105400"/>
            <a:ext cx="10820400" cy="1047750"/>
          </a:xfrm>
          <a:prstGeom prst="roundRect">
            <a:avLst>
              <a:gd name="adj" fmla="val 7273"/>
            </a:avLst>
          </a:prstGeom>
          <a:solidFill>
            <a:srgbClr val="FFFFFF"/>
          </a:solidFill>
          <a:ln w="9525">
            <a:solidFill>
              <a:srgbClr val="D5E3E3"/>
            </a:solidFill>
            <a:prstDash val="solid"/>
          </a:ln>
        </p:spPr>
      </p:sp>
      <p:sp>
        <p:nvSpPr>
          <p:cNvPr id="29" name="">
            <a:extLst>
              <a:ext uri="{FF2B5EF4-FFF2-40B4-BE49-F238E27FC236}">
                <ns2:creationId id="{BC0605F3-42CB-4601-BB0A-AA6CDC9BCECF}"/>
              </a:ext>
            </a:extLst>
          </p:cNvPr>
          <p:cNvSpPr>
            <a:spLocks noGrp="1"/>
          </p:cNvSpPr>
          <p:nvPr/>
        </p:nvSpPr>
        <p:spPr>
          <a:xfrm>
            <a:off x="895350" y="5200650"/>
            <a:ext cx="6858000" cy="266700"/>
          </a:xfrm>
          <a:prstGeom prst="rect">
            <a:avLst/>
          </a:prstGeom>
          <a:noFill/>
          <a:ln w="0">
            <a:noFill/>
            <a:prstDash val="solid"/>
          </a:ln>
        </p:spPr>
        <p:txBody>
          <a:bodyPr wrap="square" lIns="0" tIns="0" rIns="0" bIns="0" anchor="t">
            <a:noAutofit/>
          </a:bodyPr>
          <a:lstStyle/>
          <a:p>
            <a:pPr algn="l">
              <a:defRPr sz="1575" b="1" i="0">
                <a:solidFill>
                  <a:srgbClr val="115E59"/>
                </a:solidFill>
                <a:latin typeface="Calibri"/>
                <a:ea typeface="Calibri"/>
                <a:cs typeface="Calibri"/>
              </a:defRPr>
            </a:pPr>
            <a:r>
              <a:rPr sz="1575" b="1" i="0">
                <a:solidFill>
                  <a:srgbClr val="115E59"/>
                </a:solidFill>
                <a:latin typeface="Calibri"/>
                <a:ea typeface="Calibri"/>
                <a:cs typeface="Calibri"/>
              </a:rPr>
              <a:t>Minimum evidence for a Level 4 judgement</a:t>
            </a:r>
          </a:p>
        </p:txBody>
      </p:sp>
      <p:sp>
        <p:nvSpPr>
          <p:cNvPr id="30" name="">
            <a:extLst>
              <a:ext uri="{FF2B5EF4-FFF2-40B4-BE49-F238E27FC236}">
                <ns2:creationId id="{37AA8474-7D86-4538-9C5B-FBDEB64CB66D}"/>
                <adec:decorative val="1"/>
              </a:ext>
            </a:extLst>
          </p:cNvPr>
          <p:cNvSpPr>
            <a:spLocks noGrp="1"/>
          </p:cNvSpPr>
          <p:nvPr/>
        </p:nvSpPr>
        <p:spPr>
          <a:xfrm>
            <a:off x="895350" y="5581650"/>
            <a:ext cx="85725" cy="85725"/>
          </a:xfrm>
          <a:prstGeom prst="ellipse">
            <a:avLst/>
          </a:prstGeom>
          <a:solidFill>
            <a:srgbClr val="64748B"/>
          </a:solidFill>
          <a:ln w="0">
            <a:noFill/>
            <a:prstDash val="solid"/>
          </a:ln>
        </p:spPr>
      </p:sp>
      <p:sp>
        <p:nvSpPr>
          <p:cNvPr id="31" name="">
            <a:extLst>
              <a:ext uri="{FF2B5EF4-FFF2-40B4-BE49-F238E27FC236}">
                <ns2:creationId id="{3684834A-5EBA-4C46-91B8-A0AE2762848E}"/>
              </a:ext>
            </a:extLst>
          </p:cNvPr>
          <p:cNvSpPr>
            <a:spLocks noGrp="1"/>
          </p:cNvSpPr>
          <p:nvPr/>
        </p:nvSpPr>
        <p:spPr>
          <a:xfrm>
            <a:off x="10858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MLOps tooling evidence (experiment tracking, model registry, pipelines) and governance</a:t>
            </a:r>
          </a:p>
        </p:txBody>
      </p:sp>
      <p:sp>
        <p:nvSpPr>
          <p:cNvPr id="32" name="">
            <a:extLst>
              <a:ext uri="{FF2B5EF4-FFF2-40B4-BE49-F238E27FC236}">
                <ns2:creationId id="{575219B9-D1FC-4736-A0B4-B54BD1770B97}"/>
                <adec:decorative val="1"/>
              </a:ext>
            </a:extLst>
          </p:cNvPr>
          <p:cNvSpPr>
            <a:spLocks noGrp="1"/>
          </p:cNvSpPr>
          <p:nvPr/>
        </p:nvSpPr>
        <p:spPr>
          <a:xfrm>
            <a:off x="4438650" y="5581650"/>
            <a:ext cx="85725" cy="85725"/>
          </a:xfrm>
          <a:prstGeom prst="ellipse">
            <a:avLst/>
          </a:prstGeom>
          <a:solidFill>
            <a:srgbClr val="64748B"/>
          </a:solidFill>
          <a:ln w="0">
            <a:noFill/>
            <a:prstDash val="solid"/>
          </a:ln>
        </p:spPr>
      </p:sp>
      <p:sp>
        <p:nvSpPr>
          <p:cNvPr id="33" name="">
            <a:extLst>
              <a:ext uri="{FF2B5EF4-FFF2-40B4-BE49-F238E27FC236}">
                <ns2:creationId id="{6E79307D-242B-46A7-ACFA-58334050A672}"/>
              </a:ext>
            </a:extLst>
          </p:cNvPr>
          <p:cNvSpPr>
            <a:spLocks noGrp="1"/>
          </p:cNvSpPr>
          <p:nvPr/>
        </p:nvSpPr>
        <p:spPr>
          <a:xfrm>
            <a:off x="46291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GPU and platform capacity evidence supporting routine ML workloads</a:t>
            </a:r>
          </a:p>
        </p:txBody>
      </p:sp>
      <p:sp>
        <p:nvSpPr>
          <p:cNvPr id="34" name="">
            <a:extLst>
              <a:ext uri="{FF2B5EF4-FFF2-40B4-BE49-F238E27FC236}">
                <ns2:creationId id="{D8D1346D-6424-433B-932C-F7B86387EC45}"/>
                <adec:decorative val="1"/>
              </a:ext>
            </a:extLst>
          </p:cNvPr>
          <p:cNvSpPr>
            <a:spLocks noGrp="1"/>
          </p:cNvSpPr>
          <p:nvPr/>
        </p:nvSpPr>
        <p:spPr>
          <a:xfrm>
            <a:off x="7981950" y="5581650"/>
            <a:ext cx="85725" cy="85725"/>
          </a:xfrm>
          <a:prstGeom prst="ellipse">
            <a:avLst/>
          </a:prstGeom>
          <a:solidFill>
            <a:srgbClr val="64748B"/>
          </a:solidFill>
          <a:ln w="0">
            <a:noFill/>
            <a:prstDash val="solid"/>
          </a:ln>
        </p:spPr>
      </p:sp>
      <p:sp>
        <p:nvSpPr>
          <p:cNvPr id="35" name="">
            <a:extLst>
              <a:ext uri="{FF2B5EF4-FFF2-40B4-BE49-F238E27FC236}">
                <ns2:creationId id="{9C93A8BB-0DDD-4C4D-9B4A-B967FC70E0A7}"/>
              </a:ext>
            </a:extLst>
          </p:cNvPr>
          <p:cNvSpPr>
            <a:spLocks noGrp="1"/>
          </p:cNvSpPr>
          <p:nvPr/>
        </p:nvSpPr>
        <p:spPr>
          <a:xfrm>
            <a:off x="81724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Security/privacy controls for ML workflows (data handling, model release)</a:t>
            </a:r>
          </a:p>
        </p:txBody>
      </p:sp>
      <p:sp>
        <p:nvSpPr>
          <p:cNvPr id="36" name="">
            <a:extLst>
              <a:ext uri="{FF2B5EF4-FFF2-40B4-BE49-F238E27FC236}">
                <ns2:creationId id="{B4D54B2D-B168-46D4-A861-1FE861ABC812}"/>
              </a:ext>
            </a:extLst>
          </p:cNvPr>
          <p:cNvSpPr>
            <a:spLocks noGrp="1"/>
          </p:cNvSpPr>
          <p:nvPr/>
        </p:nvSpPr>
        <p:spPr>
          <a:xfrm>
            <a:off x="762000" y="6153150"/>
            <a:ext cx="10668000" cy="171450"/>
          </a:xfrm>
          <a:prstGeom prst="rect">
            <a:avLst/>
          </a:prstGeom>
          <a:noFill/>
          <a:ln w="0">
            <a:noFill/>
            <a:prstDash val="solid"/>
          </a:ln>
        </p:spPr>
        <p:txBody>
          <a:bodyPr wrap="square" lIns="0" tIns="0" rIns="0" bIns="0" anchor="t">
            <a:noAutofit/>
          </a:bodyPr>
          <a:lstStyle/>
          <a:p>
            <a:pPr algn="ctr">
              <a:defRPr sz="900" b="0" i="1">
                <a:solidFill>
                  <a:srgbClr val="5F7187"/>
                </a:solidFill>
                <a:latin typeface="Calibri"/>
                <a:ea typeface="Calibri"/>
                <a:cs typeface="Calibri"/>
              </a:defRPr>
            </a:pPr>
            <a:r>
              <a:rPr sz="900" b="0" i="1">
                <a:solidFill>
                  <a:srgbClr val="5F7187"/>
                </a:solidFill>
                <a:latin typeface="Calibri"/>
                <a:ea typeface="Calibri"/>
                <a:cs typeface="Calibri"/>
              </a:rPr>
              <a:t>Catalogue v1.0.2  •  Source a6d0671c3297  •  Verbatim descriptors and evidence  •  HDRL classifications are not official programme requirements.</a:t>
            </a:r>
          </a:p>
        </p:txBody>
      </p:sp>
      <p:sp>
        <p:nvSpPr>
          <p:cNvPr id="37" name="">
            <a:extLst>
              <a:ext uri="{FF2B5EF4-FFF2-40B4-BE49-F238E27FC236}">
                <ns2:creationId id="{B8FB3F1D-FD07-4961-832E-5BE45CC17CD6}"/>
                <adec:decorative val="1"/>
              </a:ext>
            </a:extLst>
          </p:cNvPr>
          <p:cNvSpPr>
            <a:spLocks noGrp="1"/>
          </p:cNvSpPr>
          <p:nvPr/>
        </p:nvSpPr>
        <p:spPr>
          <a:xfrm>
            <a:off x="552450" y="6419850"/>
            <a:ext cx="11087100" cy="0"/>
          </a:xfrm>
          <a:prstGeom prst="line">
            <a:avLst/>
          </a:prstGeom>
          <a:noFill/>
          <a:ln w="9525">
            <a:solidFill>
              <a:srgbClr val="D5E3E3"/>
            </a:solidFill>
            <a:prstDash val="solid"/>
          </a:ln>
        </p:spPr>
      </p:sp>
      <p:sp>
        <p:nvSpPr>
          <p:cNvPr id="38" name="">
            <a:extLst>
              <a:ext uri="{FF2B5EF4-FFF2-40B4-BE49-F238E27FC236}">
                <ns2:creationId id="{89AAD92E-E61F-47AB-AD29-B951B81DE14E}"/>
              </a:ext>
            </a:extLst>
          </p:cNvPr>
          <p:cNvSpPr>
            <a:spLocks noGrp="1"/>
          </p:cNvSpPr>
          <p:nvPr/>
        </p:nvSpPr>
        <p:spPr>
          <a:xfrm>
            <a:off x="552450" y="6496050"/>
            <a:ext cx="2952750" cy="190500"/>
          </a:xfrm>
          <a:prstGeom prst="rect">
            <a:avLst/>
          </a:prstGeom>
          <a:noFill/>
          <a:ln w="0">
            <a:noFill/>
            <a:prstDash val="solid"/>
          </a:ln>
        </p:spPr>
        <p:txBody>
          <a:bodyPr wrap="square" lIns="0" tIns="0" rIns="0" bIns="0" anchor="ctr">
            <a:noAutofit/>
          </a:bodyPr>
          <a:lstStyle/>
          <a:p>
            <a:pPr algn="l">
              <a:defRPr sz="900" b="0" i="0">
                <a:solidFill>
                  <a:srgbClr val="5F7187"/>
                </a:solidFill>
                <a:latin typeface="Calibri"/>
                <a:ea typeface="Calibri"/>
                <a:cs typeface="Calibri"/>
              </a:defRPr>
            </a:pPr>
            <a:r>
              <a:rPr sz="900" b="0" i="0">
                <a:solidFill>
                  <a:srgbClr val="5F7187"/>
                </a:solidFill>
                <a:latin typeface="Calibri"/>
                <a:ea typeface="Calibri"/>
                <a:cs typeface="Calibri"/>
              </a:rPr>
              <a:t>HDRL v1.0.1  •  Kit v1.1.0  •  30 Jul 2026</a:t>
            </a:r>
          </a:p>
        </p:txBody>
      </p:sp>
      <p:sp>
        <p:nvSpPr>
          <p:cNvPr id="39" name="">
            <a:extLst>
              <a:ext uri="{FF2B5EF4-FFF2-40B4-BE49-F238E27FC236}">
                <ns2:creationId id="{43D3B959-FA80-4F64-9988-FA63462DB3B2}"/>
              </a:ext>
            </a:extLst>
          </p:cNvPr>
          <p:cNvSpPr>
            <a:spLocks noGrp="1"/>
          </p:cNvSpPr>
          <p:nvPr/>
        </p:nvSpPr>
        <p:spPr>
          <a:xfrm>
            <a:off x="3524250" y="6496050"/>
            <a:ext cx="6096000" cy="190500"/>
          </a:xfrm>
          <a:prstGeom prst="rect">
            <a:avLst/>
          </a:prstGeom>
          <a:noFill/>
          <a:ln w="0">
            <a:noFill/>
            <a:prstDash val="solid"/>
          </a:ln>
        </p:spPr>
        <p:txBody>
          <a:bodyPr wrap="square" lIns="0" tIns="0" rIns="0" bIns="0" anchor="ctr">
            <a:noAutofit/>
          </a:bodyPr>
          <a:lstStyle/>
          <a:p>
            <a:pPr algn="ctr">
              <a:defRPr sz="825" b="0" i="0">
                <a:solidFill>
                  <a:srgbClr val="5F7187"/>
                </a:solidFill>
                <a:latin typeface="Calibri"/>
                <a:ea typeface="Calibri"/>
                <a:cs typeface="Calibri"/>
              </a:defRPr>
            </a:pPr>
            <a:r>
              <a:rPr sz="825" b="0" i="0">
                <a:solidFill>
                  <a:srgbClr val="5F7187"/>
                </a:solidFill>
                <a:latin typeface="Calibri"/>
                <a:ea typeface="Calibri"/>
                <a:cs typeface="Calibri"/>
              </a:rPr>
              <a:t>RDS: commissioner &amp; IP owner  •  OPL Advisory: originator &amp; developer  •  </a:t>
            </a:r>
            <a:r>
              <a:rPr sz="825" b="0" i="0">
                <a:solidFill>
                  <a:srgbClr val="5F7187"/>
                </a:solidFill>
                <a:latin typeface="Calibri"/>
                <a:ea typeface="Calibri"/>
                <a:cs typeface="Calibri"/>
                <a:hlinkClick r:id="R8c1dedb5f4134102" tooltip="Read the Creative Commons Attribution 4.0 licence"/>
              </a:rPr>
              <a:t>CC BY 4.0</a:t>
            </a:r>
          </a:p>
        </p:txBody>
      </p:sp>
      <p:sp>
        <p:nvSpPr>
          <p:cNvPr id="40" name="">
            <a:extLst>
              <a:ext uri="{FF2B5EF4-FFF2-40B4-BE49-F238E27FC236}">
                <ns2:creationId id="{DDECEE99-B9BE-4005-9C3C-44C9504D97D8}"/>
              </a:ext>
            </a:extLst>
          </p:cNvPr>
          <p:cNvSpPr>
            <a:spLocks noGrp="1"/>
          </p:cNvSpPr>
          <p:nvPr/>
        </p:nvSpPr>
        <p:spPr>
          <a:xfrm>
            <a:off x="9048750" y="6496050"/>
            <a:ext cx="2590800" cy="190500"/>
          </a:xfrm>
          <a:prstGeom prst="rect">
            <a:avLst/>
          </a:prstGeom>
          <a:noFill/>
          <a:ln w="0">
            <a:noFill/>
            <a:prstDash val="solid"/>
          </a:ln>
        </p:spPr>
        <p:txBody>
          <a:bodyPr wrap="square" lIns="0" tIns="0" rIns="0" bIns="0" anchor="ctr">
            <a:noAutofit/>
          </a:bodyPr>
          <a:lstStyle/>
          <a:p>
            <a:pPr algn="r">
              <a:defRPr sz="900" b="0" i="0">
                <a:solidFill>
                  <a:srgbClr val="5F7187"/>
                </a:solidFill>
                <a:latin typeface="Calibri"/>
                <a:ea typeface="Calibri"/>
                <a:cs typeface="Calibri"/>
              </a:defRPr>
            </a:pPr>
            <a:r>
              <a:rPr sz="900" b="0" i="0">
                <a:solidFill>
                  <a:srgbClr val="5F7187"/>
                </a:solidFill>
                <a:latin typeface="Calibri"/>
                <a:ea typeface="Calibri"/>
                <a:cs typeface="Calibri"/>
                <a:hlinkClick r:id="R2e19636507fd426d" tooltip="Open the HDRL Framework website"/>
              </a:rPr>
              <a:t>hdrlframework.org</a:t>
            </a:r>
            <a:r>
              <a:rPr sz="900" b="0" i="0">
                <a:solidFill>
                  <a:srgbClr val="5F7187"/>
                </a:solidFill>
                <a:latin typeface="Calibri"/>
                <a:ea typeface="Calibri"/>
                <a:cs typeface="Calibri"/>
              </a:rPr>
              <a:t>  •  91</a:t>
            </a:r>
          </a:p>
        </p:txBody>
      </p:sp>
    </p:spTree>
    <p:extLst>
      <p:ext uri="{BB962C8B-B14F-4D97-AF65-F5344CB8AC3E}">
        <ns5:creationId val="962158091"/>
      </p:ext>
    </p:extLst>
  </p:cSld>
</p:sld>
</file>

<file path=ppt/slides/slide92.xml><?xml version="1.0" encoding="utf-8"?>
<p:sld xmlns:a="http://schemas.openxmlformats.org/drawingml/2006/main" xmlns:adec="http://schemas.microsoft.com/office/drawing/2017/decorative" xmlns:ns2="http://schemas.microsoft.com/office/drawing/2014/main" xmlns:ns5="http://schemas.microsoft.com/office/powerpoint/2010/main" xmlns:p="http://schemas.openxmlformats.org/presentationml/2006/main" xmlns:r="http://schemas.openxmlformats.org/officeDocument/2006/relationships">
  <p:cSld>
    <p:bg>
      <p:bgPr>
        <a:solidFill>
          <a:srgbClr val="F5F8FA"/>
        </a:solidFill>
      </p:bgPr>
    </p:bg>
    <p:spTree>
      <p:nvGrpSpPr>
        <p:cNvPr id="1" name=""/>
        <p:cNvGrpSpPr/>
        <p:nvPr/>
      </p:nvGrpSpPr>
      <p:grpSpPr>
        <a:xfrm/>
      </p:grpSpPr>
      <p:sp>
        <p:nvSpPr>
          <p:cNvPr id="41" name="hdrl-mini-mark">
            <a:extLst>
              <a:ext uri="{FF2B5EF4-FFF2-40B4-BE49-F238E27FC236}">
                <ns2:creationId id="{7554597D-12F6-4098-885B-A210E5DEA47E}"/>
                <adec:decorative val="1"/>
              </a:ext>
            </a:extLst>
          </p:cNvPr>
          <p:cNvSpPr>
            <a:spLocks noGrp="1"/>
          </p:cNvSpPr>
          <p:nvPr/>
        </p:nvSpPr>
        <p:spPr>
          <a:xfrm>
            <a:off x="552450" y="361950"/>
            <a:ext cx="514350" cy="514350"/>
          </a:xfrm>
          <a:prstGeom prst="octagon">
            <a:avLst/>
          </a:prstGeom>
          <a:solidFill>
            <a:srgbClr val="0F766E"/>
          </a:solidFill>
          <a:ln w="0">
            <a:noFill/>
            <a:prstDash val="solid"/>
          </a:ln>
        </p:spPr>
      </p:sp>
      <p:sp>
        <p:nvSpPr>
          <p:cNvPr id="2" name="hdrl-mini-text">
            <a:extLst>
              <a:ext uri="{FF2B5EF4-FFF2-40B4-BE49-F238E27FC236}">
                <ns2:creationId id="{F8E23AA4-2065-48A6-8382-802CDA37B505}"/>
                <adec:decorative val="1"/>
              </a:ext>
            </a:extLst>
          </p:cNvPr>
          <p:cNvSpPr>
            <a:spLocks noGrp="1"/>
          </p:cNvSpPr>
          <p:nvPr/>
        </p:nvSpPr>
        <p:spPr>
          <a:xfrm>
            <a:off x="581025" y="504825"/>
            <a:ext cx="476250" cy="209550"/>
          </a:xfrm>
          <a:prstGeom prst="rect">
            <a:avLst/>
          </a:prstGeom>
          <a:noFill/>
          <a:ln w="0">
            <a:noFill/>
            <a:prstDash val="solid"/>
          </a:ln>
        </p:spPr>
        <p:txBody>
          <a:bodyPr wrap="square" lIns="0" tIns="0" rIns="0" bIns="0" anchor="ctr">
            <a:noAutofit/>
          </a:bodyPr>
          <a:lstStyle/>
          <a:p>
            <a:pPr algn="ctr">
              <a:defRPr sz="750" b="1" i="0">
                <a:solidFill>
                  <a:srgbClr val="FFFFFF"/>
                </a:solidFill>
                <a:latin typeface="Calibri"/>
                <a:ea typeface="Calibri"/>
                <a:cs typeface="Calibri"/>
              </a:defRPr>
            </a:pPr>
            <a:r>
              <a:rPr sz="750" b="1" i="0">
                <a:solidFill>
                  <a:srgbClr val="FFFFFF"/>
                </a:solidFill>
                <a:latin typeface="Calibri"/>
                <a:ea typeface="Calibri"/>
                <a:cs typeface="Calibri"/>
              </a:rPr>
              <a:t>HDRL</a:t>
            </a:r>
          </a:p>
        </p:txBody>
      </p:sp>
      <p:sp>
        <p:nvSpPr>
          <p:cNvPr id="3" name="brand-label">
            <a:extLst>
              <a:ext uri="{FF2B5EF4-FFF2-40B4-BE49-F238E27FC236}">
                <ns2:creationId id="{E8A868F3-2213-4304-BD94-A4BC8E6269FF}"/>
                <adec:decorative val="1"/>
              </a:ext>
            </a:extLst>
          </p:cNvPr>
          <p:cNvSpPr>
            <a:spLocks noGrp="1"/>
          </p:cNvSpPr>
          <p:nvPr/>
        </p:nvSpPr>
        <p:spPr>
          <a:xfrm>
            <a:off x="1257300" y="495300"/>
            <a:ext cx="4572000" cy="190500"/>
          </a:xfrm>
          <a:prstGeom prst="rect">
            <a:avLst/>
          </a:prstGeom>
          <a:noFill/>
          <a:ln w="0">
            <a:noFill/>
            <a:prstDash val="solid"/>
          </a:ln>
        </p:spPr>
        <p:txBody>
          <a:bodyPr wrap="square" lIns="0" tIns="0" rIns="0" bIns="0" anchor="ctr">
            <a:noAutofit/>
          </a:bodyPr>
          <a:lstStyle/>
          <a:p>
            <a:pPr algn="l">
              <a:defRPr sz="1200" b="1" i="0">
                <a:solidFill>
                  <a:srgbClr val="0F766E"/>
                </a:solidFill>
                <a:latin typeface="Calibri"/>
                <a:ea typeface="Calibri"/>
                <a:cs typeface="Calibri"/>
              </a:defRPr>
            </a:pPr>
            <a:r>
              <a:rPr sz="1200" b="1" i="0">
                <a:solidFill>
                  <a:srgbClr val="0F766E"/>
                </a:solidFill>
                <a:latin typeface="Calibri"/>
                <a:ea typeface="Calibri"/>
                <a:cs typeface="Calibri"/>
              </a:rPr>
              <a:t>DOMAIN H • INDICATOR DETAIL</a:t>
            </a:r>
          </a:p>
        </p:txBody>
      </p:sp>
      <p:sp>
        <p:nvSpPr>
          <p:cNvPr id="4" name="slide-title" title="H.4.2 · Responsible AI Practices" descr="Slide title: H.4.2 · Responsible AI Practices">
            <a:extLst>
              <a:ext uri="{FF2B5EF4-FFF2-40B4-BE49-F238E27FC236}">
                <ns2:creationId id="{7C74AA27-8EE4-48BE-8FCF-874875633B4C}"/>
              </a:ext>
            </a:extLst>
          </p:cNvPr>
          <p:cNvSpPr>
            <a:spLocks noGrp="1"/>
          </p:cNvSpPr>
          <p:nvPr>
            <p:ph type="title"/>
          </p:nvPr>
        </p:nvSpPr>
        <p:spPr>
          <a:xfrm>
            <a:off x="666750" y="1104900"/>
            <a:ext cx="10858500" cy="628650"/>
          </a:xfrm>
          <a:prstGeom prst="rect">
            <a:avLst/>
          </a:prstGeom>
          <a:noFill/>
          <a:ln w="0">
            <a:noFill/>
            <a:prstDash val="solid"/>
          </a:ln>
        </p:spPr>
        <p:txBody>
          <a:bodyPr wrap="square" lIns="0" tIns="0" rIns="0" bIns="0" anchor="t">
            <a:noAutofit/>
          </a:bodyPr>
          <a:lstStyle/>
          <a:p>
            <a:pPr algn="l">
              <a:defRPr sz="3150" b="1" i="0">
                <a:solidFill>
                  <a:srgbClr val="162B45"/>
                </a:solidFill>
                <a:latin typeface="Calibri"/>
                <a:ea typeface="Calibri"/>
                <a:cs typeface="Calibri"/>
              </a:defRPr>
            </a:pPr>
            <a:r>
              <a:rPr sz="3150" b="1" i="0">
                <a:solidFill>
                  <a:srgbClr val="162B45"/>
                </a:solidFill>
                <a:latin typeface="Calibri"/>
                <a:ea typeface="Calibri"/>
                <a:cs typeface="Calibri"/>
              </a:rPr>
              <a:t>H.4.2 · Responsible AI Practices</a:t>
            </a:r>
          </a:p>
        </p:txBody>
      </p:sp>
      <p:sp>
        <p:nvSpPr>
          <p:cNvPr id="5" name="">
            <a:extLst>
              <a:ext uri="{FF2B5EF4-FFF2-40B4-BE49-F238E27FC236}">
                <ns2:creationId id="{DA347F7E-A33B-4DB4-89D8-D106232C403F}"/>
              </a:ext>
            </a:extLst>
          </p:cNvPr>
          <p:cNvSpPr>
            <a:spLocks noGrp="1"/>
          </p:cNvSpPr>
          <p:nvPr/>
        </p:nvSpPr>
        <p:spPr>
          <a:xfrm>
            <a:off x="685800" y="1771650"/>
            <a:ext cx="10668000" cy="266700"/>
          </a:xfrm>
          <a:prstGeom prst="rect">
            <a:avLst/>
          </a:prstGeom>
          <a:noFill/>
          <a:ln w="0">
            <a:noFill/>
            <a:prstDash val="solid"/>
          </a:ln>
        </p:spPr>
        <p:txBody>
          <a:bodyPr wrap="square" lIns="0" tIns="0" rIns="0" bIns="0" anchor="t">
            <a:noAutofit/>
          </a:bodyPr>
          <a:lstStyle/>
          <a:p>
            <a:pPr algn="l">
              <a:defRPr sz="1350" b="1" i="0">
                <a:solidFill>
                  <a:srgbClr val="64748B"/>
                </a:solidFill>
                <a:latin typeface="Calibri"/>
                <a:ea typeface="Calibri"/>
                <a:cs typeface="Calibri"/>
              </a:defRPr>
            </a:pPr>
            <a:r>
              <a:rPr sz="1350" b="1" i="0">
                <a:solidFill>
                  <a:srgbClr val="64748B"/>
                </a:solidFill>
                <a:latin typeface="Calibri"/>
                <a:ea typeface="Calibri"/>
                <a:cs typeface="Calibri"/>
              </a:rPr>
              <a:t>Core indicator  •  Service level  •  HDRL class C3/4</a:t>
            </a:r>
          </a:p>
        </p:txBody>
      </p:sp>
      <p:sp>
        <p:nvSpPr>
          <p:cNvPr id="6" name="">
            <a:extLst>
              <a:ext uri="{FF2B5EF4-FFF2-40B4-BE49-F238E27FC236}">
                <ns2:creationId id="{A4BCC414-B020-4BD6-AC37-4C101EC5F979}"/>
              </a:ext>
            </a:extLst>
          </p:cNvPr>
          <p:cNvSpPr>
            <a:spLocks noGrp="1"/>
          </p:cNvSpPr>
          <p:nvPr/>
        </p:nvSpPr>
        <p:spPr>
          <a:xfrm>
            <a:off x="685800" y="2095500"/>
            <a:ext cx="10668000" cy="285750"/>
          </a:xfrm>
          <a:prstGeom prst="rect">
            <a:avLst/>
          </a:prstGeom>
          <a:noFill/>
          <a:ln w="0">
            <a:noFill/>
            <a:prstDash val="solid"/>
          </a:ln>
        </p:spPr>
        <p:txBody>
          <a:bodyPr wrap="square" lIns="0" tIns="0" rIns="0" bIns="0" anchor="t">
            <a:noAutofit/>
          </a:bodyPr>
          <a:lstStyle/>
          <a:p>
            <a:pPr algn="l">
              <a:defRPr sz="1350" b="0" i="1">
                <a:solidFill>
                  <a:srgbClr val="5F7187"/>
                </a:solidFill>
                <a:latin typeface="Calibri"/>
                <a:ea typeface="Calibri"/>
                <a:cs typeface="Calibri"/>
              </a:defRPr>
            </a:pPr>
            <a:r>
              <a:rPr sz="1350" b="0" i="1">
                <a:solidFill>
                  <a:srgbClr val="5F7187"/>
                </a:solidFill>
                <a:latin typeface="Calibri"/>
                <a:ea typeface="Calibri"/>
                <a:cs typeface="Calibri"/>
              </a:rPr>
              <a:t>The catalogue wording below is reproduced verbatim.</a:t>
            </a:r>
          </a:p>
        </p:txBody>
      </p:sp>
      <p:sp>
        <p:nvSpPr>
          <p:cNvPr id="7" name="">
            <a:extLst>
              <a:ext uri="{FF2B5EF4-FFF2-40B4-BE49-F238E27FC236}">
                <ns2:creationId id="{85640AB8-7025-4C78-B0C3-2D36C661D8B6}"/>
                <adec:decorative val="1"/>
              </a:ext>
            </a:extLst>
          </p:cNvPr>
          <p:cNvSpPr>
            <a:spLocks noGrp="1"/>
          </p:cNvSpPr>
          <p:nvPr/>
        </p:nvSpPr>
        <p:spPr>
          <a:xfrm>
            <a:off x="1428750" y="2647950"/>
            <a:ext cx="8763000" cy="0"/>
          </a:xfrm>
          <a:prstGeom prst="line">
            <a:avLst/>
          </a:prstGeom>
          <a:noFill/>
          <a:ln w="57150">
            <a:solidFill>
              <a:srgbClr val="A7E6DB"/>
            </a:solidFill>
            <a:prstDash val="solid"/>
          </a:ln>
        </p:spPr>
      </p:sp>
      <p:sp>
        <p:nvSpPr>
          <p:cNvPr id="8" name="">
            <a:extLst>
              <a:ext uri="{FF2B5EF4-FFF2-40B4-BE49-F238E27FC236}">
                <ns2:creationId id="{6F8318F6-3369-47D5-8D8E-238278A397F2}"/>
                <adec:decorative val="1"/>
              </a:ext>
            </a:extLst>
          </p:cNvPr>
          <p:cNvSpPr>
            <a:spLocks noGrp="1"/>
          </p:cNvSpPr>
          <p:nvPr/>
        </p:nvSpPr>
        <p:spPr>
          <a:xfrm>
            <a:off x="1219200" y="2419350"/>
            <a:ext cx="457200" cy="457200"/>
          </a:xfrm>
          <a:prstGeom prst="ellipse">
            <a:avLst/>
          </a:prstGeom>
          <a:solidFill>
            <a:srgbClr val="FFFFFF"/>
          </a:solidFill>
          <a:ln w="19050">
            <a:solidFill>
              <a:srgbClr val="64748B"/>
            </a:solidFill>
            <a:prstDash val="solid"/>
          </a:ln>
        </p:spPr>
      </p:sp>
      <p:sp>
        <p:nvSpPr>
          <p:cNvPr id="9" name="">
            <a:extLst>
              <a:ext uri="{FF2B5EF4-FFF2-40B4-BE49-F238E27FC236}">
                <ns2:creationId id="{109A0006-8D06-4DE2-B2AC-B6E66DB85F67}"/>
              </a:ext>
            </a:extLst>
          </p:cNvPr>
          <p:cNvSpPr>
            <a:spLocks noGrp="1"/>
          </p:cNvSpPr>
          <p:nvPr/>
        </p:nvSpPr>
        <p:spPr>
          <a:xfrm>
            <a:off x="1333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64748B"/>
                </a:solidFill>
                <a:latin typeface="Calibri"/>
                <a:ea typeface="Calibri"/>
                <a:cs typeface="Calibri"/>
              </a:defRPr>
            </a:pPr>
            <a:r>
              <a:rPr sz="1500" b="1" i="0">
                <a:solidFill>
                  <a:srgbClr val="64748B"/>
                </a:solidFill>
                <a:latin typeface="Calibri"/>
                <a:ea typeface="Calibri"/>
                <a:cs typeface="Calibri"/>
              </a:rPr>
              <a:t>1</a:t>
            </a:r>
          </a:p>
        </p:txBody>
      </p:sp>
      <p:sp>
        <p:nvSpPr>
          <p:cNvPr id="10" name="">
            <a:extLst>
              <a:ext uri="{FF2B5EF4-FFF2-40B4-BE49-F238E27FC236}">
                <ns2:creationId id="{9BB45826-0172-42B9-BF1E-A9C9D93B4115}"/>
              </a:ext>
            </a:extLst>
          </p:cNvPr>
          <p:cNvSpPr>
            <a:spLocks noGrp="1"/>
          </p:cNvSpPr>
          <p:nvPr/>
        </p:nvSpPr>
        <p:spPr>
          <a:xfrm>
            <a:off x="552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Initial</a:t>
            </a:r>
          </a:p>
        </p:txBody>
      </p:sp>
      <p:sp>
        <p:nvSpPr>
          <p:cNvPr id="11" name="">
            <a:extLst>
              <a:ext uri="{FF2B5EF4-FFF2-40B4-BE49-F238E27FC236}">
                <ns2:creationId id="{DB60A936-B7EF-448D-814E-372556109ECF}"/>
              </a:ext>
            </a:extLst>
          </p:cNvPr>
          <p:cNvSpPr>
            <a:spLocks noGrp="1"/>
          </p:cNvSpPr>
          <p:nvPr/>
        </p:nvSpPr>
        <p:spPr>
          <a:xfrm>
            <a:off x="552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No consideration. Projects without ethics, bias assessment, or reporting.</a:t>
            </a:r>
          </a:p>
        </p:txBody>
      </p:sp>
      <p:sp>
        <p:nvSpPr>
          <p:cNvPr id="12" name="">
            <a:extLst>
              <a:ext uri="{FF2B5EF4-FFF2-40B4-BE49-F238E27FC236}">
                <ns2:creationId id="{E0E34068-53DA-484A-BCE9-9E99D6EF0CA8}"/>
                <adec:decorative val="1"/>
              </a:ext>
            </a:extLst>
          </p:cNvPr>
          <p:cNvSpPr>
            <a:spLocks noGrp="1"/>
          </p:cNvSpPr>
          <p:nvPr/>
        </p:nvSpPr>
        <p:spPr>
          <a:xfrm>
            <a:off x="3409950" y="2419350"/>
            <a:ext cx="457200" cy="457200"/>
          </a:xfrm>
          <a:prstGeom prst="ellipse">
            <a:avLst/>
          </a:prstGeom>
          <a:solidFill>
            <a:srgbClr val="FFFFFF"/>
          </a:solidFill>
          <a:ln w="19050">
            <a:solidFill>
              <a:srgbClr val="64748B"/>
            </a:solidFill>
            <a:prstDash val="solid"/>
          </a:ln>
        </p:spPr>
      </p:sp>
      <p:sp>
        <p:nvSpPr>
          <p:cNvPr id="13" name="">
            <a:extLst>
              <a:ext uri="{FF2B5EF4-FFF2-40B4-BE49-F238E27FC236}">
                <ns2:creationId id="{5F78F4F8-6560-42E4-BDC7-A893891D3F93}"/>
              </a:ext>
            </a:extLst>
          </p:cNvPr>
          <p:cNvSpPr>
            <a:spLocks noGrp="1"/>
          </p:cNvSpPr>
          <p:nvPr/>
        </p:nvSpPr>
        <p:spPr>
          <a:xfrm>
            <a:off x="3524250" y="2533650"/>
            <a:ext cx="228600" cy="228600"/>
          </a:xfrm>
          <a:prstGeom prst="rect">
            <a:avLst/>
          </a:prstGeom>
          <a:noFill/>
          <a:ln w="0">
            <a:noFill/>
            <a:prstDash val="solid"/>
          </a:ln>
        </p:spPr>
        <p:txBody>
          <a:bodyPr wrap="square" lIns="0" tIns="0" rIns="0" bIns="0" anchor="ctr">
            <a:noAutofit/>
          </a:bodyPr>
          <a:lstStyle/>
          <a:p>
            <a:pPr algn="ctr">
              <a:defRPr sz="1500" b="1" i="0">
                <a:solidFill>
                  <a:srgbClr val="64748B"/>
                </a:solidFill>
                <a:latin typeface="Calibri"/>
                <a:ea typeface="Calibri"/>
                <a:cs typeface="Calibri"/>
              </a:defRPr>
            </a:pPr>
            <a:r>
              <a:rPr sz="1500" b="1" i="0">
                <a:solidFill>
                  <a:srgbClr val="64748B"/>
                </a:solidFill>
                <a:latin typeface="Calibri"/>
                <a:ea typeface="Calibri"/>
                <a:cs typeface="Calibri"/>
              </a:rPr>
              <a:t>2</a:t>
            </a:r>
          </a:p>
        </p:txBody>
      </p:sp>
      <p:sp>
        <p:nvSpPr>
          <p:cNvPr id="14" name="">
            <a:extLst>
              <a:ext uri="{FF2B5EF4-FFF2-40B4-BE49-F238E27FC236}">
                <ns2:creationId id="{FEF155DD-4D27-4F58-8B02-3C6DB53FB733}"/>
              </a:ext>
            </a:extLst>
          </p:cNvPr>
          <p:cNvSpPr>
            <a:spLocks noGrp="1"/>
          </p:cNvSpPr>
          <p:nvPr/>
        </p:nvSpPr>
        <p:spPr>
          <a:xfrm>
            <a:off x="27432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Developing</a:t>
            </a:r>
          </a:p>
        </p:txBody>
      </p:sp>
      <p:sp>
        <p:nvSpPr>
          <p:cNvPr id="15" name="">
            <a:extLst>
              <a:ext uri="{FF2B5EF4-FFF2-40B4-BE49-F238E27FC236}">
                <ns2:creationId id="{8FDB356A-084C-41D8-961F-C244D32AC0EE}"/>
              </a:ext>
            </a:extLst>
          </p:cNvPr>
          <p:cNvSpPr>
            <a:spLocks noGrp="1"/>
          </p:cNvSpPr>
          <p:nvPr/>
        </p:nvSpPr>
        <p:spPr>
          <a:xfrm>
            <a:off x="27432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Principles acknowledged. STANDING Together, TRIPOD-AI, CONSORT-AI reviewed. Some awareness.</a:t>
            </a:r>
          </a:p>
        </p:txBody>
      </p:sp>
      <p:sp>
        <p:nvSpPr>
          <p:cNvPr id="16" name="">
            <a:extLst>
              <a:ext uri="{FF2B5EF4-FFF2-40B4-BE49-F238E27FC236}">
                <ns2:creationId id="{F59A0FD0-CB58-4816-B4F7-A53F9898794B}"/>
                <adec:decorative val="1"/>
              </a:ext>
            </a:extLst>
          </p:cNvPr>
          <p:cNvSpPr>
            <a:spLocks noGrp="1"/>
          </p:cNvSpPr>
          <p:nvPr/>
        </p:nvSpPr>
        <p:spPr>
          <a:xfrm>
            <a:off x="5600700" y="2419350"/>
            <a:ext cx="457200" cy="457200"/>
          </a:xfrm>
          <a:prstGeom prst="ellipse">
            <a:avLst/>
          </a:prstGeom>
          <a:solidFill>
            <a:srgbClr val="FFFFFF"/>
          </a:solidFill>
          <a:ln w="19050">
            <a:solidFill>
              <a:srgbClr val="64748B"/>
            </a:solidFill>
            <a:prstDash val="solid"/>
          </a:ln>
        </p:spPr>
      </p:sp>
      <p:sp>
        <p:nvSpPr>
          <p:cNvPr id="17" name="">
            <a:extLst>
              <a:ext uri="{FF2B5EF4-FFF2-40B4-BE49-F238E27FC236}">
                <ns2:creationId id="{9CDC4E56-11A3-45E0-8A9F-A0487CD30BE7}"/>
              </a:ext>
            </a:extLst>
          </p:cNvPr>
          <p:cNvSpPr>
            <a:spLocks noGrp="1"/>
          </p:cNvSpPr>
          <p:nvPr/>
        </p:nvSpPr>
        <p:spPr>
          <a:xfrm>
            <a:off x="5715000" y="2533650"/>
            <a:ext cx="228600" cy="228600"/>
          </a:xfrm>
          <a:prstGeom prst="rect">
            <a:avLst/>
          </a:prstGeom>
          <a:noFill/>
          <a:ln w="0">
            <a:noFill/>
            <a:prstDash val="solid"/>
          </a:ln>
        </p:spPr>
        <p:txBody>
          <a:bodyPr wrap="square" lIns="0" tIns="0" rIns="0" bIns="0" anchor="ctr">
            <a:noAutofit/>
          </a:bodyPr>
          <a:lstStyle/>
          <a:p>
            <a:pPr algn="ctr">
              <a:defRPr sz="1500" b="1" i="0">
                <a:solidFill>
                  <a:srgbClr val="64748B"/>
                </a:solidFill>
                <a:latin typeface="Calibri"/>
                <a:ea typeface="Calibri"/>
                <a:cs typeface="Calibri"/>
              </a:defRPr>
            </a:pPr>
            <a:r>
              <a:rPr sz="1500" b="1" i="0">
                <a:solidFill>
                  <a:srgbClr val="64748B"/>
                </a:solidFill>
                <a:latin typeface="Calibri"/>
                <a:ea typeface="Calibri"/>
                <a:cs typeface="Calibri"/>
              </a:rPr>
              <a:t>3</a:t>
            </a:r>
          </a:p>
        </p:txBody>
      </p:sp>
      <p:sp>
        <p:nvSpPr>
          <p:cNvPr id="18" name="">
            <a:extLst>
              <a:ext uri="{FF2B5EF4-FFF2-40B4-BE49-F238E27FC236}">
                <ns2:creationId id="{35C22CE9-AD8A-43CF-979C-6C0D32CC9BB8}"/>
              </a:ext>
            </a:extLst>
          </p:cNvPr>
          <p:cNvSpPr>
            <a:spLocks noGrp="1"/>
          </p:cNvSpPr>
          <p:nvPr/>
        </p:nvSpPr>
        <p:spPr>
          <a:xfrm>
            <a:off x="49339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Defined</a:t>
            </a:r>
          </a:p>
        </p:txBody>
      </p:sp>
      <p:sp>
        <p:nvSpPr>
          <p:cNvPr id="19" name="">
            <a:extLst>
              <a:ext uri="{FF2B5EF4-FFF2-40B4-BE49-F238E27FC236}">
                <ns2:creationId id="{3A405DC9-A88A-4B23-984A-DA3BBA5C87AA}"/>
              </a:ext>
            </a:extLst>
          </p:cNvPr>
          <p:cNvSpPr>
            <a:spLocks noGrp="1"/>
          </p:cNvSpPr>
          <p:nvPr/>
        </p:nvSpPr>
        <p:spPr>
          <a:xfrm>
            <a:off x="49339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Framework developing. Diversity assessed for some using STANDING Together. Guidelines referenced. Selected bias assessment.</a:t>
            </a:r>
          </a:p>
        </p:txBody>
      </p:sp>
      <p:sp>
        <p:nvSpPr>
          <p:cNvPr id="20" name="">
            <a:extLst>
              <a:ext uri="{FF2B5EF4-FFF2-40B4-BE49-F238E27FC236}">
                <ns2:creationId id="{ADB0958E-D993-443B-85B8-3B83D2D2A3F9}"/>
                <adec:decorative val="1"/>
              </a:ext>
            </a:extLst>
          </p:cNvPr>
          <p:cNvSpPr>
            <a:spLocks noGrp="1"/>
          </p:cNvSpPr>
          <p:nvPr/>
        </p:nvSpPr>
        <p:spPr>
          <a:xfrm>
            <a:off x="7791450" y="2419350"/>
            <a:ext cx="457200" cy="457200"/>
          </a:xfrm>
          <a:prstGeom prst="ellipse">
            <a:avLst/>
          </a:prstGeom>
          <a:solidFill>
            <a:srgbClr val="FFFFFF"/>
          </a:solidFill>
          <a:ln w="19050">
            <a:solidFill>
              <a:srgbClr val="64748B"/>
            </a:solidFill>
            <a:prstDash val="solid"/>
          </a:ln>
        </p:spPr>
      </p:sp>
      <p:sp>
        <p:nvSpPr>
          <p:cNvPr id="21" name="">
            <a:extLst>
              <a:ext uri="{FF2B5EF4-FFF2-40B4-BE49-F238E27FC236}">
                <ns2:creationId id="{0C9845C0-A138-48FD-A5EC-A20EC70060D1}"/>
              </a:ext>
            </a:extLst>
          </p:cNvPr>
          <p:cNvSpPr>
            <a:spLocks noGrp="1"/>
          </p:cNvSpPr>
          <p:nvPr/>
        </p:nvSpPr>
        <p:spPr>
          <a:xfrm>
            <a:off x="7905750" y="2533650"/>
            <a:ext cx="228600" cy="228600"/>
          </a:xfrm>
          <a:prstGeom prst="rect">
            <a:avLst/>
          </a:prstGeom>
          <a:noFill/>
          <a:ln w="0">
            <a:noFill/>
            <a:prstDash val="solid"/>
          </a:ln>
        </p:spPr>
        <p:txBody>
          <a:bodyPr wrap="square" lIns="0" tIns="0" rIns="0" bIns="0" anchor="ctr">
            <a:noAutofit/>
          </a:bodyPr>
          <a:lstStyle/>
          <a:p>
            <a:pPr algn="ctr">
              <a:defRPr sz="1500" b="1" i="0">
                <a:solidFill>
                  <a:srgbClr val="64748B"/>
                </a:solidFill>
                <a:latin typeface="Calibri"/>
                <a:ea typeface="Calibri"/>
                <a:cs typeface="Calibri"/>
              </a:defRPr>
            </a:pPr>
            <a:r>
              <a:rPr sz="1500" b="1" i="0">
                <a:solidFill>
                  <a:srgbClr val="64748B"/>
                </a:solidFill>
                <a:latin typeface="Calibri"/>
                <a:ea typeface="Calibri"/>
                <a:cs typeface="Calibri"/>
              </a:rPr>
              <a:t>4</a:t>
            </a:r>
          </a:p>
        </p:txBody>
      </p:sp>
      <p:sp>
        <p:nvSpPr>
          <p:cNvPr id="22" name="">
            <a:extLst>
              <a:ext uri="{FF2B5EF4-FFF2-40B4-BE49-F238E27FC236}">
                <ns2:creationId id="{EA5BB1F1-5EC7-4D61-AE62-9425DE450049}"/>
              </a:ext>
            </a:extLst>
          </p:cNvPr>
          <p:cNvSpPr>
            <a:spLocks noGrp="1"/>
          </p:cNvSpPr>
          <p:nvPr/>
        </p:nvSpPr>
        <p:spPr>
          <a:xfrm>
            <a:off x="712470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Managed</a:t>
            </a:r>
          </a:p>
        </p:txBody>
      </p:sp>
      <p:sp>
        <p:nvSpPr>
          <p:cNvPr id="23" name="">
            <a:extLst>
              <a:ext uri="{FF2B5EF4-FFF2-40B4-BE49-F238E27FC236}">
                <ns2:creationId id="{7F564DB8-F88C-4783-A909-26955342E045}"/>
              </a:ext>
            </a:extLst>
          </p:cNvPr>
          <p:cNvSpPr>
            <a:spLocks noGrp="1"/>
          </p:cNvSpPr>
          <p:nvPr/>
        </p:nvSpPr>
        <p:spPr>
          <a:xfrm>
            <a:off x="712470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Comprehensive framework. All projects assess diversity per STANDING Together. TRIPOD-AI/CONSORT-AI mandated. Bias embedded. NICE AI aligned.</a:t>
            </a:r>
          </a:p>
        </p:txBody>
      </p:sp>
      <p:sp>
        <p:nvSpPr>
          <p:cNvPr id="24" name="">
            <a:extLst>
              <a:ext uri="{FF2B5EF4-FFF2-40B4-BE49-F238E27FC236}">
                <ns2:creationId id="{D9CEA43C-AEA8-49B3-A00C-337C096617AA}"/>
                <adec:decorative val="1"/>
              </a:ext>
            </a:extLst>
          </p:cNvPr>
          <p:cNvSpPr>
            <a:spLocks noGrp="1"/>
          </p:cNvSpPr>
          <p:nvPr/>
        </p:nvSpPr>
        <p:spPr>
          <a:xfrm>
            <a:off x="9982200" y="2419350"/>
            <a:ext cx="457200" cy="457200"/>
          </a:xfrm>
          <a:prstGeom prst="ellipse">
            <a:avLst/>
          </a:prstGeom>
          <a:solidFill>
            <a:srgbClr val="64748B"/>
          </a:solidFill>
          <a:ln w="19050">
            <a:solidFill>
              <a:srgbClr val="64748B"/>
            </a:solidFill>
            <a:prstDash val="solid"/>
          </a:ln>
        </p:spPr>
      </p:sp>
      <p:sp>
        <p:nvSpPr>
          <p:cNvPr id="25" name="">
            <a:extLst>
              <a:ext uri="{FF2B5EF4-FFF2-40B4-BE49-F238E27FC236}">
                <ns2:creationId id="{6AD622B0-ACB4-4EB2-B790-DA9832809D08}"/>
              </a:ext>
            </a:extLst>
          </p:cNvPr>
          <p:cNvSpPr>
            <a:spLocks noGrp="1"/>
          </p:cNvSpPr>
          <p:nvPr/>
        </p:nvSpPr>
        <p:spPr>
          <a:xfrm>
            <a:off x="10096500" y="2533650"/>
            <a:ext cx="228600" cy="228600"/>
          </a:xfrm>
          <a:prstGeom prst="rect">
            <a:avLst/>
          </a:prstGeom>
          <a:noFill/>
          <a:ln w="0">
            <a:noFill/>
            <a:prstDash val="solid"/>
          </a:ln>
        </p:spPr>
        <p:txBody>
          <a:bodyPr wrap="square" lIns="0" tIns="0" rIns="0" bIns="0" anchor="ctr">
            <a:noAutofit/>
          </a:bodyPr>
          <a:lstStyle/>
          <a:p>
            <a:pPr algn="ctr">
              <a:defRPr sz="1500" b="1" i="0">
                <a:solidFill>
                  <a:srgbClr val="FFFFFF"/>
                </a:solidFill>
                <a:latin typeface="Calibri"/>
                <a:ea typeface="Calibri"/>
                <a:cs typeface="Calibri"/>
              </a:defRPr>
            </a:pPr>
            <a:r>
              <a:rPr sz="1500" b="1" i="0">
                <a:solidFill>
                  <a:srgbClr val="FFFFFF"/>
                </a:solidFill>
                <a:latin typeface="Calibri"/>
                <a:ea typeface="Calibri"/>
                <a:cs typeface="Calibri"/>
              </a:rPr>
              <a:t>5</a:t>
            </a:r>
          </a:p>
        </p:txBody>
      </p:sp>
      <p:sp>
        <p:nvSpPr>
          <p:cNvPr id="26" name="">
            <a:extLst>
              <a:ext uri="{FF2B5EF4-FFF2-40B4-BE49-F238E27FC236}">
                <ns2:creationId id="{82435018-4AD3-4BFB-AB96-29E9D567EE7E}"/>
              </a:ext>
            </a:extLst>
          </p:cNvPr>
          <p:cNvSpPr>
            <a:spLocks noGrp="1"/>
          </p:cNvSpPr>
          <p:nvPr/>
        </p:nvSpPr>
        <p:spPr>
          <a:xfrm>
            <a:off x="9315450" y="2971800"/>
            <a:ext cx="1790700" cy="266700"/>
          </a:xfrm>
          <a:prstGeom prst="rect">
            <a:avLst/>
          </a:prstGeom>
          <a:noFill/>
          <a:ln w="0">
            <a:noFill/>
            <a:prstDash val="solid"/>
          </a:ln>
        </p:spPr>
        <p:txBody>
          <a:bodyPr wrap="square" lIns="0" tIns="0" rIns="0" bIns="0" anchor="t">
            <a:noAutofit/>
          </a:bodyPr>
          <a:lstStyle/>
          <a:p>
            <a:pPr algn="ctr">
              <a:defRPr sz="1425" b="1" i="0">
                <a:solidFill>
                  <a:srgbClr val="162B45"/>
                </a:solidFill>
                <a:latin typeface="Calibri"/>
                <a:ea typeface="Calibri"/>
                <a:cs typeface="Calibri"/>
              </a:defRPr>
            </a:pPr>
            <a:r>
              <a:rPr sz="1425" b="1" i="0">
                <a:solidFill>
                  <a:srgbClr val="162B45"/>
                </a:solidFill>
                <a:latin typeface="Calibri"/>
                <a:ea typeface="Calibri"/>
                <a:cs typeface="Calibri"/>
              </a:rPr>
              <a:t>Optimising</a:t>
            </a:r>
          </a:p>
        </p:txBody>
      </p:sp>
      <p:sp>
        <p:nvSpPr>
          <p:cNvPr id="27" name="">
            <a:extLst>
              <a:ext uri="{FF2B5EF4-FFF2-40B4-BE49-F238E27FC236}">
                <ns2:creationId id="{C43AB12B-FE36-4093-BF04-D5395A0ABEEF}"/>
              </a:ext>
            </a:extLst>
          </p:cNvPr>
          <p:cNvSpPr>
            <a:spLocks noGrp="1"/>
          </p:cNvSpPr>
          <p:nvPr/>
        </p:nvSpPr>
        <p:spPr>
          <a:xfrm>
            <a:off x="9315450" y="3295650"/>
            <a:ext cx="1790700" cy="1714500"/>
          </a:xfrm>
          <a:prstGeom prst="rect">
            <a:avLst/>
          </a:prstGeom>
          <a:noFill/>
          <a:ln w="0">
            <a:noFill/>
            <a:prstDash val="solid"/>
          </a:ln>
        </p:spPr>
        <p:txBody>
          <a:bodyPr wrap="square" lIns="0" tIns="0" rIns="0" bIns="0" anchor="t">
            <a:noAutofit/>
          </a:bodyPr>
          <a:lstStyle/>
          <a:p>
            <a:pPr algn="ctr">
              <a:defRPr sz="1200" b="0" i="0">
                <a:solidFill>
                  <a:srgbClr val="5F7187"/>
                </a:solidFill>
                <a:latin typeface="Calibri"/>
                <a:ea typeface="Calibri"/>
                <a:cs typeface="Calibri"/>
              </a:defRPr>
            </a:pPr>
            <a:r>
              <a:rPr sz="1200" b="0" i="0">
                <a:solidFill>
                  <a:srgbClr val="5F7187"/>
                </a:solidFill>
                <a:latin typeface="Calibri"/>
                <a:ea typeface="Calibri"/>
                <a:cs typeface="Calibri"/>
              </a:rPr>
              <a:t>Leading practice. Full STANDING Together. Contributing to standards. Advanced fairness monitoring. Scottish AI Playbook aligned. Sharing frameworks.</a:t>
            </a:r>
          </a:p>
        </p:txBody>
      </p:sp>
      <p:sp>
        <p:nvSpPr>
          <p:cNvPr id="28" name="">
            <a:extLst>
              <a:ext uri="{FF2B5EF4-FFF2-40B4-BE49-F238E27FC236}">
                <ns2:creationId id="{4157D946-4519-45B1-9809-CE8D531EC493}"/>
                <adec:decorative val="1"/>
              </a:ext>
            </a:extLst>
          </p:cNvPr>
          <p:cNvSpPr>
            <a:spLocks noGrp="1"/>
          </p:cNvSpPr>
          <p:nvPr/>
        </p:nvSpPr>
        <p:spPr>
          <a:xfrm>
            <a:off x="685800" y="5105400"/>
            <a:ext cx="10820400" cy="1047750"/>
          </a:xfrm>
          <a:prstGeom prst="roundRect">
            <a:avLst>
              <a:gd name="adj" fmla="val 7273"/>
            </a:avLst>
          </a:prstGeom>
          <a:solidFill>
            <a:srgbClr val="FFFFFF"/>
          </a:solidFill>
          <a:ln w="9525">
            <a:solidFill>
              <a:srgbClr val="D5E3E3"/>
            </a:solidFill>
            <a:prstDash val="solid"/>
          </a:ln>
        </p:spPr>
      </p:sp>
      <p:sp>
        <p:nvSpPr>
          <p:cNvPr id="29" name="">
            <a:extLst>
              <a:ext uri="{FF2B5EF4-FFF2-40B4-BE49-F238E27FC236}">
                <ns2:creationId id="{CE87AB7F-F0A6-49C8-87B6-4D6F32A797E2}"/>
              </a:ext>
            </a:extLst>
          </p:cNvPr>
          <p:cNvSpPr>
            <a:spLocks noGrp="1"/>
          </p:cNvSpPr>
          <p:nvPr/>
        </p:nvSpPr>
        <p:spPr>
          <a:xfrm>
            <a:off x="895350" y="5200650"/>
            <a:ext cx="6858000" cy="266700"/>
          </a:xfrm>
          <a:prstGeom prst="rect">
            <a:avLst/>
          </a:prstGeom>
          <a:noFill/>
          <a:ln w="0">
            <a:noFill/>
            <a:prstDash val="solid"/>
          </a:ln>
        </p:spPr>
        <p:txBody>
          <a:bodyPr wrap="square" lIns="0" tIns="0" rIns="0" bIns="0" anchor="t">
            <a:noAutofit/>
          </a:bodyPr>
          <a:lstStyle/>
          <a:p>
            <a:pPr algn="l">
              <a:defRPr sz="1575" b="1" i="0">
                <a:solidFill>
                  <a:srgbClr val="115E59"/>
                </a:solidFill>
                <a:latin typeface="Calibri"/>
                <a:ea typeface="Calibri"/>
                <a:cs typeface="Calibri"/>
              </a:defRPr>
            </a:pPr>
            <a:r>
              <a:rPr sz="1575" b="1" i="0">
                <a:solidFill>
                  <a:srgbClr val="115E59"/>
                </a:solidFill>
                <a:latin typeface="Calibri"/>
                <a:ea typeface="Calibri"/>
                <a:cs typeface="Calibri"/>
              </a:rPr>
              <a:t>Minimum evidence for a Level 4 judgement</a:t>
            </a:r>
          </a:p>
        </p:txBody>
      </p:sp>
      <p:sp>
        <p:nvSpPr>
          <p:cNvPr id="30" name="">
            <a:extLst>
              <a:ext uri="{FF2B5EF4-FFF2-40B4-BE49-F238E27FC236}">
                <ns2:creationId id="{ECB62114-DB02-4BEB-BB8F-958848B1DE14}"/>
                <adec:decorative val="1"/>
              </a:ext>
            </a:extLst>
          </p:cNvPr>
          <p:cNvSpPr>
            <a:spLocks noGrp="1"/>
          </p:cNvSpPr>
          <p:nvPr/>
        </p:nvSpPr>
        <p:spPr>
          <a:xfrm>
            <a:off x="895350" y="5581650"/>
            <a:ext cx="85725" cy="85725"/>
          </a:xfrm>
          <a:prstGeom prst="ellipse">
            <a:avLst/>
          </a:prstGeom>
          <a:solidFill>
            <a:srgbClr val="64748B"/>
          </a:solidFill>
          <a:ln w="0">
            <a:noFill/>
            <a:prstDash val="solid"/>
          </a:ln>
        </p:spPr>
      </p:sp>
      <p:sp>
        <p:nvSpPr>
          <p:cNvPr id="31" name="">
            <a:extLst>
              <a:ext uri="{FF2B5EF4-FFF2-40B4-BE49-F238E27FC236}">
                <ns2:creationId id="{9B0B5C32-D6E0-4D95-A0A4-765B979E771C}"/>
              </a:ext>
            </a:extLst>
          </p:cNvPr>
          <p:cNvSpPr>
            <a:spLocks noGrp="1"/>
          </p:cNvSpPr>
          <p:nvPr/>
        </p:nvSpPr>
        <p:spPr>
          <a:xfrm>
            <a:off x="10858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Responsible AI framework/policy + mandated reporting standards (e.g., TRIPOD-AI/CONSORT-AI where relevant)</a:t>
            </a:r>
          </a:p>
        </p:txBody>
      </p:sp>
      <p:sp>
        <p:nvSpPr>
          <p:cNvPr id="32" name="">
            <a:extLst>
              <a:ext uri="{FF2B5EF4-FFF2-40B4-BE49-F238E27FC236}">
                <ns2:creationId id="{560C9E55-CE62-4898-ABE4-FE83886F5283}"/>
                <adec:decorative val="1"/>
              </a:ext>
            </a:extLst>
          </p:cNvPr>
          <p:cNvSpPr>
            <a:spLocks noGrp="1"/>
          </p:cNvSpPr>
          <p:nvPr/>
        </p:nvSpPr>
        <p:spPr>
          <a:xfrm>
            <a:off x="4438650" y="5581650"/>
            <a:ext cx="85725" cy="85725"/>
          </a:xfrm>
          <a:prstGeom prst="ellipse">
            <a:avLst/>
          </a:prstGeom>
          <a:solidFill>
            <a:srgbClr val="64748B"/>
          </a:solidFill>
          <a:ln w="0">
            <a:noFill/>
            <a:prstDash val="solid"/>
          </a:ln>
        </p:spPr>
      </p:sp>
      <p:sp>
        <p:nvSpPr>
          <p:cNvPr id="33" name="">
            <a:extLst>
              <a:ext uri="{FF2B5EF4-FFF2-40B4-BE49-F238E27FC236}">
                <ns2:creationId id="{8C7691E4-B6AC-466F-B2E0-904BC35ECBDE}"/>
              </a:ext>
            </a:extLst>
          </p:cNvPr>
          <p:cNvSpPr>
            <a:spLocks noGrp="1"/>
          </p:cNvSpPr>
          <p:nvPr/>
        </p:nvSpPr>
        <p:spPr>
          <a:xfrm>
            <a:off x="46291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Evidence all AI projects assess dataset representativeness (e.g., STANDING Together) and bias</a:t>
            </a:r>
          </a:p>
        </p:txBody>
      </p:sp>
      <p:sp>
        <p:nvSpPr>
          <p:cNvPr id="34" name="">
            <a:extLst>
              <a:ext uri="{FF2B5EF4-FFF2-40B4-BE49-F238E27FC236}">
                <ns2:creationId id="{33211584-3B38-49B0-BD10-A7ECD9D63CE0}"/>
                <adec:decorative val="1"/>
              </a:ext>
            </a:extLst>
          </p:cNvPr>
          <p:cNvSpPr>
            <a:spLocks noGrp="1"/>
          </p:cNvSpPr>
          <p:nvPr/>
        </p:nvSpPr>
        <p:spPr>
          <a:xfrm>
            <a:off x="7981950" y="5581650"/>
            <a:ext cx="85725" cy="85725"/>
          </a:xfrm>
          <a:prstGeom prst="ellipse">
            <a:avLst/>
          </a:prstGeom>
          <a:solidFill>
            <a:srgbClr val="64748B"/>
          </a:solidFill>
          <a:ln w="0">
            <a:noFill/>
            <a:prstDash val="solid"/>
          </a:ln>
        </p:spPr>
      </p:sp>
      <p:sp>
        <p:nvSpPr>
          <p:cNvPr id="35" name="">
            <a:extLst>
              <a:ext uri="{FF2B5EF4-FFF2-40B4-BE49-F238E27FC236}">
                <ns2:creationId id="{D17C0BD1-3F68-4801-A906-7901D1D5E688}"/>
              </a:ext>
            </a:extLst>
          </p:cNvPr>
          <p:cNvSpPr>
            <a:spLocks noGrp="1"/>
          </p:cNvSpPr>
          <p:nvPr/>
        </p:nvSpPr>
        <p:spPr>
          <a:xfrm>
            <a:off x="8172450" y="5505450"/>
            <a:ext cx="3143250" cy="590550"/>
          </a:xfrm>
          <a:prstGeom prst="rect">
            <a:avLst/>
          </a:prstGeom>
          <a:noFill/>
          <a:ln w="0">
            <a:noFill/>
            <a:prstDash val="solid"/>
          </a:ln>
        </p:spPr>
        <p:txBody>
          <a:bodyPr wrap="square" lIns="0" tIns="0" rIns="0" bIns="0" anchor="t">
            <a:noAutofit/>
          </a:bodyPr>
          <a:lstStyle/>
          <a:p>
            <a:pPr algn="l">
              <a:defRPr sz="1200" b="0" i="0">
                <a:solidFill>
                  <a:srgbClr val="162B45"/>
                </a:solidFill>
                <a:latin typeface="Calibri"/>
                <a:ea typeface="Calibri"/>
                <a:cs typeface="Calibri"/>
              </a:defRPr>
            </a:pPr>
            <a:r>
              <a:rPr sz="1200" b="0" i="0">
                <a:solidFill>
                  <a:srgbClr val="162B45"/>
                </a:solidFill>
                <a:latin typeface="Calibri"/>
                <a:ea typeface="Calibri"/>
                <a:cs typeface="Calibri"/>
              </a:rPr>
              <a:t>Governance evidence (review, approvals, monitoring) linked to project delivery</a:t>
            </a:r>
          </a:p>
        </p:txBody>
      </p:sp>
      <p:sp>
        <p:nvSpPr>
          <p:cNvPr id="36" name="">
            <a:extLst>
              <a:ext uri="{FF2B5EF4-FFF2-40B4-BE49-F238E27FC236}">
                <ns2:creationId id="{9956C07E-7F90-45C1-8B91-2C863A1E9A46}"/>
              </a:ext>
            </a:extLst>
          </p:cNvPr>
          <p:cNvSpPr>
            <a:spLocks noGrp="1"/>
          </p:cNvSpPr>
          <p:nvPr/>
        </p:nvSpPr>
        <p:spPr>
          <a:xfrm>
            <a:off x="762000" y="6153150"/>
            <a:ext cx="10668000" cy="171450"/>
          </a:xfrm>
          <a:prstGeom prst="rect">
            <a:avLst/>
          </a:prstGeom>
          <a:noFill/>
          <a:ln w="0">
            <a:noFill/>
            <a:prstDash val="solid"/>
          </a:ln>
        </p:spPr>
        <p:txBody>
          <a:bodyPr wrap="square" lIns="0" tIns="0" rIns="0" bIns="0" anchor="t">
            <a:noAutofit/>
          </a:bodyPr>
          <a:lstStyle/>
          <a:p>
            <a:pPr algn="ctr">
              <a:defRPr sz="900" b="0" i="1">
                <a:solidFill>
                  <a:srgbClr val="5F7187"/>
                </a:solidFill>
                <a:latin typeface="Calibri"/>
                <a:ea typeface="Calibri"/>
                <a:cs typeface="Calibri"/>
              </a:defRPr>
            </a:pPr>
            <a:r>
              <a:rPr sz="900" b="0" i="1">
                <a:solidFill>
                  <a:srgbClr val="5F7187"/>
                </a:solidFill>
                <a:latin typeface="Calibri"/>
                <a:ea typeface="Calibri"/>
                <a:cs typeface="Calibri"/>
              </a:rPr>
              <a:t>Catalogue v1.0.2  •  Source a6d0671c3297  •  Verbatim descriptors and evidence  •  HDRL classifications are not official programme requirements.</a:t>
            </a:r>
          </a:p>
        </p:txBody>
      </p:sp>
      <p:sp>
        <p:nvSpPr>
          <p:cNvPr id="37" name="">
            <a:extLst>
              <a:ext uri="{FF2B5EF4-FFF2-40B4-BE49-F238E27FC236}">
                <ns2:creationId id="{BDE7DB81-0165-4DD2-BC9C-7DE9B385BC42}"/>
                <adec:decorative val="1"/>
              </a:ext>
            </a:extLst>
          </p:cNvPr>
          <p:cNvSpPr>
            <a:spLocks noGrp="1"/>
          </p:cNvSpPr>
          <p:nvPr/>
        </p:nvSpPr>
        <p:spPr>
          <a:xfrm>
            <a:off x="552450" y="6419850"/>
            <a:ext cx="11087100" cy="0"/>
          </a:xfrm>
          <a:prstGeom prst="line">
            <a:avLst/>
          </a:prstGeom>
          <a:noFill/>
          <a:ln w="9525">
            <a:solidFill>
              <a:srgbClr val="D5E3E3"/>
            </a:solidFill>
            <a:prstDash val="solid"/>
          </a:ln>
        </p:spPr>
      </p:sp>
      <p:sp>
        <p:nvSpPr>
          <p:cNvPr id="38" name="">
            <a:extLst>
              <a:ext uri="{FF2B5EF4-FFF2-40B4-BE49-F238E27FC236}">
                <ns2:creationId id="{BADECA21-BE88-4CB9-AF1D-F786D235697B}"/>
              </a:ext>
            </a:extLst>
          </p:cNvPr>
          <p:cNvSpPr>
            <a:spLocks noGrp="1"/>
          </p:cNvSpPr>
          <p:nvPr/>
        </p:nvSpPr>
        <p:spPr>
          <a:xfrm>
            <a:off x="552450" y="6496050"/>
            <a:ext cx="2952750" cy="190500"/>
          </a:xfrm>
          <a:prstGeom prst="rect">
            <a:avLst/>
          </a:prstGeom>
          <a:noFill/>
          <a:ln w="0">
            <a:noFill/>
            <a:prstDash val="solid"/>
          </a:ln>
        </p:spPr>
        <p:txBody>
          <a:bodyPr wrap="square" lIns="0" tIns="0" rIns="0" bIns="0" anchor="ctr">
            <a:noAutofit/>
          </a:bodyPr>
          <a:lstStyle/>
          <a:p>
            <a:pPr algn="l">
              <a:defRPr sz="900" b="0" i="0">
                <a:solidFill>
                  <a:srgbClr val="5F7187"/>
                </a:solidFill>
                <a:latin typeface="Calibri"/>
                <a:ea typeface="Calibri"/>
                <a:cs typeface="Calibri"/>
              </a:defRPr>
            </a:pPr>
            <a:r>
              <a:rPr sz="900" b="0" i="0">
                <a:solidFill>
                  <a:srgbClr val="5F7187"/>
                </a:solidFill>
                <a:latin typeface="Calibri"/>
                <a:ea typeface="Calibri"/>
                <a:cs typeface="Calibri"/>
              </a:rPr>
              <a:t>HDRL v1.0.1  •  Kit v1.1.0  •  30 Jul 2026</a:t>
            </a:r>
          </a:p>
        </p:txBody>
      </p:sp>
      <p:sp>
        <p:nvSpPr>
          <p:cNvPr id="39" name="">
            <a:extLst>
              <a:ext uri="{FF2B5EF4-FFF2-40B4-BE49-F238E27FC236}">
                <ns2:creationId id="{55808E5A-B7E6-42DA-9164-A9689E72CCA6}"/>
              </a:ext>
            </a:extLst>
          </p:cNvPr>
          <p:cNvSpPr>
            <a:spLocks noGrp="1"/>
          </p:cNvSpPr>
          <p:nvPr/>
        </p:nvSpPr>
        <p:spPr>
          <a:xfrm>
            <a:off x="3524250" y="6496050"/>
            <a:ext cx="6096000" cy="190500"/>
          </a:xfrm>
          <a:prstGeom prst="rect">
            <a:avLst/>
          </a:prstGeom>
          <a:noFill/>
          <a:ln w="0">
            <a:noFill/>
            <a:prstDash val="solid"/>
          </a:ln>
        </p:spPr>
        <p:txBody>
          <a:bodyPr wrap="square" lIns="0" tIns="0" rIns="0" bIns="0" anchor="ctr">
            <a:noAutofit/>
          </a:bodyPr>
          <a:lstStyle/>
          <a:p>
            <a:pPr algn="ctr">
              <a:defRPr sz="825" b="0" i="0">
                <a:solidFill>
                  <a:srgbClr val="5F7187"/>
                </a:solidFill>
                <a:latin typeface="Calibri"/>
                <a:ea typeface="Calibri"/>
                <a:cs typeface="Calibri"/>
              </a:defRPr>
            </a:pPr>
            <a:r>
              <a:rPr sz="825" b="0" i="0">
                <a:solidFill>
                  <a:srgbClr val="5F7187"/>
                </a:solidFill>
                <a:latin typeface="Calibri"/>
                <a:ea typeface="Calibri"/>
                <a:cs typeface="Calibri"/>
              </a:rPr>
              <a:t>RDS: commissioner &amp; IP owner  •  OPL Advisory: originator &amp; developer  •  </a:t>
            </a:r>
            <a:r>
              <a:rPr sz="825" b="0" i="0">
                <a:solidFill>
                  <a:srgbClr val="5F7187"/>
                </a:solidFill>
                <a:latin typeface="Calibri"/>
                <a:ea typeface="Calibri"/>
                <a:cs typeface="Calibri"/>
                <a:hlinkClick r:id="R863f2afce1ee4a06" tooltip="Read the Creative Commons Attribution 4.0 licence"/>
              </a:rPr>
              <a:t>CC BY 4.0</a:t>
            </a:r>
          </a:p>
        </p:txBody>
      </p:sp>
      <p:sp>
        <p:nvSpPr>
          <p:cNvPr id="40" name="">
            <a:extLst>
              <a:ext uri="{FF2B5EF4-FFF2-40B4-BE49-F238E27FC236}">
                <ns2:creationId id="{F7E3CBFE-1DC7-493C-83E4-ACC3D33E66D3}"/>
              </a:ext>
            </a:extLst>
          </p:cNvPr>
          <p:cNvSpPr>
            <a:spLocks noGrp="1"/>
          </p:cNvSpPr>
          <p:nvPr/>
        </p:nvSpPr>
        <p:spPr>
          <a:xfrm>
            <a:off x="9048750" y="6496050"/>
            <a:ext cx="2590800" cy="190500"/>
          </a:xfrm>
          <a:prstGeom prst="rect">
            <a:avLst/>
          </a:prstGeom>
          <a:noFill/>
          <a:ln w="0">
            <a:noFill/>
            <a:prstDash val="solid"/>
          </a:ln>
        </p:spPr>
        <p:txBody>
          <a:bodyPr wrap="square" lIns="0" tIns="0" rIns="0" bIns="0" anchor="ctr">
            <a:noAutofit/>
          </a:bodyPr>
          <a:lstStyle/>
          <a:p>
            <a:pPr algn="r">
              <a:defRPr sz="900" b="0" i="0">
                <a:solidFill>
                  <a:srgbClr val="5F7187"/>
                </a:solidFill>
                <a:latin typeface="Calibri"/>
                <a:ea typeface="Calibri"/>
                <a:cs typeface="Calibri"/>
              </a:defRPr>
            </a:pPr>
            <a:r>
              <a:rPr sz="900" b="0" i="0">
                <a:solidFill>
                  <a:srgbClr val="5F7187"/>
                </a:solidFill>
                <a:latin typeface="Calibri"/>
                <a:ea typeface="Calibri"/>
                <a:cs typeface="Calibri"/>
                <a:hlinkClick r:id="Re2d90b7ec0d44d90" tooltip="Open the HDRL Framework website"/>
              </a:rPr>
              <a:t>hdrlframework.org</a:t>
            </a:r>
            <a:r>
              <a:rPr sz="900" b="0" i="0">
                <a:solidFill>
                  <a:srgbClr val="5F7187"/>
                </a:solidFill>
                <a:latin typeface="Calibri"/>
                <a:ea typeface="Calibri"/>
                <a:cs typeface="Calibri"/>
              </a:rPr>
              <a:t>  •  92</a:t>
            </a:r>
          </a:p>
        </p:txBody>
      </p:sp>
    </p:spTree>
    <p:extLst>
      <p:ext uri="{BB962C8B-B14F-4D97-AF65-F5344CB8AC3E}">
        <ns5:creationId val="509666507"/>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Properties xmlns="http://schemas.openxmlformats.org/officeDocument/2006/extended-properties">
  <Application>OPL Advisory Ltd Presentation Kit generator</Application>
  <PresentationFormat>On-screen Show (16:9)</PresentationFormat>
  <Slides>92</Slides>
  <Notes>92</Notes>
  <HiddenSlides>0</HiddenSlides>
  <SharedDoc>false</SharedDoc>
  <DocSecurity>0</DocSecurity>
  <Company>OPL Advisory Ltd</Company>
  <AppVersion>1.1.0</AppVersion>
</Properties>
</file>

<file path=docProps/core.xml><?xml version="1.0" encoding="utf-8"?>
<cp:coreProperties xmlns:cp="http://schemas.openxmlformats.org/package/2006/metadata/core-properties" xmlns:dc="http://purl.org/dc/elements/1.1/" xmlns:dcterms="http://purl.org/dc/terms/" xmlns:xsi="http://www.w3.org/2001/XMLSchema-instance">
  <dc:creator>OPL Advisory Ltd</dc:creator>
  <cp:lastModifiedBy>OPL Advisory Ltd</cp:lastModifiedBy>
  <dc:title>HDRL Presentation Kit v1.1.0</dc:title>
  <dcterms:created xsi:type="dcterms:W3CDTF">2026-07-30T15:36:46.5650000Z</dcterms:created>
  <dcterms:modified xsi:type="dcterms:W3CDTF">2026-07-30T15:36:46.5650000Z</dcterms:modified>
  <dc:subject>Health Data Readiness Level Framework presentation and reference library</dc:subject>
  <cp:keywords>HDRL, health data, research readiness, maturity framework, federated research, trusted research environments</cp:keywords>
  <dc:description>A 92-slide editable presentation kit for introducing, discussing and independently testing the Health Data Readiness Level Framework v1.0.1.</dc:description>
</cp:coreProperties>
</file>